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67" r:id="rId2"/>
    <p:sldId id="368" r:id="rId3"/>
    <p:sldId id="369" r:id="rId4"/>
    <p:sldId id="370" r:id="rId5"/>
    <p:sldId id="371" r:id="rId6"/>
    <p:sldId id="372" r:id="rId7"/>
    <p:sldId id="373" r:id="rId8"/>
    <p:sldId id="37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00FF"/>
    <a:srgbClr val="008000"/>
    <a:srgbClr val="FF0066"/>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994" autoAdjust="0"/>
  </p:normalViewPr>
  <p:slideViewPr>
    <p:cSldViewPr>
      <p:cViewPr varScale="1">
        <p:scale>
          <a:sx n="74" d="100"/>
          <a:sy n="74" d="100"/>
        </p:scale>
        <p:origin x="-84" y="-76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610378-4DCA-47DF-8076-C529ACDFBB54}" type="datetimeFigureOut">
              <a:rPr lang="en-US" smtClean="0"/>
              <a:t>6/7/2016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8993-2BD4-460C-8981-073F9878E887}" type="slidenum">
              <a:rPr lang="en-US" smtClean="0"/>
              <a:t>‹#›</a:t>
            </a:fld>
            <a:endParaRPr lang="en-US"/>
          </a:p>
        </p:txBody>
      </p:sp>
    </p:spTree>
    <p:extLst>
      <p:ext uri="{BB962C8B-B14F-4D97-AF65-F5344CB8AC3E}">
        <p14:creationId xmlns:p14="http://schemas.microsoft.com/office/powerpoint/2010/main" val="397461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533400"/>
            <a:ext cx="7543800" cy="5632311"/>
          </a:xfrm>
          <a:prstGeom prst="rect">
            <a:avLst/>
          </a:prstGeom>
          <a:noFill/>
        </p:spPr>
        <p:txBody>
          <a:bodyPr wrap="square" rtlCol="0">
            <a:spAutoFit/>
          </a:bodyPr>
          <a:lstStyle/>
          <a:p>
            <a:r>
              <a:rPr lang="en-US" dirty="0" smtClean="0"/>
              <a:t>Why does it take Saul 16 chapters to die?</a:t>
            </a:r>
          </a:p>
          <a:p>
            <a:endParaRPr lang="en-US" dirty="0" smtClean="0"/>
          </a:p>
          <a:p>
            <a:r>
              <a:rPr lang="en-US" dirty="0" smtClean="0"/>
              <a:t>Moses gets 8 verses, Joshua 2 verses, most of the Judges 1 verse, 2 at max. In the book of kings it’s 1 or 2 verses per king.</a:t>
            </a:r>
          </a:p>
          <a:p>
            <a:r>
              <a:rPr lang="en-US" dirty="0" smtClean="0"/>
              <a:t>With Saul his end is clear by 1 Sam 13:13-14, repeated in 1 Sam 15:11. His successor is anointed in 1 Sam 16:1-13. YHWH leaves Saul in 1 Sam 16:14. And yet we hear about Saul for another 16 chapters, the actor won’t leave the stage. </a:t>
            </a:r>
          </a:p>
          <a:p>
            <a:endParaRPr lang="en-US" dirty="0" smtClean="0"/>
          </a:p>
          <a:p>
            <a:r>
              <a:rPr lang="en-US" dirty="0" smtClean="0"/>
              <a:t>“If </a:t>
            </a:r>
            <a:r>
              <a:rPr lang="en-US" dirty="0"/>
              <a:t>biblical scholars are correct in arguing that the </a:t>
            </a:r>
            <a:r>
              <a:rPr lang="en-US" dirty="0" smtClean="0"/>
              <a:t>HDR [History of David’s Rise in 1 Samuel 16-2 Samuel 5] </a:t>
            </a:r>
            <a:r>
              <a:rPr lang="en-US" dirty="0"/>
              <a:t>explains and legitimates David's rise to power, surely the sequence of events narrated in 1 Samuel 13, 1 Samuel 15, and 1 Sam 16:1-13 is sufficient to express this reason: Saul lost favor in the eyes of </a:t>
            </a:r>
            <a:r>
              <a:rPr lang="en-US" dirty="0" err="1"/>
              <a:t>Yhwh</a:t>
            </a:r>
            <a:r>
              <a:rPr lang="en-US" dirty="0"/>
              <a:t>, </a:t>
            </a:r>
            <a:r>
              <a:rPr lang="en-US" dirty="0" err="1"/>
              <a:t>Yhwh</a:t>
            </a:r>
            <a:r>
              <a:rPr lang="en-US" dirty="0"/>
              <a:t> sought out someone else, and David was that "someone."</a:t>
            </a:r>
            <a:r>
              <a:rPr lang="en-US" baseline="30000" dirty="0"/>
              <a:t>7 </a:t>
            </a:r>
            <a:r>
              <a:rPr lang="en-US" dirty="0"/>
              <a:t>This is the point at which traditional scholarly explanations of 1 Samuel 16-31 are inadequate, because they have not taken seriously this deviation from the usual narrative pattern of the </a:t>
            </a:r>
            <a:r>
              <a:rPr lang="en-US" dirty="0" err="1"/>
              <a:t>Deuteronomistic</a:t>
            </a:r>
            <a:r>
              <a:rPr lang="en-US" dirty="0"/>
              <a:t> history. </a:t>
            </a:r>
            <a:r>
              <a:rPr lang="en-US" dirty="0" smtClean="0"/>
              <a:t>”</a:t>
            </a:r>
          </a:p>
          <a:p>
            <a:endParaRPr lang="en-US" dirty="0" smtClean="0"/>
          </a:p>
          <a:p>
            <a:r>
              <a:rPr lang="en-US" dirty="0" smtClean="0"/>
              <a:t>George</a:t>
            </a:r>
            <a:r>
              <a:rPr lang="en-US" dirty="0"/>
              <a:t>, Mark K. </a:t>
            </a:r>
            <a:r>
              <a:rPr lang="en-US" i="1" dirty="0" smtClean="0"/>
              <a:t>The </a:t>
            </a:r>
            <a:r>
              <a:rPr lang="en-US" i="1" dirty="0"/>
              <a:t>Catholic Biblical Quarterly</a:t>
            </a:r>
            <a:r>
              <a:rPr lang="en-US" dirty="0"/>
              <a:t>, “</a:t>
            </a:r>
            <a:r>
              <a:rPr lang="en-US" dirty="0" err="1"/>
              <a:t>Yhwh's</a:t>
            </a:r>
            <a:r>
              <a:rPr lang="en-US" dirty="0"/>
              <a:t> own heart” 64 no 3 Jul 2002, p 442-459. </a:t>
            </a:r>
            <a:endParaRPr lang="en-CA" dirty="0"/>
          </a:p>
        </p:txBody>
      </p:sp>
    </p:spTree>
    <p:extLst>
      <p:ext uri="{BB962C8B-B14F-4D97-AF65-F5344CB8AC3E}">
        <p14:creationId xmlns:p14="http://schemas.microsoft.com/office/powerpoint/2010/main" val="506520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533400"/>
            <a:ext cx="7543800" cy="2308324"/>
          </a:xfrm>
          <a:prstGeom prst="rect">
            <a:avLst/>
          </a:prstGeom>
          <a:noFill/>
        </p:spPr>
        <p:txBody>
          <a:bodyPr wrap="square" rtlCol="0">
            <a:spAutoFit/>
          </a:bodyPr>
          <a:lstStyle/>
          <a:p>
            <a:r>
              <a:rPr lang="en-US" dirty="0" smtClean="0"/>
              <a:t>George</a:t>
            </a:r>
            <a:r>
              <a:rPr lang="en-US" dirty="0"/>
              <a:t>, Mark K. </a:t>
            </a:r>
            <a:r>
              <a:rPr lang="en-US" i="1" dirty="0" smtClean="0"/>
              <a:t>The </a:t>
            </a:r>
            <a:r>
              <a:rPr lang="en-US" i="1" dirty="0"/>
              <a:t>Catholic Biblical Quarterly</a:t>
            </a:r>
            <a:r>
              <a:rPr lang="en-US" dirty="0"/>
              <a:t>, “</a:t>
            </a:r>
            <a:r>
              <a:rPr lang="en-US" dirty="0" err="1"/>
              <a:t>Yhwh's</a:t>
            </a:r>
            <a:r>
              <a:rPr lang="en-US" dirty="0"/>
              <a:t> own heart” 64 no 3 Jul 2002, p 442-459. </a:t>
            </a:r>
            <a:endParaRPr lang="en-US" dirty="0" smtClean="0"/>
          </a:p>
          <a:p>
            <a:endParaRPr lang="en-US" dirty="0"/>
          </a:p>
          <a:p>
            <a:pPr marL="285750" indent="-285750">
              <a:buFont typeface="Arial" panose="020B0604020202020204" pitchFamily="34" charset="0"/>
              <a:buChar char="•"/>
            </a:pPr>
            <a:r>
              <a:rPr lang="en-US" dirty="0" smtClean="0"/>
              <a:t>Both David and Saul have 3 introductions</a:t>
            </a:r>
          </a:p>
          <a:p>
            <a:pPr marL="285750" indent="-285750">
              <a:buFont typeface="Arial" panose="020B0604020202020204" pitchFamily="34" charset="0"/>
              <a:buChar char="•"/>
            </a:pPr>
            <a:r>
              <a:rPr lang="en-US" dirty="0" smtClean="0"/>
              <a:t>“Each </a:t>
            </a:r>
            <a:r>
              <a:rPr lang="en-US" dirty="0"/>
              <a:t>character is described in terms of his name, genealogy, kinship, city, physical attributes, military activities, and theological identity. </a:t>
            </a:r>
            <a:r>
              <a:rPr lang="en-US" dirty="0" smtClean="0"/>
              <a:t>”</a:t>
            </a:r>
          </a:p>
          <a:p>
            <a:pPr marL="285750" indent="-285750">
              <a:buFont typeface="Arial" panose="020B0604020202020204" pitchFamily="34" charset="0"/>
              <a:buChar char="•"/>
            </a:pPr>
            <a:r>
              <a:rPr lang="en-US" dirty="0" smtClean="0"/>
              <a:t>Both have the Spirit come on them after their anointing</a:t>
            </a:r>
          </a:p>
          <a:p>
            <a:pPr marL="285750" indent="-285750">
              <a:buFont typeface="Arial" panose="020B0604020202020204" pitchFamily="34" charset="0"/>
              <a:buChar char="•"/>
            </a:pPr>
            <a:endParaRPr lang="en-CA" dirty="0"/>
          </a:p>
        </p:txBody>
      </p:sp>
    </p:spTree>
    <p:extLst>
      <p:ext uri="{BB962C8B-B14F-4D97-AF65-F5344CB8AC3E}">
        <p14:creationId xmlns:p14="http://schemas.microsoft.com/office/powerpoint/2010/main" val="2287810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8200" y="990600"/>
            <a:ext cx="7543800" cy="4524315"/>
          </a:xfrm>
          <a:prstGeom prst="rect">
            <a:avLst/>
          </a:prstGeom>
          <a:noFill/>
        </p:spPr>
        <p:txBody>
          <a:bodyPr wrap="square" rtlCol="0">
            <a:spAutoFit/>
          </a:bodyPr>
          <a:lstStyle/>
          <a:p>
            <a:r>
              <a:rPr lang="en-US" dirty="0" smtClean="0"/>
              <a:t>Page 451</a:t>
            </a:r>
          </a:p>
          <a:p>
            <a:r>
              <a:rPr lang="en-US" dirty="0" smtClean="0"/>
              <a:t>This </a:t>
            </a:r>
            <a:r>
              <a:rPr lang="en-US" dirty="0"/>
              <a:t>sudden abandonment of Saul by </a:t>
            </a:r>
            <a:r>
              <a:rPr lang="en-US" dirty="0" err="1"/>
              <a:t>Yhwh</a:t>
            </a:r>
            <a:r>
              <a:rPr lang="en-US" dirty="0"/>
              <a:t> raises the question (among others) of who is this "man after [</a:t>
            </a:r>
            <a:r>
              <a:rPr lang="en-US" dirty="0" err="1"/>
              <a:t>Yhwh's</a:t>
            </a:r>
            <a:r>
              <a:rPr lang="en-US" dirty="0"/>
              <a:t>] own heart?" What does it mean to have a heart after </a:t>
            </a:r>
            <a:r>
              <a:rPr lang="en-US" dirty="0" err="1"/>
              <a:t>Yhwh's</a:t>
            </a:r>
            <a:r>
              <a:rPr lang="en-US" dirty="0"/>
              <a:t> own heart? It is the answer to these questions that the rest of 1 Samuel addresses. Why? Because the narrative is making an argument as to how religious identity in Israel is to be constructed and understood in the sixth century B.C.E., the period during which the </a:t>
            </a:r>
            <a:r>
              <a:rPr lang="en-US" dirty="0" err="1"/>
              <a:t>Deuteronomistic</a:t>
            </a:r>
            <a:r>
              <a:rPr lang="en-US" dirty="0"/>
              <a:t> history was shaped in its final form.26 To return to Gunn's argument that 1 Samuel 16-31 is "'serious' entertainment" that encourages the narrative's readers or listeners to "self- or social-reassessment," I would argue that part of the "reassessment" being encouraged in this narrative involves the way in which the narrative's readers or listeners understand and construct their religious identity. Constructing one's religious identity on the pattern of Saul is, ultimately and tragically, inadequate and insufficient. David, on the other hand, is the model for the proper understanding and construction of one's religious identity in Israel, at least according to these narratives</a:t>
            </a:r>
            <a:r>
              <a:rPr lang="en-US" dirty="0" smtClean="0"/>
              <a:t>.</a:t>
            </a:r>
            <a:endParaRPr lang="en-CA" dirty="0"/>
          </a:p>
        </p:txBody>
      </p:sp>
    </p:spTree>
    <p:extLst>
      <p:ext uri="{BB962C8B-B14F-4D97-AF65-F5344CB8AC3E}">
        <p14:creationId xmlns:p14="http://schemas.microsoft.com/office/powerpoint/2010/main" val="2543450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8200" y="990600"/>
            <a:ext cx="7543800" cy="1477328"/>
          </a:xfrm>
          <a:prstGeom prst="rect">
            <a:avLst/>
          </a:prstGeom>
          <a:noFill/>
        </p:spPr>
        <p:txBody>
          <a:bodyPr wrap="square" rtlCol="0">
            <a:spAutoFit/>
          </a:bodyPr>
          <a:lstStyle/>
          <a:p>
            <a:r>
              <a:rPr lang="en-US" dirty="0" smtClean="0"/>
              <a:t>Cultic Observance</a:t>
            </a:r>
          </a:p>
          <a:p>
            <a:pPr marL="285750" indent="-285750">
              <a:buFont typeface="Arial" panose="020B0604020202020204" pitchFamily="34" charset="0"/>
              <a:buChar char="•"/>
            </a:pPr>
            <a:r>
              <a:rPr lang="en-US" dirty="0" smtClean="0"/>
              <a:t>Saul has priestly attributes ascribed to his role as king</a:t>
            </a:r>
            <a:endParaRPr lang="en-US" dirty="0"/>
          </a:p>
          <a:p>
            <a:pPr marL="742950" lvl="1" indent="-285750">
              <a:buFont typeface="Arial" panose="020B0604020202020204" pitchFamily="34" charset="0"/>
              <a:buChar char="•"/>
            </a:pPr>
            <a:r>
              <a:rPr lang="en-US" dirty="0" smtClean="0"/>
              <a:t>“The </a:t>
            </a:r>
            <a:r>
              <a:rPr lang="he-IL" dirty="0" smtClean="0"/>
              <a:t>שוק</a:t>
            </a:r>
            <a:r>
              <a:rPr lang="en-US" dirty="0" smtClean="0"/>
              <a:t> and what went with it” (1 Sam 9:23-24) was the priestly portion (see </a:t>
            </a:r>
            <a:r>
              <a:rPr lang="pt-BR" dirty="0"/>
              <a:t>Exod 29:27; Lev 7:32-34; 10:14-15; Num 6:20; 18:18</a:t>
            </a:r>
            <a:r>
              <a:rPr lang="pt-BR" dirty="0" smtClean="0"/>
              <a:t>.)</a:t>
            </a:r>
          </a:p>
          <a:p>
            <a:pPr marL="742950" lvl="1" indent="-285750">
              <a:buFont typeface="Arial" panose="020B0604020202020204" pitchFamily="34" charset="0"/>
              <a:buChar char="•"/>
            </a:pPr>
            <a:r>
              <a:rPr lang="pt-BR" dirty="0" smtClean="0"/>
              <a:t>Lot of other examples</a:t>
            </a:r>
            <a:endParaRPr lang="en-CA" dirty="0"/>
          </a:p>
        </p:txBody>
      </p:sp>
      <p:sp>
        <p:nvSpPr>
          <p:cNvPr id="4" name="TextBox 3"/>
          <p:cNvSpPr txBox="1"/>
          <p:nvPr/>
        </p:nvSpPr>
        <p:spPr>
          <a:xfrm>
            <a:off x="838200" y="2971800"/>
            <a:ext cx="7543800" cy="2862322"/>
          </a:xfrm>
          <a:prstGeom prst="rect">
            <a:avLst/>
          </a:prstGeom>
          <a:noFill/>
        </p:spPr>
        <p:txBody>
          <a:bodyPr wrap="square" rtlCol="0">
            <a:spAutoFit/>
          </a:bodyPr>
          <a:lstStyle/>
          <a:p>
            <a:r>
              <a:rPr lang="en-US" dirty="0" smtClean="0"/>
              <a:t>Page 453</a:t>
            </a:r>
          </a:p>
          <a:p>
            <a:r>
              <a:rPr lang="en-US" dirty="0" smtClean="0"/>
              <a:t>In </a:t>
            </a:r>
            <a:r>
              <a:rPr lang="en-US" dirty="0"/>
              <a:t>contrast to Saul, David is not narratively portrayed as one whose religious identity is constructed primarily around cultic observance. This is not to claim that David does not perform proper cultic observances. On the contrary, David does perform them, but he does so by inquiring of </a:t>
            </a:r>
            <a:r>
              <a:rPr lang="en-US" dirty="0" err="1"/>
              <a:t>Yhwh</a:t>
            </a:r>
            <a:r>
              <a:rPr lang="en-US" dirty="0"/>
              <a:t> and, more distinctively, declaring his trust (or faith) and confidence in Yhwh.34 It is through these actions that David reveals what it means to have a heart after </a:t>
            </a:r>
            <a:r>
              <a:rPr lang="en-US" dirty="0" err="1"/>
              <a:t>Yhwh's</a:t>
            </a:r>
            <a:r>
              <a:rPr lang="en-US" dirty="0"/>
              <a:t> own heart, and it is through David's character that the narrative presents its understanding of how religious identity should properly be constructed by "Israel" and "Judah."</a:t>
            </a:r>
            <a:endParaRPr lang="en-CA" dirty="0"/>
          </a:p>
        </p:txBody>
      </p:sp>
    </p:spTree>
    <p:extLst>
      <p:ext uri="{BB962C8B-B14F-4D97-AF65-F5344CB8AC3E}">
        <p14:creationId xmlns:p14="http://schemas.microsoft.com/office/powerpoint/2010/main" val="2511957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8200" y="990600"/>
            <a:ext cx="7543800" cy="2308324"/>
          </a:xfrm>
          <a:prstGeom prst="rect">
            <a:avLst/>
          </a:prstGeom>
          <a:noFill/>
        </p:spPr>
        <p:txBody>
          <a:bodyPr wrap="square" rtlCol="0">
            <a:spAutoFit/>
          </a:bodyPr>
          <a:lstStyle/>
          <a:p>
            <a:r>
              <a:rPr lang="en-US" dirty="0" smtClean="0"/>
              <a:t>P 454</a:t>
            </a:r>
          </a:p>
          <a:p>
            <a:endParaRPr lang="en-CA" dirty="0"/>
          </a:p>
          <a:p>
            <a:r>
              <a:rPr lang="en-US" dirty="0"/>
              <a:t>David's repeated inquiries indicate why David is different from Saul, and thus why David has a heart after </a:t>
            </a:r>
            <a:r>
              <a:rPr lang="en-US" dirty="0" err="1"/>
              <a:t>Yhwh's</a:t>
            </a:r>
            <a:r>
              <a:rPr lang="en-US" dirty="0"/>
              <a:t> own heart. David is different from Saul (and David's heart is different from Saul's heart) because David continually seeks </a:t>
            </a:r>
            <a:r>
              <a:rPr lang="en-US" dirty="0" err="1"/>
              <a:t>Yhwh's</a:t>
            </a:r>
            <a:r>
              <a:rPr lang="en-US" dirty="0"/>
              <a:t> counsel and guidance before he acts. David's need for divine counsel and guidance results in a relationship with </a:t>
            </a:r>
            <a:r>
              <a:rPr lang="en-US" dirty="0" err="1"/>
              <a:t>Yhwh</a:t>
            </a:r>
            <a:r>
              <a:rPr lang="en-US" dirty="0"/>
              <a:t> different for him from that for Saul. David and </a:t>
            </a:r>
            <a:r>
              <a:rPr lang="en-US" dirty="0" err="1"/>
              <a:t>Yhwh</a:t>
            </a:r>
            <a:r>
              <a:rPr lang="en-US" dirty="0"/>
              <a:t> have a dialogue, something Saul and </a:t>
            </a:r>
            <a:r>
              <a:rPr lang="en-US" dirty="0" err="1"/>
              <a:t>Yhwh</a:t>
            </a:r>
            <a:r>
              <a:rPr lang="en-US" dirty="0"/>
              <a:t> do not have.</a:t>
            </a:r>
            <a:endParaRPr lang="en-CA" dirty="0"/>
          </a:p>
        </p:txBody>
      </p:sp>
    </p:spTree>
    <p:extLst>
      <p:ext uri="{BB962C8B-B14F-4D97-AF65-F5344CB8AC3E}">
        <p14:creationId xmlns:p14="http://schemas.microsoft.com/office/powerpoint/2010/main" val="2781774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8200" y="990600"/>
            <a:ext cx="7543800" cy="4524315"/>
          </a:xfrm>
          <a:prstGeom prst="rect">
            <a:avLst/>
          </a:prstGeom>
          <a:noFill/>
        </p:spPr>
        <p:txBody>
          <a:bodyPr wrap="square" rtlCol="0">
            <a:spAutoFit/>
          </a:bodyPr>
          <a:lstStyle/>
          <a:p>
            <a:r>
              <a:rPr lang="en-US" dirty="0" smtClean="0"/>
              <a:t>P 455</a:t>
            </a:r>
          </a:p>
          <a:p>
            <a:endParaRPr lang="en-CA" dirty="0"/>
          </a:p>
          <a:p>
            <a:r>
              <a:rPr lang="en-US" dirty="0" smtClean="0"/>
              <a:t>Declarations</a:t>
            </a:r>
          </a:p>
          <a:p>
            <a:endParaRPr lang="en-CA" dirty="0"/>
          </a:p>
          <a:p>
            <a:r>
              <a:rPr lang="en-US" dirty="0"/>
              <a:t>Inquiring of </a:t>
            </a:r>
            <a:r>
              <a:rPr lang="en-US" dirty="0" err="1"/>
              <a:t>Yhwh</a:t>
            </a:r>
            <a:r>
              <a:rPr lang="en-US" dirty="0"/>
              <a:t> before acting, however, is only part of what it means to have a heart after </a:t>
            </a:r>
            <a:r>
              <a:rPr lang="en-US" dirty="0" err="1"/>
              <a:t>Yhwh's</a:t>
            </a:r>
            <a:r>
              <a:rPr lang="en-US" dirty="0"/>
              <a:t> own heart. Another part involves declaring one's trust in </a:t>
            </a:r>
            <a:r>
              <a:rPr lang="en-US" dirty="0" err="1"/>
              <a:t>Yhwh</a:t>
            </a:r>
            <a:r>
              <a:rPr lang="en-US" dirty="0"/>
              <a:t> to act on one's behalf. The importance of such declarations is demonstrated by both David and, prior to him, Jonathan. </a:t>
            </a:r>
            <a:endParaRPr lang="en-US" dirty="0" smtClean="0"/>
          </a:p>
          <a:p>
            <a:endParaRPr lang="en-US" dirty="0"/>
          </a:p>
          <a:p>
            <a:r>
              <a:rPr lang="en-US" dirty="0" smtClean="0"/>
              <a:t>…</a:t>
            </a:r>
          </a:p>
          <a:p>
            <a:endParaRPr lang="en-CA" dirty="0"/>
          </a:p>
          <a:p>
            <a:r>
              <a:rPr lang="en-US" dirty="0"/>
              <a:t>Jonathan is the first character who might be the one </a:t>
            </a:r>
            <a:r>
              <a:rPr lang="en-US" dirty="0" err="1"/>
              <a:t>Yhwh</a:t>
            </a:r>
            <a:r>
              <a:rPr lang="en-US" dirty="0"/>
              <a:t> has sought out and who might have the appropriate type of heart (1 Samuel 14). Although Jonathan ultimately is not the person </a:t>
            </a:r>
            <a:r>
              <a:rPr lang="en-US" dirty="0" err="1"/>
              <a:t>Yhwh</a:t>
            </a:r>
            <a:r>
              <a:rPr lang="en-US" dirty="0"/>
              <a:t> has sought out, he does indicate what it means to have a heart after </a:t>
            </a:r>
            <a:r>
              <a:rPr lang="en-US" dirty="0" err="1"/>
              <a:t>Yhwh's</a:t>
            </a:r>
            <a:r>
              <a:rPr lang="en-US" dirty="0"/>
              <a:t> own heart, because he declares his trust in </a:t>
            </a:r>
            <a:r>
              <a:rPr lang="en-US" dirty="0" err="1"/>
              <a:t>Yhwh</a:t>
            </a:r>
            <a:r>
              <a:rPr lang="en-US" dirty="0"/>
              <a:t>. </a:t>
            </a:r>
            <a:endParaRPr lang="en-CA" dirty="0"/>
          </a:p>
        </p:txBody>
      </p:sp>
    </p:spTree>
    <p:extLst>
      <p:ext uri="{BB962C8B-B14F-4D97-AF65-F5344CB8AC3E}">
        <p14:creationId xmlns:p14="http://schemas.microsoft.com/office/powerpoint/2010/main" val="712806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8200" y="990600"/>
            <a:ext cx="7543800" cy="2031325"/>
          </a:xfrm>
          <a:prstGeom prst="rect">
            <a:avLst/>
          </a:prstGeom>
          <a:noFill/>
        </p:spPr>
        <p:txBody>
          <a:bodyPr wrap="square" rtlCol="0">
            <a:spAutoFit/>
          </a:bodyPr>
          <a:lstStyle/>
          <a:p>
            <a:r>
              <a:rPr lang="en-US" dirty="0" smtClean="0"/>
              <a:t>P 456</a:t>
            </a:r>
          </a:p>
          <a:p>
            <a:endParaRPr lang="en-CA" dirty="0"/>
          </a:p>
          <a:p>
            <a:r>
              <a:rPr lang="en-US" dirty="0"/>
              <a:t>In the very first words David speaks in the narrative, he refers to the Israelite army as "the armies of the living God" (1 Sam 17:26). This statement is a reconceptualization in this chapter of the theological nature of the Israelite army as the army of God and reflects the orientation and nature of David's heart. </a:t>
            </a:r>
            <a:endParaRPr lang="en-US" dirty="0" smtClean="0"/>
          </a:p>
        </p:txBody>
      </p:sp>
    </p:spTree>
    <p:extLst>
      <p:ext uri="{BB962C8B-B14F-4D97-AF65-F5344CB8AC3E}">
        <p14:creationId xmlns:p14="http://schemas.microsoft.com/office/powerpoint/2010/main" val="572497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8200" y="990600"/>
            <a:ext cx="7543800" cy="5355312"/>
          </a:xfrm>
          <a:prstGeom prst="rect">
            <a:avLst/>
          </a:prstGeom>
          <a:noFill/>
        </p:spPr>
        <p:txBody>
          <a:bodyPr wrap="square" rtlCol="0">
            <a:spAutoFit/>
          </a:bodyPr>
          <a:lstStyle/>
          <a:p>
            <a:r>
              <a:rPr lang="en-US" dirty="0" smtClean="0"/>
              <a:t>P 457</a:t>
            </a:r>
          </a:p>
          <a:p>
            <a:endParaRPr lang="en-CA" dirty="0"/>
          </a:p>
          <a:p>
            <a:r>
              <a:rPr lang="en-US" dirty="0"/>
              <a:t>Despite the economy of writing demonstrated in the </a:t>
            </a:r>
            <a:r>
              <a:rPr lang="en-US" dirty="0" err="1"/>
              <a:t>Deuteronomistic</a:t>
            </a:r>
            <a:r>
              <a:rPr lang="en-US" dirty="0"/>
              <a:t> history, the stories of Saul and David overlap for seventeen chapters because it is through the contrast of the two men that the narrative reveals what it means to have a heart after </a:t>
            </a:r>
            <a:r>
              <a:rPr lang="en-US" dirty="0" err="1"/>
              <a:t>Yhwh's</a:t>
            </a:r>
            <a:r>
              <a:rPr lang="en-US" dirty="0"/>
              <a:t> own heart. Saul and David are described as similar to each other in almost every way in the narrative, even to the point of including information that </a:t>
            </a:r>
            <a:r>
              <a:rPr lang="en-US" dirty="0" err="1"/>
              <a:t>Yhwh</a:t>
            </a:r>
            <a:r>
              <a:rPr lang="en-US" dirty="0"/>
              <a:t> has indicated is unimportant. These similarities set in high relief the one difference that </a:t>
            </a:r>
            <a:r>
              <a:rPr lang="en-US" i="1" dirty="0"/>
              <a:t>does </a:t>
            </a:r>
            <a:r>
              <a:rPr lang="en-US" dirty="0"/>
              <a:t>exist between the two characters, namely the type of heart each man has, which is the criterion </a:t>
            </a:r>
            <a:r>
              <a:rPr lang="en-US" dirty="0" err="1"/>
              <a:t>Yhwh</a:t>
            </a:r>
            <a:r>
              <a:rPr lang="en-US" dirty="0"/>
              <a:t> gave when he declared he had forsaken Saul (1 Samuel 13). The narrative does not, however, explicitly name what it is about David and his heart that leads </a:t>
            </a:r>
            <a:r>
              <a:rPr lang="en-US" dirty="0" err="1"/>
              <a:t>Yhwh</a:t>
            </a:r>
            <a:r>
              <a:rPr lang="en-US" dirty="0"/>
              <a:t> to have David anointed. Instead, the stories of Saul and David are overlapped so that the answers to these questions can be discovered by the reader. David is the man who has a heart after </a:t>
            </a:r>
            <a:r>
              <a:rPr lang="en-US" dirty="0" err="1"/>
              <a:t>Yhwh's</a:t>
            </a:r>
            <a:r>
              <a:rPr lang="en-US" dirty="0"/>
              <a:t> own heart because of his continual practice of inquiring of </a:t>
            </a:r>
            <a:r>
              <a:rPr lang="en-US" dirty="0" err="1"/>
              <a:t>Yhwh</a:t>
            </a:r>
            <a:r>
              <a:rPr lang="en-US" dirty="0"/>
              <a:t> and then declaring his trust in </a:t>
            </a:r>
            <a:r>
              <a:rPr lang="en-US" dirty="0" err="1"/>
              <a:t>Yhwh</a:t>
            </a:r>
            <a:r>
              <a:rPr lang="en-US" dirty="0"/>
              <a:t>, actions that stand in contrast to Saul's particular concern for cultic observance and failure to inquire continually of </a:t>
            </a:r>
            <a:r>
              <a:rPr lang="en-US" dirty="0" err="1"/>
              <a:t>Yhwh</a:t>
            </a:r>
            <a:r>
              <a:rPr lang="en-US" dirty="0"/>
              <a:t>. This is why it takes Saul so long to die in the narrative. </a:t>
            </a:r>
          </a:p>
        </p:txBody>
      </p:sp>
    </p:spTree>
    <p:extLst>
      <p:ext uri="{BB962C8B-B14F-4D97-AF65-F5344CB8AC3E}">
        <p14:creationId xmlns:p14="http://schemas.microsoft.com/office/powerpoint/2010/main" val="17170674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6186</TotalTime>
  <Words>1190</Words>
  <Application>Microsoft Office PowerPoint</Application>
  <PresentationFormat>On-screen Show (4:3)</PresentationFormat>
  <Paragraphs>39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Samuel 1</dc:title>
  <dc:creator>Charles Grebe</dc:creator>
  <cp:lastModifiedBy>Carlos</cp:lastModifiedBy>
  <cp:revision>487</cp:revision>
  <dcterms:created xsi:type="dcterms:W3CDTF">2006-08-16T00:00:00Z</dcterms:created>
  <dcterms:modified xsi:type="dcterms:W3CDTF">2016-06-08T00:09:23Z</dcterms:modified>
</cp:coreProperties>
</file>