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393" r:id="rId2"/>
    <p:sldId id="371" r:id="rId3"/>
    <p:sldId id="369" r:id="rId4"/>
    <p:sldId id="377" r:id="rId5"/>
    <p:sldId id="378" r:id="rId6"/>
    <p:sldId id="379" r:id="rId7"/>
    <p:sldId id="380" r:id="rId8"/>
    <p:sldId id="381" r:id="rId9"/>
    <p:sldId id="382" r:id="rId10"/>
    <p:sldId id="383" r:id="rId11"/>
    <p:sldId id="384" r:id="rId12"/>
    <p:sldId id="385" r:id="rId13"/>
    <p:sldId id="386" r:id="rId14"/>
    <p:sldId id="387" r:id="rId15"/>
    <p:sldId id="388" r:id="rId16"/>
    <p:sldId id="389" r:id="rId17"/>
    <p:sldId id="390" r:id="rId18"/>
    <p:sldId id="39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FF"/>
    <a:srgbClr val="008000"/>
    <a:srgbClr val="FF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994" autoAdjust="0"/>
  </p:normalViewPr>
  <p:slideViewPr>
    <p:cSldViewPr>
      <p:cViewPr varScale="1">
        <p:scale>
          <a:sx n="79" d="100"/>
          <a:sy n="79" d="100"/>
        </p:scale>
        <p:origin x="-102" y="-6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6/7/2016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My Documents\HebrewCourseBriercrestFirstYear2014\Rocine Readings\11 1 Samuel 9-10\pics\psychiatry-saul-david-anger-managemen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44180" y="533400"/>
            <a:ext cx="4855640" cy="5746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7523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8600"/>
            <a:ext cx="8458200" cy="6247864"/>
          </a:xfrm>
          <a:prstGeom prst="rect">
            <a:avLst/>
          </a:prstGeom>
          <a:noFill/>
        </p:spPr>
        <p:txBody>
          <a:bodyPr wrap="square" rtlCol="0">
            <a:spAutoFit/>
          </a:bodyPr>
          <a:lstStyle/>
          <a:p>
            <a:r>
              <a:rPr lang="en-US" sz="2000" dirty="0" smtClean="0"/>
              <a:t>Questions</a:t>
            </a:r>
          </a:p>
          <a:p>
            <a:endParaRPr lang="en-CA" sz="2000" dirty="0"/>
          </a:p>
          <a:p>
            <a:r>
              <a:rPr lang="en-CA" sz="2000" b="1" i="1" dirty="0" smtClean="0"/>
              <a:t>Said's </a:t>
            </a:r>
            <a:r>
              <a:rPr lang="en-CA" sz="2000" b="1" i="1" dirty="0"/>
              <a:t>questions </a:t>
            </a:r>
            <a:endParaRPr lang="en-CA" sz="2000" dirty="0"/>
          </a:p>
          <a:p>
            <a:r>
              <a:rPr lang="en-US" sz="2000" b="1" dirty="0"/>
              <a:t>Then Saul said to his servant </a:t>
            </a:r>
            <a:r>
              <a:rPr lang="en-US" sz="2000" b="1" dirty="0" smtClean="0"/>
              <a:t>(</a:t>
            </a:r>
            <a:r>
              <a:rPr lang="he-IL" sz="2000" dirty="0">
                <a:latin typeface="SBL Hebrew" panose="02000000000000000000" pitchFamily="2" charset="-79"/>
                <a:cs typeface="SBL Hebrew" panose="02000000000000000000" pitchFamily="2" charset="-79"/>
              </a:rPr>
              <a:t>וַיֹּ֙אמֶר</a:t>
            </a:r>
            <a:r>
              <a:rPr lang="he-IL" sz="2000" dirty="0">
                <a:latin typeface="SBL Hebrew" panose="02000000000000000000" pitchFamily="2" charset="-79"/>
                <a:cs typeface="SBL Hebrew" panose="02000000000000000000" pitchFamily="2" charset="-79"/>
              </a:rPr>
              <a:t> שָׁ</a:t>
            </a:r>
            <a:r>
              <a:rPr lang="he-IL" sz="2000" dirty="0">
                <a:latin typeface="SBL Hebrew" panose="02000000000000000000" pitchFamily="2" charset="-79"/>
                <a:cs typeface="SBL Hebrew" panose="02000000000000000000" pitchFamily="2" charset="-79"/>
              </a:rPr>
              <a:t>א</a:t>
            </a:r>
            <a:r>
              <a:rPr lang="he-IL" sz="2000" dirty="0">
                <a:latin typeface="SBL Hebrew" panose="02000000000000000000" pitchFamily="2" charset="-79"/>
                <a:cs typeface="SBL Hebrew" panose="02000000000000000000" pitchFamily="2" charset="-79"/>
              </a:rPr>
              <a:t>֜וּל </a:t>
            </a:r>
            <a:r>
              <a:rPr lang="he-IL" sz="2000" dirty="0">
                <a:latin typeface="SBL Hebrew" panose="02000000000000000000" pitchFamily="2" charset="-79"/>
                <a:cs typeface="SBL Hebrew" panose="02000000000000000000" pitchFamily="2" charset="-79"/>
              </a:rPr>
              <a:t>לְנַעֲר֗וֹ</a:t>
            </a:r>
            <a:r>
              <a:rPr lang="en-US" sz="2000" b="1" dirty="0" smtClean="0"/>
              <a:t>) </a:t>
            </a:r>
            <a:r>
              <a:rPr lang="en-US" sz="2000" b="1" dirty="0"/>
              <a:t>(that was with him </a:t>
            </a:r>
            <a:r>
              <a:rPr lang="en-US" sz="2000" b="1" dirty="0" smtClean="0"/>
              <a:t>[</a:t>
            </a:r>
            <a:r>
              <a:rPr lang="he-IL" sz="2000" dirty="0">
                <a:latin typeface="SBL Hebrew" panose="02000000000000000000" pitchFamily="2" charset="-79"/>
                <a:cs typeface="SBL Hebrew" panose="02000000000000000000" pitchFamily="2" charset="-79"/>
              </a:rPr>
              <a:t>אשׁר עמו</a:t>
            </a:r>
            <a:r>
              <a:rPr lang="en-US" sz="2000" b="1" dirty="0" smtClean="0"/>
              <a:t>] </a:t>
            </a:r>
            <a:r>
              <a:rPr lang="en-US" sz="2000" b="1" dirty="0"/>
              <a:t>LXX</a:t>
            </a:r>
            <a:r>
              <a:rPr lang="en-US" sz="2000" b="1" baseline="30000" dirty="0"/>
              <a:t>B</a:t>
            </a:r>
            <a:r>
              <a:rPr lang="en-US" sz="2000" b="1" dirty="0"/>
              <a:t>), 'But if we go, what can we bring the man </a:t>
            </a:r>
            <a:r>
              <a:rPr lang="en-US" sz="2000" b="1" dirty="0" smtClean="0"/>
              <a:t>(</a:t>
            </a:r>
            <a:r>
              <a:rPr lang="he-IL" sz="2000" dirty="0">
                <a:latin typeface="SBL Hebrew" panose="02000000000000000000" pitchFamily="2" charset="-79"/>
                <a:cs typeface="SBL Hebrew" panose="02000000000000000000" pitchFamily="2" charset="-79"/>
              </a:rPr>
              <a:t>מַה־נָּבִ֣יא לָאִישׁ֒</a:t>
            </a:r>
            <a:r>
              <a:rPr lang="en-US" sz="2000" b="1" dirty="0" smtClean="0"/>
              <a:t>)? </a:t>
            </a:r>
            <a:r>
              <a:rPr lang="en-US" sz="2000" b="1" dirty="0"/>
              <a:t>For </a:t>
            </a:r>
            <a:r>
              <a:rPr lang="en-US" sz="2000" b="1" dirty="0" smtClean="0"/>
              <a:t>(</a:t>
            </a:r>
            <a:r>
              <a:rPr lang="he-IL" sz="2000" dirty="0">
                <a:latin typeface="SBL Hebrew" panose="02000000000000000000" pitchFamily="2" charset="-79"/>
                <a:cs typeface="SBL Hebrew" panose="02000000000000000000" pitchFamily="2" charset="-79"/>
              </a:rPr>
              <a:t>כי</a:t>
            </a:r>
            <a:r>
              <a:rPr lang="en-US" sz="2000" b="1" dirty="0" smtClean="0"/>
              <a:t>) </a:t>
            </a:r>
            <a:r>
              <a:rPr lang="en-US" sz="2000" b="1" dirty="0"/>
              <a:t>the bread in our sacks is gone, and there is no present to bring to the man of God. What </a:t>
            </a:r>
            <a:r>
              <a:rPr lang="en-US" sz="2000" b="1" dirty="0" smtClean="0"/>
              <a:t>(</a:t>
            </a:r>
            <a:r>
              <a:rPr lang="he-IL" sz="2000" dirty="0">
                <a:latin typeface="SBL Hebrew" panose="02000000000000000000" pitchFamily="2" charset="-79"/>
                <a:cs typeface="SBL Hebrew" panose="02000000000000000000" pitchFamily="2" charset="-79"/>
              </a:rPr>
              <a:t>מה</a:t>
            </a:r>
            <a:r>
              <a:rPr lang="en-US" sz="2000" b="1" dirty="0" smtClean="0"/>
              <a:t>) </a:t>
            </a:r>
            <a:r>
              <a:rPr lang="en-US" sz="2000" b="1" dirty="0"/>
              <a:t>have we? (1 Sam. 9.7). </a:t>
            </a:r>
            <a:endParaRPr lang="en-US" sz="2000" b="1" dirty="0" smtClean="0"/>
          </a:p>
          <a:p>
            <a:endParaRPr lang="en-US" sz="2000" dirty="0"/>
          </a:p>
          <a:p>
            <a:r>
              <a:rPr lang="en-CA" sz="2000" b="1" i="1" dirty="0"/>
              <a:t>David's questions </a:t>
            </a:r>
            <a:endParaRPr lang="en-CA" sz="2000" dirty="0"/>
          </a:p>
          <a:p>
            <a:r>
              <a:rPr lang="en-US" sz="2000" b="1" dirty="0"/>
              <a:t>And David said to the men who stood by him </a:t>
            </a:r>
            <a:r>
              <a:rPr lang="en-US" sz="2000" b="1" dirty="0" smtClean="0"/>
              <a:t>(</a:t>
            </a:r>
            <a:r>
              <a:rPr lang="he-IL" sz="2000" dirty="0">
                <a:latin typeface="SBL Hebrew" panose="02000000000000000000" pitchFamily="2" charset="-79"/>
                <a:cs typeface="SBL Hebrew" panose="02000000000000000000" pitchFamily="2" charset="-79"/>
              </a:rPr>
              <a:t>וַיֹּ֣אמֶר דָּוִ֗ד אֶֽל־הָאֲנָשִׁ֞ים הָעֹמְדִ֣ים עִמּוֹ֮</a:t>
            </a:r>
            <a:r>
              <a:rPr lang="en-US" sz="2000" b="1" dirty="0" smtClean="0"/>
              <a:t>), </a:t>
            </a:r>
            <a:r>
              <a:rPr lang="en-US" sz="2000" b="1" dirty="0"/>
              <a:t>'What shall be done for the man </a:t>
            </a:r>
            <a:r>
              <a:rPr lang="en-US" sz="2000" b="1" dirty="0" smtClean="0"/>
              <a:t>(</a:t>
            </a:r>
            <a:r>
              <a:rPr lang="he-IL" sz="2000" dirty="0">
                <a:latin typeface="SBL Hebrew" panose="02000000000000000000" pitchFamily="2" charset="-79"/>
                <a:cs typeface="SBL Hebrew" panose="02000000000000000000" pitchFamily="2" charset="-79"/>
              </a:rPr>
              <a:t>מַה־יֵּעָשֶׂ֗ה לָאִישׁ֙</a:t>
            </a:r>
            <a:r>
              <a:rPr lang="en-US" sz="2000" b="1" dirty="0" smtClean="0"/>
              <a:t>) </a:t>
            </a:r>
            <a:r>
              <a:rPr lang="en-US" sz="2000" b="1" dirty="0"/>
              <a:t>who kills this Philistine, and takes away the reproach from Israel? For </a:t>
            </a:r>
            <a:r>
              <a:rPr lang="en-US" sz="2000" b="1" dirty="0" smtClean="0"/>
              <a:t>(</a:t>
            </a:r>
            <a:r>
              <a:rPr lang="he-IL" sz="2000" dirty="0">
                <a:latin typeface="SBL Hebrew" panose="02000000000000000000" pitchFamily="2" charset="-79"/>
                <a:cs typeface="SBL Hebrew" panose="02000000000000000000" pitchFamily="2" charset="-79"/>
              </a:rPr>
              <a:t>כי</a:t>
            </a:r>
            <a:r>
              <a:rPr lang="en-US" sz="2000" b="1" dirty="0" smtClean="0"/>
              <a:t>) </a:t>
            </a:r>
            <a:r>
              <a:rPr lang="en-US" sz="2000" b="1" dirty="0"/>
              <a:t>who </a:t>
            </a:r>
            <a:r>
              <a:rPr lang="en-US" sz="2000" b="1" dirty="0" smtClean="0"/>
              <a:t>(</a:t>
            </a:r>
            <a:r>
              <a:rPr lang="he-IL" sz="2000" dirty="0">
                <a:latin typeface="SBL Hebrew" panose="02000000000000000000" pitchFamily="2" charset="-79"/>
                <a:cs typeface="SBL Hebrew" panose="02000000000000000000" pitchFamily="2" charset="-79"/>
              </a:rPr>
              <a:t>מי</a:t>
            </a:r>
            <a:r>
              <a:rPr lang="en-US" sz="2000" b="1" dirty="0" smtClean="0"/>
              <a:t>) </a:t>
            </a:r>
            <a:r>
              <a:rPr lang="en-US" sz="2000" b="1" dirty="0"/>
              <a:t>is this uncircumcised Philistine, that he should defy the armies of the living God</a:t>
            </a:r>
            <a:r>
              <a:rPr lang="en-US" sz="2000" b="1" dirty="0" smtClean="0"/>
              <a:t>?’ </a:t>
            </a:r>
            <a:r>
              <a:rPr lang="en-US" sz="2000" b="1" dirty="0"/>
              <a:t>(</a:t>
            </a:r>
            <a:r>
              <a:rPr lang="en-US" sz="2000" b="1" dirty="0" smtClean="0"/>
              <a:t>1 Sam</a:t>
            </a:r>
            <a:r>
              <a:rPr lang="en-US" sz="2000" b="1" dirty="0"/>
              <a:t>. 17.26). </a:t>
            </a:r>
            <a:endParaRPr lang="en-US" sz="2000" b="1" dirty="0" smtClean="0"/>
          </a:p>
          <a:p>
            <a:endParaRPr lang="en-US" sz="2000" dirty="0" smtClean="0"/>
          </a:p>
          <a:p>
            <a:r>
              <a:rPr lang="en-US" sz="2000" dirty="0" smtClean="0"/>
              <a:t>Contrast</a:t>
            </a:r>
          </a:p>
          <a:p>
            <a:pPr marL="342900" indent="-342900">
              <a:buFont typeface="Arial" panose="020B0604020202020204" pitchFamily="34" charset="0"/>
              <a:buChar char="•"/>
            </a:pPr>
            <a:r>
              <a:rPr lang="en-US" sz="2000" b="1" dirty="0" smtClean="0"/>
              <a:t>The </a:t>
            </a:r>
            <a:r>
              <a:rPr lang="en-US" sz="2000" b="1" dirty="0"/>
              <a:t>formal and stylistic similarity of these two passages is very clear. And we see what a brainless man Saul is from his passive questions. His passivity can be contrasted with David's active showing of initiative and even assertiveness </a:t>
            </a:r>
            <a:endParaRPr lang="en-US" sz="2000" b="1" dirty="0" smtClean="0"/>
          </a:p>
        </p:txBody>
      </p:sp>
    </p:spTree>
    <p:extLst>
      <p:ext uri="{BB962C8B-B14F-4D97-AF65-F5344CB8AC3E}">
        <p14:creationId xmlns:p14="http://schemas.microsoft.com/office/powerpoint/2010/main" val="1425261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8600"/>
            <a:ext cx="8458200" cy="5632311"/>
          </a:xfrm>
          <a:prstGeom prst="rect">
            <a:avLst/>
          </a:prstGeom>
          <a:noFill/>
        </p:spPr>
        <p:txBody>
          <a:bodyPr wrap="square" rtlCol="0">
            <a:spAutoFit/>
          </a:bodyPr>
          <a:lstStyle/>
          <a:p>
            <a:r>
              <a:rPr lang="en-US" sz="2000" dirty="0" smtClean="0"/>
              <a:t>Whose Father?</a:t>
            </a:r>
          </a:p>
          <a:p>
            <a:endParaRPr lang="en-CA" sz="2000" dirty="0"/>
          </a:p>
          <a:p>
            <a:r>
              <a:rPr lang="en-US" sz="2000" b="1" i="1" dirty="0"/>
              <a:t>The father of the future king? </a:t>
            </a:r>
            <a:endParaRPr lang="en-US" sz="2000" dirty="0"/>
          </a:p>
          <a:p>
            <a:r>
              <a:rPr lang="en-US" sz="2000" b="1" dirty="0"/>
              <a:t>you will meet a band of prophets. .. and you shall. .. be turned into another man. . .(1 Sam. 10.5-6). </a:t>
            </a:r>
            <a:endParaRPr lang="en-US" sz="2000" dirty="0"/>
          </a:p>
          <a:p>
            <a:r>
              <a:rPr lang="en-US" sz="2000" b="1" dirty="0"/>
              <a:t>a band of prophets met </a:t>
            </a:r>
            <a:r>
              <a:rPr lang="en-US" sz="2000" b="1" dirty="0" smtClean="0"/>
              <a:t>(</a:t>
            </a:r>
            <a:r>
              <a:rPr lang="he-IL" sz="2000" dirty="0">
                <a:latin typeface="SBL Hebrew" panose="02000000000000000000" pitchFamily="2" charset="-79"/>
                <a:cs typeface="SBL Hebrew" panose="02000000000000000000" pitchFamily="2" charset="-79"/>
              </a:rPr>
              <a:t>לִקְרָאת֑וֹ</a:t>
            </a:r>
            <a:r>
              <a:rPr lang="en-US" sz="2000" b="1" dirty="0" smtClean="0"/>
              <a:t>) </a:t>
            </a:r>
            <a:r>
              <a:rPr lang="en-US" sz="2000" b="1" dirty="0"/>
              <a:t>him. .. And when all who knew him before came, and saw </a:t>
            </a:r>
            <a:r>
              <a:rPr lang="en-US" sz="2000" b="1" dirty="0" smtClean="0"/>
              <a:t>(</a:t>
            </a:r>
            <a:r>
              <a:rPr lang="he-IL" sz="2000" b="1" dirty="0"/>
              <a:t>וַיִּרְא֕וּ</a:t>
            </a:r>
            <a:r>
              <a:rPr lang="en-US" sz="2000" b="1" dirty="0" smtClean="0"/>
              <a:t>) </a:t>
            </a:r>
            <a:r>
              <a:rPr lang="en-US" sz="2000" b="1" dirty="0"/>
              <a:t>and behold, he was in the midst of the prophets; and the people said everyone to his </a:t>
            </a:r>
            <a:r>
              <a:rPr lang="en-US" sz="2000" b="1" dirty="0" err="1"/>
              <a:t>neighbour</a:t>
            </a:r>
            <a:r>
              <a:rPr lang="en-US" sz="2000" b="1" dirty="0"/>
              <a:t> </a:t>
            </a:r>
            <a:r>
              <a:rPr lang="en-US" sz="2000" b="1" dirty="0" smtClean="0"/>
              <a:t>(</a:t>
            </a:r>
            <a:r>
              <a:rPr lang="he-IL" sz="2000" dirty="0">
                <a:latin typeface="SBL Hebrew" panose="02000000000000000000" pitchFamily="2" charset="-79"/>
                <a:cs typeface="SBL Hebrew" panose="02000000000000000000" pitchFamily="2" charset="-79"/>
              </a:rPr>
              <a:t>וַיֹּ֙אמֶר הָעָ֜ם אִ֣ישׁ אֶל־רֵעֵ֗הוּ</a:t>
            </a:r>
            <a:r>
              <a:rPr lang="en-US" sz="2000" b="1" dirty="0" smtClean="0"/>
              <a:t>), ‘What </a:t>
            </a:r>
            <a:r>
              <a:rPr lang="en-US" sz="2000" b="1" dirty="0"/>
              <a:t>is this </a:t>
            </a:r>
            <a:r>
              <a:rPr lang="en-US" sz="2000" b="1" dirty="0" smtClean="0"/>
              <a:t>(</a:t>
            </a:r>
            <a:r>
              <a:rPr lang="he-IL" sz="2000" dirty="0">
                <a:latin typeface="SBL Hebrew" panose="02000000000000000000" pitchFamily="2" charset="-79"/>
                <a:cs typeface="SBL Hebrew" panose="02000000000000000000" pitchFamily="2" charset="-79"/>
              </a:rPr>
              <a:t>מַה־זֶּה֙</a:t>
            </a:r>
            <a:r>
              <a:rPr lang="en-US" sz="2000" b="1" dirty="0" smtClean="0"/>
              <a:t>) </a:t>
            </a:r>
            <a:r>
              <a:rPr lang="en-US" sz="2000" b="1" dirty="0"/>
              <a:t>that has happened to the son </a:t>
            </a:r>
            <a:r>
              <a:rPr lang="en-US" sz="2000" b="1" dirty="0" smtClean="0"/>
              <a:t>(</a:t>
            </a:r>
            <a:r>
              <a:rPr lang="he-IL" sz="2000" dirty="0">
                <a:latin typeface="SBL Hebrew" panose="02000000000000000000" pitchFamily="2" charset="-79"/>
                <a:cs typeface="SBL Hebrew" panose="02000000000000000000" pitchFamily="2" charset="-79"/>
              </a:rPr>
              <a:t>בן</a:t>
            </a:r>
            <a:r>
              <a:rPr lang="en-US" sz="2000" b="1" dirty="0" smtClean="0"/>
              <a:t>) </a:t>
            </a:r>
            <a:r>
              <a:rPr lang="en-US" sz="2000" b="1" dirty="0"/>
              <a:t>of Kish? Is Saul also among the prophets?' And one of them answered, 'and who </a:t>
            </a:r>
            <a:r>
              <a:rPr lang="en-US" sz="2000" b="1" dirty="0" smtClean="0"/>
              <a:t>(</a:t>
            </a:r>
            <a:r>
              <a:rPr lang="he-IL" sz="2000" dirty="0">
                <a:latin typeface="SBL Hebrew" panose="02000000000000000000" pitchFamily="2" charset="-79"/>
                <a:cs typeface="SBL Hebrew" panose="02000000000000000000" pitchFamily="2" charset="-79"/>
              </a:rPr>
              <a:t>ומי</a:t>
            </a:r>
            <a:r>
              <a:rPr lang="en-US" sz="2000" b="1" dirty="0" smtClean="0"/>
              <a:t>) </a:t>
            </a:r>
            <a:r>
              <a:rPr lang="en-US" sz="2000" b="1" dirty="0"/>
              <a:t>is his (LXX) father?' (1 Sam. 10.10, 11-12). </a:t>
            </a:r>
            <a:endParaRPr lang="en-US" sz="2000" b="1" dirty="0" smtClean="0"/>
          </a:p>
          <a:p>
            <a:endParaRPr lang="en-CA" sz="2000" dirty="0"/>
          </a:p>
          <a:p>
            <a:r>
              <a:rPr lang="en-US" sz="2000" b="1" i="1" dirty="0"/>
              <a:t>The father of the future king? </a:t>
            </a:r>
            <a:endParaRPr lang="en-US" sz="2000" dirty="0"/>
          </a:p>
          <a:p>
            <a:r>
              <a:rPr lang="en-US" sz="2000" b="1" dirty="0"/>
              <a:t>When Saul saw </a:t>
            </a:r>
            <a:r>
              <a:rPr lang="en-US" sz="2000" b="1" dirty="0" smtClean="0"/>
              <a:t>(</a:t>
            </a:r>
            <a:r>
              <a:rPr lang="he-IL" sz="2000" dirty="0">
                <a:latin typeface="SBL Hebrew" panose="02000000000000000000" pitchFamily="2" charset="-79"/>
                <a:cs typeface="SBL Hebrew" panose="02000000000000000000" pitchFamily="2" charset="-79"/>
              </a:rPr>
              <a:t>וְכִרְא֙וֹת</a:t>
            </a:r>
            <a:r>
              <a:rPr lang="en-US" sz="2000" b="1" dirty="0" smtClean="0"/>
              <a:t>) </a:t>
            </a:r>
            <a:r>
              <a:rPr lang="en-US" sz="2000" b="1" dirty="0"/>
              <a:t>David go forth against </a:t>
            </a:r>
            <a:r>
              <a:rPr lang="en-US" sz="2000" b="1" dirty="0" smtClean="0"/>
              <a:t>(</a:t>
            </a:r>
            <a:r>
              <a:rPr lang="he-IL" sz="2000" dirty="0">
                <a:latin typeface="SBL Hebrew" panose="02000000000000000000" pitchFamily="2" charset="-79"/>
                <a:cs typeface="SBL Hebrew" panose="02000000000000000000" pitchFamily="2" charset="-79"/>
              </a:rPr>
              <a:t>לִקְרַ֣את</a:t>
            </a:r>
            <a:r>
              <a:rPr lang="en-US" sz="2000" b="1" dirty="0" smtClean="0"/>
              <a:t>) </a:t>
            </a:r>
            <a:r>
              <a:rPr lang="en-US" sz="2000" b="1" dirty="0"/>
              <a:t>the Philistine, he said to Abner </a:t>
            </a:r>
            <a:r>
              <a:rPr lang="en-US" sz="2000" b="1" dirty="0" smtClean="0"/>
              <a:t>(</a:t>
            </a:r>
            <a:r>
              <a:rPr lang="he-IL" sz="2000" dirty="0">
                <a:latin typeface="SBL Hebrew" panose="02000000000000000000" pitchFamily="2" charset="-79"/>
                <a:cs typeface="SBL Hebrew" panose="02000000000000000000" pitchFamily="2" charset="-79"/>
              </a:rPr>
              <a:t>אָמַ֗ר אֶל־אַבְנֵר֙</a:t>
            </a:r>
            <a:r>
              <a:rPr lang="en-US" sz="2000" b="1" dirty="0" smtClean="0"/>
              <a:t>), </a:t>
            </a:r>
            <a:r>
              <a:rPr lang="en-US" sz="2000" b="1" dirty="0"/>
              <a:t>the commander of the army, </a:t>
            </a:r>
            <a:r>
              <a:rPr lang="en-US" sz="2000" b="1" dirty="0" smtClean="0"/>
              <a:t>‘Abner</a:t>
            </a:r>
            <a:r>
              <a:rPr lang="en-US" sz="2000" b="1" dirty="0"/>
              <a:t>, whose son is this </a:t>
            </a:r>
            <a:r>
              <a:rPr lang="en-US" sz="2000" b="1" dirty="0" smtClean="0"/>
              <a:t>(</a:t>
            </a:r>
            <a:r>
              <a:rPr lang="he-IL" sz="2000" dirty="0">
                <a:latin typeface="SBL Hebrew" panose="02000000000000000000" pitchFamily="2" charset="-79"/>
                <a:cs typeface="SBL Hebrew" panose="02000000000000000000" pitchFamily="2" charset="-79"/>
              </a:rPr>
              <a:t>בֶּן־מִי־זֶ֖ה</a:t>
            </a:r>
            <a:r>
              <a:rPr lang="en-US" sz="2000" b="1" dirty="0" smtClean="0"/>
              <a:t>) </a:t>
            </a:r>
            <a:r>
              <a:rPr lang="en-US" sz="2000" b="1" dirty="0"/>
              <a:t>youth?'. . .And Saul said to him, </a:t>
            </a:r>
            <a:r>
              <a:rPr lang="en-US" sz="2000" b="1" dirty="0" smtClean="0"/>
              <a:t>‘Whose </a:t>
            </a:r>
            <a:r>
              <a:rPr lang="en-US" sz="2000" b="1" dirty="0"/>
              <a:t>son are you </a:t>
            </a:r>
            <a:r>
              <a:rPr lang="en-US" sz="2000" b="1" dirty="0" smtClean="0"/>
              <a:t>(</a:t>
            </a:r>
            <a:r>
              <a:rPr lang="he-IL" sz="2000" dirty="0">
                <a:latin typeface="SBL Hebrew" panose="02000000000000000000" pitchFamily="2" charset="-79"/>
                <a:cs typeface="SBL Hebrew" panose="02000000000000000000" pitchFamily="2" charset="-79"/>
              </a:rPr>
              <a:t>בֶּן־מִ֥י</a:t>
            </a:r>
            <a:r>
              <a:rPr lang="he-IL" sz="2000" b="1" dirty="0"/>
              <a:t> </a:t>
            </a:r>
            <a:r>
              <a:rPr lang="he-IL" sz="2000" dirty="0">
                <a:latin typeface="SBL Hebrew" panose="02000000000000000000" pitchFamily="2" charset="-79"/>
                <a:cs typeface="SBL Hebrew" panose="02000000000000000000" pitchFamily="2" charset="-79"/>
              </a:rPr>
              <a:t>אַתָּ֖ה</a:t>
            </a:r>
            <a:r>
              <a:rPr lang="en-US" sz="2000" b="1" dirty="0" smtClean="0"/>
              <a:t>), </a:t>
            </a:r>
            <a:r>
              <a:rPr lang="en-US" sz="2000" b="1" dirty="0"/>
              <a:t>young man?' And David answered, Ί am the son of your servant Jesse the </a:t>
            </a:r>
            <a:r>
              <a:rPr lang="en-US" sz="2000" b="1" dirty="0" err="1"/>
              <a:t>Bethlehemite</a:t>
            </a:r>
            <a:r>
              <a:rPr lang="en-US" sz="2000" b="1" dirty="0"/>
              <a:t>' (1 Sam. 17.55-58</a:t>
            </a:r>
            <a:r>
              <a:rPr lang="en-US" sz="2000" b="1" dirty="0" smtClean="0"/>
              <a:t>).</a:t>
            </a:r>
          </a:p>
        </p:txBody>
      </p:sp>
    </p:spTree>
    <p:extLst>
      <p:ext uri="{BB962C8B-B14F-4D97-AF65-F5344CB8AC3E}">
        <p14:creationId xmlns:p14="http://schemas.microsoft.com/office/powerpoint/2010/main" val="315981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8600"/>
            <a:ext cx="8458200" cy="4093428"/>
          </a:xfrm>
          <a:prstGeom prst="rect">
            <a:avLst/>
          </a:prstGeom>
          <a:noFill/>
        </p:spPr>
        <p:txBody>
          <a:bodyPr wrap="square" rtlCol="0">
            <a:spAutoFit/>
          </a:bodyPr>
          <a:lstStyle/>
          <a:p>
            <a:r>
              <a:rPr lang="en-US" sz="2000" dirty="0" smtClean="0"/>
              <a:t>Whose Father?</a:t>
            </a:r>
          </a:p>
          <a:p>
            <a:endParaRPr lang="en-CA" sz="2000" dirty="0"/>
          </a:p>
          <a:p>
            <a:r>
              <a:rPr lang="en-US" sz="2000" b="1" dirty="0" smtClean="0"/>
              <a:t>The </a:t>
            </a:r>
            <a:r>
              <a:rPr lang="en-US" sz="2000" b="1" dirty="0"/>
              <a:t>question of parentage in both cases is a slighting one. It is lost in the Masoretic text of 1 Sam. 10.12, where </a:t>
            </a:r>
            <a:r>
              <a:rPr lang="he-IL" sz="2000" dirty="0">
                <a:latin typeface="SBL Hebrew" panose="02000000000000000000" pitchFamily="2" charset="-79"/>
                <a:cs typeface="SBL Hebrew" panose="02000000000000000000" pitchFamily="2" charset="-79"/>
              </a:rPr>
              <a:t>וּמִ֣י</a:t>
            </a:r>
            <a:r>
              <a:rPr lang="he-IL" sz="2000" dirty="0">
                <a:latin typeface="SBL Hebrew" panose="02000000000000000000" pitchFamily="2" charset="-79"/>
                <a:cs typeface="SBL Hebrew" panose="02000000000000000000" pitchFamily="2" charset="-79"/>
              </a:rPr>
              <a:t> אֲבִיהֶ֑ם</a:t>
            </a:r>
            <a:r>
              <a:rPr lang="en-US" sz="2000" b="1" dirty="0" smtClean="0">
                <a:latin typeface="SBL Hebrew" panose="02000000000000000000" pitchFamily="2" charset="-79"/>
                <a:cs typeface="SBL Hebrew" panose="02000000000000000000" pitchFamily="2" charset="-79"/>
              </a:rPr>
              <a:t> </a:t>
            </a:r>
            <a:r>
              <a:rPr lang="en-US" sz="2000" b="1" dirty="0"/>
              <a:t>('and who is their father?') asks about the leadership of the prophetic group. Saul's question is not just for information; it betrays his worry. Seeing what David had done, Saul was as bewildered as had been the onlookers when they saw what he himself was doing among the prophets. Saul suddenly appeared as a stranger—'another man'—to those 'who knew him before'. Their disbelief turned into a belittling question. Two questions were being asked about Saul by his </a:t>
            </a:r>
            <a:r>
              <a:rPr lang="en-US" sz="2000" b="1" dirty="0" err="1"/>
              <a:t>neighbours</a:t>
            </a:r>
            <a:r>
              <a:rPr lang="en-US" sz="2000" b="1" dirty="0"/>
              <a:t> like the two questions Saul asked about David. It was as if David too had become a stranger to Saul; his first military achievement may have reminded Saul of Samuel's prediction of his fall and the rise of a new king. </a:t>
            </a:r>
            <a:endParaRPr lang="en-US" sz="2000" b="1" dirty="0" smtClean="0"/>
          </a:p>
        </p:txBody>
      </p:sp>
    </p:spTree>
    <p:extLst>
      <p:ext uri="{BB962C8B-B14F-4D97-AF65-F5344CB8AC3E}">
        <p14:creationId xmlns:p14="http://schemas.microsoft.com/office/powerpoint/2010/main" val="1480133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8600"/>
            <a:ext cx="8458200" cy="6247864"/>
          </a:xfrm>
          <a:prstGeom prst="rect">
            <a:avLst/>
          </a:prstGeom>
          <a:noFill/>
        </p:spPr>
        <p:txBody>
          <a:bodyPr wrap="square" rtlCol="0">
            <a:spAutoFit/>
          </a:bodyPr>
          <a:lstStyle/>
          <a:p>
            <a:r>
              <a:rPr lang="en-US" sz="2000" dirty="0" smtClean="0"/>
              <a:t>Kingly stuff</a:t>
            </a:r>
          </a:p>
          <a:p>
            <a:endParaRPr lang="en-CA" sz="2000" dirty="0"/>
          </a:p>
          <a:p>
            <a:r>
              <a:rPr lang="en-CA" sz="2000" b="1" i="1" dirty="0" smtClean="0"/>
              <a:t>Samuel's </a:t>
            </a:r>
            <a:r>
              <a:rPr lang="en-CA" sz="2000" b="1" i="1" dirty="0"/>
              <a:t>offer of kingship: </a:t>
            </a:r>
            <a:endParaRPr lang="en-CA" sz="2000" dirty="0"/>
          </a:p>
          <a:p>
            <a:r>
              <a:rPr lang="en-US" sz="2000" b="1" dirty="0"/>
              <a:t>Samuel answered Saul, '. . .And for whom is all that is desirable in Israel? Is it not for you and for all your father's house?' (1 Sam. 9.20b). </a:t>
            </a:r>
            <a:endParaRPr lang="en-US" sz="2000" b="1" dirty="0" smtClean="0"/>
          </a:p>
          <a:p>
            <a:endParaRPr lang="en-US" sz="2000" dirty="0"/>
          </a:p>
          <a:p>
            <a:r>
              <a:rPr lang="en-US" sz="2000" b="1" i="1" dirty="0"/>
              <a:t>Saul's offer of royal status: being the king's son-in-law: </a:t>
            </a:r>
            <a:endParaRPr lang="en-US" sz="2000" dirty="0"/>
          </a:p>
          <a:p>
            <a:r>
              <a:rPr lang="en-US" sz="2000" b="1" dirty="0"/>
              <a:t>Then Saul said to David, 'Here is my elder daughter </a:t>
            </a:r>
            <a:r>
              <a:rPr lang="en-US" sz="2000" b="1" dirty="0" err="1"/>
              <a:t>Merab</a:t>
            </a:r>
            <a:r>
              <a:rPr lang="en-US" sz="2000" b="1" dirty="0"/>
              <a:t>; I will give her to you for a wife; only be valiant for me and fight the Lord's battles'. .. But at the time when </a:t>
            </a:r>
            <a:r>
              <a:rPr lang="en-US" sz="2000" b="1" dirty="0" err="1"/>
              <a:t>Merab</a:t>
            </a:r>
            <a:r>
              <a:rPr lang="en-US" sz="2000" b="1" dirty="0"/>
              <a:t>, Saul's daughter, should have been given to David, she was given to Adriel the </a:t>
            </a:r>
            <a:r>
              <a:rPr lang="en-US" sz="2000" b="1" dirty="0" err="1"/>
              <a:t>Meholathite</a:t>
            </a:r>
            <a:r>
              <a:rPr lang="en-US" sz="2000" b="1" dirty="0"/>
              <a:t> for a wife (1 Sam. 18.17, 19). </a:t>
            </a:r>
            <a:endParaRPr lang="en-US" sz="2000" b="1" dirty="0" smtClean="0"/>
          </a:p>
          <a:p>
            <a:endParaRPr lang="en-US" sz="2000" dirty="0" smtClean="0"/>
          </a:p>
          <a:p>
            <a:r>
              <a:rPr lang="en-US" sz="2000" dirty="0" smtClean="0"/>
              <a:t>Similarity</a:t>
            </a:r>
          </a:p>
          <a:p>
            <a:pPr marL="342900" indent="-342900">
              <a:buFont typeface="Arial" panose="020B0604020202020204" pitchFamily="34" charset="0"/>
              <a:buChar char="•"/>
            </a:pPr>
            <a:r>
              <a:rPr lang="en-US" sz="2000" b="1" dirty="0" smtClean="0"/>
              <a:t>Samuel's </a:t>
            </a:r>
            <a:r>
              <a:rPr lang="en-US" sz="2000" b="1" dirty="0"/>
              <a:t>offering of kingship, a sincere act commissioned by God, contrasts nicely to Saul's offer to David of his daughters. </a:t>
            </a:r>
            <a:endParaRPr lang="en-US" sz="2000" b="1" dirty="0" smtClean="0"/>
          </a:p>
          <a:p>
            <a:pPr marL="342900" indent="-342900">
              <a:buFont typeface="Arial" panose="020B0604020202020204" pitchFamily="34" charset="0"/>
              <a:buChar char="•"/>
            </a:pPr>
            <a:r>
              <a:rPr lang="en-US" sz="2000" b="1" dirty="0" smtClean="0"/>
              <a:t>The </a:t>
            </a:r>
            <a:r>
              <a:rPr lang="en-US" sz="2000" b="1" dirty="0"/>
              <a:t>offer of the elder is meant to be an insult to David, that of the second daughter is meant to be a trap. Interestingly again, 1 Sam. 18.17-19 (about the first offer) is lacking from the LXX, together with an premature explanation of the 'snare' that Michal constitutes. The clarification in v. 21b that Michal is Saul's second offer is also a plus! </a:t>
            </a:r>
            <a:endParaRPr lang="en-US" sz="2000" b="1" dirty="0" smtClean="0"/>
          </a:p>
        </p:txBody>
      </p:sp>
    </p:spTree>
    <p:extLst>
      <p:ext uri="{BB962C8B-B14F-4D97-AF65-F5344CB8AC3E}">
        <p14:creationId xmlns:p14="http://schemas.microsoft.com/office/powerpoint/2010/main" val="419701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8600"/>
            <a:ext cx="8458200" cy="6586418"/>
          </a:xfrm>
          <a:prstGeom prst="rect">
            <a:avLst/>
          </a:prstGeom>
          <a:noFill/>
        </p:spPr>
        <p:txBody>
          <a:bodyPr wrap="square" rtlCol="0">
            <a:spAutoFit/>
          </a:bodyPr>
          <a:lstStyle/>
          <a:p>
            <a:r>
              <a:rPr lang="en-US" sz="2000" dirty="0" smtClean="0"/>
              <a:t>Kingly stuff</a:t>
            </a:r>
          </a:p>
          <a:p>
            <a:endParaRPr lang="en-CA" sz="2000" dirty="0"/>
          </a:p>
          <a:p>
            <a:r>
              <a:rPr lang="en-CA" sz="2000" b="1" i="1" dirty="0" smtClean="0"/>
              <a:t>Samuel's </a:t>
            </a:r>
            <a:r>
              <a:rPr lang="en-CA" sz="2000" b="1" i="1" dirty="0"/>
              <a:t>offer of kingship: </a:t>
            </a:r>
            <a:endParaRPr lang="en-CA" sz="2000" dirty="0"/>
          </a:p>
          <a:p>
            <a:r>
              <a:rPr lang="en-US" sz="2000" b="1" dirty="0"/>
              <a:t>Samuel answered Saul, '. . .And for whom is all that is desirable in Israel? Is it not for you and for all your father's house?' (1 Sam. 9.20b). </a:t>
            </a:r>
            <a:endParaRPr lang="en-US" sz="2000" b="1" dirty="0" smtClean="0"/>
          </a:p>
          <a:p>
            <a:endParaRPr lang="en-US" sz="2000" dirty="0"/>
          </a:p>
          <a:p>
            <a:r>
              <a:rPr lang="en-US" sz="2000" b="1" i="1" dirty="0"/>
              <a:t>Saul's offer of royal status: being the king's son-in-law: </a:t>
            </a:r>
            <a:endParaRPr lang="en-US" sz="2000" dirty="0"/>
          </a:p>
          <a:p>
            <a:r>
              <a:rPr lang="en-US" sz="2000" b="1" dirty="0"/>
              <a:t>Then Saul said to David, 'Here is my elder daughter </a:t>
            </a:r>
            <a:r>
              <a:rPr lang="en-US" sz="2000" b="1" dirty="0" err="1"/>
              <a:t>Merab</a:t>
            </a:r>
            <a:r>
              <a:rPr lang="en-US" sz="2000" b="1" dirty="0"/>
              <a:t>; I will give her to you for a wife; only be valiant for me and fight the Lord's battles'. .. But at the time when </a:t>
            </a:r>
            <a:r>
              <a:rPr lang="en-US" sz="2000" b="1" dirty="0" err="1"/>
              <a:t>Merab</a:t>
            </a:r>
            <a:r>
              <a:rPr lang="en-US" sz="2000" b="1" dirty="0"/>
              <a:t>, Saul's daughter, should have been given to David, she was given to Adriel the </a:t>
            </a:r>
            <a:r>
              <a:rPr lang="en-US" sz="2000" b="1" dirty="0" err="1"/>
              <a:t>Meholathite</a:t>
            </a:r>
            <a:r>
              <a:rPr lang="en-US" sz="2000" b="1" dirty="0"/>
              <a:t> for a wife (1 Sam. 18.17, 19). </a:t>
            </a:r>
            <a:endParaRPr lang="en-US" sz="2000" b="1" dirty="0" smtClean="0"/>
          </a:p>
          <a:p>
            <a:endParaRPr lang="en-US" sz="2000" dirty="0" smtClean="0"/>
          </a:p>
          <a:p>
            <a:r>
              <a:rPr lang="en-US" sz="2000" dirty="0" smtClean="0"/>
              <a:t>Whose battles?</a:t>
            </a:r>
          </a:p>
          <a:p>
            <a:pPr marL="342900" indent="-342900">
              <a:buFont typeface="Arial" panose="020B0604020202020204" pitchFamily="34" charset="0"/>
              <a:buChar char="•"/>
            </a:pPr>
            <a:r>
              <a:rPr lang="en-US" b="1" dirty="0" smtClean="0"/>
              <a:t>One </a:t>
            </a:r>
            <a:r>
              <a:rPr lang="en-US" b="1" dirty="0"/>
              <a:t>could further elaborate that Saul is offered kingship to save the people of the Lord (9.16); however, he gave up his calling to David, asking him to 'fight the Lord's battles' (18.17, a plus), and thus deserved losing confidence among his own men (10.27). Saul was king, but he surrendered his royal and divine vocation to the man who was destined to supplant him, very much like Esau's giving up of his birthright to Jacob. David took up this challenge, won the battles, outshone 'all the servants of Saul'. </a:t>
            </a:r>
            <a:endParaRPr lang="en-US" b="1" dirty="0" smtClean="0"/>
          </a:p>
          <a:p>
            <a:pPr marL="342900" indent="-342900">
              <a:buFont typeface="Arial" panose="020B0604020202020204" pitchFamily="34" charset="0"/>
              <a:buChar char="•"/>
            </a:pPr>
            <a:r>
              <a:rPr lang="en-US" b="1" dirty="0" smtClean="0"/>
              <a:t>See also </a:t>
            </a:r>
            <a:r>
              <a:rPr lang="en-US" dirty="0"/>
              <a:t>George, Mark K. </a:t>
            </a:r>
            <a:r>
              <a:rPr lang="en-US" i="1" dirty="0"/>
              <a:t>The Catholic Biblical Quarterly</a:t>
            </a:r>
            <a:r>
              <a:rPr lang="en-US" dirty="0"/>
              <a:t>, “</a:t>
            </a:r>
            <a:r>
              <a:rPr lang="en-US" dirty="0" err="1"/>
              <a:t>Yhwh's</a:t>
            </a:r>
            <a:r>
              <a:rPr lang="en-US" dirty="0"/>
              <a:t> own heart” 64 no 3 Jul 2002, p 442-459. </a:t>
            </a:r>
            <a:endParaRPr lang="en-CA" dirty="0"/>
          </a:p>
        </p:txBody>
      </p:sp>
    </p:spTree>
    <p:extLst>
      <p:ext uri="{BB962C8B-B14F-4D97-AF65-F5344CB8AC3E}">
        <p14:creationId xmlns:p14="http://schemas.microsoft.com/office/powerpoint/2010/main" val="1290274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8600"/>
            <a:ext cx="8458200" cy="5016758"/>
          </a:xfrm>
          <a:prstGeom prst="rect">
            <a:avLst/>
          </a:prstGeom>
          <a:noFill/>
        </p:spPr>
        <p:txBody>
          <a:bodyPr wrap="square" rtlCol="0">
            <a:spAutoFit/>
          </a:bodyPr>
          <a:lstStyle/>
          <a:p>
            <a:r>
              <a:rPr lang="en-US" sz="2000" dirty="0" smtClean="0"/>
              <a:t>Covenants</a:t>
            </a:r>
          </a:p>
          <a:p>
            <a:endParaRPr lang="en-CA" sz="2000" dirty="0"/>
          </a:p>
          <a:p>
            <a:r>
              <a:rPr lang="en-US" sz="2000" b="1" i="1" dirty="0" smtClean="0"/>
              <a:t>Samuel's </a:t>
            </a:r>
            <a:r>
              <a:rPr lang="en-US" sz="2000" b="1" i="1" dirty="0"/>
              <a:t>covenant meal for Saul: the portion for the king: </a:t>
            </a:r>
            <a:endParaRPr lang="en-US" sz="2000" dirty="0"/>
          </a:p>
          <a:p>
            <a:r>
              <a:rPr lang="en-US" sz="2000" b="1" dirty="0"/>
              <a:t>Then Samuel took Saul and his servant and brought them into the hall and gave them a place at the head of those who had been invited. .. (1 Sam. 9.22). And Samuel said to the cook, 'Bring the portion I gave you, of which I said to you, "Put it aside"'. So the cook took up the leg and the upper portion and set them before Saul. .. (9.23-24). </a:t>
            </a:r>
            <a:endParaRPr lang="en-US" sz="2000" b="1" dirty="0" smtClean="0"/>
          </a:p>
          <a:p>
            <a:endParaRPr lang="en-US" sz="2000" dirty="0"/>
          </a:p>
          <a:p>
            <a:r>
              <a:rPr lang="en-US" sz="2000" b="1" i="1" dirty="0"/>
              <a:t>Jonathan's covenant with David: Jonathan's offer of the prince's robe and weapons: </a:t>
            </a:r>
            <a:endParaRPr lang="en-US" sz="2000" dirty="0"/>
          </a:p>
          <a:p>
            <a:r>
              <a:rPr lang="en-US" sz="2000" b="1" dirty="0"/>
              <a:t>Then Jonathan made a covenant with David, because he loved him as his own soul (1 Sam. 18.3). And Jonathan stripped himself of the robe that was upon him, and gave it to David, and his </a:t>
            </a:r>
            <a:r>
              <a:rPr lang="en-US" sz="2000" b="1" dirty="0" err="1"/>
              <a:t>armour</a:t>
            </a:r>
            <a:r>
              <a:rPr lang="en-US" sz="2000" b="1" dirty="0"/>
              <a:t>, and even his sword and his bow and his girdle' (18.4). </a:t>
            </a:r>
            <a:endParaRPr lang="en-US" sz="2000" b="1" dirty="0" smtClean="0"/>
          </a:p>
          <a:p>
            <a:endParaRPr lang="en-US" sz="2000" dirty="0" smtClean="0"/>
          </a:p>
        </p:txBody>
      </p:sp>
    </p:spTree>
    <p:extLst>
      <p:ext uri="{BB962C8B-B14F-4D97-AF65-F5344CB8AC3E}">
        <p14:creationId xmlns:p14="http://schemas.microsoft.com/office/powerpoint/2010/main" val="429564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8600"/>
            <a:ext cx="8458200" cy="5324535"/>
          </a:xfrm>
          <a:prstGeom prst="rect">
            <a:avLst/>
          </a:prstGeom>
          <a:noFill/>
        </p:spPr>
        <p:txBody>
          <a:bodyPr wrap="square" rtlCol="0">
            <a:spAutoFit/>
          </a:bodyPr>
          <a:lstStyle/>
          <a:p>
            <a:r>
              <a:rPr lang="en-US" sz="2000" dirty="0" smtClean="0"/>
              <a:t>The Spirit</a:t>
            </a:r>
          </a:p>
          <a:p>
            <a:endParaRPr lang="en-CA" sz="2000" dirty="0"/>
          </a:p>
          <a:p>
            <a:r>
              <a:rPr lang="en-US" sz="2000" b="1" i="1" dirty="0" smtClean="0"/>
              <a:t>The </a:t>
            </a:r>
            <a:r>
              <a:rPr lang="en-US" sz="2000" b="1" i="1" dirty="0"/>
              <a:t>coming of the spirit upon Saul: </a:t>
            </a:r>
            <a:endParaRPr lang="en-US" sz="2000" dirty="0"/>
          </a:p>
          <a:p>
            <a:r>
              <a:rPr lang="en-US" sz="2000" b="1" dirty="0"/>
              <a:t>... and the spirit of God came mightily upon him </a:t>
            </a:r>
            <a:r>
              <a:rPr lang="en-US" sz="2000" b="1" dirty="0" smtClean="0"/>
              <a:t>(</a:t>
            </a:r>
            <a:r>
              <a:rPr lang="he-IL" sz="2000" dirty="0">
                <a:latin typeface="SBL Hebrew" panose="02000000000000000000" pitchFamily="2" charset="-79"/>
                <a:cs typeface="SBL Hebrew" panose="02000000000000000000" pitchFamily="2" charset="-79"/>
              </a:rPr>
              <a:t>וַתִּצְלַ֤ח עָלָיו֙ ר֣וּחַ אֱלֹהִ֔ים</a:t>
            </a:r>
            <a:r>
              <a:rPr lang="en-US" sz="2000" b="1" dirty="0" smtClean="0"/>
              <a:t>) </a:t>
            </a:r>
            <a:r>
              <a:rPr lang="en-US" sz="2000" b="1" dirty="0"/>
              <a:t>(1 Sam. 10.10). </a:t>
            </a:r>
            <a:endParaRPr lang="en-US" sz="2000" b="1" dirty="0" smtClean="0"/>
          </a:p>
          <a:p>
            <a:endParaRPr lang="en-US" sz="2000" dirty="0"/>
          </a:p>
          <a:p>
            <a:r>
              <a:rPr lang="en-US" sz="2000" b="1" i="1" dirty="0"/>
              <a:t>The departing of the spirit from Saul: </a:t>
            </a:r>
            <a:endParaRPr lang="en-US" sz="2000" dirty="0"/>
          </a:p>
          <a:p>
            <a:r>
              <a:rPr lang="en-US" sz="2000" b="1" dirty="0"/>
              <a:t>And on the morrow an evil spirit from God rushed </a:t>
            </a:r>
            <a:r>
              <a:rPr lang="en-US" sz="2000" b="1" dirty="0" smtClean="0"/>
              <a:t>(</a:t>
            </a:r>
            <a:r>
              <a:rPr lang="he-IL" sz="2000" dirty="0">
                <a:latin typeface="SBL Hebrew" panose="02000000000000000000" pitchFamily="2" charset="-79"/>
                <a:cs typeface="SBL Hebrew" panose="02000000000000000000" pitchFamily="2" charset="-79"/>
              </a:rPr>
              <a:t>וַתִּצְלַ֣ח רוּחַ֩ אֱלֹהִ֙ים׀ רָעָ֤ה</a:t>
            </a:r>
            <a:r>
              <a:rPr lang="en-US" sz="2000" b="1" dirty="0" smtClean="0"/>
              <a:t>) </a:t>
            </a:r>
            <a:r>
              <a:rPr lang="en-US" sz="2000" b="1" dirty="0"/>
              <a:t>upon Saul </a:t>
            </a:r>
            <a:r>
              <a:rPr lang="en-US" sz="2000" b="1" dirty="0" smtClean="0"/>
              <a:t>(</a:t>
            </a:r>
            <a:r>
              <a:rPr lang="he-IL" sz="2000" dirty="0">
                <a:latin typeface="SBL Hebrew" panose="02000000000000000000" pitchFamily="2" charset="-79"/>
                <a:cs typeface="SBL Hebrew" panose="02000000000000000000" pitchFamily="2" charset="-79"/>
              </a:rPr>
              <a:t>אֶל־שָׁאוּל֙</a:t>
            </a:r>
            <a:r>
              <a:rPr lang="en-US" sz="2000" b="1" dirty="0" smtClean="0"/>
              <a:t>)</a:t>
            </a:r>
            <a:r>
              <a:rPr lang="en-US" sz="2000" b="1" i="1" dirty="0" smtClean="0"/>
              <a:t>. </a:t>
            </a:r>
            <a:r>
              <a:rPr lang="en-US" sz="2000" b="1" dirty="0"/>
              <a:t>. </a:t>
            </a:r>
            <a:r>
              <a:rPr lang="en-US" sz="2000" b="1" dirty="0" smtClean="0"/>
              <a:t>.Saul was afraid of David because </a:t>
            </a:r>
            <a:r>
              <a:rPr lang="en-US" sz="2000" b="1" dirty="0"/>
              <a:t>the Lord was with him [David] but had departed from Saul (1 Sam. 18.10-12). </a:t>
            </a:r>
            <a:endParaRPr lang="en-US" sz="2000" b="1" dirty="0" smtClean="0"/>
          </a:p>
          <a:p>
            <a:endParaRPr lang="en-US" sz="2000" dirty="0" smtClean="0"/>
          </a:p>
          <a:p>
            <a:r>
              <a:rPr lang="en-US" sz="2000" dirty="0" smtClean="0"/>
              <a:t>LXX difference</a:t>
            </a:r>
          </a:p>
          <a:p>
            <a:pPr marL="342900" indent="-342900">
              <a:buFont typeface="Arial" panose="020B0604020202020204" pitchFamily="34" charset="0"/>
              <a:buChar char="•"/>
            </a:pPr>
            <a:r>
              <a:rPr lang="en-US" sz="2000" b="1" dirty="0" smtClean="0"/>
              <a:t>What </a:t>
            </a:r>
            <a:r>
              <a:rPr lang="en-US" sz="2000" b="1" dirty="0"/>
              <a:t>is intriguing about the plus in 18.10-12 is that while 1 Sam. 18.12a, 'Saul was afraid of David', is in both the Greek and the Hebrew, the reason (v. 12b) following—'because the Lord was with him but had departed from Saul'—is found only in the MT. And, as well as 1 Sam. 18.12b, vv. 10-11 too are lacking from the LXX. </a:t>
            </a:r>
            <a:endParaRPr lang="en-US" sz="2000" dirty="0" smtClean="0"/>
          </a:p>
        </p:txBody>
      </p:sp>
    </p:spTree>
    <p:extLst>
      <p:ext uri="{BB962C8B-B14F-4D97-AF65-F5344CB8AC3E}">
        <p14:creationId xmlns:p14="http://schemas.microsoft.com/office/powerpoint/2010/main" val="3017987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8600"/>
            <a:ext cx="8458200" cy="5016758"/>
          </a:xfrm>
          <a:prstGeom prst="rect">
            <a:avLst/>
          </a:prstGeom>
          <a:noFill/>
        </p:spPr>
        <p:txBody>
          <a:bodyPr wrap="square" rtlCol="0">
            <a:spAutoFit/>
          </a:bodyPr>
          <a:lstStyle/>
          <a:p>
            <a:r>
              <a:rPr lang="en-US" sz="2000" dirty="0" smtClean="0"/>
              <a:t>Praise of the people</a:t>
            </a:r>
          </a:p>
          <a:p>
            <a:endParaRPr lang="en-CA" sz="2000" dirty="0"/>
          </a:p>
          <a:p>
            <a:r>
              <a:rPr lang="en-US" sz="2000" b="1" i="1" dirty="0" smtClean="0"/>
              <a:t>First </a:t>
            </a:r>
            <a:r>
              <a:rPr lang="en-US" sz="2000" b="1" i="1" dirty="0"/>
              <a:t>response to the newly elected Saul from the people: </a:t>
            </a:r>
            <a:endParaRPr lang="en-US" sz="2000" dirty="0"/>
          </a:p>
          <a:p>
            <a:r>
              <a:rPr lang="en-US" sz="2000" b="1" dirty="0"/>
              <a:t>But some worthless fellows said, 'How can this man save us?' And they despised him' (10.27). </a:t>
            </a:r>
            <a:endParaRPr lang="en-US" sz="2000" b="1" dirty="0" smtClean="0"/>
          </a:p>
          <a:p>
            <a:endParaRPr lang="en-US" sz="2000" dirty="0"/>
          </a:p>
          <a:p>
            <a:r>
              <a:rPr lang="en-CA" sz="2000" b="1" i="1" dirty="0"/>
              <a:t>David's success and popularity: </a:t>
            </a:r>
            <a:endParaRPr lang="en-CA" sz="2000" dirty="0"/>
          </a:p>
          <a:p>
            <a:r>
              <a:rPr lang="en-US" sz="2000" b="1" dirty="0"/>
              <a:t>Then the princes of the Philistines came out to battle, and as often as they came out David had more success than all the servants of Saul, so that his name was highly esteemed (18.30). </a:t>
            </a:r>
            <a:endParaRPr lang="en-US" sz="2000" b="1" dirty="0" smtClean="0"/>
          </a:p>
          <a:p>
            <a:endParaRPr lang="en-US" sz="2000" dirty="0" smtClean="0"/>
          </a:p>
          <a:p>
            <a:r>
              <a:rPr lang="en-US" sz="2000" dirty="0" smtClean="0"/>
              <a:t>LXX difference</a:t>
            </a:r>
          </a:p>
          <a:p>
            <a:pPr marL="342900" indent="-342900">
              <a:buFont typeface="Arial" panose="020B0604020202020204" pitchFamily="34" charset="0"/>
              <a:buChar char="•"/>
            </a:pPr>
            <a:r>
              <a:rPr lang="en-US" sz="2000" b="1" dirty="0" smtClean="0"/>
              <a:t>1 </a:t>
            </a:r>
            <a:r>
              <a:rPr lang="en-US" sz="2000" b="1" dirty="0"/>
              <a:t>Sam. 18.29b-30 is lacking from the LXX. An editor might have left the remark about the hostile relationship between Saul and David for some reason unknown to us, but who would have left the remarks about David's popularity? </a:t>
            </a:r>
            <a:endParaRPr lang="en-US" sz="2000" dirty="0" smtClean="0"/>
          </a:p>
        </p:txBody>
      </p:sp>
    </p:spTree>
    <p:extLst>
      <p:ext uri="{BB962C8B-B14F-4D97-AF65-F5344CB8AC3E}">
        <p14:creationId xmlns:p14="http://schemas.microsoft.com/office/powerpoint/2010/main" val="1689891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8600"/>
            <a:ext cx="8458200" cy="6555641"/>
          </a:xfrm>
          <a:prstGeom prst="rect">
            <a:avLst/>
          </a:prstGeom>
          <a:noFill/>
        </p:spPr>
        <p:txBody>
          <a:bodyPr wrap="square" rtlCol="0">
            <a:spAutoFit/>
          </a:bodyPr>
          <a:lstStyle/>
          <a:p>
            <a:r>
              <a:rPr lang="en-US" sz="2000" dirty="0" smtClean="0"/>
              <a:t>Praise of the people</a:t>
            </a:r>
          </a:p>
          <a:p>
            <a:endParaRPr lang="en-CA" sz="2000" dirty="0"/>
          </a:p>
          <a:p>
            <a:r>
              <a:rPr lang="en-US" sz="2000" b="1" i="1" dirty="0" smtClean="0"/>
              <a:t>First </a:t>
            </a:r>
            <a:r>
              <a:rPr lang="en-US" sz="2000" b="1" i="1" dirty="0"/>
              <a:t>response to the newly elected Saul from the people: </a:t>
            </a:r>
            <a:endParaRPr lang="en-US" sz="2000" dirty="0"/>
          </a:p>
          <a:p>
            <a:r>
              <a:rPr lang="en-US" sz="2000" b="1" dirty="0"/>
              <a:t>But some worthless fellows said, 'How can this man save us?' And they despised him' (10.27). </a:t>
            </a:r>
            <a:endParaRPr lang="en-US" sz="2000" b="1" dirty="0" smtClean="0"/>
          </a:p>
          <a:p>
            <a:endParaRPr lang="en-US" sz="2000" dirty="0"/>
          </a:p>
          <a:p>
            <a:r>
              <a:rPr lang="en-CA" sz="2000" b="1" i="1" dirty="0"/>
              <a:t>David's success and popularity: </a:t>
            </a:r>
            <a:endParaRPr lang="en-CA" sz="2000" dirty="0"/>
          </a:p>
          <a:p>
            <a:r>
              <a:rPr lang="en-US" sz="2000" b="1" dirty="0"/>
              <a:t>Then the princes of the Philistines came out to battle, and as often as they came out David had more success than all the servants of Saul, so that his name was highly esteemed (18.30). </a:t>
            </a:r>
            <a:endParaRPr lang="en-US" sz="2000" b="1" dirty="0" smtClean="0"/>
          </a:p>
          <a:p>
            <a:endParaRPr lang="en-US" sz="2000" dirty="0" smtClean="0"/>
          </a:p>
          <a:p>
            <a:r>
              <a:rPr lang="en-US" sz="2000" dirty="0" smtClean="0"/>
              <a:t>Contrast</a:t>
            </a:r>
          </a:p>
          <a:p>
            <a:pPr marL="342900" indent="-342900">
              <a:buFont typeface="Arial" panose="020B0604020202020204" pitchFamily="34" charset="0"/>
              <a:buChar char="•"/>
            </a:pPr>
            <a:r>
              <a:rPr lang="en-US" sz="2000" b="1" dirty="0" smtClean="0"/>
              <a:t>We </a:t>
            </a:r>
            <a:r>
              <a:rPr lang="en-US" sz="2000" b="1" dirty="0"/>
              <a:t>usually know who is the real protagonist of the drama at the very first appearance on the stage. Here a young shepherd accomplishes his father's errand magnificently in a most extraordinary situation, and with incredible bravery. There the most extraordinary man was unable even to spot his father's asses; and his shyness (or cowardice?) was made public when elected as king. And one can expect only the worst response from his new subjects. Does this plus not contrast beautifully the respective infamy and popularity of the two protagonists at their debuts in the drama of their antagonism? </a:t>
            </a:r>
            <a:endParaRPr lang="en-US" sz="2000" dirty="0" smtClean="0"/>
          </a:p>
        </p:txBody>
      </p:sp>
    </p:spTree>
    <p:extLst>
      <p:ext uri="{BB962C8B-B14F-4D97-AF65-F5344CB8AC3E}">
        <p14:creationId xmlns:p14="http://schemas.microsoft.com/office/powerpoint/2010/main" val="247837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1768019"/>
            <a:ext cx="8229600" cy="4708981"/>
          </a:xfrm>
          <a:prstGeom prst="rect">
            <a:avLst/>
          </a:prstGeom>
          <a:noFill/>
        </p:spPr>
        <p:txBody>
          <a:bodyPr wrap="square" rtlCol="0">
            <a:spAutoFit/>
          </a:bodyPr>
          <a:lstStyle/>
          <a:p>
            <a:r>
              <a:rPr lang="en-US" sz="2000" dirty="0" smtClean="0"/>
              <a:t>These slides are drawn </a:t>
            </a:r>
            <a:r>
              <a:rPr lang="en-US" sz="2000" dirty="0"/>
              <a:t>from </a:t>
            </a:r>
            <a:endParaRPr lang="en-US" sz="2000" dirty="0" smtClean="0"/>
          </a:p>
          <a:p>
            <a:pPr lvl="1"/>
            <a:r>
              <a:rPr lang="en-US" sz="2000" dirty="0" smtClean="0"/>
              <a:t>Auld</a:t>
            </a:r>
            <a:r>
              <a:rPr lang="en-US" sz="2000" dirty="0"/>
              <a:t>, A Graeme; Ho, Craig Y S. </a:t>
            </a:r>
            <a:r>
              <a:rPr lang="en-US" sz="2000" i="1" dirty="0"/>
              <a:t>Journal for the Study of the Old Testament </a:t>
            </a:r>
            <a:r>
              <a:rPr lang="en-US" sz="2000" dirty="0"/>
              <a:t>“The Making of David and Goliath”, 56 Dec 1992, p 19-39.</a:t>
            </a:r>
            <a:endParaRPr lang="en-CA" sz="2000" dirty="0"/>
          </a:p>
          <a:p>
            <a:endParaRPr lang="en-US" sz="2000" dirty="0" smtClean="0"/>
          </a:p>
          <a:p>
            <a:r>
              <a:rPr lang="en-US" sz="2000" dirty="0" smtClean="0"/>
              <a:t>The article presents literary connections between 1 Samuel 9-10 and 1 Samuel 17-18 as evidence that the longer version of the David and Goliath story found in the Hebrew MT is a better fit in the final form of the book than the shorter Greek LXX version. </a:t>
            </a:r>
          </a:p>
          <a:p>
            <a:endParaRPr lang="en-US" sz="2000" dirty="0"/>
          </a:p>
          <a:p>
            <a:r>
              <a:rPr lang="en-US" sz="2000" dirty="0" smtClean="0"/>
              <a:t>“In </a:t>
            </a:r>
            <a:r>
              <a:rPr lang="en-US" sz="2000" dirty="0"/>
              <a:t>this case of the David and Goliath story, as it happens, the MT </a:t>
            </a:r>
            <a:r>
              <a:rPr lang="en-US" sz="2000" dirty="0" smtClean="0"/>
              <a:t>pluses [the bits of text that exist in the MT but are missing in the LXX] </a:t>
            </a:r>
            <a:r>
              <a:rPr lang="en-US" sz="2000" dirty="0"/>
              <a:t>can be mapped onto the corresponding parts of the story of Saul's emergence</a:t>
            </a:r>
            <a:r>
              <a:rPr lang="en-US" sz="2000" dirty="0" smtClean="0"/>
              <a:t>. </a:t>
            </a:r>
            <a:r>
              <a:rPr lang="en-US" sz="2000" dirty="0"/>
              <a:t>In what follows, we argue for correspondences only if there exist between the two stories either clear formal resemblances in linguistic or stylistic aspects or clearly analogous motifs</a:t>
            </a:r>
            <a:r>
              <a:rPr lang="en-US" sz="2000" dirty="0" smtClean="0"/>
              <a:t>.”</a:t>
            </a:r>
          </a:p>
        </p:txBody>
      </p:sp>
      <p:sp>
        <p:nvSpPr>
          <p:cNvPr id="7" name="TextBox 6"/>
          <p:cNvSpPr txBox="1"/>
          <p:nvPr/>
        </p:nvSpPr>
        <p:spPr>
          <a:xfrm>
            <a:off x="838200" y="524470"/>
            <a:ext cx="7543800" cy="923330"/>
          </a:xfrm>
          <a:prstGeom prst="rect">
            <a:avLst/>
          </a:prstGeom>
          <a:noFill/>
        </p:spPr>
        <p:txBody>
          <a:bodyPr wrap="square" rtlCol="0">
            <a:spAutoFit/>
          </a:bodyPr>
          <a:lstStyle/>
          <a:p>
            <a:pPr algn="ctr"/>
            <a:r>
              <a:rPr lang="en-US" dirty="0"/>
              <a:t>THE MAKING OF DAVID AND GOLIATH</a:t>
            </a:r>
          </a:p>
          <a:p>
            <a:pPr algn="ctr"/>
            <a:r>
              <a:rPr lang="en-US" dirty="0"/>
              <a:t>A. Graeme Auld and Craig Y.S. Ho Department of Hebrew and Old Testament Studies, New College, Edinburgh</a:t>
            </a:r>
            <a:endParaRPr lang="en-CA" dirty="0"/>
          </a:p>
        </p:txBody>
      </p:sp>
    </p:spTree>
    <p:extLst>
      <p:ext uri="{BB962C8B-B14F-4D97-AF65-F5344CB8AC3E}">
        <p14:creationId xmlns:p14="http://schemas.microsoft.com/office/powerpoint/2010/main" val="1847604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09600"/>
            <a:ext cx="8458200" cy="3785652"/>
          </a:xfrm>
          <a:prstGeom prst="rect">
            <a:avLst/>
          </a:prstGeom>
          <a:noFill/>
        </p:spPr>
        <p:txBody>
          <a:bodyPr wrap="square" rtlCol="0">
            <a:spAutoFit/>
          </a:bodyPr>
          <a:lstStyle/>
          <a:p>
            <a:r>
              <a:rPr lang="en-US" sz="2000" dirty="0" smtClean="0"/>
              <a:t>Introduction</a:t>
            </a:r>
          </a:p>
          <a:p>
            <a:endParaRPr lang="en-CA" sz="2000" dirty="0"/>
          </a:p>
          <a:p>
            <a:r>
              <a:rPr lang="en-CA" sz="2000" b="1" i="1" dirty="0"/>
              <a:t>Introduction to Saul: extraordinary </a:t>
            </a:r>
            <a:endParaRPr lang="en-CA" sz="2000" dirty="0"/>
          </a:p>
          <a:p>
            <a:r>
              <a:rPr lang="en-US" sz="2000" b="1" dirty="0"/>
              <a:t>There was a man of Benjamin whose name was Kish. .. ; and he had a son whose name was Saul, a handsome young man. There was not a man among the people of Israel more handsome than he (1 Sam. 9.1-2). </a:t>
            </a:r>
            <a:endParaRPr lang="en-US" sz="2000" b="1" dirty="0" smtClean="0"/>
          </a:p>
          <a:p>
            <a:endParaRPr lang="en-US" sz="2000" dirty="0"/>
          </a:p>
          <a:p>
            <a:r>
              <a:rPr lang="en-CA" sz="2000" b="1" i="1" dirty="0"/>
              <a:t>Introduction to David: unexpected </a:t>
            </a:r>
            <a:endParaRPr lang="en-CA" sz="2000" dirty="0"/>
          </a:p>
          <a:p>
            <a:r>
              <a:rPr lang="en-US" sz="2000" b="1" dirty="0"/>
              <a:t>Now David was the son of an </a:t>
            </a:r>
            <a:r>
              <a:rPr lang="en-US" sz="2000" b="1" dirty="0" err="1"/>
              <a:t>Ephrathite</a:t>
            </a:r>
            <a:r>
              <a:rPr lang="en-US" sz="2000" b="1" dirty="0"/>
              <a:t> of Bethlehem in Judah, named Jesse, who had eight sons. . .David was the youngest (1 Sam. 17.12-16). </a:t>
            </a:r>
            <a:endParaRPr lang="en-US" sz="2000" b="1" dirty="0" smtClean="0"/>
          </a:p>
          <a:p>
            <a:endParaRPr lang="en-US" sz="2000" dirty="0" smtClean="0"/>
          </a:p>
          <a:p>
            <a:r>
              <a:rPr lang="en-US" sz="2000" dirty="0" smtClean="0"/>
              <a:t>Point of contrast: People look for a king like Saul, not like David.</a:t>
            </a:r>
            <a:endParaRPr lang="en-CA" sz="2000" dirty="0"/>
          </a:p>
        </p:txBody>
      </p:sp>
    </p:spTree>
    <p:extLst>
      <p:ext uri="{BB962C8B-B14F-4D97-AF65-F5344CB8AC3E}">
        <p14:creationId xmlns:p14="http://schemas.microsoft.com/office/powerpoint/2010/main" val="610117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458200" cy="5016758"/>
          </a:xfrm>
          <a:prstGeom prst="rect">
            <a:avLst/>
          </a:prstGeom>
          <a:noFill/>
        </p:spPr>
        <p:txBody>
          <a:bodyPr wrap="square" rtlCol="0">
            <a:spAutoFit/>
          </a:bodyPr>
          <a:lstStyle/>
          <a:p>
            <a:r>
              <a:rPr lang="en-US" sz="2000" dirty="0" smtClean="0"/>
              <a:t>The Errand - background</a:t>
            </a:r>
          </a:p>
          <a:p>
            <a:endParaRPr lang="en-CA" sz="2000" dirty="0"/>
          </a:p>
          <a:p>
            <a:r>
              <a:rPr lang="en-US" sz="2000" b="1" i="1" dirty="0" smtClean="0"/>
              <a:t>Background </a:t>
            </a:r>
            <a:r>
              <a:rPr lang="en-US" sz="2000" b="1" i="1" dirty="0"/>
              <a:t>of Kish's errand for Saul </a:t>
            </a:r>
            <a:endParaRPr lang="en-US" sz="2000" dirty="0"/>
          </a:p>
          <a:p>
            <a:r>
              <a:rPr lang="en-US" sz="2000" b="1" dirty="0"/>
              <a:t>Now the asses of Kish, Saul's father, were lost (1 Sam. 9.3a). </a:t>
            </a:r>
            <a:endParaRPr lang="en-US" sz="2000" b="1" dirty="0" smtClean="0"/>
          </a:p>
          <a:p>
            <a:endParaRPr lang="en-US" sz="2000" dirty="0"/>
          </a:p>
          <a:p>
            <a:r>
              <a:rPr lang="en-US" sz="2000" b="1" i="1" dirty="0"/>
              <a:t>Background of Jesse's errand for David </a:t>
            </a:r>
            <a:endParaRPr lang="en-US" sz="2000" dirty="0"/>
          </a:p>
          <a:p>
            <a:r>
              <a:rPr lang="en-US" sz="2000" b="1" dirty="0"/>
              <a:t>For forty days the Philistine came forward and took his stand, morning and evening (1 Sam. 17.16</a:t>
            </a:r>
            <a:r>
              <a:rPr lang="en-US" sz="2000" b="1" dirty="0" smtClean="0"/>
              <a:t>).</a:t>
            </a:r>
          </a:p>
          <a:p>
            <a:endParaRPr lang="en-US" sz="2000" dirty="0" smtClean="0"/>
          </a:p>
          <a:p>
            <a:r>
              <a:rPr lang="en-US" sz="2000" dirty="0" smtClean="0"/>
              <a:t>Point of contrast: trivial vs. national setting</a:t>
            </a:r>
          </a:p>
          <a:p>
            <a:pPr marL="342900" indent="-342900">
              <a:buFont typeface="Arial" panose="020B0604020202020204" pitchFamily="34" charset="0"/>
              <a:buChar char="•"/>
            </a:pPr>
            <a:r>
              <a:rPr lang="en-US" sz="2000" b="1" dirty="0" smtClean="0"/>
              <a:t>Opportunities create heroes', goes a Chinese saying. The situation that changed Saul's fate is a rather trivial and uninteresting one: the loss of asses, dull animals. But it is David's brothers' involvement in battle with the enemy and the consequent dangers beckoning David that change both his own fate and that of his people. Again form and subject matter correspond.</a:t>
            </a:r>
            <a:endParaRPr lang="en-CA" sz="2000" dirty="0"/>
          </a:p>
        </p:txBody>
      </p:sp>
    </p:spTree>
    <p:extLst>
      <p:ext uri="{BB962C8B-B14F-4D97-AF65-F5344CB8AC3E}">
        <p14:creationId xmlns:p14="http://schemas.microsoft.com/office/powerpoint/2010/main" val="1220416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458200" cy="5940088"/>
          </a:xfrm>
          <a:prstGeom prst="rect">
            <a:avLst/>
          </a:prstGeom>
          <a:noFill/>
        </p:spPr>
        <p:txBody>
          <a:bodyPr wrap="square" rtlCol="0">
            <a:spAutoFit/>
          </a:bodyPr>
          <a:lstStyle/>
          <a:p>
            <a:r>
              <a:rPr lang="en-US" sz="2000" dirty="0" smtClean="0"/>
              <a:t>The Errand – catalyst for life change</a:t>
            </a:r>
          </a:p>
          <a:p>
            <a:endParaRPr lang="en-CA" sz="2000" dirty="0"/>
          </a:p>
          <a:p>
            <a:r>
              <a:rPr lang="en-US" sz="2000" b="1" i="1" dirty="0"/>
              <a:t>An errand from Kish changed Saul's fate </a:t>
            </a:r>
            <a:endParaRPr lang="en-US" sz="2000" dirty="0"/>
          </a:p>
          <a:p>
            <a:r>
              <a:rPr lang="en-US" sz="2000" b="1" dirty="0"/>
              <a:t>So Kish said to Saul his son </a:t>
            </a:r>
            <a:r>
              <a:rPr lang="en-US" sz="2000" b="1" dirty="0" smtClean="0"/>
              <a:t>(</a:t>
            </a:r>
            <a:r>
              <a:rPr lang="he-IL" sz="2000" dirty="0">
                <a:latin typeface="SBL Hebrew" panose="02000000000000000000" pitchFamily="2" charset="-79"/>
                <a:cs typeface="SBL Hebrew" panose="02000000000000000000" pitchFamily="2" charset="-79"/>
              </a:rPr>
              <a:t>וַיֹּ֙אמֶר קִ֜ישׁ אֶל־שָׁא֣וּל בְּנ֗וֹ</a:t>
            </a:r>
            <a:r>
              <a:rPr lang="en-US" sz="2000" b="1" dirty="0" smtClean="0"/>
              <a:t>), </a:t>
            </a:r>
            <a:r>
              <a:rPr lang="en-US" sz="2000" b="1" dirty="0"/>
              <a:t>Take </a:t>
            </a:r>
            <a:r>
              <a:rPr lang="en-US" sz="2000" b="1" dirty="0" smtClean="0"/>
              <a:t>(</a:t>
            </a:r>
            <a:r>
              <a:rPr lang="he-IL" sz="2000" dirty="0">
                <a:latin typeface="SBL Hebrew" panose="02000000000000000000" pitchFamily="2" charset="-79"/>
                <a:cs typeface="SBL Hebrew" panose="02000000000000000000" pitchFamily="2" charset="-79"/>
              </a:rPr>
              <a:t>קַח־נָ֤א</a:t>
            </a:r>
            <a:r>
              <a:rPr lang="en-US" sz="2000" b="1" dirty="0" smtClean="0"/>
              <a:t>) </a:t>
            </a:r>
            <a:r>
              <a:rPr lang="en-US" sz="2000" b="1" dirty="0"/>
              <a:t>one of the servants with you, and arise, go and look for the asses.' (1 Sam. 9.3b) </a:t>
            </a:r>
            <a:endParaRPr lang="en-US" sz="2000" b="1" dirty="0" smtClean="0"/>
          </a:p>
          <a:p>
            <a:endParaRPr lang="en-US" sz="2000" dirty="0"/>
          </a:p>
          <a:p>
            <a:r>
              <a:rPr lang="en-US" sz="2000" b="1" i="1" dirty="0"/>
              <a:t>An errand from his father changed David's fate </a:t>
            </a:r>
            <a:endParaRPr lang="en-US" sz="2000" dirty="0"/>
          </a:p>
          <a:p>
            <a:r>
              <a:rPr lang="en-US" sz="2000" b="1" dirty="0"/>
              <a:t>And Jesse said to David his son </a:t>
            </a:r>
            <a:r>
              <a:rPr lang="en-US" sz="2000" b="1" dirty="0" smtClean="0"/>
              <a:t>(</a:t>
            </a:r>
            <a:r>
              <a:rPr lang="he-IL" sz="2000" dirty="0">
                <a:latin typeface="SBL Hebrew" panose="02000000000000000000" pitchFamily="2" charset="-79"/>
                <a:cs typeface="SBL Hebrew" panose="02000000000000000000" pitchFamily="2" charset="-79"/>
              </a:rPr>
              <a:t>וַיֹּ֙אמֶר יִשַׁ֜י לְדָוִ֣ד בְּנ֗וֹ</a:t>
            </a:r>
            <a:r>
              <a:rPr lang="en-US" sz="2000" b="1" dirty="0" smtClean="0"/>
              <a:t>), </a:t>
            </a:r>
            <a:r>
              <a:rPr lang="en-US" sz="2000" b="1" dirty="0"/>
              <a:t>Take </a:t>
            </a:r>
            <a:r>
              <a:rPr lang="en-US" sz="2000" b="1" dirty="0" smtClean="0"/>
              <a:t>(</a:t>
            </a:r>
            <a:r>
              <a:rPr lang="he-IL" sz="2000" dirty="0">
                <a:latin typeface="SBL Hebrew" panose="02000000000000000000" pitchFamily="2" charset="-79"/>
                <a:cs typeface="SBL Hebrew" panose="02000000000000000000" pitchFamily="2" charset="-79"/>
              </a:rPr>
              <a:t>קַח־נָ֤א</a:t>
            </a:r>
            <a:r>
              <a:rPr lang="en-US" sz="2000" b="1" dirty="0" smtClean="0"/>
              <a:t>) </a:t>
            </a:r>
            <a:r>
              <a:rPr lang="en-US" sz="2000" b="1" dirty="0"/>
              <a:t>for your brothers an </a:t>
            </a:r>
            <a:r>
              <a:rPr lang="en-US" sz="2000" b="1" dirty="0" err="1"/>
              <a:t>ephah</a:t>
            </a:r>
            <a:r>
              <a:rPr lang="en-US" sz="2000" b="1" dirty="0"/>
              <a:t> of this parched grain. .. See how your brothers fare, and bring some token from them' (1 Sam. 17.17-18</a:t>
            </a:r>
            <a:r>
              <a:rPr lang="en-US" sz="2000" b="1" dirty="0" smtClean="0"/>
              <a:t>).</a:t>
            </a:r>
          </a:p>
          <a:p>
            <a:endParaRPr lang="en-US" sz="2000" dirty="0" smtClean="0"/>
          </a:p>
          <a:p>
            <a:r>
              <a:rPr lang="en-US" sz="2000" dirty="0" smtClean="0"/>
              <a:t>Question</a:t>
            </a:r>
          </a:p>
          <a:p>
            <a:pPr marL="342900" indent="-342900">
              <a:buFont typeface="Arial" panose="020B0604020202020204" pitchFamily="34" charset="0"/>
              <a:buChar char="•"/>
            </a:pPr>
            <a:r>
              <a:rPr lang="en-US" sz="2000" b="1" dirty="0" smtClean="0"/>
              <a:t>While </a:t>
            </a:r>
            <a:r>
              <a:rPr lang="en-US" sz="2000" b="1" dirty="0"/>
              <a:t>the task is quite a reasonable one for Saul, one would doubt the good sense of Jesse; how can he send his shepherd child to the battlefield just to see how his three eldest sons fare? Is not the youngest son dearest to him, as Benjamin is to Jacob? Why did he not send the fourth son, or at least one older than David</a:t>
            </a:r>
            <a:r>
              <a:rPr lang="en-US" sz="2000" b="1" dirty="0" smtClean="0"/>
              <a:t>?</a:t>
            </a:r>
          </a:p>
          <a:p>
            <a:pPr marL="342900" indent="-342900">
              <a:buFont typeface="Arial" panose="020B0604020202020204" pitchFamily="34" charset="0"/>
              <a:buChar char="•"/>
            </a:pPr>
            <a:r>
              <a:rPr lang="en-US" sz="2000" b="1" dirty="0"/>
              <a:t>[but]… the story of the common text makes full sense. There David is Saul's </a:t>
            </a:r>
            <a:r>
              <a:rPr lang="en-US" sz="2000" b="1" dirty="0" err="1"/>
              <a:t>armour</a:t>
            </a:r>
            <a:r>
              <a:rPr lang="en-US" sz="2000" b="1" dirty="0"/>
              <a:t>-bearer (16.21</a:t>
            </a:r>
            <a:r>
              <a:rPr lang="en-US" sz="2000" b="1" dirty="0" smtClean="0"/>
              <a:t>).</a:t>
            </a:r>
            <a:endParaRPr lang="en-CA" sz="2000" dirty="0"/>
          </a:p>
        </p:txBody>
      </p:sp>
    </p:spTree>
    <p:extLst>
      <p:ext uri="{BB962C8B-B14F-4D97-AF65-F5344CB8AC3E}">
        <p14:creationId xmlns:p14="http://schemas.microsoft.com/office/powerpoint/2010/main" val="3495559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458200" cy="6247864"/>
          </a:xfrm>
          <a:prstGeom prst="rect">
            <a:avLst/>
          </a:prstGeom>
          <a:noFill/>
        </p:spPr>
        <p:txBody>
          <a:bodyPr wrap="square" rtlCol="0">
            <a:spAutoFit/>
          </a:bodyPr>
          <a:lstStyle/>
          <a:p>
            <a:r>
              <a:rPr lang="en-US" sz="2000" dirty="0" smtClean="0"/>
              <a:t>The Errand – catalyst for life change</a:t>
            </a:r>
          </a:p>
          <a:p>
            <a:endParaRPr lang="en-CA" sz="2000" dirty="0"/>
          </a:p>
          <a:p>
            <a:r>
              <a:rPr lang="en-US" sz="2000" b="1" i="1" dirty="0"/>
              <a:t>An errand from Kish changed Saul's fate </a:t>
            </a:r>
            <a:endParaRPr lang="en-US" sz="2000" dirty="0"/>
          </a:p>
          <a:p>
            <a:r>
              <a:rPr lang="en-US" sz="2000" b="1" dirty="0"/>
              <a:t>So Kish said to Saul his son </a:t>
            </a:r>
            <a:r>
              <a:rPr lang="en-US" sz="2000" b="1" dirty="0" smtClean="0"/>
              <a:t>(</a:t>
            </a:r>
            <a:r>
              <a:rPr lang="he-IL" sz="2000" dirty="0">
                <a:latin typeface="SBL Hebrew" panose="02000000000000000000" pitchFamily="2" charset="-79"/>
                <a:cs typeface="SBL Hebrew" panose="02000000000000000000" pitchFamily="2" charset="-79"/>
              </a:rPr>
              <a:t>וַיֹּ֙אמֶר קִ֜ישׁ אֶל־שָׁא֣וּל בְּנ֗וֹ</a:t>
            </a:r>
            <a:r>
              <a:rPr lang="en-US" sz="2000" b="1" dirty="0" smtClean="0"/>
              <a:t>), </a:t>
            </a:r>
            <a:r>
              <a:rPr lang="en-US" sz="2000" b="1" dirty="0"/>
              <a:t>Take </a:t>
            </a:r>
            <a:r>
              <a:rPr lang="en-US" sz="2000" b="1" dirty="0" smtClean="0"/>
              <a:t>(</a:t>
            </a:r>
            <a:r>
              <a:rPr lang="he-IL" sz="2000" dirty="0">
                <a:latin typeface="SBL Hebrew" panose="02000000000000000000" pitchFamily="2" charset="-79"/>
                <a:cs typeface="SBL Hebrew" panose="02000000000000000000" pitchFamily="2" charset="-79"/>
              </a:rPr>
              <a:t>קַח־נָ֤א</a:t>
            </a:r>
            <a:r>
              <a:rPr lang="en-US" sz="2000" b="1" dirty="0" smtClean="0"/>
              <a:t>) </a:t>
            </a:r>
            <a:r>
              <a:rPr lang="en-US" sz="2000" b="1" dirty="0"/>
              <a:t>one of the servants with you, and arise, go and look for the asses.' (1 Sam. 9.3b) </a:t>
            </a:r>
            <a:endParaRPr lang="en-US" sz="2000" b="1" dirty="0" smtClean="0"/>
          </a:p>
          <a:p>
            <a:endParaRPr lang="en-US" sz="2000" dirty="0"/>
          </a:p>
          <a:p>
            <a:r>
              <a:rPr lang="en-US" sz="2000" b="1" i="1" dirty="0"/>
              <a:t>An errand from his father changed David's fate </a:t>
            </a:r>
            <a:endParaRPr lang="en-US" sz="2000" dirty="0"/>
          </a:p>
          <a:p>
            <a:r>
              <a:rPr lang="en-US" sz="2000" b="1" dirty="0"/>
              <a:t>And Jesse said to David his son </a:t>
            </a:r>
            <a:r>
              <a:rPr lang="en-US" sz="2000" b="1" dirty="0" smtClean="0"/>
              <a:t>(</a:t>
            </a:r>
            <a:r>
              <a:rPr lang="he-IL" sz="2000" dirty="0">
                <a:latin typeface="SBL Hebrew" panose="02000000000000000000" pitchFamily="2" charset="-79"/>
                <a:cs typeface="SBL Hebrew" panose="02000000000000000000" pitchFamily="2" charset="-79"/>
              </a:rPr>
              <a:t>וַיֹּ֙אמֶר יִשַׁ֜י לְדָוִ֣ד בְּנ֗וֹ</a:t>
            </a:r>
            <a:r>
              <a:rPr lang="en-US" sz="2000" b="1" dirty="0" smtClean="0"/>
              <a:t>), </a:t>
            </a:r>
            <a:r>
              <a:rPr lang="en-US" sz="2000" b="1" dirty="0"/>
              <a:t>Take </a:t>
            </a:r>
            <a:r>
              <a:rPr lang="en-US" sz="2000" b="1" dirty="0" smtClean="0"/>
              <a:t>(</a:t>
            </a:r>
            <a:r>
              <a:rPr lang="he-IL" sz="2000" dirty="0">
                <a:latin typeface="SBL Hebrew" panose="02000000000000000000" pitchFamily="2" charset="-79"/>
                <a:cs typeface="SBL Hebrew" panose="02000000000000000000" pitchFamily="2" charset="-79"/>
              </a:rPr>
              <a:t>קַח־נָ֤א</a:t>
            </a:r>
            <a:r>
              <a:rPr lang="en-US" sz="2000" b="1" dirty="0" smtClean="0"/>
              <a:t>) </a:t>
            </a:r>
            <a:r>
              <a:rPr lang="en-US" sz="2000" b="1" dirty="0"/>
              <a:t>for your brothers an </a:t>
            </a:r>
            <a:r>
              <a:rPr lang="en-US" sz="2000" b="1" dirty="0" err="1"/>
              <a:t>ephah</a:t>
            </a:r>
            <a:r>
              <a:rPr lang="en-US" sz="2000" b="1" dirty="0"/>
              <a:t> of this parched grain. .. See how your brothers fare, and bring some token from them' (1 Sam. 17.17-18</a:t>
            </a:r>
            <a:r>
              <a:rPr lang="en-US" sz="2000" b="1" dirty="0" smtClean="0"/>
              <a:t>).</a:t>
            </a:r>
          </a:p>
          <a:p>
            <a:endParaRPr lang="en-US" sz="2000" dirty="0" smtClean="0"/>
          </a:p>
          <a:p>
            <a:r>
              <a:rPr lang="en-US" sz="2000" dirty="0" smtClean="0"/>
              <a:t>A minor point</a:t>
            </a:r>
          </a:p>
          <a:p>
            <a:pPr marL="342900" indent="-342900">
              <a:buFont typeface="Arial" panose="020B0604020202020204" pitchFamily="34" charset="0"/>
              <a:buChar char="•"/>
            </a:pPr>
            <a:r>
              <a:rPr lang="en-US" sz="2000" b="1" dirty="0" smtClean="0"/>
              <a:t>There </a:t>
            </a:r>
            <a:r>
              <a:rPr lang="en-US" sz="2000" b="1" dirty="0"/>
              <a:t>is another interesting point of correspondence: Jesse's instruction to David is very detailed compared to that of Kish. It even includes an instruction to give ten cheeses to the commander-of-a-thousand of his three eldest sons. These are probably a gift to the commander in return for a convenience permitted to David. Kish by contrast was not imaginative enough to have prepared anything extra for Saul in case he needed help from other people. 'But if we go, what can we bring the man?... What have we?' (9.7). David would not have to ask such a question!</a:t>
            </a:r>
            <a:endParaRPr lang="en-CA" sz="2000" dirty="0"/>
          </a:p>
        </p:txBody>
      </p:sp>
    </p:spTree>
    <p:extLst>
      <p:ext uri="{BB962C8B-B14F-4D97-AF65-F5344CB8AC3E}">
        <p14:creationId xmlns:p14="http://schemas.microsoft.com/office/powerpoint/2010/main" val="274308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458200" cy="4708981"/>
          </a:xfrm>
          <a:prstGeom prst="rect">
            <a:avLst/>
          </a:prstGeom>
          <a:noFill/>
        </p:spPr>
        <p:txBody>
          <a:bodyPr wrap="square" rtlCol="0">
            <a:spAutoFit/>
          </a:bodyPr>
          <a:lstStyle/>
          <a:p>
            <a:r>
              <a:rPr lang="en-US" sz="2000" dirty="0" smtClean="0"/>
              <a:t>The Errand – outcome</a:t>
            </a:r>
          </a:p>
          <a:p>
            <a:endParaRPr lang="en-CA" sz="2000" dirty="0"/>
          </a:p>
          <a:p>
            <a:r>
              <a:rPr lang="en-CA" sz="2000" b="1" i="1" dirty="0" smtClean="0"/>
              <a:t>Bad </a:t>
            </a:r>
            <a:r>
              <a:rPr lang="en-CA" sz="2000" b="1" i="1" dirty="0"/>
              <a:t>luck for Saul's errand </a:t>
            </a:r>
            <a:endParaRPr lang="en-CA" sz="2000" dirty="0"/>
          </a:p>
          <a:p>
            <a:r>
              <a:rPr lang="en-US" sz="2000" b="1" dirty="0"/>
              <a:t>And they passed through the hill country of Ephraim. .. but did not find them (1 Sam. 9.4). </a:t>
            </a:r>
            <a:endParaRPr lang="en-US" sz="2000" b="1" dirty="0" smtClean="0"/>
          </a:p>
          <a:p>
            <a:endParaRPr lang="en-US" sz="2000" dirty="0"/>
          </a:p>
          <a:p>
            <a:r>
              <a:rPr lang="en-CA" sz="2000" b="1" i="1" dirty="0"/>
              <a:t>David fulfilled his errand </a:t>
            </a:r>
            <a:endParaRPr lang="en-CA" sz="2000" dirty="0"/>
          </a:p>
          <a:p>
            <a:r>
              <a:rPr lang="en-US" sz="2000" b="1" dirty="0"/>
              <a:t>And David rose early in the morning, and left the sheep with a keeper. .. And David left the things in charge of the keeper of the baggage, and ran to the ranks, and went and greeted his brothers (1 Sam. 17.20-23</a:t>
            </a:r>
            <a:r>
              <a:rPr lang="en-US" sz="2000" b="1" dirty="0" smtClean="0"/>
              <a:t>).</a:t>
            </a:r>
          </a:p>
          <a:p>
            <a:endParaRPr lang="en-US" sz="2000" dirty="0" smtClean="0"/>
          </a:p>
          <a:p>
            <a:r>
              <a:rPr lang="en-US" sz="2000" dirty="0" smtClean="0"/>
              <a:t>Minor contrast</a:t>
            </a:r>
          </a:p>
          <a:p>
            <a:pPr marL="342900" indent="-342900">
              <a:buFont typeface="Arial" panose="020B0604020202020204" pitchFamily="34" charset="0"/>
              <a:buChar char="•"/>
            </a:pPr>
            <a:r>
              <a:rPr lang="en-US" sz="2000" b="1" dirty="0" smtClean="0"/>
              <a:t>Kish's </a:t>
            </a:r>
            <a:r>
              <a:rPr lang="en-US" sz="2000" b="1" dirty="0"/>
              <a:t>lost asses are found, but not by his son Saul; whereas David accomplishes his task of seeing his brothers in a splendid manner. This is a very minor contrast. </a:t>
            </a:r>
            <a:endParaRPr lang="en-US" sz="2000" b="1" dirty="0" smtClean="0"/>
          </a:p>
        </p:txBody>
      </p:sp>
    </p:spTree>
    <p:extLst>
      <p:ext uri="{BB962C8B-B14F-4D97-AF65-F5344CB8AC3E}">
        <p14:creationId xmlns:p14="http://schemas.microsoft.com/office/powerpoint/2010/main" val="16366441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458200" cy="6001643"/>
          </a:xfrm>
          <a:prstGeom prst="rect">
            <a:avLst/>
          </a:prstGeom>
          <a:noFill/>
        </p:spPr>
        <p:txBody>
          <a:bodyPr wrap="square" rtlCol="0">
            <a:spAutoFit/>
          </a:bodyPr>
          <a:lstStyle/>
          <a:p>
            <a:r>
              <a:rPr lang="en-US" sz="2000" dirty="0" smtClean="0"/>
              <a:t>The Errand – outcome</a:t>
            </a:r>
          </a:p>
          <a:p>
            <a:endParaRPr lang="en-CA" sz="2000" dirty="0"/>
          </a:p>
          <a:p>
            <a:r>
              <a:rPr lang="en-CA" sz="2000" b="1" i="1" dirty="0" smtClean="0"/>
              <a:t>Bad </a:t>
            </a:r>
            <a:r>
              <a:rPr lang="en-CA" sz="2000" b="1" i="1" dirty="0"/>
              <a:t>luck for Saul's errand </a:t>
            </a:r>
            <a:endParaRPr lang="en-CA" sz="2000" dirty="0"/>
          </a:p>
          <a:p>
            <a:r>
              <a:rPr lang="en-US" sz="2000" b="1" dirty="0"/>
              <a:t>And they passed through the hill country of Ephraim. .. but did not find them (1 Sam. 9.4). </a:t>
            </a:r>
            <a:endParaRPr lang="en-US" sz="2000" b="1" dirty="0" smtClean="0"/>
          </a:p>
          <a:p>
            <a:endParaRPr lang="en-US" sz="2000" dirty="0"/>
          </a:p>
          <a:p>
            <a:r>
              <a:rPr lang="en-CA" sz="2000" b="1" i="1" dirty="0"/>
              <a:t>David fulfilled his errand </a:t>
            </a:r>
            <a:endParaRPr lang="en-CA" sz="2000" dirty="0"/>
          </a:p>
          <a:p>
            <a:r>
              <a:rPr lang="en-US" sz="2000" b="1" dirty="0"/>
              <a:t>And David rose early in the morning, and left the sheep with a keeper. .. And David left the things in charge of the keeper of the baggage, and ran to the ranks, and went and greeted his brothers (1 Sam. 17.20-23</a:t>
            </a:r>
            <a:r>
              <a:rPr lang="en-US" sz="2000" b="1" dirty="0" smtClean="0"/>
              <a:t>).</a:t>
            </a:r>
          </a:p>
          <a:p>
            <a:endParaRPr lang="en-US" sz="2000" dirty="0" smtClean="0"/>
          </a:p>
          <a:p>
            <a:r>
              <a:rPr lang="en-US" sz="2000" dirty="0" smtClean="0"/>
              <a:t>Significant contrast</a:t>
            </a:r>
          </a:p>
          <a:p>
            <a:pPr marL="342900" indent="-342900">
              <a:buFont typeface="Arial" panose="020B0604020202020204" pitchFamily="34" charset="0"/>
              <a:buChar char="•"/>
            </a:pPr>
            <a:r>
              <a:rPr lang="en-US" b="1" dirty="0" smtClean="0"/>
              <a:t>… we </a:t>
            </a:r>
            <a:r>
              <a:rPr lang="en-US" b="1" dirty="0"/>
              <a:t>would expect a youth like David to hide himself among the baggage to view the battle from afar; but note the series of nine verbs in two </a:t>
            </a:r>
            <a:r>
              <a:rPr lang="en-US" b="1" dirty="0" smtClean="0"/>
              <a:t>verses describing </a:t>
            </a:r>
            <a:r>
              <a:rPr lang="en-US" b="1" dirty="0"/>
              <a:t>how fearless David is about what is happening before his eyes and how quickly he accomplishes his errand: David </a:t>
            </a:r>
            <a:r>
              <a:rPr lang="en-US" b="1" dirty="0" smtClean="0"/>
              <a:t>rose, left, took, went, came, left, ran, went </a:t>
            </a:r>
            <a:r>
              <a:rPr lang="en-US" b="1" dirty="0"/>
              <a:t>and greeted </a:t>
            </a:r>
            <a:r>
              <a:rPr lang="en-US" b="1" dirty="0" smtClean="0"/>
              <a:t>(17.20-22</a:t>
            </a:r>
            <a:r>
              <a:rPr lang="en-US" b="1" dirty="0"/>
              <a:t>). We almost hear how breathless the story teller is as he tries to utter these two verses, giving clear staccato emphasis to each action David took to reach his brothers at the most dangerous moment of the episode when the armies of Israel and Philistia drew up for battle </a:t>
            </a:r>
            <a:r>
              <a:rPr lang="en-US" b="1" dirty="0" smtClean="0"/>
              <a:t>. </a:t>
            </a:r>
          </a:p>
        </p:txBody>
      </p:sp>
    </p:spTree>
    <p:extLst>
      <p:ext uri="{BB962C8B-B14F-4D97-AF65-F5344CB8AC3E}">
        <p14:creationId xmlns:p14="http://schemas.microsoft.com/office/powerpoint/2010/main" val="3550214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533400"/>
            <a:ext cx="8458200" cy="5940088"/>
          </a:xfrm>
          <a:prstGeom prst="rect">
            <a:avLst/>
          </a:prstGeom>
          <a:noFill/>
        </p:spPr>
        <p:txBody>
          <a:bodyPr wrap="square" rtlCol="0">
            <a:spAutoFit/>
          </a:bodyPr>
          <a:lstStyle/>
          <a:p>
            <a:r>
              <a:rPr lang="en-US" sz="2000" dirty="0" smtClean="0"/>
              <a:t>The Errand – outcome</a:t>
            </a:r>
          </a:p>
          <a:p>
            <a:endParaRPr lang="en-CA" sz="2000" dirty="0"/>
          </a:p>
          <a:p>
            <a:r>
              <a:rPr lang="en-CA" sz="2000" b="1" i="1" dirty="0" smtClean="0"/>
              <a:t>Bad </a:t>
            </a:r>
            <a:r>
              <a:rPr lang="en-CA" sz="2000" b="1" i="1" dirty="0"/>
              <a:t>luck for Saul's errand </a:t>
            </a:r>
            <a:endParaRPr lang="en-CA" sz="2000" dirty="0"/>
          </a:p>
          <a:p>
            <a:r>
              <a:rPr lang="en-US" sz="2000" b="1" dirty="0"/>
              <a:t>And they passed through the hill country of Ephraim. .. but did not find them (1 Sam. 9.4). </a:t>
            </a:r>
            <a:endParaRPr lang="en-US" sz="2000" b="1" dirty="0" smtClean="0"/>
          </a:p>
          <a:p>
            <a:endParaRPr lang="en-US" sz="2000" dirty="0"/>
          </a:p>
          <a:p>
            <a:r>
              <a:rPr lang="en-CA" sz="2000" b="1" i="1" dirty="0"/>
              <a:t>David fulfilled his errand </a:t>
            </a:r>
            <a:endParaRPr lang="en-CA" sz="2000" dirty="0"/>
          </a:p>
          <a:p>
            <a:r>
              <a:rPr lang="en-US" sz="2000" b="1" dirty="0"/>
              <a:t>And David rose early in the morning, and left the sheep with a keeper. .. And David left the things in charge of the keeper of the baggage, and ran to the ranks, and went and greeted his brothers (1 Sam. 17.20-23</a:t>
            </a:r>
            <a:r>
              <a:rPr lang="en-US" sz="2000" b="1" dirty="0" smtClean="0"/>
              <a:t>).</a:t>
            </a:r>
          </a:p>
          <a:p>
            <a:endParaRPr lang="en-US" sz="2000" dirty="0" smtClean="0"/>
          </a:p>
          <a:p>
            <a:r>
              <a:rPr lang="en-US" sz="2000" dirty="0" smtClean="0"/>
              <a:t>Significant contrast</a:t>
            </a:r>
          </a:p>
          <a:p>
            <a:pPr marL="342900" indent="-342900">
              <a:buFont typeface="Arial" panose="020B0604020202020204" pitchFamily="34" charset="0"/>
              <a:buChar char="•"/>
            </a:pPr>
            <a:r>
              <a:rPr lang="en-US" sz="2000" b="1" dirty="0" smtClean="0"/>
              <a:t>Is </a:t>
            </a:r>
            <a:r>
              <a:rPr lang="en-US" sz="2000" b="1" dirty="0"/>
              <a:t>this not a sarcastic contrast to what the tallest and most handsome man in Israel had done when he was elected king of Israel? David left his things 'in charge of the keeper of the baggage </a:t>
            </a:r>
            <a:r>
              <a:rPr lang="en-US" sz="2000" b="1" dirty="0" smtClean="0"/>
              <a:t>(</a:t>
            </a:r>
            <a:r>
              <a:rPr lang="en-US" sz="2000" b="1" dirty="0"/>
              <a:t>17.22) and went to see his brothers in the front line, whereas Saul hid himself so secretly that people had to inquire of the Lord about his whereabouts, only to find him 'hidden.. .among the </a:t>
            </a:r>
            <a:r>
              <a:rPr lang="en-US" sz="2000" b="1" dirty="0" smtClean="0"/>
              <a:t>baggage' </a:t>
            </a:r>
            <a:r>
              <a:rPr lang="en-US" sz="2000" b="1" dirty="0"/>
              <a:t>(1 Sam. 10.22).</a:t>
            </a:r>
            <a:endParaRPr lang="en-US" sz="2000" dirty="0" smtClean="0"/>
          </a:p>
          <a:p>
            <a:endParaRPr lang="en-US" sz="2000" dirty="0" smtClean="0"/>
          </a:p>
        </p:txBody>
      </p:sp>
    </p:spTree>
    <p:extLst>
      <p:ext uri="{BB962C8B-B14F-4D97-AF65-F5344CB8AC3E}">
        <p14:creationId xmlns:p14="http://schemas.microsoft.com/office/powerpoint/2010/main" val="22440448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6339</TotalTime>
  <Words>3078</Words>
  <Application>Microsoft Office PowerPoint</Application>
  <PresentationFormat>On-screen Show (4:3)</PresentationFormat>
  <Paragraphs>158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521</cp:revision>
  <dcterms:created xsi:type="dcterms:W3CDTF">2006-08-16T00:00:00Z</dcterms:created>
  <dcterms:modified xsi:type="dcterms:W3CDTF">2016-06-08T03:06:55Z</dcterms:modified>
</cp:coreProperties>
</file>