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88" r:id="rId2"/>
    <p:sldId id="339" r:id="rId3"/>
    <p:sldId id="341" r:id="rId4"/>
    <p:sldId id="342" r:id="rId5"/>
    <p:sldId id="343" r:id="rId6"/>
    <p:sldId id="356" r:id="rId7"/>
    <p:sldId id="350" r:id="rId8"/>
    <p:sldId id="357" r:id="rId9"/>
    <p:sldId id="345" r:id="rId10"/>
    <p:sldId id="346" r:id="rId11"/>
    <p:sldId id="347" r:id="rId12"/>
    <p:sldId id="348" r:id="rId13"/>
    <p:sldId id="358" r:id="rId14"/>
    <p:sldId id="349" r:id="rId15"/>
    <p:sldId id="359" r:id="rId16"/>
    <p:sldId id="351" r:id="rId17"/>
    <p:sldId id="352" r:id="rId18"/>
    <p:sldId id="353" r:id="rId19"/>
    <p:sldId id="354" r:id="rId20"/>
    <p:sldId id="360" r:id="rId21"/>
    <p:sldId id="361" r:id="rId22"/>
    <p:sldId id="355" r:id="rId23"/>
    <p:sldId id="363" r:id="rId24"/>
    <p:sldId id="364" r:id="rId25"/>
    <p:sldId id="365"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0000FF"/>
    <a:srgbClr val="008000"/>
    <a:srgbClr val="FF0066"/>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994" autoAdjust="0"/>
  </p:normalViewPr>
  <p:slideViewPr>
    <p:cSldViewPr>
      <p:cViewPr varScale="1">
        <p:scale>
          <a:sx n="98" d="100"/>
          <a:sy n="98" d="100"/>
        </p:scale>
        <p:origin x="-108" y="-25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52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2610378-4DCA-47DF-8076-C529ACDFBB54}" type="datetimeFigureOut">
              <a:rPr lang="en-US" smtClean="0"/>
              <a:t>6/1/2016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68F8993-2BD4-460C-8981-073F9878E887}" type="slidenum">
              <a:rPr lang="en-US" smtClean="0"/>
              <a:t>‹#›</a:t>
            </a:fld>
            <a:endParaRPr lang="en-US"/>
          </a:p>
        </p:txBody>
      </p:sp>
    </p:spTree>
    <p:extLst>
      <p:ext uri="{BB962C8B-B14F-4D97-AF65-F5344CB8AC3E}">
        <p14:creationId xmlns:p14="http://schemas.microsoft.com/office/powerpoint/2010/main" val="39746189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81E48B9-BB65-4169-89A1-675F0814559B}" type="slidenum">
              <a:rPr lang="en-US" smtClean="0"/>
              <a:t>1</a:t>
            </a:fld>
            <a:endParaRPr lang="en-US"/>
          </a:p>
        </p:txBody>
      </p:sp>
    </p:spTree>
    <p:extLst>
      <p:ext uri="{BB962C8B-B14F-4D97-AF65-F5344CB8AC3E}">
        <p14:creationId xmlns:p14="http://schemas.microsoft.com/office/powerpoint/2010/main" val="38123771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6/1/2016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6/1/2016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6/1/2016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6/1/2016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itle 1"/>
          <p:cNvSpPr txBox="1">
            <a:spLocks/>
          </p:cNvSpPr>
          <p:nvPr/>
        </p:nvSpPr>
        <p:spPr>
          <a:xfrm>
            <a:off x="2419350" y="1447800"/>
            <a:ext cx="4305300" cy="60960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defTabSz="457200"/>
            <a:r>
              <a:rPr lang="en-US" sz="3600" dirty="0" smtClean="0">
                <a:cs typeface="Times New Roman" pitchFamily="18" charset="0"/>
              </a:rPr>
              <a:t>1 Samuel 10:1-27</a:t>
            </a:r>
            <a:endParaRPr lang="en-US" sz="3600" dirty="0">
              <a:cs typeface="Times New Roman" pitchFamily="18" charset="0"/>
            </a:endParaRPr>
          </a:p>
        </p:txBody>
      </p:sp>
      <p:sp>
        <p:nvSpPr>
          <p:cNvPr id="6" name="Title 1"/>
          <p:cNvSpPr txBox="1">
            <a:spLocks/>
          </p:cNvSpPr>
          <p:nvPr/>
        </p:nvSpPr>
        <p:spPr>
          <a:xfrm>
            <a:off x="2667000" y="2667000"/>
            <a:ext cx="3810000" cy="396875"/>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defTabSz="457200" rtl="1"/>
            <a:r>
              <a:rPr lang="he-IL" dirty="0" smtClean="0">
                <a:latin typeface="SBL Hebrew" pitchFamily="2" charset="-79"/>
                <a:cs typeface="SBL Hebrew" pitchFamily="2" charset="-79"/>
              </a:rPr>
              <a:t>שמואל א י א-כז</a:t>
            </a:r>
            <a:endParaRPr lang="en-US" dirty="0">
              <a:latin typeface="SBL Hebrew" pitchFamily="2" charset="-79"/>
              <a:cs typeface="SBL Hebrew" pitchFamily="2" charset="-79"/>
            </a:endParaRPr>
          </a:p>
        </p:txBody>
      </p:sp>
      <p:sp>
        <p:nvSpPr>
          <p:cNvPr id="7" name="Title 1"/>
          <p:cNvSpPr txBox="1">
            <a:spLocks/>
          </p:cNvSpPr>
          <p:nvPr/>
        </p:nvSpPr>
        <p:spPr>
          <a:xfrm>
            <a:off x="2419350" y="5029200"/>
            <a:ext cx="4305300" cy="60960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defTabSz="457200"/>
            <a:r>
              <a:rPr lang="en-US" sz="2000" dirty="0" smtClean="0">
                <a:cs typeface="Times New Roman" pitchFamily="18" charset="0"/>
              </a:rPr>
              <a:t>For printing.</a:t>
            </a:r>
            <a:endParaRPr lang="en-US" sz="2000" dirty="0">
              <a:cs typeface="Times New Roman" pitchFamily="18" charset="0"/>
            </a:endParaRPr>
          </a:p>
        </p:txBody>
      </p:sp>
    </p:spTree>
    <p:extLst>
      <p:ext uri="{BB962C8B-B14F-4D97-AF65-F5344CB8AC3E}">
        <p14:creationId xmlns:p14="http://schemas.microsoft.com/office/powerpoint/2010/main" val="1861815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smtClean="0"/>
              <a:t>1 Samuel 10:9-10</a:t>
            </a:r>
            <a:endParaRPr lang="en-US" sz="1400" dirty="0"/>
          </a:p>
        </p:txBody>
      </p:sp>
      <p:sp>
        <p:nvSpPr>
          <p:cNvPr id="3" name="Content Placeholder 2"/>
          <p:cNvSpPr>
            <a:spLocks noGrp="1"/>
          </p:cNvSpPr>
          <p:nvPr>
            <p:ph idx="1"/>
          </p:nvPr>
        </p:nvSpPr>
        <p:spPr>
          <a:xfrm>
            <a:off x="457200" y="685800"/>
            <a:ext cx="8229600" cy="6096000"/>
          </a:xfrm>
        </p:spPr>
        <p:txBody>
          <a:bodyPr>
            <a:normAutofit/>
          </a:bodyPr>
          <a:lstStyle/>
          <a:p>
            <a:pPr marL="0" indent="0" algn="r" defTabSz="457200" rtl="1">
              <a:buNone/>
              <a:tabLst>
                <a:tab pos="228600" algn="r"/>
                <a:tab pos="457200" algn="r"/>
                <a:tab pos="685800" algn="r"/>
                <a:tab pos="914400" algn="r"/>
              </a:tabLst>
            </a:pPr>
            <a:r>
              <a:rPr lang="en-US" sz="2800" dirty="0" smtClean="0">
                <a:latin typeface="SBL Hebrew" pitchFamily="2" charset="-79"/>
                <a:cs typeface="SBL Hebrew" pitchFamily="2" charset="-79"/>
              </a:rPr>
              <a:t>	</a:t>
            </a:r>
            <a:r>
              <a:rPr lang="he-IL" sz="2800" dirty="0" smtClean="0">
                <a:latin typeface="SBL Hebrew" pitchFamily="2" charset="-79"/>
                <a:cs typeface="SBL Hebrew" pitchFamily="2" charset="-79"/>
              </a:rPr>
              <a:t>וְהָיָ֗ה </a:t>
            </a:r>
            <a:r>
              <a:rPr lang="he-IL" sz="2800" dirty="0">
                <a:latin typeface="SBL Hebrew" pitchFamily="2" charset="-79"/>
                <a:cs typeface="SBL Hebrew" pitchFamily="2" charset="-79"/>
              </a:rPr>
              <a:t>כְּהַפְנֹת֤וֹ שִׁכְמוֹ֙ לָלֶ֙כֶת֙ מֵעִ֣ם שְׁמוּאֵ֔ל </a:t>
            </a:r>
            <a:endParaRPr lang="en-US"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וַיַּהֲפָךְ־ל֥וֹ </a:t>
            </a:r>
            <a:r>
              <a:rPr lang="he-IL" sz="2800" dirty="0">
                <a:latin typeface="SBL Hebrew" pitchFamily="2" charset="-79"/>
                <a:cs typeface="SBL Hebrew" pitchFamily="2" charset="-79"/>
              </a:rPr>
              <a:t>אֱלֹהִ֖ים לֵ֣ב אַחֵ֑ר </a:t>
            </a:r>
            <a:endParaRPr lang="en-US"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וַיָּבֹ֛אוּ </a:t>
            </a:r>
            <a:r>
              <a:rPr lang="he-IL" sz="2800" dirty="0">
                <a:latin typeface="SBL Hebrew" pitchFamily="2" charset="-79"/>
                <a:cs typeface="SBL Hebrew" pitchFamily="2" charset="-79"/>
              </a:rPr>
              <a:t>כָּל־הָאֹת֥וֹת הָאֵ֖לֶּה בַּיּ֥וֹם הַהֽוּא׃ </a:t>
            </a:r>
            <a:endParaRPr lang="en-US"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en-US" sz="28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וַיָּבֹ֤אוּ שָׁם֙ הַגִּבְעָ֔תָה </a:t>
            </a:r>
            <a:endParaRPr lang="en-US"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en-US" sz="2800" dirty="0" smtClean="0">
                <a:latin typeface="SBL Hebrew" pitchFamily="2" charset="-79"/>
                <a:cs typeface="SBL Hebrew" pitchFamily="2" charset="-79"/>
              </a:rPr>
              <a:t>	</a:t>
            </a:r>
            <a:r>
              <a:rPr lang="he-IL" sz="2800" dirty="0" smtClean="0">
                <a:latin typeface="SBL Hebrew" pitchFamily="2" charset="-79"/>
                <a:cs typeface="SBL Hebrew" pitchFamily="2" charset="-79"/>
              </a:rPr>
              <a:t>וְהִנֵּ֥ה </a:t>
            </a:r>
            <a:r>
              <a:rPr lang="he-IL" sz="2800" dirty="0">
                <a:latin typeface="SBL Hebrew" pitchFamily="2" charset="-79"/>
                <a:cs typeface="SBL Hebrew" pitchFamily="2" charset="-79"/>
              </a:rPr>
              <a:t>חֶֽבֶל־נְבִאִ֖ים לִקְרָאת֑וֹ </a:t>
            </a:r>
            <a:endParaRPr lang="en-US"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וַתִּצְלַ֤ח </a:t>
            </a:r>
            <a:r>
              <a:rPr lang="he-IL" sz="2800" dirty="0">
                <a:latin typeface="SBL Hebrew" pitchFamily="2" charset="-79"/>
                <a:cs typeface="SBL Hebrew" pitchFamily="2" charset="-79"/>
              </a:rPr>
              <a:t>עָלָיו֙ ר֣וּחַ אֱלֹהִ֔ים </a:t>
            </a:r>
            <a:endParaRPr lang="en-US"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וַיִּתְנַבֵּ֖א </a:t>
            </a:r>
            <a:r>
              <a:rPr lang="he-IL" sz="2800" dirty="0">
                <a:latin typeface="SBL Hebrew" pitchFamily="2" charset="-79"/>
                <a:cs typeface="SBL Hebrew" pitchFamily="2" charset="-79"/>
              </a:rPr>
              <a:t>בְּתוֹכָֽם׃ </a:t>
            </a:r>
          </a:p>
        </p:txBody>
      </p:sp>
    </p:spTree>
    <p:extLst>
      <p:ext uri="{BB962C8B-B14F-4D97-AF65-F5344CB8AC3E}">
        <p14:creationId xmlns:p14="http://schemas.microsoft.com/office/powerpoint/2010/main" val="26286361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smtClean="0"/>
              <a:t>1 Samuel 10:11-12</a:t>
            </a:r>
            <a:endParaRPr lang="en-US" sz="1400" dirty="0"/>
          </a:p>
        </p:txBody>
      </p:sp>
      <p:sp>
        <p:nvSpPr>
          <p:cNvPr id="3" name="Content Placeholder 2"/>
          <p:cNvSpPr>
            <a:spLocks noGrp="1"/>
          </p:cNvSpPr>
          <p:nvPr>
            <p:ph idx="1"/>
          </p:nvPr>
        </p:nvSpPr>
        <p:spPr>
          <a:xfrm>
            <a:off x="457200" y="685800"/>
            <a:ext cx="8229600" cy="6096000"/>
          </a:xfrm>
        </p:spPr>
        <p:txBody>
          <a:bodyPr>
            <a:normAutofit/>
          </a:bodyPr>
          <a:lstStyle/>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וַיְהִ֗י כָּל־יֽוֹדְעוֹ֙ מֵאִתְּמ֣וֹל שִׁלְשׁ֔וֹם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וַיִּרְא֕וּ וְהִנֵּ֥ה </a:t>
            </a:r>
            <a:r>
              <a:rPr lang="he-IL" sz="2800" dirty="0">
                <a:latin typeface="SBL Hebrew" pitchFamily="2" charset="-79"/>
                <a:cs typeface="SBL Hebrew" pitchFamily="2" charset="-79"/>
              </a:rPr>
              <a:t>עִם־נְבִאִ֖ים נִבָּ֑א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וַיֹּ֨אמֶר </a:t>
            </a:r>
            <a:r>
              <a:rPr lang="he-IL" sz="2800" dirty="0">
                <a:latin typeface="SBL Hebrew" pitchFamily="2" charset="-79"/>
                <a:cs typeface="SBL Hebrew" pitchFamily="2" charset="-79"/>
              </a:rPr>
              <a:t>הָעָ֜ם אִ֣ישׁ אֶל־רֵעֵ֗הוּ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מַה־זֶּה֙ </a:t>
            </a:r>
            <a:r>
              <a:rPr lang="he-IL" sz="2800" dirty="0">
                <a:latin typeface="SBL Hebrew" pitchFamily="2" charset="-79"/>
                <a:cs typeface="SBL Hebrew" pitchFamily="2" charset="-79"/>
              </a:rPr>
              <a:t>הָיָ֣ה לְבֶן־קִ֔ישׁ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הֲגַ֥ם </a:t>
            </a:r>
            <a:r>
              <a:rPr lang="he-IL" sz="2800" dirty="0">
                <a:latin typeface="SBL Hebrew" pitchFamily="2" charset="-79"/>
                <a:cs typeface="SBL Hebrew" pitchFamily="2" charset="-79"/>
              </a:rPr>
              <a:t>שָׁא֖וּל בַּנְּבִיאִֽים׃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8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וַיַּ֨עַן אִ֥ישׁ מִשָּׁ֛ם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וַיֹּ֖אמֶר </a:t>
            </a: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וּמִ֣י </a:t>
            </a:r>
            <a:r>
              <a:rPr lang="he-IL" sz="2800" dirty="0">
                <a:latin typeface="SBL Hebrew" pitchFamily="2" charset="-79"/>
                <a:cs typeface="SBL Hebrew" pitchFamily="2" charset="-79"/>
              </a:rPr>
              <a:t>אֲבִיהֶ֑ם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עַל־כֵּן֙ </a:t>
            </a:r>
            <a:r>
              <a:rPr lang="he-IL" sz="2800" dirty="0">
                <a:latin typeface="SBL Hebrew" pitchFamily="2" charset="-79"/>
                <a:cs typeface="SBL Hebrew" pitchFamily="2" charset="-79"/>
              </a:rPr>
              <a:t>הָיְתָ֣ה לְמָשָׁ֔ל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הֲגַ֥ם </a:t>
            </a:r>
            <a:r>
              <a:rPr lang="he-IL" sz="2800" dirty="0">
                <a:latin typeface="SBL Hebrew" pitchFamily="2" charset="-79"/>
                <a:cs typeface="SBL Hebrew" pitchFamily="2" charset="-79"/>
              </a:rPr>
              <a:t>שָׁא֖וּל בַּנְּבִאִֽים׃ </a:t>
            </a:r>
          </a:p>
        </p:txBody>
      </p:sp>
    </p:spTree>
    <p:extLst>
      <p:ext uri="{BB962C8B-B14F-4D97-AF65-F5344CB8AC3E}">
        <p14:creationId xmlns:p14="http://schemas.microsoft.com/office/powerpoint/2010/main" val="19377737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smtClean="0"/>
              <a:t>1 Samuel 10:13-14</a:t>
            </a:r>
            <a:endParaRPr lang="en-US" sz="1400" dirty="0"/>
          </a:p>
        </p:txBody>
      </p:sp>
      <p:sp>
        <p:nvSpPr>
          <p:cNvPr id="3" name="Content Placeholder 2"/>
          <p:cNvSpPr>
            <a:spLocks noGrp="1"/>
          </p:cNvSpPr>
          <p:nvPr>
            <p:ph idx="1"/>
          </p:nvPr>
        </p:nvSpPr>
        <p:spPr>
          <a:xfrm>
            <a:off x="457200" y="685800"/>
            <a:ext cx="8229600" cy="6096000"/>
          </a:xfrm>
        </p:spPr>
        <p:txBody>
          <a:bodyPr>
            <a:normAutofit/>
          </a:bodyPr>
          <a:lstStyle/>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וַיְכַל֙ מֵֽהִתְנַבּ֔וֹת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וַיָּבֹ֖א </a:t>
            </a:r>
            <a:r>
              <a:rPr lang="he-IL" sz="2800" dirty="0">
                <a:latin typeface="SBL Hebrew" pitchFamily="2" charset="-79"/>
                <a:cs typeface="SBL Hebrew" pitchFamily="2" charset="-79"/>
              </a:rPr>
              <a:t>הַבָּמָֽה׃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8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וַיֹּאמֶר֩ דּ֨וֹד שָׁא֥וּל אֵלָ֛יו וְאֶֽל־נַעֲר֖וֹ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אָ֣ן </a:t>
            </a:r>
            <a:r>
              <a:rPr lang="he-IL" sz="2800" dirty="0">
                <a:latin typeface="SBL Hebrew" pitchFamily="2" charset="-79"/>
                <a:cs typeface="SBL Hebrew" pitchFamily="2" charset="-79"/>
              </a:rPr>
              <a:t>הֲלַכְתֶּ֑ם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וַיֹּ֕אמֶר </a:t>
            </a: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לְבַקֵּשׁ֙ </a:t>
            </a:r>
            <a:r>
              <a:rPr lang="he-IL" sz="2800" dirty="0">
                <a:latin typeface="SBL Hebrew" pitchFamily="2" charset="-79"/>
                <a:cs typeface="SBL Hebrew" pitchFamily="2" charset="-79"/>
              </a:rPr>
              <a:t>אֶת־הָ֣אֲתֹנ֔וֹת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וַנִּרְאֶ֣ה </a:t>
            </a:r>
            <a:r>
              <a:rPr lang="he-IL" sz="2800" dirty="0">
                <a:latin typeface="SBL Hebrew" pitchFamily="2" charset="-79"/>
                <a:cs typeface="SBL Hebrew" pitchFamily="2" charset="-79"/>
              </a:rPr>
              <a:t>כִי־אַ֔יִן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וַנָּב֖וֹא </a:t>
            </a:r>
            <a:r>
              <a:rPr lang="he-IL" sz="2800" dirty="0">
                <a:latin typeface="SBL Hebrew" pitchFamily="2" charset="-79"/>
                <a:cs typeface="SBL Hebrew" pitchFamily="2" charset="-79"/>
              </a:rPr>
              <a:t>אֶל־שְׁמוּאֵֽל׃ </a:t>
            </a:r>
          </a:p>
        </p:txBody>
      </p:sp>
    </p:spTree>
    <p:extLst>
      <p:ext uri="{BB962C8B-B14F-4D97-AF65-F5344CB8AC3E}">
        <p14:creationId xmlns:p14="http://schemas.microsoft.com/office/powerpoint/2010/main" val="8139785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smtClean="0"/>
              <a:t>1 Samuel 10:13-14</a:t>
            </a:r>
            <a:endParaRPr lang="en-US" sz="1400" dirty="0"/>
          </a:p>
        </p:txBody>
      </p:sp>
      <p:sp>
        <p:nvSpPr>
          <p:cNvPr id="3" name="Content Placeholder 2"/>
          <p:cNvSpPr>
            <a:spLocks noGrp="1"/>
          </p:cNvSpPr>
          <p:nvPr>
            <p:ph idx="1"/>
          </p:nvPr>
        </p:nvSpPr>
        <p:spPr>
          <a:xfrm>
            <a:off x="457200" y="685800"/>
            <a:ext cx="8229600" cy="6096000"/>
          </a:xfrm>
        </p:spPr>
        <p:txBody>
          <a:bodyPr>
            <a:normAutofit/>
          </a:bodyPr>
          <a:lstStyle/>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וַיְכַל֙ מֵֽהִתְנַבּ֔וֹת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וַיָּבֹ֖א </a:t>
            </a:r>
            <a:r>
              <a:rPr lang="he-IL" sz="2800" dirty="0">
                <a:latin typeface="SBL Hebrew" pitchFamily="2" charset="-79"/>
                <a:cs typeface="SBL Hebrew" pitchFamily="2" charset="-79"/>
              </a:rPr>
              <a:t>הַבָּמָֽה׃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8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וַיֹּאמֶר֩ דּ֨וֹד שָׁא֥וּל אֵלָ֛יו וְאֶֽל־נַעֲר֖וֹ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אָ֣ן </a:t>
            </a:r>
            <a:r>
              <a:rPr lang="he-IL" sz="2800" dirty="0">
                <a:latin typeface="SBL Hebrew" pitchFamily="2" charset="-79"/>
                <a:cs typeface="SBL Hebrew" pitchFamily="2" charset="-79"/>
              </a:rPr>
              <a:t>הֲלַכְתֶּ֑ם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וַיֹּ֕אמֶר </a:t>
            </a: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לְבַקֵּשׁ֙ </a:t>
            </a:r>
            <a:r>
              <a:rPr lang="he-IL" sz="2800" dirty="0">
                <a:latin typeface="SBL Hebrew" pitchFamily="2" charset="-79"/>
                <a:cs typeface="SBL Hebrew" pitchFamily="2" charset="-79"/>
              </a:rPr>
              <a:t>אֶת־הָ֣אֲתֹנ֔וֹת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וַנִּרְאֶ֣ה </a:t>
            </a:r>
            <a:r>
              <a:rPr lang="he-IL" sz="2800" dirty="0">
                <a:latin typeface="SBL Hebrew" pitchFamily="2" charset="-79"/>
                <a:cs typeface="SBL Hebrew" pitchFamily="2" charset="-79"/>
              </a:rPr>
              <a:t>כִי־אַ֔יִן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וַנָּב֖וֹא </a:t>
            </a:r>
            <a:r>
              <a:rPr lang="he-IL" sz="2800" dirty="0">
                <a:latin typeface="SBL Hebrew" pitchFamily="2" charset="-79"/>
                <a:cs typeface="SBL Hebrew" pitchFamily="2" charset="-79"/>
              </a:rPr>
              <a:t>אֶל־שְׁמוּאֵֽל׃ </a:t>
            </a:r>
          </a:p>
        </p:txBody>
      </p:sp>
      <p:sp>
        <p:nvSpPr>
          <p:cNvPr id="4" name="Rectangle 3"/>
          <p:cNvSpPr/>
          <p:nvPr/>
        </p:nvSpPr>
        <p:spPr>
          <a:xfrm>
            <a:off x="228600" y="5198983"/>
            <a:ext cx="4572000" cy="1354217"/>
          </a:xfrm>
          <a:prstGeom prst="rect">
            <a:avLst/>
          </a:prstGeom>
          <a:ln w="28575">
            <a:solidFill>
              <a:schemeClr val="tx1"/>
            </a:solidFill>
          </a:ln>
        </p:spPr>
        <p:txBody>
          <a:bodyPr>
            <a:spAutoFit/>
          </a:bodyPr>
          <a:lstStyle/>
          <a:p>
            <a:r>
              <a:rPr lang="en-US" dirty="0" smtClean="0"/>
              <a:t>“Samson </a:t>
            </a:r>
            <a:r>
              <a:rPr lang="en-US" dirty="0"/>
              <a:t>also hid his special status from his own family (</a:t>
            </a:r>
            <a:r>
              <a:rPr lang="en-US" dirty="0" err="1"/>
              <a:t>Judg</a:t>
            </a:r>
            <a:r>
              <a:rPr lang="en-US" dirty="0"/>
              <a:t> 14:4, 6</a:t>
            </a:r>
            <a:r>
              <a:rPr lang="en-US" dirty="0" smtClean="0"/>
              <a:t>).”</a:t>
            </a:r>
            <a:endParaRPr lang="en-US" dirty="0"/>
          </a:p>
          <a:p>
            <a:endParaRPr lang="en-US" dirty="0"/>
          </a:p>
          <a:p>
            <a:r>
              <a:rPr lang="en-US" sz="1400" dirty="0"/>
              <a:t>Ralph W. Klein, 1 Samuel (WBC 10; Accordance electronic ed. Grand Rapids: Zondervan, 1983), 93.</a:t>
            </a:r>
          </a:p>
        </p:txBody>
      </p:sp>
    </p:spTree>
    <p:extLst>
      <p:ext uri="{BB962C8B-B14F-4D97-AF65-F5344CB8AC3E}">
        <p14:creationId xmlns:p14="http://schemas.microsoft.com/office/powerpoint/2010/main" val="41841440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smtClean="0"/>
              <a:t>1 Samuel 10:15-16</a:t>
            </a:r>
            <a:endParaRPr lang="en-US" sz="1400" dirty="0"/>
          </a:p>
        </p:txBody>
      </p:sp>
      <p:sp>
        <p:nvSpPr>
          <p:cNvPr id="3" name="Content Placeholder 2"/>
          <p:cNvSpPr>
            <a:spLocks noGrp="1"/>
          </p:cNvSpPr>
          <p:nvPr>
            <p:ph idx="1"/>
          </p:nvPr>
        </p:nvSpPr>
        <p:spPr>
          <a:xfrm>
            <a:off x="457200" y="685800"/>
            <a:ext cx="8229600" cy="6096000"/>
          </a:xfrm>
        </p:spPr>
        <p:txBody>
          <a:bodyPr>
            <a:normAutofit/>
          </a:bodyPr>
          <a:lstStyle/>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וַיֹּ֖אמֶר דּ֣וֹד שָׁא֑וּל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הַגִּֽידָה־נָּ֣א </a:t>
            </a:r>
            <a:r>
              <a:rPr lang="he-IL" sz="2800" dirty="0">
                <a:latin typeface="SBL Hebrew" pitchFamily="2" charset="-79"/>
                <a:cs typeface="SBL Hebrew" pitchFamily="2" charset="-79"/>
              </a:rPr>
              <a:t>לִ֔י </a:t>
            </a:r>
            <a:r>
              <a:rPr lang="he-IL" sz="2800" dirty="0" smtClean="0">
                <a:latin typeface="SBL Hebrew" pitchFamily="2" charset="-79"/>
                <a:cs typeface="SBL Hebrew" pitchFamily="2" charset="-79"/>
              </a:rPr>
              <a:t>מָֽה־אָמַ֥ר </a:t>
            </a:r>
            <a:r>
              <a:rPr lang="he-IL" sz="2800" dirty="0">
                <a:latin typeface="SBL Hebrew" pitchFamily="2" charset="-79"/>
                <a:cs typeface="SBL Hebrew" pitchFamily="2" charset="-79"/>
              </a:rPr>
              <a:t>לָכֶ֖ם שְׁמוּאֵֽל׃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8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וַיֹּ֤אמֶר שָׁאוּל֙ אֶל־דּוֹד֔וֹ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הַגֵּ֤ד </a:t>
            </a:r>
            <a:r>
              <a:rPr lang="he-IL" sz="2800" dirty="0">
                <a:latin typeface="SBL Hebrew" pitchFamily="2" charset="-79"/>
                <a:cs typeface="SBL Hebrew" pitchFamily="2" charset="-79"/>
              </a:rPr>
              <a:t>הִגִּיד֙ לָ֔נוּ כִּ֥י נִמְצְא֖וּ הָאֲתֹנ֑וֹת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וְאֶת־דְּבַ֤ר </a:t>
            </a:r>
            <a:r>
              <a:rPr lang="he-IL" sz="2800" dirty="0">
                <a:latin typeface="SBL Hebrew" pitchFamily="2" charset="-79"/>
                <a:cs typeface="SBL Hebrew" pitchFamily="2" charset="-79"/>
              </a:rPr>
              <a:t>הַמְּלוּכָה֙ לֹֽא־הִגִּ֣יד ל֔וֹ אֲשֶׁ֖ר אָמַ֥ר שְׁמוּאֵֽל׃ </a:t>
            </a:r>
          </a:p>
        </p:txBody>
      </p:sp>
    </p:spTree>
    <p:extLst>
      <p:ext uri="{BB962C8B-B14F-4D97-AF65-F5344CB8AC3E}">
        <p14:creationId xmlns:p14="http://schemas.microsoft.com/office/powerpoint/2010/main" val="344868466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smtClean="0"/>
              <a:t>1 Samuel 10:15-16</a:t>
            </a:r>
            <a:endParaRPr lang="en-US" sz="1400" dirty="0"/>
          </a:p>
        </p:txBody>
      </p:sp>
      <p:sp>
        <p:nvSpPr>
          <p:cNvPr id="3" name="Content Placeholder 2"/>
          <p:cNvSpPr>
            <a:spLocks noGrp="1"/>
          </p:cNvSpPr>
          <p:nvPr>
            <p:ph idx="1"/>
          </p:nvPr>
        </p:nvSpPr>
        <p:spPr>
          <a:xfrm>
            <a:off x="457200" y="685800"/>
            <a:ext cx="8229600" cy="6096000"/>
          </a:xfrm>
        </p:spPr>
        <p:txBody>
          <a:bodyPr>
            <a:normAutofit/>
          </a:bodyPr>
          <a:lstStyle/>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וַיֹּ֖אמֶר דּ֣וֹד שָׁא֑וּל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הַגִּֽידָה־נָּ֣א </a:t>
            </a:r>
            <a:r>
              <a:rPr lang="he-IL" sz="2800" dirty="0">
                <a:latin typeface="SBL Hebrew" pitchFamily="2" charset="-79"/>
                <a:cs typeface="SBL Hebrew" pitchFamily="2" charset="-79"/>
              </a:rPr>
              <a:t>לִ֔י </a:t>
            </a:r>
            <a:r>
              <a:rPr lang="he-IL" sz="2800" dirty="0" smtClean="0">
                <a:latin typeface="SBL Hebrew" pitchFamily="2" charset="-79"/>
                <a:cs typeface="SBL Hebrew" pitchFamily="2" charset="-79"/>
              </a:rPr>
              <a:t>מָֽה־אָמַ֥ר </a:t>
            </a:r>
            <a:r>
              <a:rPr lang="he-IL" sz="2800" dirty="0">
                <a:latin typeface="SBL Hebrew" pitchFamily="2" charset="-79"/>
                <a:cs typeface="SBL Hebrew" pitchFamily="2" charset="-79"/>
              </a:rPr>
              <a:t>לָכֶ֖ם שְׁמוּאֵֽל׃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8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וַיֹּ֤אמֶר שָׁאוּל֙ אֶל־דּוֹד֔וֹ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הַגֵּ֤ד </a:t>
            </a:r>
            <a:r>
              <a:rPr lang="he-IL" sz="2800" dirty="0">
                <a:latin typeface="SBL Hebrew" pitchFamily="2" charset="-79"/>
                <a:cs typeface="SBL Hebrew" pitchFamily="2" charset="-79"/>
              </a:rPr>
              <a:t>הִגִּיד֙ לָ֔נוּ כִּ֥י נִמְצְא֖וּ </a:t>
            </a:r>
            <a:r>
              <a:rPr lang="he-IL" sz="2800" dirty="0">
                <a:solidFill>
                  <a:srgbClr val="FF0000"/>
                </a:solidFill>
                <a:latin typeface="SBL Hebrew" pitchFamily="2" charset="-79"/>
                <a:cs typeface="SBL Hebrew" pitchFamily="2" charset="-79"/>
              </a:rPr>
              <a:t>הָאֲתֹנ֑וֹת </a:t>
            </a:r>
            <a:endParaRPr lang="he-IL" sz="2800" dirty="0" smtClean="0">
              <a:solidFill>
                <a:srgbClr val="FF0000"/>
              </a:solidFill>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וְאֶת־דְּבַ֤ר </a:t>
            </a:r>
            <a:r>
              <a:rPr lang="he-IL" sz="2800" dirty="0">
                <a:latin typeface="SBL Hebrew" pitchFamily="2" charset="-79"/>
                <a:cs typeface="SBL Hebrew" pitchFamily="2" charset="-79"/>
              </a:rPr>
              <a:t>הַמְּלוּכָה֙ לֹֽא־הִגִּ֣יד ל֔וֹ אֲשֶׁ֖ר אָמַ֥ר שְׁמוּאֵֽל׃ </a:t>
            </a:r>
          </a:p>
        </p:txBody>
      </p:sp>
      <p:sp>
        <p:nvSpPr>
          <p:cNvPr id="4" name="Rectangle 3"/>
          <p:cNvSpPr/>
          <p:nvPr/>
        </p:nvSpPr>
        <p:spPr>
          <a:xfrm>
            <a:off x="762000" y="1981200"/>
            <a:ext cx="3810000" cy="646331"/>
          </a:xfrm>
          <a:prstGeom prst="rect">
            <a:avLst/>
          </a:prstGeom>
          <a:ln w="28575">
            <a:solidFill>
              <a:schemeClr val="tx1"/>
            </a:solidFill>
          </a:ln>
        </p:spPr>
        <p:txBody>
          <a:bodyPr wrap="square">
            <a:spAutoFit/>
          </a:bodyPr>
          <a:lstStyle/>
          <a:p>
            <a:r>
              <a:rPr lang="en-US" dirty="0" smtClean="0">
                <a:latin typeface="SBL Hebrew" panose="02000000000000000000" pitchFamily="2" charset="-79"/>
                <a:cs typeface="SBL Hebrew" panose="02000000000000000000" pitchFamily="2" charset="-79"/>
              </a:rPr>
              <a:t>Saul tells his uncle about the </a:t>
            </a:r>
            <a:r>
              <a:rPr lang="he-IL" dirty="0" smtClean="0">
                <a:solidFill>
                  <a:srgbClr val="FF0000"/>
                </a:solidFill>
                <a:latin typeface="SBL Hebrew" panose="02000000000000000000" pitchFamily="2" charset="-79"/>
                <a:cs typeface="SBL Hebrew" panose="02000000000000000000" pitchFamily="2" charset="-79"/>
              </a:rPr>
              <a:t>הָאֲתֹנוֹת</a:t>
            </a:r>
            <a:r>
              <a:rPr lang="en-US" dirty="0" smtClean="0">
                <a:solidFill>
                  <a:srgbClr val="FF0000"/>
                </a:solidFill>
                <a:latin typeface="SBL Hebrew" panose="02000000000000000000" pitchFamily="2" charset="-79"/>
                <a:cs typeface="SBL Hebrew" panose="02000000000000000000" pitchFamily="2" charset="-79"/>
              </a:rPr>
              <a:t> </a:t>
            </a:r>
          </a:p>
          <a:p>
            <a:r>
              <a:rPr lang="en-US" dirty="0" smtClean="0">
                <a:latin typeface="SBL Hebrew" panose="02000000000000000000" pitchFamily="2" charset="-79"/>
                <a:cs typeface="SBL Hebrew" panose="02000000000000000000" pitchFamily="2" charset="-79"/>
              </a:rPr>
              <a:t>but not about the </a:t>
            </a:r>
            <a:r>
              <a:rPr lang="he-IL" dirty="0" smtClean="0">
                <a:solidFill>
                  <a:srgbClr val="0000FF"/>
                </a:solidFill>
                <a:latin typeface="SBL Hebrew" panose="02000000000000000000" pitchFamily="2" charset="-79"/>
                <a:cs typeface="SBL Hebrew" panose="02000000000000000000" pitchFamily="2" charset="-79"/>
              </a:rPr>
              <a:t>הָאֹתוֹת</a:t>
            </a:r>
            <a:r>
              <a:rPr lang="en-US" dirty="0" smtClean="0">
                <a:solidFill>
                  <a:srgbClr val="0000FF"/>
                </a:solidFill>
                <a:latin typeface="SBL Hebrew" panose="02000000000000000000" pitchFamily="2" charset="-79"/>
                <a:cs typeface="SBL Hebrew" panose="02000000000000000000" pitchFamily="2" charset="-79"/>
              </a:rPr>
              <a:t> </a:t>
            </a:r>
            <a:r>
              <a:rPr lang="en-US" sz="1400" dirty="0" smtClean="0">
                <a:latin typeface="SBL Hebrew" panose="02000000000000000000" pitchFamily="2" charset="-79"/>
                <a:cs typeface="SBL Hebrew" panose="02000000000000000000" pitchFamily="2" charset="-79"/>
              </a:rPr>
              <a:t>(</a:t>
            </a:r>
            <a:r>
              <a:rPr lang="en-US" sz="1400" dirty="0" err="1" smtClean="0">
                <a:latin typeface="SBL Hebrew" panose="02000000000000000000" pitchFamily="2" charset="-79"/>
                <a:cs typeface="SBL Hebrew" panose="02000000000000000000" pitchFamily="2" charset="-79"/>
              </a:rPr>
              <a:t>cf</a:t>
            </a:r>
            <a:r>
              <a:rPr lang="en-US" sz="1400" dirty="0" smtClean="0">
                <a:latin typeface="SBL Hebrew" panose="02000000000000000000" pitchFamily="2" charset="-79"/>
                <a:cs typeface="SBL Hebrew" panose="02000000000000000000" pitchFamily="2" charset="-79"/>
              </a:rPr>
              <a:t> v. 9)</a:t>
            </a:r>
            <a:r>
              <a:rPr lang="en-US" dirty="0" smtClean="0">
                <a:latin typeface="SBL Hebrew" panose="02000000000000000000" pitchFamily="2" charset="-79"/>
                <a:cs typeface="SBL Hebrew" panose="02000000000000000000" pitchFamily="2" charset="-79"/>
              </a:rPr>
              <a:t>. </a:t>
            </a:r>
            <a:endParaRPr lang="en-US" sz="1400" dirty="0">
              <a:latin typeface="SBL Hebrew" panose="02000000000000000000" pitchFamily="2" charset="-79"/>
              <a:cs typeface="SBL Hebrew" panose="02000000000000000000" pitchFamily="2" charset="-79"/>
            </a:endParaRPr>
          </a:p>
        </p:txBody>
      </p:sp>
    </p:spTree>
    <p:extLst>
      <p:ext uri="{BB962C8B-B14F-4D97-AF65-F5344CB8AC3E}">
        <p14:creationId xmlns:p14="http://schemas.microsoft.com/office/powerpoint/2010/main" val="14642657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smtClean="0"/>
              <a:t>1 Samuel 10:17-19</a:t>
            </a:r>
            <a:endParaRPr lang="en-US" sz="1400" dirty="0"/>
          </a:p>
        </p:txBody>
      </p:sp>
      <p:sp>
        <p:nvSpPr>
          <p:cNvPr id="3" name="Content Placeholder 2"/>
          <p:cNvSpPr>
            <a:spLocks noGrp="1"/>
          </p:cNvSpPr>
          <p:nvPr>
            <p:ph idx="1"/>
          </p:nvPr>
        </p:nvSpPr>
        <p:spPr>
          <a:xfrm>
            <a:off x="0" y="685800"/>
            <a:ext cx="8686800" cy="6096000"/>
          </a:xfrm>
        </p:spPr>
        <p:txBody>
          <a:bodyPr>
            <a:normAutofit/>
          </a:bodyPr>
          <a:lstStyle/>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וַיַּצְעֵ֤ק שְׁמוּאֵל֙ אֶת־הָעָ֔ם אֶל־יְהוָ֖ה הַמִּצְפָּֽה׃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8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וַיֹּ֣אמֶר ׀ אֶל־בְּנֵ֣י יִשְׂרָאֵ֗ל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כֹּֽה־אָמַ֤ר </a:t>
            </a:r>
            <a:r>
              <a:rPr lang="he-IL" sz="2800" dirty="0">
                <a:latin typeface="SBL Hebrew" pitchFamily="2" charset="-79"/>
                <a:cs typeface="SBL Hebrew" pitchFamily="2" charset="-79"/>
              </a:rPr>
              <a:t>יְהוָה֙ אֱלֹהֵ֣י יִשְׂרָאֵ֔ל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אָנֹכִ֛י </a:t>
            </a:r>
            <a:r>
              <a:rPr lang="he-IL" sz="2800" dirty="0">
                <a:latin typeface="SBL Hebrew" pitchFamily="2" charset="-79"/>
                <a:cs typeface="SBL Hebrew" pitchFamily="2" charset="-79"/>
              </a:rPr>
              <a:t>הֶעֱלֵ֥יתִי אֶת־יִשְׂרָאֵ֖ל מִמִּצְרָ֑יִם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וָאַצִּ֤יל </a:t>
            </a:r>
            <a:r>
              <a:rPr lang="he-IL" sz="2800" dirty="0">
                <a:latin typeface="SBL Hebrew" pitchFamily="2" charset="-79"/>
                <a:cs typeface="SBL Hebrew" pitchFamily="2" charset="-79"/>
              </a:rPr>
              <a:t>אֶתְכֶם֙ מִיַּ֣ד מִצְרַ֔יִם </a:t>
            </a:r>
            <a:r>
              <a:rPr lang="he-IL" sz="2800" dirty="0" smtClean="0">
                <a:latin typeface="SBL Hebrew" pitchFamily="2" charset="-79"/>
                <a:cs typeface="SBL Hebrew" pitchFamily="2" charset="-79"/>
              </a:rPr>
              <a:t>וּמִיַּד֙ </a:t>
            </a:r>
            <a:r>
              <a:rPr lang="he-IL" sz="2800" dirty="0">
                <a:latin typeface="SBL Hebrew" pitchFamily="2" charset="-79"/>
                <a:cs typeface="SBL Hebrew" pitchFamily="2" charset="-79"/>
              </a:rPr>
              <a:t>כָּל־הַמַּמְלָכ֔וֹת הַלֹּחֲצִ֖ים אֶתְכֶֽם׃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8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		וְאַתֶּ֨ם </a:t>
            </a:r>
            <a:r>
              <a:rPr lang="he-IL" sz="2800" dirty="0">
                <a:latin typeface="SBL Hebrew" pitchFamily="2" charset="-79"/>
                <a:cs typeface="SBL Hebrew" pitchFamily="2" charset="-79"/>
              </a:rPr>
              <a:t>הַיּ֜וֹם מְאַסְתֶּ֣ם אֶת־אֱלֹהֵיכֶ֗ם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אֲשֶׁר־ה֣וּא </a:t>
            </a:r>
            <a:r>
              <a:rPr lang="he-IL" sz="2800" dirty="0">
                <a:latin typeface="SBL Hebrew" pitchFamily="2" charset="-79"/>
                <a:cs typeface="SBL Hebrew" pitchFamily="2" charset="-79"/>
              </a:rPr>
              <a:t>מוֹשִׁ֣יעַ לָכֶם֮ מִכָּל־רָעוֹתֵיכֶ֣ם וְצָרֹֽתֵיכֶם֒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וַתֹּ֣אמְרוּ </a:t>
            </a:r>
            <a:r>
              <a:rPr lang="he-IL" sz="2800" dirty="0">
                <a:latin typeface="SBL Hebrew" pitchFamily="2" charset="-79"/>
                <a:cs typeface="SBL Hebrew" pitchFamily="2" charset="-79"/>
              </a:rPr>
              <a:t>ל֔וֹ כִּי־מֶ֖לֶךְ תָּשִׂ֣ים עָלֵ֑ינוּ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וְעַתָּ֗ה </a:t>
            </a:r>
            <a:r>
              <a:rPr lang="he-IL" sz="2800" dirty="0">
                <a:latin typeface="SBL Hebrew" pitchFamily="2" charset="-79"/>
                <a:cs typeface="SBL Hebrew" pitchFamily="2" charset="-79"/>
              </a:rPr>
              <a:t>הִֽתְיַצְּבוּ֙ לִפְנֵ֣י יְהוָ֔ה לְשִׁבְטֵיכֶ֖ם וּלְאַלְפֵיכֶֽם׃ </a:t>
            </a:r>
          </a:p>
        </p:txBody>
      </p:sp>
    </p:spTree>
    <p:extLst>
      <p:ext uri="{BB962C8B-B14F-4D97-AF65-F5344CB8AC3E}">
        <p14:creationId xmlns:p14="http://schemas.microsoft.com/office/powerpoint/2010/main" val="246983396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smtClean="0"/>
              <a:t>1 Samuel 10:20-21</a:t>
            </a:r>
            <a:endParaRPr lang="en-US" sz="1400" dirty="0"/>
          </a:p>
        </p:txBody>
      </p:sp>
      <p:sp>
        <p:nvSpPr>
          <p:cNvPr id="3" name="Content Placeholder 2"/>
          <p:cNvSpPr>
            <a:spLocks noGrp="1"/>
          </p:cNvSpPr>
          <p:nvPr>
            <p:ph idx="1"/>
          </p:nvPr>
        </p:nvSpPr>
        <p:spPr>
          <a:xfrm>
            <a:off x="0" y="685800"/>
            <a:ext cx="8686800" cy="6096000"/>
          </a:xfrm>
        </p:spPr>
        <p:txBody>
          <a:bodyPr>
            <a:normAutofit/>
          </a:bodyPr>
          <a:lstStyle/>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וַיַּקְרֵ֣ב שְׁמוּאֵ֔ל אֵ֖ת כָּל־שִׁבְטֵ֣י יִשְׂרָאֵ֑ל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וַיִּלָּכֵ֖ד </a:t>
            </a:r>
            <a:r>
              <a:rPr lang="he-IL" sz="2800" dirty="0">
                <a:latin typeface="SBL Hebrew" pitchFamily="2" charset="-79"/>
                <a:cs typeface="SBL Hebrew" pitchFamily="2" charset="-79"/>
              </a:rPr>
              <a:t>שֵׁ֥בֶט בִּנְיָמִֽן׃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8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וַיַּקְרֵ֞ב אֶת־שֵׁ֤בֶט בִּנְיָמִן֙ למשפחתו לְמִשְׁפְּחֹתָ֔יו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וַתִּלָּכֵ֖ד </a:t>
            </a:r>
            <a:r>
              <a:rPr lang="he-IL" sz="2800" dirty="0">
                <a:latin typeface="SBL Hebrew" pitchFamily="2" charset="-79"/>
                <a:cs typeface="SBL Hebrew" pitchFamily="2" charset="-79"/>
              </a:rPr>
              <a:t>מִשְׁפַּ֣חַת הַמַּטְרִ֑י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וַיִּלָּכֵד֙ </a:t>
            </a:r>
            <a:r>
              <a:rPr lang="he-IL" sz="2800" dirty="0">
                <a:latin typeface="SBL Hebrew" pitchFamily="2" charset="-79"/>
                <a:cs typeface="SBL Hebrew" pitchFamily="2" charset="-79"/>
              </a:rPr>
              <a:t>שָׁא֣וּל בֶּן־קִ֔ישׁ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וַיְבַקְשֻׁ֖הוּ </a:t>
            </a:r>
          </a:p>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וְלֹ֥א </a:t>
            </a:r>
            <a:r>
              <a:rPr lang="he-IL" sz="2800" dirty="0">
                <a:latin typeface="SBL Hebrew" pitchFamily="2" charset="-79"/>
                <a:cs typeface="SBL Hebrew" pitchFamily="2" charset="-79"/>
              </a:rPr>
              <a:t>נִמְצָֽא׃ </a:t>
            </a:r>
          </a:p>
        </p:txBody>
      </p:sp>
    </p:spTree>
    <p:extLst>
      <p:ext uri="{BB962C8B-B14F-4D97-AF65-F5344CB8AC3E}">
        <p14:creationId xmlns:p14="http://schemas.microsoft.com/office/powerpoint/2010/main" val="33961902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smtClean="0"/>
              <a:t>1 Samuel 10:22-23</a:t>
            </a:r>
            <a:endParaRPr lang="en-US" sz="1400" dirty="0"/>
          </a:p>
        </p:txBody>
      </p:sp>
      <p:sp>
        <p:nvSpPr>
          <p:cNvPr id="3" name="Content Placeholder 2"/>
          <p:cNvSpPr>
            <a:spLocks noGrp="1"/>
          </p:cNvSpPr>
          <p:nvPr>
            <p:ph idx="1"/>
          </p:nvPr>
        </p:nvSpPr>
        <p:spPr>
          <a:xfrm>
            <a:off x="0" y="685800"/>
            <a:ext cx="8686800" cy="6096000"/>
          </a:xfrm>
        </p:spPr>
        <p:txBody>
          <a:bodyPr>
            <a:normAutofit/>
          </a:bodyPr>
          <a:lstStyle/>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וַיִּשְׁאֲלוּ־עוֹד֙ בַּֽיהוָ֔ה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הֲבָ֥א </a:t>
            </a:r>
            <a:r>
              <a:rPr lang="he-IL" sz="2800" dirty="0">
                <a:latin typeface="SBL Hebrew" pitchFamily="2" charset="-79"/>
                <a:cs typeface="SBL Hebrew" pitchFamily="2" charset="-79"/>
              </a:rPr>
              <a:t>ע֖וֹד הֲלֹ֣ם אִ֑ישׁ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וַיֹּ֣אמֶר </a:t>
            </a:r>
            <a:r>
              <a:rPr lang="he-IL" sz="2800" dirty="0">
                <a:latin typeface="SBL Hebrew" pitchFamily="2" charset="-79"/>
                <a:cs typeface="SBL Hebrew" pitchFamily="2" charset="-79"/>
              </a:rPr>
              <a:t>יְהוָ֔ה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הִנֵּה־ה֥וּא </a:t>
            </a:r>
            <a:r>
              <a:rPr lang="he-IL" sz="2800" dirty="0">
                <a:latin typeface="SBL Hebrew" pitchFamily="2" charset="-79"/>
                <a:cs typeface="SBL Hebrew" pitchFamily="2" charset="-79"/>
              </a:rPr>
              <a:t>נֶחְבָּ֖א אֶל־הַכֵּלִֽים׃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8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וַיָּרֻ֙צוּ֙ וַיִּקָּחֻ֣הוּ מִשָּׁ֔ם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וַיִּתְיַצֵּ֖ב </a:t>
            </a:r>
            <a:r>
              <a:rPr lang="he-IL" sz="2800" dirty="0">
                <a:latin typeface="SBL Hebrew" pitchFamily="2" charset="-79"/>
                <a:cs typeface="SBL Hebrew" pitchFamily="2" charset="-79"/>
              </a:rPr>
              <a:t>בְּת֣וֹךְ הָעָ֑ם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וַיִּגְבַּהּ֙ </a:t>
            </a:r>
            <a:r>
              <a:rPr lang="he-IL" sz="2800" dirty="0">
                <a:latin typeface="SBL Hebrew" pitchFamily="2" charset="-79"/>
                <a:cs typeface="SBL Hebrew" pitchFamily="2" charset="-79"/>
              </a:rPr>
              <a:t>מִכָּל־הָעָ֔ם מִשִּׁכְמ֖וֹ וָמָֽעְלָה׃ </a:t>
            </a:r>
          </a:p>
        </p:txBody>
      </p:sp>
    </p:spTree>
    <p:extLst>
      <p:ext uri="{BB962C8B-B14F-4D97-AF65-F5344CB8AC3E}">
        <p14:creationId xmlns:p14="http://schemas.microsoft.com/office/powerpoint/2010/main" val="27166361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smtClean="0"/>
              <a:t>1 Samuel 10:24-25</a:t>
            </a:r>
            <a:endParaRPr lang="en-US" sz="1400" dirty="0"/>
          </a:p>
        </p:txBody>
      </p:sp>
      <p:sp>
        <p:nvSpPr>
          <p:cNvPr id="3" name="Content Placeholder 2"/>
          <p:cNvSpPr>
            <a:spLocks noGrp="1"/>
          </p:cNvSpPr>
          <p:nvPr>
            <p:ph idx="1"/>
          </p:nvPr>
        </p:nvSpPr>
        <p:spPr>
          <a:xfrm>
            <a:off x="0" y="685800"/>
            <a:ext cx="8686800" cy="6096000"/>
          </a:xfrm>
        </p:spPr>
        <p:txBody>
          <a:bodyPr>
            <a:normAutofit/>
          </a:bodyPr>
          <a:lstStyle/>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וַיֹּ֨אמֶר שְׁמוּאֵ֜ל אֶל־כָּל־הָעָ֗ם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הַרְּאִיתֶם֙ </a:t>
            </a:r>
            <a:r>
              <a:rPr lang="he-IL" sz="2800" dirty="0">
                <a:latin typeface="SBL Hebrew" pitchFamily="2" charset="-79"/>
                <a:cs typeface="SBL Hebrew" pitchFamily="2" charset="-79"/>
              </a:rPr>
              <a:t>אֲשֶׁ֣ר בָּֽחַר־בּ֣וֹ יְהוָ֔ה כִּ֛י אֵ֥ין כָּמֹ֖הוּ בְּכָל־הָעָ֑ם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וַיָּרִ֧עוּ </a:t>
            </a:r>
            <a:r>
              <a:rPr lang="he-IL" sz="2800" dirty="0">
                <a:latin typeface="SBL Hebrew" pitchFamily="2" charset="-79"/>
                <a:cs typeface="SBL Hebrew" pitchFamily="2" charset="-79"/>
              </a:rPr>
              <a:t>כָל־הָעָ֛ם </a:t>
            </a:r>
            <a:r>
              <a:rPr lang="he-IL" sz="2800" dirty="0" smtClean="0">
                <a:latin typeface="SBL Hebrew" pitchFamily="2" charset="-79"/>
                <a:cs typeface="SBL Hebrew" pitchFamily="2" charset="-79"/>
              </a:rPr>
              <a:t>וַיֹּאמְר֖וּ </a:t>
            </a: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יְחִ֥י </a:t>
            </a:r>
            <a:r>
              <a:rPr lang="he-IL" sz="2800" dirty="0">
                <a:latin typeface="SBL Hebrew" pitchFamily="2" charset="-79"/>
                <a:cs typeface="SBL Hebrew" pitchFamily="2" charset="-79"/>
              </a:rPr>
              <a:t>הַמֶּֽלֶךְ׃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8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וַיְדַבֵּ֨ר שְׁמוּאֵ֜ל אֶל־הָעָ֗ם אֵ֚ת מִשְׁפַּ֣ט הַמְּלֻכָ֔ה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וַיִּכְתֹּ֣ב </a:t>
            </a:r>
            <a:r>
              <a:rPr lang="he-IL" sz="2800" dirty="0">
                <a:latin typeface="SBL Hebrew" pitchFamily="2" charset="-79"/>
                <a:cs typeface="SBL Hebrew" pitchFamily="2" charset="-79"/>
              </a:rPr>
              <a:t>בַּסֵּ֔פֶר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וַיַּנַּ֖ח </a:t>
            </a:r>
            <a:r>
              <a:rPr lang="he-IL" sz="2800" dirty="0">
                <a:latin typeface="SBL Hebrew" pitchFamily="2" charset="-79"/>
                <a:cs typeface="SBL Hebrew" pitchFamily="2" charset="-79"/>
              </a:rPr>
              <a:t>לִפְנֵ֣י יְהוָ֑ה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וַיְשַׁלַּ֧ח </a:t>
            </a:r>
            <a:r>
              <a:rPr lang="he-IL" sz="2800" dirty="0">
                <a:latin typeface="SBL Hebrew" pitchFamily="2" charset="-79"/>
                <a:cs typeface="SBL Hebrew" pitchFamily="2" charset="-79"/>
              </a:rPr>
              <a:t>שְׁמוּאֵ֛ל אֶת־כָּל־הָעָ֖ם אִ֥ישׁ לְבֵיתֽוֹ׃ </a:t>
            </a:r>
          </a:p>
        </p:txBody>
      </p:sp>
    </p:spTree>
    <p:extLst>
      <p:ext uri="{BB962C8B-B14F-4D97-AF65-F5344CB8AC3E}">
        <p14:creationId xmlns:p14="http://schemas.microsoft.com/office/powerpoint/2010/main" val="22581262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smtClean="0"/>
              <a:t>1 Samuel 10:1</a:t>
            </a:r>
            <a:endParaRPr lang="en-US" sz="1400" dirty="0"/>
          </a:p>
        </p:txBody>
      </p:sp>
      <p:sp>
        <p:nvSpPr>
          <p:cNvPr id="3" name="Content Placeholder 2"/>
          <p:cNvSpPr>
            <a:spLocks noGrp="1"/>
          </p:cNvSpPr>
          <p:nvPr>
            <p:ph idx="1"/>
          </p:nvPr>
        </p:nvSpPr>
        <p:spPr>
          <a:xfrm>
            <a:off x="457200" y="685800"/>
            <a:ext cx="8229600" cy="6096000"/>
          </a:xfrm>
        </p:spPr>
        <p:txBody>
          <a:bodyPr>
            <a:normAutofit/>
          </a:bodyPr>
          <a:lstStyle/>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וַיִּקַּ֨ח שְׁמוּאֵ֜ל אֶת־פַּ֥ךְ הַשֶּׁ֛מֶן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וַיִּצֹ֥ק </a:t>
            </a:r>
            <a:r>
              <a:rPr lang="he-IL" sz="2800" dirty="0">
                <a:latin typeface="SBL Hebrew" pitchFamily="2" charset="-79"/>
                <a:cs typeface="SBL Hebrew" pitchFamily="2" charset="-79"/>
              </a:rPr>
              <a:t>עַל־רֹאשׁ֖וֹ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וַיִּשָּׁקֵ֑הוּ </a:t>
            </a:r>
          </a:p>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וַיֹּ֕אמֶר </a:t>
            </a: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הֲל֗וֹא </a:t>
            </a:r>
            <a:r>
              <a:rPr lang="he-IL" sz="2800" dirty="0">
                <a:latin typeface="SBL Hebrew" pitchFamily="2" charset="-79"/>
                <a:cs typeface="SBL Hebrew" pitchFamily="2" charset="-79"/>
              </a:rPr>
              <a:t>כִּֽי־מְשָׁחֲךָ֧ יְהוָ֛ה עַל־נַחֲלָת֖וֹ לְנָגִֽיד׃ </a:t>
            </a:r>
          </a:p>
        </p:txBody>
      </p:sp>
    </p:spTree>
    <p:extLst>
      <p:ext uri="{BB962C8B-B14F-4D97-AF65-F5344CB8AC3E}">
        <p14:creationId xmlns:p14="http://schemas.microsoft.com/office/powerpoint/2010/main" val="403722842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smtClean="0"/>
              <a:t>1 Samuel 10:24-25</a:t>
            </a:r>
            <a:endParaRPr lang="en-US" sz="1400" dirty="0"/>
          </a:p>
        </p:txBody>
      </p:sp>
      <p:sp>
        <p:nvSpPr>
          <p:cNvPr id="3" name="Content Placeholder 2"/>
          <p:cNvSpPr>
            <a:spLocks noGrp="1"/>
          </p:cNvSpPr>
          <p:nvPr>
            <p:ph idx="1"/>
          </p:nvPr>
        </p:nvSpPr>
        <p:spPr>
          <a:xfrm>
            <a:off x="0" y="685800"/>
            <a:ext cx="8686800" cy="6096000"/>
          </a:xfrm>
        </p:spPr>
        <p:txBody>
          <a:bodyPr>
            <a:normAutofit/>
          </a:bodyPr>
          <a:lstStyle/>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וַיֹּ֨אמֶר </a:t>
            </a:r>
            <a:r>
              <a:rPr lang="he-IL" sz="2800" dirty="0">
                <a:solidFill>
                  <a:srgbClr val="0000FF"/>
                </a:solidFill>
                <a:latin typeface="SBL Hebrew" pitchFamily="2" charset="-79"/>
                <a:cs typeface="SBL Hebrew" pitchFamily="2" charset="-79"/>
              </a:rPr>
              <a:t>שְׁמוּאֵ֜ל</a:t>
            </a:r>
            <a:r>
              <a:rPr lang="he-IL" sz="2800" dirty="0">
                <a:latin typeface="SBL Hebrew" pitchFamily="2" charset="-79"/>
                <a:cs typeface="SBL Hebrew" pitchFamily="2" charset="-79"/>
              </a:rPr>
              <a:t> אֶל־כָּל־הָעָ֗ם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הַרְּאִיתֶם֙ </a:t>
            </a:r>
            <a:r>
              <a:rPr lang="he-IL" sz="2800" dirty="0">
                <a:latin typeface="SBL Hebrew" pitchFamily="2" charset="-79"/>
                <a:cs typeface="SBL Hebrew" pitchFamily="2" charset="-79"/>
              </a:rPr>
              <a:t>אֲשֶׁ֣ר בָּֽחַר־בּ֣וֹ יְהוָ֔ה כִּ֛י </a:t>
            </a:r>
            <a:r>
              <a:rPr lang="he-IL" sz="2800" dirty="0">
                <a:solidFill>
                  <a:srgbClr val="FF0000"/>
                </a:solidFill>
                <a:latin typeface="SBL Hebrew" pitchFamily="2" charset="-79"/>
                <a:cs typeface="SBL Hebrew" pitchFamily="2" charset="-79"/>
              </a:rPr>
              <a:t>אֵ֥ין כָּמֹ֖הוּ בְּכָל־הָעָ֑ם </a:t>
            </a:r>
            <a:endParaRPr lang="he-IL" sz="2800" dirty="0" smtClean="0">
              <a:solidFill>
                <a:srgbClr val="FF0000"/>
              </a:solidFill>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וַיָּרִ֧עוּ </a:t>
            </a:r>
            <a:r>
              <a:rPr lang="he-IL" sz="2800" dirty="0">
                <a:latin typeface="SBL Hebrew" pitchFamily="2" charset="-79"/>
                <a:cs typeface="SBL Hebrew" pitchFamily="2" charset="-79"/>
              </a:rPr>
              <a:t>כָל־הָעָ֛ם </a:t>
            </a:r>
            <a:r>
              <a:rPr lang="he-IL" sz="2800" dirty="0" smtClean="0">
                <a:latin typeface="SBL Hebrew" pitchFamily="2" charset="-79"/>
                <a:cs typeface="SBL Hebrew" pitchFamily="2" charset="-79"/>
              </a:rPr>
              <a:t>וַיֹּאמְר֖וּ </a:t>
            </a: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יְחִ֥י </a:t>
            </a:r>
            <a:r>
              <a:rPr lang="he-IL" sz="2800" dirty="0">
                <a:latin typeface="SBL Hebrew" pitchFamily="2" charset="-79"/>
                <a:cs typeface="SBL Hebrew" pitchFamily="2" charset="-79"/>
              </a:rPr>
              <a:t>הַמֶּֽלֶךְ׃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800" dirty="0">
              <a:latin typeface="SBL Hebrew" pitchFamily="2" charset="-79"/>
              <a:cs typeface="SBL Hebrew" pitchFamily="2" charset="-79"/>
            </a:endParaRPr>
          </a:p>
        </p:txBody>
      </p:sp>
      <p:sp>
        <p:nvSpPr>
          <p:cNvPr id="4" name="Rectangle 3"/>
          <p:cNvSpPr/>
          <p:nvPr/>
        </p:nvSpPr>
        <p:spPr>
          <a:xfrm>
            <a:off x="228600" y="1981200"/>
            <a:ext cx="4724400" cy="1815882"/>
          </a:xfrm>
          <a:prstGeom prst="rect">
            <a:avLst/>
          </a:prstGeom>
          <a:ln w="28575">
            <a:solidFill>
              <a:schemeClr val="tx1"/>
            </a:solidFill>
          </a:ln>
        </p:spPr>
        <p:txBody>
          <a:bodyPr wrap="square">
            <a:spAutoFit/>
          </a:bodyPr>
          <a:lstStyle/>
          <a:p>
            <a:r>
              <a:rPr lang="en-CA" sz="1200" dirty="0">
                <a:latin typeface="SBL Hebrew" panose="02000000000000000000" pitchFamily="2" charset="-79"/>
                <a:cs typeface="SBL Hebrew" panose="02000000000000000000" pitchFamily="2" charset="-79"/>
              </a:rPr>
              <a:t>1 Samuel 16:7</a:t>
            </a:r>
            <a:endParaRPr lang="he-IL" sz="1200" dirty="0" smtClean="0">
              <a:latin typeface="SBL Hebrew" panose="02000000000000000000" pitchFamily="2" charset="-79"/>
              <a:cs typeface="SBL Hebrew" panose="02000000000000000000" pitchFamily="2" charset="-79"/>
            </a:endParaRPr>
          </a:p>
          <a:p>
            <a:pPr algn="r" rtl="1">
              <a:tabLst>
                <a:tab pos="233363" algn="r"/>
                <a:tab pos="457200" algn="r"/>
                <a:tab pos="690563" algn="r"/>
                <a:tab pos="914400" algn="r"/>
              </a:tabLst>
            </a:pPr>
            <a:r>
              <a:rPr lang="he-IL" sz="2000" dirty="0" smtClean="0">
                <a:latin typeface="SBL Hebrew" panose="02000000000000000000" pitchFamily="2" charset="-79"/>
                <a:cs typeface="SBL Hebrew" panose="02000000000000000000" pitchFamily="2" charset="-79"/>
              </a:rPr>
              <a:t>וַיֹּ֙אמֶר </a:t>
            </a:r>
            <a:r>
              <a:rPr lang="he-IL" sz="2000" dirty="0">
                <a:latin typeface="SBL Hebrew" panose="02000000000000000000" pitchFamily="2" charset="-79"/>
                <a:cs typeface="SBL Hebrew" panose="02000000000000000000" pitchFamily="2" charset="-79"/>
              </a:rPr>
              <a:t>יְהוָ֜ה אֶל־</a:t>
            </a:r>
            <a:r>
              <a:rPr lang="he-IL" sz="2000" dirty="0">
                <a:solidFill>
                  <a:srgbClr val="0000FF"/>
                </a:solidFill>
                <a:latin typeface="SBL Hebrew" panose="02000000000000000000" pitchFamily="2" charset="-79"/>
                <a:cs typeface="SBL Hebrew" panose="02000000000000000000" pitchFamily="2" charset="-79"/>
              </a:rPr>
              <a:t>שְׁמוּאֵ֗ל</a:t>
            </a:r>
            <a:r>
              <a:rPr lang="he-IL" sz="2000" dirty="0">
                <a:latin typeface="SBL Hebrew" panose="02000000000000000000" pitchFamily="2" charset="-79"/>
                <a:cs typeface="SBL Hebrew" panose="02000000000000000000" pitchFamily="2" charset="-79"/>
              </a:rPr>
              <a:t> </a:t>
            </a:r>
            <a:endParaRPr lang="he-IL" sz="2000" dirty="0" smtClean="0">
              <a:latin typeface="SBL Hebrew" panose="02000000000000000000" pitchFamily="2" charset="-79"/>
              <a:cs typeface="SBL Hebrew" panose="02000000000000000000" pitchFamily="2" charset="-79"/>
            </a:endParaRPr>
          </a:p>
          <a:p>
            <a:pPr algn="r" rtl="1">
              <a:tabLst>
                <a:tab pos="233363" algn="r"/>
                <a:tab pos="457200" algn="r"/>
                <a:tab pos="690563" algn="r"/>
                <a:tab pos="914400" algn="r"/>
              </a:tabLst>
            </a:pPr>
            <a:r>
              <a:rPr lang="he-IL" sz="2000" dirty="0" smtClean="0">
                <a:latin typeface="SBL Hebrew" panose="02000000000000000000" pitchFamily="2" charset="-79"/>
                <a:cs typeface="SBL Hebrew" panose="02000000000000000000" pitchFamily="2" charset="-79"/>
              </a:rPr>
              <a:t>	אַל־תַּבֵּ֧ט </a:t>
            </a:r>
            <a:r>
              <a:rPr lang="he-IL" sz="2000" dirty="0">
                <a:latin typeface="SBL Hebrew" panose="02000000000000000000" pitchFamily="2" charset="-79"/>
                <a:cs typeface="SBL Hebrew" panose="02000000000000000000" pitchFamily="2" charset="-79"/>
              </a:rPr>
              <a:t>אֶל־מַרְאֵ֛הוּ </a:t>
            </a:r>
            <a:r>
              <a:rPr lang="he-IL" sz="2000" dirty="0" smtClean="0">
                <a:latin typeface="SBL Hebrew" panose="02000000000000000000" pitchFamily="2" charset="-79"/>
                <a:cs typeface="SBL Hebrew" panose="02000000000000000000" pitchFamily="2" charset="-79"/>
              </a:rPr>
              <a:t>וְאֶל־</a:t>
            </a:r>
            <a:r>
              <a:rPr lang="he-IL" sz="2000" dirty="0" smtClean="0">
                <a:solidFill>
                  <a:srgbClr val="FF0000"/>
                </a:solidFill>
                <a:latin typeface="SBL Hebrew" panose="02000000000000000000" pitchFamily="2" charset="-79"/>
                <a:cs typeface="SBL Hebrew" panose="02000000000000000000" pitchFamily="2" charset="-79"/>
              </a:rPr>
              <a:t>גְּבֹ֥הַּ</a:t>
            </a:r>
            <a:r>
              <a:rPr lang="he-IL" sz="2000" dirty="0" smtClean="0">
                <a:latin typeface="SBL Hebrew" panose="02000000000000000000" pitchFamily="2" charset="-79"/>
                <a:cs typeface="SBL Hebrew" panose="02000000000000000000" pitchFamily="2" charset="-79"/>
              </a:rPr>
              <a:t> </a:t>
            </a:r>
            <a:r>
              <a:rPr lang="he-IL" sz="2000" dirty="0">
                <a:latin typeface="SBL Hebrew" panose="02000000000000000000" pitchFamily="2" charset="-79"/>
                <a:cs typeface="SBL Hebrew" panose="02000000000000000000" pitchFamily="2" charset="-79"/>
              </a:rPr>
              <a:t>קוֹמָת֖וֹ </a:t>
            </a:r>
            <a:endParaRPr lang="he-IL" sz="2000" dirty="0" smtClean="0">
              <a:latin typeface="SBL Hebrew" panose="02000000000000000000" pitchFamily="2" charset="-79"/>
              <a:cs typeface="SBL Hebrew" panose="02000000000000000000" pitchFamily="2" charset="-79"/>
            </a:endParaRPr>
          </a:p>
          <a:p>
            <a:pPr algn="r" rtl="1">
              <a:tabLst>
                <a:tab pos="233363" algn="r"/>
                <a:tab pos="457200" algn="r"/>
                <a:tab pos="690563" algn="r"/>
                <a:tab pos="914400" algn="r"/>
              </a:tabLst>
            </a:pPr>
            <a:r>
              <a:rPr lang="he-IL" sz="2000" dirty="0">
                <a:latin typeface="SBL Hebrew" panose="02000000000000000000" pitchFamily="2" charset="-79"/>
                <a:cs typeface="SBL Hebrew" panose="02000000000000000000" pitchFamily="2" charset="-79"/>
              </a:rPr>
              <a:t>	</a:t>
            </a:r>
            <a:r>
              <a:rPr lang="he-IL" sz="2000" dirty="0" smtClean="0">
                <a:latin typeface="SBL Hebrew" panose="02000000000000000000" pitchFamily="2" charset="-79"/>
                <a:cs typeface="SBL Hebrew" panose="02000000000000000000" pitchFamily="2" charset="-79"/>
              </a:rPr>
              <a:t>כִּ֣י </a:t>
            </a:r>
            <a:r>
              <a:rPr lang="he-IL" sz="2000" dirty="0">
                <a:latin typeface="SBL Hebrew" panose="02000000000000000000" pitchFamily="2" charset="-79"/>
                <a:cs typeface="SBL Hebrew" panose="02000000000000000000" pitchFamily="2" charset="-79"/>
              </a:rPr>
              <a:t>מְאַסְתִּ֑יהוּ </a:t>
            </a:r>
            <a:endParaRPr lang="he-IL" sz="2000" dirty="0" smtClean="0">
              <a:latin typeface="SBL Hebrew" panose="02000000000000000000" pitchFamily="2" charset="-79"/>
              <a:cs typeface="SBL Hebrew" panose="02000000000000000000" pitchFamily="2" charset="-79"/>
            </a:endParaRPr>
          </a:p>
          <a:p>
            <a:pPr algn="r" rtl="1">
              <a:tabLst>
                <a:tab pos="233363" algn="r"/>
                <a:tab pos="457200" algn="r"/>
                <a:tab pos="690563" algn="r"/>
                <a:tab pos="914400" algn="r"/>
              </a:tabLst>
            </a:pPr>
            <a:r>
              <a:rPr lang="he-IL" sz="2000" dirty="0">
                <a:latin typeface="SBL Hebrew" panose="02000000000000000000" pitchFamily="2" charset="-79"/>
                <a:cs typeface="SBL Hebrew" panose="02000000000000000000" pitchFamily="2" charset="-79"/>
              </a:rPr>
              <a:t>	</a:t>
            </a:r>
            <a:r>
              <a:rPr lang="he-IL" sz="2000" dirty="0" smtClean="0">
                <a:latin typeface="SBL Hebrew" panose="02000000000000000000" pitchFamily="2" charset="-79"/>
                <a:cs typeface="SBL Hebrew" panose="02000000000000000000" pitchFamily="2" charset="-79"/>
              </a:rPr>
              <a:t>כִּ֣י</a:t>
            </a:r>
            <a:r>
              <a:rPr lang="he-IL" sz="2000" dirty="0">
                <a:latin typeface="SBL Hebrew" panose="02000000000000000000" pitchFamily="2" charset="-79"/>
                <a:cs typeface="SBL Hebrew" panose="02000000000000000000" pitchFamily="2" charset="-79"/>
              </a:rPr>
              <a:t>׀ לֹ֗א אֲשֶׁ֤ר יִרְאֶה֙ הָאָדָ֔ם </a:t>
            </a:r>
            <a:endParaRPr lang="he-IL" sz="2000" dirty="0" smtClean="0">
              <a:latin typeface="SBL Hebrew" panose="02000000000000000000" pitchFamily="2" charset="-79"/>
              <a:cs typeface="SBL Hebrew" panose="02000000000000000000" pitchFamily="2" charset="-79"/>
            </a:endParaRPr>
          </a:p>
          <a:p>
            <a:pPr algn="r" rtl="1">
              <a:tabLst>
                <a:tab pos="233363" algn="r"/>
                <a:tab pos="457200" algn="r"/>
                <a:tab pos="690563" algn="r"/>
                <a:tab pos="914400" algn="r"/>
              </a:tabLst>
            </a:pPr>
            <a:r>
              <a:rPr lang="he-IL" sz="2000" dirty="0">
                <a:latin typeface="SBL Hebrew" panose="02000000000000000000" pitchFamily="2" charset="-79"/>
                <a:cs typeface="SBL Hebrew" panose="02000000000000000000" pitchFamily="2" charset="-79"/>
              </a:rPr>
              <a:t>	</a:t>
            </a:r>
            <a:r>
              <a:rPr lang="he-IL" sz="2000" dirty="0" smtClean="0">
                <a:latin typeface="SBL Hebrew" panose="02000000000000000000" pitchFamily="2" charset="-79"/>
                <a:cs typeface="SBL Hebrew" panose="02000000000000000000" pitchFamily="2" charset="-79"/>
              </a:rPr>
              <a:t>כִּ֤י </a:t>
            </a:r>
            <a:r>
              <a:rPr lang="he-IL" sz="2000" dirty="0">
                <a:latin typeface="SBL Hebrew" panose="02000000000000000000" pitchFamily="2" charset="-79"/>
                <a:cs typeface="SBL Hebrew" panose="02000000000000000000" pitchFamily="2" charset="-79"/>
              </a:rPr>
              <a:t>הָֽאָדָם֙ יִרְאֶ֣ה לַעֵינַ֔יִם וַיהוָ֖ה יִרְאֶ֥ה לַלֵּבָֽב׃</a:t>
            </a:r>
            <a:endParaRPr lang="en-US" sz="1600" dirty="0">
              <a:latin typeface="SBL Hebrew" panose="02000000000000000000" pitchFamily="2" charset="-79"/>
              <a:cs typeface="SBL Hebrew" panose="02000000000000000000" pitchFamily="2" charset="-79"/>
            </a:endParaRPr>
          </a:p>
        </p:txBody>
      </p:sp>
      <p:sp>
        <p:nvSpPr>
          <p:cNvPr id="5" name="Rectangle 4"/>
          <p:cNvSpPr/>
          <p:nvPr/>
        </p:nvSpPr>
        <p:spPr>
          <a:xfrm>
            <a:off x="228600" y="304800"/>
            <a:ext cx="4724400" cy="584775"/>
          </a:xfrm>
          <a:prstGeom prst="rect">
            <a:avLst/>
          </a:prstGeom>
          <a:ln w="28575">
            <a:solidFill>
              <a:schemeClr val="tx1"/>
            </a:solidFill>
          </a:ln>
        </p:spPr>
        <p:txBody>
          <a:bodyPr wrap="square">
            <a:spAutoFit/>
          </a:bodyPr>
          <a:lstStyle/>
          <a:p>
            <a:r>
              <a:rPr lang="en-US" sz="1200" dirty="0" smtClean="0">
                <a:latin typeface="SBL Hebrew" panose="02000000000000000000" pitchFamily="2" charset="-79"/>
                <a:cs typeface="SBL Hebrew" panose="02000000000000000000" pitchFamily="2" charset="-79"/>
              </a:rPr>
              <a:t>Verse 23 (above)</a:t>
            </a:r>
            <a:endParaRPr lang="he-IL" sz="1200" dirty="0" smtClean="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he-IL" sz="2000" dirty="0">
                <a:solidFill>
                  <a:srgbClr val="FF0000"/>
                </a:solidFill>
                <a:latin typeface="SBL Hebrew" pitchFamily="2" charset="-79"/>
                <a:cs typeface="SBL Hebrew" pitchFamily="2" charset="-79"/>
              </a:rPr>
              <a:t>וַיִּגְבַּהּ֙</a:t>
            </a:r>
            <a:r>
              <a:rPr lang="he-IL" sz="2000" dirty="0">
                <a:latin typeface="SBL Hebrew" pitchFamily="2" charset="-79"/>
                <a:cs typeface="SBL Hebrew" pitchFamily="2" charset="-79"/>
              </a:rPr>
              <a:t> מִכָּל־הָעָ֔ם מִשִּׁכְמ֖וֹ וָמָֽעְלָה׃ </a:t>
            </a:r>
          </a:p>
        </p:txBody>
      </p:sp>
    </p:spTree>
    <p:extLst>
      <p:ext uri="{BB962C8B-B14F-4D97-AF65-F5344CB8AC3E}">
        <p14:creationId xmlns:p14="http://schemas.microsoft.com/office/powerpoint/2010/main" val="6415013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smtClean="0"/>
              <a:t>1 Samuel 10:24-25</a:t>
            </a:r>
            <a:endParaRPr lang="en-US" sz="1400" dirty="0"/>
          </a:p>
        </p:txBody>
      </p:sp>
      <p:sp>
        <p:nvSpPr>
          <p:cNvPr id="3" name="Content Placeholder 2"/>
          <p:cNvSpPr>
            <a:spLocks noGrp="1"/>
          </p:cNvSpPr>
          <p:nvPr>
            <p:ph idx="1"/>
          </p:nvPr>
        </p:nvSpPr>
        <p:spPr>
          <a:xfrm>
            <a:off x="0" y="685800"/>
            <a:ext cx="8686800" cy="6096000"/>
          </a:xfrm>
        </p:spPr>
        <p:txBody>
          <a:bodyPr>
            <a:normAutofit/>
          </a:bodyPr>
          <a:lstStyle/>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וַיֹּ֨אמֶר </a:t>
            </a:r>
            <a:r>
              <a:rPr lang="he-IL" sz="2800" dirty="0">
                <a:solidFill>
                  <a:srgbClr val="0000FF"/>
                </a:solidFill>
                <a:latin typeface="SBL Hebrew" pitchFamily="2" charset="-79"/>
                <a:cs typeface="SBL Hebrew" pitchFamily="2" charset="-79"/>
              </a:rPr>
              <a:t>שְׁמוּאֵ֜ל</a:t>
            </a:r>
            <a:r>
              <a:rPr lang="he-IL" sz="2800" dirty="0">
                <a:latin typeface="SBL Hebrew" pitchFamily="2" charset="-79"/>
                <a:cs typeface="SBL Hebrew" pitchFamily="2" charset="-79"/>
              </a:rPr>
              <a:t> אֶל־כָּל־הָעָ֗ם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a:t>
            </a:r>
            <a:r>
              <a:rPr lang="he-IL" sz="2800" dirty="0" smtClean="0">
                <a:solidFill>
                  <a:srgbClr val="FF00FF"/>
                </a:solidFill>
                <a:latin typeface="SBL Hebrew" pitchFamily="2" charset="-79"/>
                <a:cs typeface="SBL Hebrew" pitchFamily="2" charset="-79"/>
              </a:rPr>
              <a:t>הַרְּאִיתֶם֙</a:t>
            </a:r>
            <a:r>
              <a:rPr lang="he-IL" sz="2800" dirty="0" smtClean="0">
                <a:latin typeface="SBL Hebrew" pitchFamily="2" charset="-79"/>
                <a:cs typeface="SBL Hebrew" pitchFamily="2" charset="-79"/>
              </a:rPr>
              <a:t> </a:t>
            </a:r>
            <a:r>
              <a:rPr lang="he-IL" sz="2800" dirty="0">
                <a:latin typeface="SBL Hebrew" pitchFamily="2" charset="-79"/>
                <a:cs typeface="SBL Hebrew" pitchFamily="2" charset="-79"/>
              </a:rPr>
              <a:t>אֲשֶׁ֣ר בָּֽחַר־בּ֣וֹ יְהוָ֔ה כִּ֛י </a:t>
            </a:r>
            <a:r>
              <a:rPr lang="he-IL" sz="2800" dirty="0">
                <a:solidFill>
                  <a:srgbClr val="FF0000"/>
                </a:solidFill>
                <a:latin typeface="SBL Hebrew" pitchFamily="2" charset="-79"/>
                <a:cs typeface="SBL Hebrew" pitchFamily="2" charset="-79"/>
              </a:rPr>
              <a:t>אֵ֥ין כָּמֹ֖הוּ בְּכָל־הָעָ֑ם </a:t>
            </a:r>
            <a:endParaRPr lang="he-IL" sz="2800" dirty="0" smtClean="0">
              <a:solidFill>
                <a:srgbClr val="FF0000"/>
              </a:solidFill>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וַיָּרִ֧עוּ </a:t>
            </a:r>
            <a:r>
              <a:rPr lang="he-IL" sz="2800" dirty="0">
                <a:latin typeface="SBL Hebrew" pitchFamily="2" charset="-79"/>
                <a:cs typeface="SBL Hebrew" pitchFamily="2" charset="-79"/>
              </a:rPr>
              <a:t>כָל־הָעָ֛ם </a:t>
            </a:r>
            <a:r>
              <a:rPr lang="he-IL" sz="2800" dirty="0" smtClean="0">
                <a:latin typeface="SBL Hebrew" pitchFamily="2" charset="-79"/>
                <a:cs typeface="SBL Hebrew" pitchFamily="2" charset="-79"/>
              </a:rPr>
              <a:t>וַיֹּאמְר֖וּ </a:t>
            </a: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יְחִ֥י </a:t>
            </a:r>
            <a:r>
              <a:rPr lang="he-IL" sz="2800" dirty="0">
                <a:latin typeface="SBL Hebrew" pitchFamily="2" charset="-79"/>
                <a:cs typeface="SBL Hebrew" pitchFamily="2" charset="-79"/>
              </a:rPr>
              <a:t>הַמֶּֽלֶךְ׃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800" dirty="0">
              <a:latin typeface="SBL Hebrew" pitchFamily="2" charset="-79"/>
              <a:cs typeface="SBL Hebrew" pitchFamily="2" charset="-79"/>
            </a:endParaRPr>
          </a:p>
        </p:txBody>
      </p:sp>
      <p:sp>
        <p:nvSpPr>
          <p:cNvPr id="4" name="Rectangle 3"/>
          <p:cNvSpPr/>
          <p:nvPr/>
        </p:nvSpPr>
        <p:spPr>
          <a:xfrm>
            <a:off x="228600" y="1981200"/>
            <a:ext cx="4724400" cy="1815882"/>
          </a:xfrm>
          <a:prstGeom prst="rect">
            <a:avLst/>
          </a:prstGeom>
          <a:ln w="28575">
            <a:solidFill>
              <a:schemeClr val="tx1"/>
            </a:solidFill>
          </a:ln>
        </p:spPr>
        <p:txBody>
          <a:bodyPr wrap="square">
            <a:spAutoFit/>
          </a:bodyPr>
          <a:lstStyle/>
          <a:p>
            <a:r>
              <a:rPr lang="en-CA" sz="1200" dirty="0">
                <a:latin typeface="SBL Hebrew" panose="02000000000000000000" pitchFamily="2" charset="-79"/>
                <a:cs typeface="SBL Hebrew" panose="02000000000000000000" pitchFamily="2" charset="-79"/>
              </a:rPr>
              <a:t>1 Samuel 16:7</a:t>
            </a:r>
            <a:endParaRPr lang="he-IL" sz="1200" dirty="0" smtClean="0">
              <a:latin typeface="SBL Hebrew" panose="02000000000000000000" pitchFamily="2" charset="-79"/>
              <a:cs typeface="SBL Hebrew" panose="02000000000000000000" pitchFamily="2" charset="-79"/>
            </a:endParaRPr>
          </a:p>
          <a:p>
            <a:pPr algn="r" rtl="1">
              <a:tabLst>
                <a:tab pos="233363" algn="r"/>
                <a:tab pos="457200" algn="r"/>
                <a:tab pos="690563" algn="r"/>
                <a:tab pos="914400" algn="r"/>
              </a:tabLst>
            </a:pPr>
            <a:r>
              <a:rPr lang="he-IL" sz="2000" dirty="0" smtClean="0">
                <a:latin typeface="SBL Hebrew" panose="02000000000000000000" pitchFamily="2" charset="-79"/>
                <a:cs typeface="SBL Hebrew" panose="02000000000000000000" pitchFamily="2" charset="-79"/>
              </a:rPr>
              <a:t>וַיֹּ֙אמֶר </a:t>
            </a:r>
            <a:r>
              <a:rPr lang="he-IL" sz="2000" dirty="0">
                <a:latin typeface="SBL Hebrew" panose="02000000000000000000" pitchFamily="2" charset="-79"/>
                <a:cs typeface="SBL Hebrew" panose="02000000000000000000" pitchFamily="2" charset="-79"/>
              </a:rPr>
              <a:t>יְהוָ֜ה אֶל־</a:t>
            </a:r>
            <a:r>
              <a:rPr lang="he-IL" sz="2000" dirty="0">
                <a:solidFill>
                  <a:srgbClr val="0000FF"/>
                </a:solidFill>
                <a:latin typeface="SBL Hebrew" panose="02000000000000000000" pitchFamily="2" charset="-79"/>
                <a:cs typeface="SBL Hebrew" panose="02000000000000000000" pitchFamily="2" charset="-79"/>
              </a:rPr>
              <a:t>שְׁמוּאֵ֗ל</a:t>
            </a:r>
            <a:r>
              <a:rPr lang="he-IL" sz="2000" dirty="0">
                <a:latin typeface="SBL Hebrew" panose="02000000000000000000" pitchFamily="2" charset="-79"/>
                <a:cs typeface="SBL Hebrew" panose="02000000000000000000" pitchFamily="2" charset="-79"/>
              </a:rPr>
              <a:t> </a:t>
            </a:r>
            <a:endParaRPr lang="he-IL" sz="2000" dirty="0" smtClean="0">
              <a:latin typeface="SBL Hebrew" panose="02000000000000000000" pitchFamily="2" charset="-79"/>
              <a:cs typeface="SBL Hebrew" panose="02000000000000000000" pitchFamily="2" charset="-79"/>
            </a:endParaRPr>
          </a:p>
          <a:p>
            <a:pPr algn="r" rtl="1">
              <a:tabLst>
                <a:tab pos="233363" algn="r"/>
                <a:tab pos="457200" algn="r"/>
                <a:tab pos="690563" algn="r"/>
                <a:tab pos="914400" algn="r"/>
              </a:tabLst>
            </a:pPr>
            <a:r>
              <a:rPr lang="he-IL" sz="2000" dirty="0" smtClean="0">
                <a:latin typeface="SBL Hebrew" panose="02000000000000000000" pitchFamily="2" charset="-79"/>
                <a:cs typeface="SBL Hebrew" panose="02000000000000000000" pitchFamily="2" charset="-79"/>
              </a:rPr>
              <a:t>	אַל־תַּבֵּ֧ט </a:t>
            </a:r>
            <a:r>
              <a:rPr lang="he-IL" sz="2000" dirty="0">
                <a:latin typeface="SBL Hebrew" panose="02000000000000000000" pitchFamily="2" charset="-79"/>
                <a:cs typeface="SBL Hebrew" panose="02000000000000000000" pitchFamily="2" charset="-79"/>
              </a:rPr>
              <a:t>אֶל־מַרְאֵ֛הוּ </a:t>
            </a:r>
            <a:r>
              <a:rPr lang="he-IL" sz="2000" dirty="0" smtClean="0">
                <a:latin typeface="SBL Hebrew" panose="02000000000000000000" pitchFamily="2" charset="-79"/>
                <a:cs typeface="SBL Hebrew" panose="02000000000000000000" pitchFamily="2" charset="-79"/>
              </a:rPr>
              <a:t>וְאֶל־</a:t>
            </a:r>
            <a:r>
              <a:rPr lang="he-IL" sz="2000" dirty="0" smtClean="0">
                <a:solidFill>
                  <a:srgbClr val="FF0000"/>
                </a:solidFill>
                <a:latin typeface="SBL Hebrew" panose="02000000000000000000" pitchFamily="2" charset="-79"/>
                <a:cs typeface="SBL Hebrew" panose="02000000000000000000" pitchFamily="2" charset="-79"/>
              </a:rPr>
              <a:t>גְּבֹ֥הַּ</a:t>
            </a:r>
            <a:r>
              <a:rPr lang="he-IL" sz="2000" dirty="0" smtClean="0">
                <a:latin typeface="SBL Hebrew" panose="02000000000000000000" pitchFamily="2" charset="-79"/>
                <a:cs typeface="SBL Hebrew" panose="02000000000000000000" pitchFamily="2" charset="-79"/>
              </a:rPr>
              <a:t> </a:t>
            </a:r>
            <a:r>
              <a:rPr lang="he-IL" sz="2000" dirty="0">
                <a:latin typeface="SBL Hebrew" panose="02000000000000000000" pitchFamily="2" charset="-79"/>
                <a:cs typeface="SBL Hebrew" panose="02000000000000000000" pitchFamily="2" charset="-79"/>
              </a:rPr>
              <a:t>קוֹמָת֖וֹ </a:t>
            </a:r>
            <a:endParaRPr lang="he-IL" sz="2000" dirty="0" smtClean="0">
              <a:latin typeface="SBL Hebrew" panose="02000000000000000000" pitchFamily="2" charset="-79"/>
              <a:cs typeface="SBL Hebrew" panose="02000000000000000000" pitchFamily="2" charset="-79"/>
            </a:endParaRPr>
          </a:p>
          <a:p>
            <a:pPr algn="r" rtl="1">
              <a:tabLst>
                <a:tab pos="233363" algn="r"/>
                <a:tab pos="457200" algn="r"/>
                <a:tab pos="690563" algn="r"/>
                <a:tab pos="914400" algn="r"/>
              </a:tabLst>
            </a:pPr>
            <a:r>
              <a:rPr lang="he-IL" sz="2000" dirty="0">
                <a:latin typeface="SBL Hebrew" panose="02000000000000000000" pitchFamily="2" charset="-79"/>
                <a:cs typeface="SBL Hebrew" panose="02000000000000000000" pitchFamily="2" charset="-79"/>
              </a:rPr>
              <a:t>	</a:t>
            </a:r>
            <a:r>
              <a:rPr lang="he-IL" sz="2000" dirty="0" smtClean="0">
                <a:latin typeface="SBL Hebrew" panose="02000000000000000000" pitchFamily="2" charset="-79"/>
                <a:cs typeface="SBL Hebrew" panose="02000000000000000000" pitchFamily="2" charset="-79"/>
              </a:rPr>
              <a:t>כִּ֣י </a:t>
            </a:r>
            <a:r>
              <a:rPr lang="he-IL" sz="2000" dirty="0">
                <a:latin typeface="SBL Hebrew" panose="02000000000000000000" pitchFamily="2" charset="-79"/>
                <a:cs typeface="SBL Hebrew" panose="02000000000000000000" pitchFamily="2" charset="-79"/>
              </a:rPr>
              <a:t>מְאַסְתִּ֑יהוּ </a:t>
            </a:r>
            <a:endParaRPr lang="he-IL" sz="2000" dirty="0" smtClean="0">
              <a:latin typeface="SBL Hebrew" panose="02000000000000000000" pitchFamily="2" charset="-79"/>
              <a:cs typeface="SBL Hebrew" panose="02000000000000000000" pitchFamily="2" charset="-79"/>
            </a:endParaRPr>
          </a:p>
          <a:p>
            <a:pPr algn="r" rtl="1">
              <a:tabLst>
                <a:tab pos="233363" algn="r"/>
                <a:tab pos="457200" algn="r"/>
                <a:tab pos="690563" algn="r"/>
                <a:tab pos="914400" algn="r"/>
              </a:tabLst>
            </a:pPr>
            <a:r>
              <a:rPr lang="he-IL" sz="2000" dirty="0">
                <a:latin typeface="SBL Hebrew" panose="02000000000000000000" pitchFamily="2" charset="-79"/>
                <a:cs typeface="SBL Hebrew" panose="02000000000000000000" pitchFamily="2" charset="-79"/>
              </a:rPr>
              <a:t>	</a:t>
            </a:r>
            <a:r>
              <a:rPr lang="he-IL" sz="2000" dirty="0" smtClean="0">
                <a:latin typeface="SBL Hebrew" panose="02000000000000000000" pitchFamily="2" charset="-79"/>
                <a:cs typeface="SBL Hebrew" panose="02000000000000000000" pitchFamily="2" charset="-79"/>
              </a:rPr>
              <a:t>כִּ֣י</a:t>
            </a:r>
            <a:r>
              <a:rPr lang="he-IL" sz="2000" dirty="0">
                <a:latin typeface="SBL Hebrew" panose="02000000000000000000" pitchFamily="2" charset="-79"/>
                <a:cs typeface="SBL Hebrew" panose="02000000000000000000" pitchFamily="2" charset="-79"/>
              </a:rPr>
              <a:t>׀ לֹ֗א אֲשֶׁ֤ר </a:t>
            </a:r>
            <a:r>
              <a:rPr lang="he-IL" sz="2000" dirty="0">
                <a:solidFill>
                  <a:srgbClr val="FF00FF"/>
                </a:solidFill>
                <a:latin typeface="SBL Hebrew" panose="02000000000000000000" pitchFamily="2" charset="-79"/>
                <a:cs typeface="SBL Hebrew" panose="02000000000000000000" pitchFamily="2" charset="-79"/>
              </a:rPr>
              <a:t>יִרְאֶה֙</a:t>
            </a:r>
            <a:r>
              <a:rPr lang="he-IL" sz="2000" dirty="0">
                <a:latin typeface="SBL Hebrew" panose="02000000000000000000" pitchFamily="2" charset="-79"/>
                <a:cs typeface="SBL Hebrew" panose="02000000000000000000" pitchFamily="2" charset="-79"/>
              </a:rPr>
              <a:t> הָאָדָ֔ם </a:t>
            </a:r>
            <a:endParaRPr lang="he-IL" sz="2000" dirty="0" smtClean="0">
              <a:latin typeface="SBL Hebrew" panose="02000000000000000000" pitchFamily="2" charset="-79"/>
              <a:cs typeface="SBL Hebrew" panose="02000000000000000000" pitchFamily="2" charset="-79"/>
            </a:endParaRPr>
          </a:p>
          <a:p>
            <a:pPr algn="r" rtl="1">
              <a:tabLst>
                <a:tab pos="233363" algn="r"/>
                <a:tab pos="457200" algn="r"/>
                <a:tab pos="690563" algn="r"/>
                <a:tab pos="914400" algn="r"/>
              </a:tabLst>
            </a:pPr>
            <a:r>
              <a:rPr lang="he-IL" sz="2000" dirty="0">
                <a:latin typeface="SBL Hebrew" panose="02000000000000000000" pitchFamily="2" charset="-79"/>
                <a:cs typeface="SBL Hebrew" panose="02000000000000000000" pitchFamily="2" charset="-79"/>
              </a:rPr>
              <a:t>	</a:t>
            </a:r>
            <a:r>
              <a:rPr lang="he-IL" sz="2000" dirty="0" smtClean="0">
                <a:latin typeface="SBL Hebrew" panose="02000000000000000000" pitchFamily="2" charset="-79"/>
                <a:cs typeface="SBL Hebrew" panose="02000000000000000000" pitchFamily="2" charset="-79"/>
              </a:rPr>
              <a:t>כִּ֤י </a:t>
            </a:r>
            <a:r>
              <a:rPr lang="he-IL" sz="2000" dirty="0">
                <a:latin typeface="SBL Hebrew" panose="02000000000000000000" pitchFamily="2" charset="-79"/>
                <a:cs typeface="SBL Hebrew" panose="02000000000000000000" pitchFamily="2" charset="-79"/>
              </a:rPr>
              <a:t>הָֽאָדָם֙ </a:t>
            </a:r>
            <a:r>
              <a:rPr lang="he-IL" sz="2000" dirty="0">
                <a:solidFill>
                  <a:srgbClr val="FF00FF"/>
                </a:solidFill>
                <a:latin typeface="SBL Hebrew" panose="02000000000000000000" pitchFamily="2" charset="-79"/>
                <a:cs typeface="SBL Hebrew" panose="02000000000000000000" pitchFamily="2" charset="-79"/>
              </a:rPr>
              <a:t>יִרְאֶ֣ה</a:t>
            </a:r>
            <a:r>
              <a:rPr lang="he-IL" sz="2000" dirty="0">
                <a:latin typeface="SBL Hebrew" panose="02000000000000000000" pitchFamily="2" charset="-79"/>
                <a:cs typeface="SBL Hebrew" panose="02000000000000000000" pitchFamily="2" charset="-79"/>
              </a:rPr>
              <a:t> לַעֵינַ֔יִם וַיהוָ֖ה </a:t>
            </a:r>
            <a:r>
              <a:rPr lang="he-IL" sz="2000" dirty="0">
                <a:solidFill>
                  <a:srgbClr val="FF00FF"/>
                </a:solidFill>
                <a:latin typeface="SBL Hebrew" panose="02000000000000000000" pitchFamily="2" charset="-79"/>
                <a:cs typeface="SBL Hebrew" panose="02000000000000000000" pitchFamily="2" charset="-79"/>
              </a:rPr>
              <a:t>יִרְאֶ֥ה</a:t>
            </a:r>
            <a:r>
              <a:rPr lang="he-IL" sz="2000" dirty="0">
                <a:latin typeface="SBL Hebrew" panose="02000000000000000000" pitchFamily="2" charset="-79"/>
                <a:cs typeface="SBL Hebrew" panose="02000000000000000000" pitchFamily="2" charset="-79"/>
              </a:rPr>
              <a:t> לַלֵּבָֽב׃</a:t>
            </a:r>
            <a:endParaRPr lang="en-US" sz="1600" dirty="0">
              <a:latin typeface="SBL Hebrew" panose="02000000000000000000" pitchFamily="2" charset="-79"/>
              <a:cs typeface="SBL Hebrew" panose="02000000000000000000" pitchFamily="2" charset="-79"/>
            </a:endParaRPr>
          </a:p>
        </p:txBody>
      </p:sp>
      <p:sp>
        <p:nvSpPr>
          <p:cNvPr id="5" name="Rectangle 4"/>
          <p:cNvSpPr/>
          <p:nvPr/>
        </p:nvSpPr>
        <p:spPr>
          <a:xfrm>
            <a:off x="228600" y="304800"/>
            <a:ext cx="4724400" cy="584775"/>
          </a:xfrm>
          <a:prstGeom prst="rect">
            <a:avLst/>
          </a:prstGeom>
          <a:ln w="28575">
            <a:solidFill>
              <a:schemeClr val="tx1"/>
            </a:solidFill>
          </a:ln>
        </p:spPr>
        <p:txBody>
          <a:bodyPr wrap="square">
            <a:spAutoFit/>
          </a:bodyPr>
          <a:lstStyle/>
          <a:p>
            <a:r>
              <a:rPr lang="en-US" sz="1200" dirty="0" smtClean="0">
                <a:latin typeface="SBL Hebrew" panose="02000000000000000000" pitchFamily="2" charset="-79"/>
                <a:cs typeface="SBL Hebrew" panose="02000000000000000000" pitchFamily="2" charset="-79"/>
              </a:rPr>
              <a:t>Verse 23 (above)</a:t>
            </a:r>
            <a:endParaRPr lang="he-IL" sz="1200" dirty="0" smtClean="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he-IL" sz="2000" dirty="0">
                <a:solidFill>
                  <a:srgbClr val="FF0000"/>
                </a:solidFill>
                <a:latin typeface="SBL Hebrew" pitchFamily="2" charset="-79"/>
                <a:cs typeface="SBL Hebrew" pitchFamily="2" charset="-79"/>
              </a:rPr>
              <a:t>וַיִּגְבַּהּ֙</a:t>
            </a:r>
            <a:r>
              <a:rPr lang="he-IL" sz="2000" dirty="0">
                <a:latin typeface="SBL Hebrew" pitchFamily="2" charset="-79"/>
                <a:cs typeface="SBL Hebrew" pitchFamily="2" charset="-79"/>
              </a:rPr>
              <a:t> מִכָּל־הָעָ֔ם מִשִּׁכְמ֖וֹ וָמָֽעְלָה׃ </a:t>
            </a:r>
          </a:p>
        </p:txBody>
      </p:sp>
    </p:spTree>
    <p:extLst>
      <p:ext uri="{BB962C8B-B14F-4D97-AF65-F5344CB8AC3E}">
        <p14:creationId xmlns:p14="http://schemas.microsoft.com/office/powerpoint/2010/main" val="381919945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smtClean="0"/>
              <a:t>1 Samuel 10:26-27</a:t>
            </a:r>
            <a:endParaRPr lang="en-US" sz="1400" dirty="0"/>
          </a:p>
        </p:txBody>
      </p:sp>
      <p:sp>
        <p:nvSpPr>
          <p:cNvPr id="3" name="Content Placeholder 2"/>
          <p:cNvSpPr>
            <a:spLocks noGrp="1"/>
          </p:cNvSpPr>
          <p:nvPr>
            <p:ph idx="1"/>
          </p:nvPr>
        </p:nvSpPr>
        <p:spPr>
          <a:xfrm>
            <a:off x="0" y="685800"/>
            <a:ext cx="8686800" cy="6096000"/>
          </a:xfrm>
        </p:spPr>
        <p:txBody>
          <a:bodyPr>
            <a:normAutofit/>
          </a:bodyPr>
          <a:lstStyle/>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	וְגַ֨ם־שָׁא֔וּל </a:t>
            </a:r>
            <a:r>
              <a:rPr lang="he-IL" sz="2800" dirty="0">
                <a:latin typeface="SBL Hebrew" pitchFamily="2" charset="-79"/>
                <a:cs typeface="SBL Hebrew" pitchFamily="2" charset="-79"/>
              </a:rPr>
              <a:t>הָלַ֥ךְ לְבֵית֖וֹ גִּבְעָ֑תָה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וַיֵּלְכ֣וּ </a:t>
            </a:r>
            <a:r>
              <a:rPr lang="he-IL" sz="2800" dirty="0">
                <a:latin typeface="SBL Hebrew" pitchFamily="2" charset="-79"/>
                <a:cs typeface="SBL Hebrew" pitchFamily="2" charset="-79"/>
              </a:rPr>
              <a:t>עִמּ֔וֹ הַחַ֕יִל אֲשֶׁר־נָגַ֥ע אֱלֹהִ֖ים בְּלִבָּֽם׃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8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	וּבְנֵ֧י </a:t>
            </a:r>
            <a:r>
              <a:rPr lang="he-IL" sz="2800" dirty="0">
                <a:latin typeface="SBL Hebrew" pitchFamily="2" charset="-79"/>
                <a:cs typeface="SBL Hebrew" pitchFamily="2" charset="-79"/>
              </a:rPr>
              <a:t>בְלִיַּ֣עַל אָמְר֗וּ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מַה־יֹּשִׁעֵ֙נוּ֙ </a:t>
            </a:r>
            <a:r>
              <a:rPr lang="he-IL" sz="2800" dirty="0">
                <a:latin typeface="SBL Hebrew" pitchFamily="2" charset="-79"/>
                <a:cs typeface="SBL Hebrew" pitchFamily="2" charset="-79"/>
              </a:rPr>
              <a:t>זֶ֔ה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וַיִּבְזֻ֕הוּ וְלֹֽא־הֵבִ֥יאוּ </a:t>
            </a:r>
            <a:r>
              <a:rPr lang="he-IL" sz="2800" dirty="0">
                <a:latin typeface="SBL Hebrew" pitchFamily="2" charset="-79"/>
                <a:cs typeface="SBL Hebrew" pitchFamily="2" charset="-79"/>
              </a:rPr>
              <a:t>ל֖וֹ מִנְחָ֑ה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וַיְהִ֖י </a:t>
            </a:r>
            <a:r>
              <a:rPr lang="he-IL" sz="2800" dirty="0">
                <a:latin typeface="SBL Hebrew" pitchFamily="2" charset="-79"/>
                <a:cs typeface="SBL Hebrew" pitchFamily="2" charset="-79"/>
              </a:rPr>
              <a:t>כְּמַחֲרִֽישׁ׃ </a:t>
            </a:r>
          </a:p>
        </p:txBody>
      </p:sp>
    </p:spTree>
    <p:extLst>
      <p:ext uri="{BB962C8B-B14F-4D97-AF65-F5344CB8AC3E}">
        <p14:creationId xmlns:p14="http://schemas.microsoft.com/office/powerpoint/2010/main" val="393665773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smtClean="0"/>
              <a:t>1 Samuel 10:26-27</a:t>
            </a:r>
            <a:endParaRPr lang="en-US" sz="1400" dirty="0"/>
          </a:p>
        </p:txBody>
      </p:sp>
      <p:sp>
        <p:nvSpPr>
          <p:cNvPr id="3" name="Content Placeholder 2"/>
          <p:cNvSpPr>
            <a:spLocks noGrp="1"/>
          </p:cNvSpPr>
          <p:nvPr>
            <p:ph idx="1"/>
          </p:nvPr>
        </p:nvSpPr>
        <p:spPr>
          <a:xfrm>
            <a:off x="0" y="685800"/>
            <a:ext cx="8686800" cy="6096000"/>
          </a:xfrm>
        </p:spPr>
        <p:txBody>
          <a:bodyPr>
            <a:normAutofit/>
          </a:bodyPr>
          <a:lstStyle/>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	וְגַ֨ם־שָׁא֔וּל </a:t>
            </a:r>
            <a:r>
              <a:rPr lang="he-IL" sz="2800" dirty="0">
                <a:latin typeface="SBL Hebrew" pitchFamily="2" charset="-79"/>
                <a:cs typeface="SBL Hebrew" pitchFamily="2" charset="-79"/>
              </a:rPr>
              <a:t>הָלַ֥ךְ לְבֵית֖וֹ גִּבְעָ֑תָה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וַיֵּלְכ֣וּ </a:t>
            </a:r>
            <a:r>
              <a:rPr lang="he-IL" sz="2800" dirty="0">
                <a:latin typeface="SBL Hebrew" pitchFamily="2" charset="-79"/>
                <a:cs typeface="SBL Hebrew" pitchFamily="2" charset="-79"/>
              </a:rPr>
              <a:t>עִמּ֔וֹ הַחַ֕יִל אֲשֶׁר־נָגַ֥ע אֱלֹהִ֖ים </a:t>
            </a:r>
            <a:r>
              <a:rPr lang="he-IL" sz="2800" dirty="0">
                <a:solidFill>
                  <a:srgbClr val="FF0000"/>
                </a:solidFill>
                <a:latin typeface="SBL Hebrew" pitchFamily="2" charset="-79"/>
                <a:cs typeface="SBL Hebrew" pitchFamily="2" charset="-79"/>
              </a:rPr>
              <a:t>בְּלִבָּֽם</a:t>
            </a:r>
            <a:r>
              <a:rPr lang="he-IL" sz="2800" dirty="0">
                <a:latin typeface="SBL Hebrew" pitchFamily="2" charset="-79"/>
                <a:cs typeface="SBL Hebrew" pitchFamily="2" charset="-79"/>
              </a:rPr>
              <a:t>׃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800" dirty="0">
              <a:solidFill>
                <a:srgbClr val="FF0000"/>
              </a:solidFill>
              <a:latin typeface="SBL Hebrew" pitchFamily="2" charset="-79"/>
              <a:cs typeface="SBL Hebrew" pitchFamily="2" charset="-79"/>
            </a:endParaRPr>
          </a:p>
        </p:txBody>
      </p:sp>
      <p:sp>
        <p:nvSpPr>
          <p:cNvPr id="4" name="Rectangle 3"/>
          <p:cNvSpPr/>
          <p:nvPr/>
        </p:nvSpPr>
        <p:spPr>
          <a:xfrm>
            <a:off x="152400" y="3670440"/>
            <a:ext cx="4343400" cy="1815882"/>
          </a:xfrm>
          <a:prstGeom prst="rect">
            <a:avLst/>
          </a:prstGeom>
          <a:ln w="28575">
            <a:solidFill>
              <a:schemeClr val="tx1"/>
            </a:solidFill>
          </a:ln>
        </p:spPr>
        <p:txBody>
          <a:bodyPr wrap="square">
            <a:spAutoFit/>
          </a:bodyPr>
          <a:lstStyle/>
          <a:p>
            <a:r>
              <a:rPr lang="en-CA" sz="1200" dirty="0">
                <a:latin typeface="SBL Hebrew" panose="02000000000000000000" pitchFamily="2" charset="-79"/>
                <a:cs typeface="SBL Hebrew" panose="02000000000000000000" pitchFamily="2" charset="-79"/>
              </a:rPr>
              <a:t>1 Samuel 16:7</a:t>
            </a:r>
            <a:endParaRPr lang="he-IL" sz="1200" dirty="0" smtClean="0">
              <a:latin typeface="SBL Hebrew" panose="02000000000000000000" pitchFamily="2" charset="-79"/>
              <a:cs typeface="SBL Hebrew" panose="02000000000000000000" pitchFamily="2" charset="-79"/>
            </a:endParaRPr>
          </a:p>
          <a:p>
            <a:pPr algn="r" rtl="1">
              <a:tabLst>
                <a:tab pos="233363" algn="r"/>
                <a:tab pos="457200" algn="r"/>
                <a:tab pos="690563" algn="r"/>
                <a:tab pos="914400" algn="r"/>
              </a:tabLst>
            </a:pPr>
            <a:r>
              <a:rPr lang="he-IL" sz="2000" dirty="0" smtClean="0">
                <a:latin typeface="SBL Hebrew" panose="02000000000000000000" pitchFamily="2" charset="-79"/>
                <a:cs typeface="SBL Hebrew" panose="02000000000000000000" pitchFamily="2" charset="-79"/>
              </a:rPr>
              <a:t>וַיֹּ֙אמֶר </a:t>
            </a:r>
            <a:r>
              <a:rPr lang="he-IL" sz="2000" dirty="0">
                <a:latin typeface="SBL Hebrew" panose="02000000000000000000" pitchFamily="2" charset="-79"/>
                <a:cs typeface="SBL Hebrew" panose="02000000000000000000" pitchFamily="2" charset="-79"/>
              </a:rPr>
              <a:t>יְהוָ֜ה אֶל־שְׁמוּאֵ֗ל </a:t>
            </a:r>
            <a:endParaRPr lang="he-IL" sz="2000" dirty="0" smtClean="0">
              <a:latin typeface="SBL Hebrew" panose="02000000000000000000" pitchFamily="2" charset="-79"/>
              <a:cs typeface="SBL Hebrew" panose="02000000000000000000" pitchFamily="2" charset="-79"/>
            </a:endParaRPr>
          </a:p>
          <a:p>
            <a:pPr algn="r" rtl="1">
              <a:tabLst>
                <a:tab pos="233363" algn="r"/>
                <a:tab pos="457200" algn="r"/>
                <a:tab pos="690563" algn="r"/>
                <a:tab pos="914400" algn="r"/>
              </a:tabLst>
            </a:pPr>
            <a:r>
              <a:rPr lang="he-IL" sz="2000" dirty="0" smtClean="0">
                <a:latin typeface="SBL Hebrew" panose="02000000000000000000" pitchFamily="2" charset="-79"/>
                <a:cs typeface="SBL Hebrew" panose="02000000000000000000" pitchFamily="2" charset="-79"/>
              </a:rPr>
              <a:t>	אַל־תַּבֵּ֧ט </a:t>
            </a:r>
            <a:r>
              <a:rPr lang="he-IL" sz="2000" dirty="0">
                <a:latin typeface="SBL Hebrew" panose="02000000000000000000" pitchFamily="2" charset="-79"/>
                <a:cs typeface="SBL Hebrew" panose="02000000000000000000" pitchFamily="2" charset="-79"/>
              </a:rPr>
              <a:t>אֶל־מַרְאֵ֛הוּ </a:t>
            </a:r>
            <a:r>
              <a:rPr lang="he-IL" sz="2000" dirty="0" smtClean="0">
                <a:latin typeface="SBL Hebrew" panose="02000000000000000000" pitchFamily="2" charset="-79"/>
                <a:cs typeface="SBL Hebrew" panose="02000000000000000000" pitchFamily="2" charset="-79"/>
              </a:rPr>
              <a:t>וְאֶל־גְּבֹ֥הַּ </a:t>
            </a:r>
            <a:r>
              <a:rPr lang="he-IL" sz="2000" dirty="0">
                <a:latin typeface="SBL Hebrew" panose="02000000000000000000" pitchFamily="2" charset="-79"/>
                <a:cs typeface="SBL Hebrew" panose="02000000000000000000" pitchFamily="2" charset="-79"/>
              </a:rPr>
              <a:t>קוֹמָת֖וֹ </a:t>
            </a:r>
            <a:endParaRPr lang="he-IL" sz="2000" dirty="0" smtClean="0">
              <a:latin typeface="SBL Hebrew" panose="02000000000000000000" pitchFamily="2" charset="-79"/>
              <a:cs typeface="SBL Hebrew" panose="02000000000000000000" pitchFamily="2" charset="-79"/>
            </a:endParaRPr>
          </a:p>
          <a:p>
            <a:pPr algn="r" rtl="1">
              <a:tabLst>
                <a:tab pos="233363" algn="r"/>
                <a:tab pos="457200" algn="r"/>
                <a:tab pos="690563" algn="r"/>
                <a:tab pos="914400" algn="r"/>
              </a:tabLst>
            </a:pPr>
            <a:r>
              <a:rPr lang="he-IL" sz="2000" dirty="0">
                <a:latin typeface="SBL Hebrew" panose="02000000000000000000" pitchFamily="2" charset="-79"/>
                <a:cs typeface="SBL Hebrew" panose="02000000000000000000" pitchFamily="2" charset="-79"/>
              </a:rPr>
              <a:t>	</a:t>
            </a:r>
            <a:r>
              <a:rPr lang="he-IL" sz="2000" dirty="0" smtClean="0">
                <a:latin typeface="SBL Hebrew" panose="02000000000000000000" pitchFamily="2" charset="-79"/>
                <a:cs typeface="SBL Hebrew" panose="02000000000000000000" pitchFamily="2" charset="-79"/>
              </a:rPr>
              <a:t>כִּ֣י </a:t>
            </a:r>
            <a:r>
              <a:rPr lang="he-IL" sz="2000" dirty="0">
                <a:latin typeface="SBL Hebrew" panose="02000000000000000000" pitchFamily="2" charset="-79"/>
                <a:cs typeface="SBL Hebrew" panose="02000000000000000000" pitchFamily="2" charset="-79"/>
              </a:rPr>
              <a:t>מְאַסְתִּ֑יהוּ </a:t>
            </a:r>
            <a:endParaRPr lang="he-IL" sz="2000" dirty="0" smtClean="0">
              <a:latin typeface="SBL Hebrew" panose="02000000000000000000" pitchFamily="2" charset="-79"/>
              <a:cs typeface="SBL Hebrew" panose="02000000000000000000" pitchFamily="2" charset="-79"/>
            </a:endParaRPr>
          </a:p>
          <a:p>
            <a:pPr algn="r" rtl="1">
              <a:tabLst>
                <a:tab pos="233363" algn="r"/>
                <a:tab pos="457200" algn="r"/>
                <a:tab pos="690563" algn="r"/>
                <a:tab pos="914400" algn="r"/>
              </a:tabLst>
            </a:pPr>
            <a:r>
              <a:rPr lang="he-IL" sz="2000" dirty="0">
                <a:latin typeface="SBL Hebrew" panose="02000000000000000000" pitchFamily="2" charset="-79"/>
                <a:cs typeface="SBL Hebrew" panose="02000000000000000000" pitchFamily="2" charset="-79"/>
              </a:rPr>
              <a:t>	</a:t>
            </a:r>
            <a:r>
              <a:rPr lang="he-IL" sz="2000" dirty="0" smtClean="0">
                <a:latin typeface="SBL Hebrew" panose="02000000000000000000" pitchFamily="2" charset="-79"/>
                <a:cs typeface="SBL Hebrew" panose="02000000000000000000" pitchFamily="2" charset="-79"/>
              </a:rPr>
              <a:t>כִּ֣י</a:t>
            </a:r>
            <a:r>
              <a:rPr lang="he-IL" sz="2000" dirty="0">
                <a:latin typeface="SBL Hebrew" panose="02000000000000000000" pitchFamily="2" charset="-79"/>
                <a:cs typeface="SBL Hebrew" panose="02000000000000000000" pitchFamily="2" charset="-79"/>
              </a:rPr>
              <a:t>׀ לֹ֗א אֲשֶׁ֤ר יִרְאֶה֙ הָאָדָ֔ם </a:t>
            </a:r>
            <a:endParaRPr lang="he-IL" sz="2000" dirty="0" smtClean="0">
              <a:latin typeface="SBL Hebrew" panose="02000000000000000000" pitchFamily="2" charset="-79"/>
              <a:cs typeface="SBL Hebrew" panose="02000000000000000000" pitchFamily="2" charset="-79"/>
            </a:endParaRPr>
          </a:p>
          <a:p>
            <a:pPr algn="r" rtl="1">
              <a:tabLst>
                <a:tab pos="233363" algn="r"/>
                <a:tab pos="457200" algn="r"/>
                <a:tab pos="690563" algn="r"/>
                <a:tab pos="914400" algn="r"/>
              </a:tabLst>
            </a:pPr>
            <a:r>
              <a:rPr lang="he-IL" sz="2000" dirty="0">
                <a:latin typeface="SBL Hebrew" panose="02000000000000000000" pitchFamily="2" charset="-79"/>
                <a:cs typeface="SBL Hebrew" panose="02000000000000000000" pitchFamily="2" charset="-79"/>
              </a:rPr>
              <a:t>	</a:t>
            </a:r>
            <a:r>
              <a:rPr lang="he-IL" sz="2000" dirty="0" smtClean="0">
                <a:latin typeface="SBL Hebrew" panose="02000000000000000000" pitchFamily="2" charset="-79"/>
                <a:cs typeface="SBL Hebrew" panose="02000000000000000000" pitchFamily="2" charset="-79"/>
              </a:rPr>
              <a:t>כִּ֤י </a:t>
            </a:r>
            <a:r>
              <a:rPr lang="he-IL" sz="2000" dirty="0">
                <a:latin typeface="SBL Hebrew" panose="02000000000000000000" pitchFamily="2" charset="-79"/>
                <a:cs typeface="SBL Hebrew" panose="02000000000000000000" pitchFamily="2" charset="-79"/>
              </a:rPr>
              <a:t>הָֽאָדָם֙ יִרְאֶ֣ה לַעֵינַ֔יִם וַיהוָ֖ה יִרְאֶ֥ה </a:t>
            </a:r>
            <a:r>
              <a:rPr lang="he-IL" sz="2000" dirty="0">
                <a:solidFill>
                  <a:srgbClr val="FF0000"/>
                </a:solidFill>
                <a:latin typeface="SBL Hebrew" panose="02000000000000000000" pitchFamily="2" charset="-79"/>
                <a:cs typeface="SBL Hebrew" panose="02000000000000000000" pitchFamily="2" charset="-79"/>
              </a:rPr>
              <a:t>לַלֵּבָֽב</a:t>
            </a:r>
            <a:r>
              <a:rPr lang="he-IL" sz="2000" dirty="0">
                <a:latin typeface="SBL Hebrew" panose="02000000000000000000" pitchFamily="2" charset="-79"/>
                <a:cs typeface="SBL Hebrew" panose="02000000000000000000" pitchFamily="2" charset="-79"/>
              </a:rPr>
              <a:t>׃</a:t>
            </a:r>
            <a:endParaRPr lang="en-US" sz="1600" dirty="0">
              <a:latin typeface="SBL Hebrew" panose="02000000000000000000" pitchFamily="2" charset="-79"/>
              <a:cs typeface="SBL Hebrew" panose="02000000000000000000" pitchFamily="2" charset="-79"/>
            </a:endParaRPr>
          </a:p>
        </p:txBody>
      </p:sp>
      <p:sp>
        <p:nvSpPr>
          <p:cNvPr id="8" name="Rectangle 7"/>
          <p:cNvSpPr/>
          <p:nvPr/>
        </p:nvSpPr>
        <p:spPr>
          <a:xfrm>
            <a:off x="152400" y="0"/>
            <a:ext cx="4343400" cy="1200329"/>
          </a:xfrm>
          <a:prstGeom prst="rect">
            <a:avLst/>
          </a:prstGeom>
          <a:ln w="28575">
            <a:solidFill>
              <a:schemeClr val="tx1"/>
            </a:solidFill>
          </a:ln>
        </p:spPr>
        <p:txBody>
          <a:bodyPr wrap="square">
            <a:spAutoFit/>
          </a:bodyPr>
          <a:lstStyle/>
          <a:p>
            <a:r>
              <a:rPr lang="en-CA" sz="1200" dirty="0">
                <a:latin typeface="SBL Hebrew" panose="02000000000000000000" pitchFamily="2" charset="-79"/>
                <a:cs typeface="SBL Hebrew" panose="02000000000000000000" pitchFamily="2" charset="-79"/>
              </a:rPr>
              <a:t>1 Samuel </a:t>
            </a:r>
            <a:r>
              <a:rPr lang="en-CA" sz="1200" dirty="0" smtClean="0">
                <a:latin typeface="SBL Hebrew" panose="02000000000000000000" pitchFamily="2" charset="-79"/>
                <a:cs typeface="SBL Hebrew" panose="02000000000000000000" pitchFamily="2" charset="-79"/>
              </a:rPr>
              <a:t>10:9</a:t>
            </a:r>
            <a:endParaRPr lang="he-IL" sz="1200" dirty="0" smtClean="0">
              <a:latin typeface="SBL Hebrew" panose="02000000000000000000" pitchFamily="2" charset="-79"/>
              <a:cs typeface="SBL Hebrew" panose="02000000000000000000" pitchFamily="2" charset="-79"/>
            </a:endParaRPr>
          </a:p>
          <a:p>
            <a:pPr algn="r" rtl="1">
              <a:tabLst>
                <a:tab pos="233363" algn="r"/>
                <a:tab pos="457200" algn="r"/>
                <a:tab pos="690563" algn="r"/>
                <a:tab pos="914400" algn="r"/>
              </a:tabLst>
            </a:pPr>
            <a:r>
              <a:rPr lang="he-IL" sz="2000" dirty="0" smtClean="0">
                <a:latin typeface="SBL Hebrew" panose="02000000000000000000" pitchFamily="2" charset="-79"/>
                <a:cs typeface="SBL Hebrew" panose="02000000000000000000" pitchFamily="2" charset="-79"/>
              </a:rPr>
              <a:t>	וְהָיָ֗ה כְּהַפְנֹת֤וֹ שִׁכְמוֹ֙ לָלֶ֙כֶת֙ מֵעִ֣ם שְׁמוּאֵ֔ל וַיַּהֲפָךְ־ל֥וֹ אֱלֹהִ֖ים </a:t>
            </a:r>
            <a:r>
              <a:rPr lang="he-IL" sz="2000" dirty="0" smtClean="0">
                <a:solidFill>
                  <a:srgbClr val="FF0000"/>
                </a:solidFill>
                <a:latin typeface="SBL Hebrew" panose="02000000000000000000" pitchFamily="2" charset="-79"/>
                <a:cs typeface="SBL Hebrew" panose="02000000000000000000" pitchFamily="2" charset="-79"/>
              </a:rPr>
              <a:t>לֵ֣ב</a:t>
            </a:r>
            <a:r>
              <a:rPr lang="he-IL" sz="2000" dirty="0" smtClean="0">
                <a:latin typeface="SBL Hebrew" panose="02000000000000000000" pitchFamily="2" charset="-79"/>
                <a:cs typeface="SBL Hebrew" panose="02000000000000000000" pitchFamily="2" charset="-79"/>
              </a:rPr>
              <a:t> אַחֵ֑ר </a:t>
            </a:r>
          </a:p>
          <a:p>
            <a:pPr algn="r" rtl="1">
              <a:tabLst>
                <a:tab pos="233363" algn="r"/>
                <a:tab pos="457200" algn="r"/>
                <a:tab pos="690563" algn="r"/>
                <a:tab pos="914400" algn="r"/>
              </a:tabLst>
            </a:pPr>
            <a:r>
              <a:rPr lang="he-IL" sz="2000" dirty="0" smtClean="0">
                <a:latin typeface="SBL Hebrew" panose="02000000000000000000" pitchFamily="2" charset="-79"/>
                <a:cs typeface="SBL Hebrew" panose="02000000000000000000" pitchFamily="2" charset="-79"/>
              </a:rPr>
              <a:t>וַיָּבֹ֛אוּ כָּל־הָאֹת֥וֹת הָאֵ֖לֶּה בַּיּ֥וֹם הַהֽוּא׃ ס</a:t>
            </a:r>
            <a:endParaRPr lang="en-US" sz="1600" dirty="0">
              <a:latin typeface="SBL Hebrew" panose="02000000000000000000" pitchFamily="2" charset="-79"/>
              <a:cs typeface="SBL Hebrew" panose="02000000000000000000" pitchFamily="2" charset="-79"/>
            </a:endParaRPr>
          </a:p>
        </p:txBody>
      </p:sp>
      <p:sp>
        <p:nvSpPr>
          <p:cNvPr id="9" name="Rectangle 8"/>
          <p:cNvSpPr/>
          <p:nvPr/>
        </p:nvSpPr>
        <p:spPr>
          <a:xfrm>
            <a:off x="152400" y="1905000"/>
            <a:ext cx="4343400" cy="1508105"/>
          </a:xfrm>
          <a:prstGeom prst="rect">
            <a:avLst/>
          </a:prstGeom>
          <a:ln w="28575">
            <a:solidFill>
              <a:schemeClr val="tx1"/>
            </a:solidFill>
          </a:ln>
        </p:spPr>
        <p:txBody>
          <a:bodyPr wrap="square">
            <a:spAutoFit/>
          </a:bodyPr>
          <a:lstStyle/>
          <a:p>
            <a:r>
              <a:rPr lang="en-CA" sz="1200" dirty="0">
                <a:latin typeface="SBL Hebrew" panose="02000000000000000000" pitchFamily="2" charset="-79"/>
                <a:cs typeface="SBL Hebrew" panose="02000000000000000000" pitchFamily="2" charset="-79"/>
              </a:rPr>
              <a:t>1 Samuel </a:t>
            </a:r>
            <a:r>
              <a:rPr lang="en-CA" sz="1200" dirty="0" smtClean="0">
                <a:latin typeface="SBL Hebrew" panose="02000000000000000000" pitchFamily="2" charset="-79"/>
                <a:cs typeface="SBL Hebrew" panose="02000000000000000000" pitchFamily="2" charset="-79"/>
              </a:rPr>
              <a:t>13:14</a:t>
            </a:r>
            <a:endParaRPr lang="he-IL" sz="1200" dirty="0" smtClean="0">
              <a:latin typeface="SBL Hebrew" panose="02000000000000000000" pitchFamily="2" charset="-79"/>
              <a:cs typeface="SBL Hebrew" panose="02000000000000000000" pitchFamily="2" charset="-79"/>
            </a:endParaRPr>
          </a:p>
          <a:p>
            <a:pPr algn="r" rtl="1">
              <a:tabLst>
                <a:tab pos="233363" algn="r"/>
                <a:tab pos="457200" algn="r"/>
                <a:tab pos="690563" algn="r"/>
                <a:tab pos="914400" algn="r"/>
              </a:tabLst>
            </a:pPr>
            <a:r>
              <a:rPr lang="he-IL" sz="2000" dirty="0">
                <a:latin typeface="SBL Hebrew" panose="02000000000000000000" pitchFamily="2" charset="-79"/>
                <a:cs typeface="SBL Hebrew" panose="02000000000000000000" pitchFamily="2" charset="-79"/>
              </a:rPr>
              <a:t>וְעַתָּ֖ה מַמְלַכְתְּךָ֣ לֹא־תָק֑וּם </a:t>
            </a:r>
            <a:endParaRPr lang="he-IL" sz="2000" dirty="0" smtClean="0">
              <a:latin typeface="SBL Hebrew" panose="02000000000000000000" pitchFamily="2" charset="-79"/>
              <a:cs typeface="SBL Hebrew" panose="02000000000000000000" pitchFamily="2" charset="-79"/>
            </a:endParaRPr>
          </a:p>
          <a:p>
            <a:pPr algn="r" rtl="1">
              <a:tabLst>
                <a:tab pos="233363" algn="r"/>
                <a:tab pos="457200" algn="r"/>
                <a:tab pos="690563" algn="r"/>
                <a:tab pos="914400" algn="r"/>
              </a:tabLst>
            </a:pPr>
            <a:r>
              <a:rPr lang="he-IL" sz="2000" dirty="0" smtClean="0">
                <a:latin typeface="SBL Hebrew" panose="02000000000000000000" pitchFamily="2" charset="-79"/>
                <a:cs typeface="SBL Hebrew" panose="02000000000000000000" pitchFamily="2" charset="-79"/>
              </a:rPr>
              <a:t>בִּקֵּשׁ֩ </a:t>
            </a:r>
            <a:r>
              <a:rPr lang="he-IL" sz="2000" dirty="0">
                <a:latin typeface="SBL Hebrew" panose="02000000000000000000" pitchFamily="2" charset="-79"/>
                <a:cs typeface="SBL Hebrew" panose="02000000000000000000" pitchFamily="2" charset="-79"/>
              </a:rPr>
              <a:t>יְהוָ֙ה ל֜וֹ אִ֣ישׁ </a:t>
            </a:r>
            <a:r>
              <a:rPr lang="he-IL" sz="2000" dirty="0">
                <a:solidFill>
                  <a:srgbClr val="FF0000"/>
                </a:solidFill>
                <a:latin typeface="SBL Hebrew" panose="02000000000000000000" pitchFamily="2" charset="-79"/>
                <a:cs typeface="SBL Hebrew" panose="02000000000000000000" pitchFamily="2" charset="-79"/>
              </a:rPr>
              <a:t>כִּלְבָב֗וֹ </a:t>
            </a:r>
            <a:endParaRPr lang="he-IL" sz="2000" dirty="0" smtClean="0">
              <a:solidFill>
                <a:srgbClr val="FF0000"/>
              </a:solidFill>
              <a:latin typeface="SBL Hebrew" panose="02000000000000000000" pitchFamily="2" charset="-79"/>
              <a:cs typeface="SBL Hebrew" panose="02000000000000000000" pitchFamily="2" charset="-79"/>
            </a:endParaRPr>
          </a:p>
          <a:p>
            <a:pPr algn="r" rtl="1">
              <a:tabLst>
                <a:tab pos="233363" algn="r"/>
                <a:tab pos="457200" algn="r"/>
                <a:tab pos="690563" algn="r"/>
                <a:tab pos="914400" algn="r"/>
              </a:tabLst>
            </a:pPr>
            <a:r>
              <a:rPr lang="he-IL" sz="2000" dirty="0" smtClean="0">
                <a:latin typeface="SBL Hebrew" panose="02000000000000000000" pitchFamily="2" charset="-79"/>
                <a:cs typeface="SBL Hebrew" panose="02000000000000000000" pitchFamily="2" charset="-79"/>
              </a:rPr>
              <a:t>וַיְצַוֵּ֙הוּ </a:t>
            </a:r>
            <a:r>
              <a:rPr lang="he-IL" sz="2000" dirty="0">
                <a:latin typeface="SBL Hebrew" panose="02000000000000000000" pitchFamily="2" charset="-79"/>
                <a:cs typeface="SBL Hebrew" panose="02000000000000000000" pitchFamily="2" charset="-79"/>
              </a:rPr>
              <a:t>יְהוָ֤ה לְ</a:t>
            </a:r>
            <a:r>
              <a:rPr lang="he-IL" sz="2000" dirty="0">
                <a:solidFill>
                  <a:srgbClr val="0000FF"/>
                </a:solidFill>
                <a:latin typeface="SBL Hebrew" panose="02000000000000000000" pitchFamily="2" charset="-79"/>
                <a:cs typeface="SBL Hebrew" panose="02000000000000000000" pitchFamily="2" charset="-79"/>
              </a:rPr>
              <a:t>נָגִיד֙</a:t>
            </a:r>
            <a:r>
              <a:rPr lang="he-IL" sz="2000" dirty="0">
                <a:latin typeface="SBL Hebrew" panose="02000000000000000000" pitchFamily="2" charset="-79"/>
                <a:cs typeface="SBL Hebrew" panose="02000000000000000000" pitchFamily="2" charset="-79"/>
              </a:rPr>
              <a:t> עַל־עַמּ֔וֹ </a:t>
            </a:r>
            <a:endParaRPr lang="he-IL" sz="2000" dirty="0" smtClean="0">
              <a:latin typeface="SBL Hebrew" panose="02000000000000000000" pitchFamily="2" charset="-79"/>
              <a:cs typeface="SBL Hebrew" panose="02000000000000000000" pitchFamily="2" charset="-79"/>
            </a:endParaRPr>
          </a:p>
          <a:p>
            <a:pPr algn="r" rtl="1">
              <a:tabLst>
                <a:tab pos="233363" algn="r"/>
                <a:tab pos="457200" algn="r"/>
                <a:tab pos="690563" algn="r"/>
                <a:tab pos="914400" algn="r"/>
              </a:tabLst>
            </a:pPr>
            <a:r>
              <a:rPr lang="he-IL" sz="2000" dirty="0" smtClean="0">
                <a:latin typeface="SBL Hebrew" panose="02000000000000000000" pitchFamily="2" charset="-79"/>
                <a:cs typeface="SBL Hebrew" panose="02000000000000000000" pitchFamily="2" charset="-79"/>
              </a:rPr>
              <a:t>כִּ֚י </a:t>
            </a:r>
            <a:r>
              <a:rPr lang="he-IL" sz="2000" dirty="0">
                <a:latin typeface="SBL Hebrew" panose="02000000000000000000" pitchFamily="2" charset="-79"/>
                <a:cs typeface="SBL Hebrew" panose="02000000000000000000" pitchFamily="2" charset="-79"/>
              </a:rPr>
              <a:t>לֹ֣א </a:t>
            </a:r>
            <a:r>
              <a:rPr lang="he-IL" sz="2000" dirty="0">
                <a:solidFill>
                  <a:srgbClr val="FF00FF"/>
                </a:solidFill>
                <a:latin typeface="SBL Hebrew" panose="02000000000000000000" pitchFamily="2" charset="-79"/>
                <a:cs typeface="SBL Hebrew" panose="02000000000000000000" pitchFamily="2" charset="-79"/>
              </a:rPr>
              <a:t>שָׁמַ֔רְתָּ</a:t>
            </a:r>
            <a:r>
              <a:rPr lang="he-IL" sz="2000" dirty="0">
                <a:latin typeface="SBL Hebrew" panose="02000000000000000000" pitchFamily="2" charset="-79"/>
                <a:cs typeface="SBL Hebrew" panose="02000000000000000000" pitchFamily="2" charset="-79"/>
              </a:rPr>
              <a:t> אֵ֥ת אֲשֶֽׁר־צִוְּךָ֖ יְהוָֽה׃ פ</a:t>
            </a:r>
            <a:endParaRPr lang="en-US" sz="1600" dirty="0">
              <a:latin typeface="SBL Hebrew" panose="02000000000000000000" pitchFamily="2" charset="-79"/>
              <a:cs typeface="SBL Hebrew" panose="02000000000000000000" pitchFamily="2" charset="-79"/>
            </a:endParaRPr>
          </a:p>
        </p:txBody>
      </p:sp>
      <p:sp>
        <p:nvSpPr>
          <p:cNvPr id="10" name="Rectangle 9"/>
          <p:cNvSpPr/>
          <p:nvPr/>
        </p:nvSpPr>
        <p:spPr>
          <a:xfrm>
            <a:off x="4648200" y="4121765"/>
            <a:ext cx="4343400" cy="2431435"/>
          </a:xfrm>
          <a:prstGeom prst="rect">
            <a:avLst/>
          </a:prstGeom>
          <a:ln w="28575">
            <a:solidFill>
              <a:schemeClr val="tx1"/>
            </a:solidFill>
          </a:ln>
        </p:spPr>
        <p:txBody>
          <a:bodyPr wrap="square">
            <a:spAutoFit/>
          </a:bodyPr>
          <a:lstStyle/>
          <a:p>
            <a:r>
              <a:rPr lang="en-CA" sz="1200" dirty="0">
                <a:latin typeface="SBL Hebrew" panose="02000000000000000000" pitchFamily="2" charset="-79"/>
                <a:cs typeface="SBL Hebrew" panose="02000000000000000000" pitchFamily="2" charset="-79"/>
              </a:rPr>
              <a:t>1 Samuel </a:t>
            </a:r>
            <a:r>
              <a:rPr lang="en-CA" sz="1200" dirty="0" smtClean="0">
                <a:latin typeface="SBL Hebrew" panose="02000000000000000000" pitchFamily="2" charset="-79"/>
                <a:cs typeface="SBL Hebrew" panose="02000000000000000000" pitchFamily="2" charset="-79"/>
              </a:rPr>
              <a:t>17:28</a:t>
            </a:r>
            <a:endParaRPr lang="he-IL" sz="1200" dirty="0" smtClean="0">
              <a:latin typeface="SBL Hebrew" panose="02000000000000000000" pitchFamily="2" charset="-79"/>
              <a:cs typeface="SBL Hebrew" panose="02000000000000000000" pitchFamily="2" charset="-79"/>
            </a:endParaRPr>
          </a:p>
          <a:p>
            <a:pPr algn="r" rtl="1">
              <a:tabLst>
                <a:tab pos="233363" algn="r"/>
                <a:tab pos="457200" algn="r"/>
                <a:tab pos="690563" algn="r"/>
                <a:tab pos="914400" algn="r"/>
              </a:tabLst>
            </a:pPr>
            <a:r>
              <a:rPr lang="he-IL" sz="2000" dirty="0">
                <a:latin typeface="SBL Hebrew" panose="02000000000000000000" pitchFamily="2" charset="-79"/>
                <a:cs typeface="SBL Hebrew" panose="02000000000000000000" pitchFamily="2" charset="-79"/>
              </a:rPr>
              <a:t>וַיִּשְׁמַ֤ע אֱלִיאָב֙ אָחִ֣יו הַגָּד֔וֹל בְּדַבְּר֖וֹ אֶל־הָאֲנָשִׁ֑ים </a:t>
            </a:r>
            <a:endParaRPr lang="he-IL" sz="2000" dirty="0" smtClean="0">
              <a:latin typeface="SBL Hebrew" panose="02000000000000000000" pitchFamily="2" charset="-79"/>
              <a:cs typeface="SBL Hebrew" panose="02000000000000000000" pitchFamily="2" charset="-79"/>
            </a:endParaRPr>
          </a:p>
          <a:p>
            <a:pPr algn="r" rtl="1">
              <a:tabLst>
                <a:tab pos="233363" algn="r"/>
                <a:tab pos="457200" algn="r"/>
                <a:tab pos="690563" algn="r"/>
                <a:tab pos="914400" algn="r"/>
              </a:tabLst>
            </a:pPr>
            <a:r>
              <a:rPr lang="he-IL" sz="2000" dirty="0" smtClean="0">
                <a:latin typeface="SBL Hebrew" panose="02000000000000000000" pitchFamily="2" charset="-79"/>
                <a:cs typeface="SBL Hebrew" panose="02000000000000000000" pitchFamily="2" charset="-79"/>
              </a:rPr>
              <a:t>וַיִּֽחַר־אַף֩ </a:t>
            </a:r>
            <a:r>
              <a:rPr lang="he-IL" sz="2000" dirty="0">
                <a:latin typeface="SBL Hebrew" panose="02000000000000000000" pitchFamily="2" charset="-79"/>
                <a:cs typeface="SBL Hebrew" panose="02000000000000000000" pitchFamily="2" charset="-79"/>
              </a:rPr>
              <a:t>אֱלִיאָ֙ב בְּדָוִ֜ד </a:t>
            </a:r>
            <a:endParaRPr lang="he-IL" sz="2000" dirty="0" smtClean="0">
              <a:latin typeface="SBL Hebrew" panose="02000000000000000000" pitchFamily="2" charset="-79"/>
              <a:cs typeface="SBL Hebrew" panose="02000000000000000000" pitchFamily="2" charset="-79"/>
            </a:endParaRPr>
          </a:p>
          <a:p>
            <a:pPr algn="r" rtl="1">
              <a:tabLst>
                <a:tab pos="233363" algn="r"/>
                <a:tab pos="457200" algn="r"/>
                <a:tab pos="690563" algn="r"/>
                <a:tab pos="914400" algn="r"/>
              </a:tabLst>
            </a:pPr>
            <a:r>
              <a:rPr lang="he-IL" sz="2000" dirty="0" smtClean="0">
                <a:latin typeface="SBL Hebrew" panose="02000000000000000000" pitchFamily="2" charset="-79"/>
                <a:cs typeface="SBL Hebrew" panose="02000000000000000000" pitchFamily="2" charset="-79"/>
              </a:rPr>
              <a:t>וַיֹּ֣אמֶר</a:t>
            </a:r>
            <a:r>
              <a:rPr lang="he-IL" sz="2000" dirty="0">
                <a:latin typeface="SBL Hebrew" panose="02000000000000000000" pitchFamily="2" charset="-79"/>
                <a:cs typeface="SBL Hebrew" panose="02000000000000000000" pitchFamily="2" charset="-79"/>
              </a:rPr>
              <a:t>׀ </a:t>
            </a:r>
            <a:endParaRPr lang="he-IL" sz="2000" dirty="0" smtClean="0">
              <a:latin typeface="SBL Hebrew" panose="02000000000000000000" pitchFamily="2" charset="-79"/>
              <a:cs typeface="SBL Hebrew" panose="02000000000000000000" pitchFamily="2" charset="-79"/>
            </a:endParaRPr>
          </a:p>
          <a:p>
            <a:pPr algn="r" rtl="1">
              <a:tabLst>
                <a:tab pos="233363" algn="r"/>
                <a:tab pos="457200" algn="r"/>
                <a:tab pos="690563" algn="r"/>
                <a:tab pos="914400" algn="r"/>
              </a:tabLst>
            </a:pPr>
            <a:r>
              <a:rPr lang="he-IL" sz="2000" dirty="0">
                <a:latin typeface="SBL Hebrew" panose="02000000000000000000" pitchFamily="2" charset="-79"/>
                <a:cs typeface="SBL Hebrew" panose="02000000000000000000" pitchFamily="2" charset="-79"/>
              </a:rPr>
              <a:t>	</a:t>
            </a:r>
            <a:r>
              <a:rPr lang="he-IL" sz="2000" dirty="0" smtClean="0">
                <a:latin typeface="SBL Hebrew" panose="02000000000000000000" pitchFamily="2" charset="-79"/>
                <a:cs typeface="SBL Hebrew" panose="02000000000000000000" pitchFamily="2" charset="-79"/>
              </a:rPr>
              <a:t>לָמָּה־זֶּ֣ה </a:t>
            </a:r>
            <a:r>
              <a:rPr lang="he-IL" sz="2000" dirty="0">
                <a:latin typeface="SBL Hebrew" panose="02000000000000000000" pitchFamily="2" charset="-79"/>
                <a:cs typeface="SBL Hebrew" panose="02000000000000000000" pitchFamily="2" charset="-79"/>
              </a:rPr>
              <a:t>יָרַ֗דְתָּ </a:t>
            </a:r>
            <a:endParaRPr lang="he-IL" sz="2000" dirty="0" smtClean="0">
              <a:latin typeface="SBL Hebrew" panose="02000000000000000000" pitchFamily="2" charset="-79"/>
              <a:cs typeface="SBL Hebrew" panose="02000000000000000000" pitchFamily="2" charset="-79"/>
            </a:endParaRPr>
          </a:p>
          <a:p>
            <a:pPr algn="r" rtl="1">
              <a:tabLst>
                <a:tab pos="233363" algn="r"/>
                <a:tab pos="457200" algn="r"/>
                <a:tab pos="690563" algn="r"/>
                <a:tab pos="914400" algn="r"/>
              </a:tabLst>
            </a:pPr>
            <a:r>
              <a:rPr lang="he-IL" sz="2000" dirty="0">
                <a:latin typeface="SBL Hebrew" panose="02000000000000000000" pitchFamily="2" charset="-79"/>
                <a:cs typeface="SBL Hebrew" panose="02000000000000000000" pitchFamily="2" charset="-79"/>
              </a:rPr>
              <a:t>	</a:t>
            </a:r>
            <a:r>
              <a:rPr lang="he-IL" sz="2000" dirty="0" smtClean="0">
                <a:latin typeface="SBL Hebrew" panose="02000000000000000000" pitchFamily="2" charset="-79"/>
                <a:cs typeface="SBL Hebrew" panose="02000000000000000000" pitchFamily="2" charset="-79"/>
              </a:rPr>
              <a:t>וְעַל־מִ֙י </a:t>
            </a:r>
            <a:r>
              <a:rPr lang="he-IL" sz="2000" dirty="0">
                <a:latin typeface="SBL Hebrew" panose="02000000000000000000" pitchFamily="2" charset="-79"/>
                <a:cs typeface="SBL Hebrew" panose="02000000000000000000" pitchFamily="2" charset="-79"/>
              </a:rPr>
              <a:t>נָטַ֜שְׁתָּ מְעַ֙ט הַצֹּ֤אן הָהֵ֙נָּה֙ בַּמִּדְבָּ֔ר </a:t>
            </a:r>
            <a:endParaRPr lang="he-IL" sz="2000" dirty="0" smtClean="0">
              <a:latin typeface="SBL Hebrew" panose="02000000000000000000" pitchFamily="2" charset="-79"/>
              <a:cs typeface="SBL Hebrew" panose="02000000000000000000" pitchFamily="2" charset="-79"/>
            </a:endParaRPr>
          </a:p>
          <a:p>
            <a:pPr algn="r" rtl="1">
              <a:tabLst>
                <a:tab pos="233363" algn="r"/>
                <a:tab pos="457200" algn="r"/>
                <a:tab pos="690563" algn="r"/>
                <a:tab pos="914400" algn="r"/>
              </a:tabLst>
            </a:pPr>
            <a:r>
              <a:rPr lang="he-IL" sz="2000" dirty="0">
                <a:latin typeface="SBL Hebrew" panose="02000000000000000000" pitchFamily="2" charset="-79"/>
                <a:cs typeface="SBL Hebrew" panose="02000000000000000000" pitchFamily="2" charset="-79"/>
              </a:rPr>
              <a:t>	</a:t>
            </a:r>
            <a:r>
              <a:rPr lang="he-IL" sz="2000" dirty="0" smtClean="0">
                <a:latin typeface="SBL Hebrew" panose="02000000000000000000" pitchFamily="2" charset="-79"/>
                <a:cs typeface="SBL Hebrew" panose="02000000000000000000" pitchFamily="2" charset="-79"/>
              </a:rPr>
              <a:t>אֲנִ֧י </a:t>
            </a:r>
            <a:r>
              <a:rPr lang="he-IL" sz="2000" dirty="0">
                <a:latin typeface="SBL Hebrew" panose="02000000000000000000" pitchFamily="2" charset="-79"/>
                <a:cs typeface="SBL Hebrew" panose="02000000000000000000" pitchFamily="2" charset="-79"/>
              </a:rPr>
              <a:t>יָדַ֣עְתִּי אֶת־זְדֹנְךָ֗ וְאֵת֙ רֹ֣עַ </a:t>
            </a:r>
            <a:r>
              <a:rPr lang="he-IL" sz="2000" dirty="0">
                <a:solidFill>
                  <a:srgbClr val="FF0000"/>
                </a:solidFill>
                <a:latin typeface="SBL Hebrew" panose="02000000000000000000" pitchFamily="2" charset="-79"/>
                <a:cs typeface="SBL Hebrew" panose="02000000000000000000" pitchFamily="2" charset="-79"/>
              </a:rPr>
              <a:t>לְבָבֶ֔ךָ </a:t>
            </a:r>
            <a:endParaRPr lang="he-IL" sz="2000" dirty="0" smtClean="0">
              <a:solidFill>
                <a:srgbClr val="FF0000"/>
              </a:solidFill>
              <a:latin typeface="SBL Hebrew" panose="02000000000000000000" pitchFamily="2" charset="-79"/>
              <a:cs typeface="SBL Hebrew" panose="02000000000000000000" pitchFamily="2" charset="-79"/>
            </a:endParaRPr>
          </a:p>
          <a:p>
            <a:pPr algn="r" rtl="1">
              <a:tabLst>
                <a:tab pos="233363" algn="r"/>
                <a:tab pos="457200" algn="r"/>
                <a:tab pos="690563" algn="r"/>
                <a:tab pos="914400" algn="r"/>
              </a:tabLst>
            </a:pPr>
            <a:r>
              <a:rPr lang="he-IL" sz="2000" dirty="0">
                <a:latin typeface="SBL Hebrew" panose="02000000000000000000" pitchFamily="2" charset="-79"/>
                <a:cs typeface="SBL Hebrew" panose="02000000000000000000" pitchFamily="2" charset="-79"/>
              </a:rPr>
              <a:t>	</a:t>
            </a:r>
            <a:r>
              <a:rPr lang="he-IL" sz="2000" dirty="0" smtClean="0">
                <a:latin typeface="SBL Hebrew" panose="02000000000000000000" pitchFamily="2" charset="-79"/>
                <a:cs typeface="SBL Hebrew" panose="02000000000000000000" pitchFamily="2" charset="-79"/>
              </a:rPr>
              <a:t>כִּ֗י </a:t>
            </a:r>
            <a:r>
              <a:rPr lang="he-IL" sz="2000" dirty="0">
                <a:latin typeface="SBL Hebrew" panose="02000000000000000000" pitchFamily="2" charset="-79"/>
                <a:cs typeface="SBL Hebrew" panose="02000000000000000000" pitchFamily="2" charset="-79"/>
              </a:rPr>
              <a:t>לְמַ֛עַן רְא֥וֹת הַמִּלְחָמָ֖ה יָרָֽדְתָּ׃</a:t>
            </a:r>
            <a:endParaRPr lang="en-US" sz="1600" dirty="0">
              <a:latin typeface="SBL Hebrew" panose="02000000000000000000" pitchFamily="2" charset="-79"/>
              <a:cs typeface="SBL Hebrew" panose="02000000000000000000" pitchFamily="2" charset="-79"/>
            </a:endParaRPr>
          </a:p>
        </p:txBody>
      </p:sp>
    </p:spTree>
    <p:extLst>
      <p:ext uri="{BB962C8B-B14F-4D97-AF65-F5344CB8AC3E}">
        <p14:creationId xmlns:p14="http://schemas.microsoft.com/office/powerpoint/2010/main" val="3109158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smtClean="0"/>
              <a:t>1 Samuel 10:26-27</a:t>
            </a:r>
            <a:endParaRPr lang="en-US" sz="1400" dirty="0"/>
          </a:p>
        </p:txBody>
      </p:sp>
      <p:sp>
        <p:nvSpPr>
          <p:cNvPr id="3" name="Content Placeholder 2"/>
          <p:cNvSpPr>
            <a:spLocks noGrp="1"/>
          </p:cNvSpPr>
          <p:nvPr>
            <p:ph idx="1"/>
          </p:nvPr>
        </p:nvSpPr>
        <p:spPr>
          <a:xfrm>
            <a:off x="0" y="685800"/>
            <a:ext cx="8686800" cy="6096000"/>
          </a:xfrm>
        </p:spPr>
        <p:txBody>
          <a:bodyPr>
            <a:normAutofit/>
          </a:bodyPr>
          <a:lstStyle/>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	וְגַ֨ם־שָׁא֔וּל </a:t>
            </a:r>
            <a:r>
              <a:rPr lang="he-IL" sz="2800" dirty="0">
                <a:latin typeface="SBL Hebrew" pitchFamily="2" charset="-79"/>
                <a:cs typeface="SBL Hebrew" pitchFamily="2" charset="-79"/>
              </a:rPr>
              <a:t>הָלַ֥ךְ לְבֵית֖וֹ גִּבְעָ֑תָה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וַיֵּלְכ֣וּ </a:t>
            </a:r>
            <a:r>
              <a:rPr lang="he-IL" sz="2800" dirty="0">
                <a:latin typeface="SBL Hebrew" pitchFamily="2" charset="-79"/>
                <a:cs typeface="SBL Hebrew" pitchFamily="2" charset="-79"/>
              </a:rPr>
              <a:t>עִמּ֔וֹ הַחַ֕יִל אֲשֶׁר־נָגַ֥ע אֱלֹהִ֖ים </a:t>
            </a:r>
            <a:r>
              <a:rPr lang="he-IL" sz="2800" dirty="0">
                <a:solidFill>
                  <a:srgbClr val="FF0000"/>
                </a:solidFill>
                <a:latin typeface="SBL Hebrew" pitchFamily="2" charset="-79"/>
                <a:cs typeface="SBL Hebrew" pitchFamily="2" charset="-79"/>
              </a:rPr>
              <a:t>בְּלִבָּֽם</a:t>
            </a:r>
            <a:r>
              <a:rPr lang="he-IL" sz="2800" dirty="0">
                <a:latin typeface="SBL Hebrew" pitchFamily="2" charset="-79"/>
                <a:cs typeface="SBL Hebrew" pitchFamily="2" charset="-79"/>
              </a:rPr>
              <a:t>׃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800" dirty="0">
              <a:solidFill>
                <a:srgbClr val="FF0000"/>
              </a:solidFill>
              <a:latin typeface="SBL Hebrew" pitchFamily="2" charset="-79"/>
              <a:cs typeface="SBL Hebrew" pitchFamily="2" charset="-79"/>
            </a:endParaRPr>
          </a:p>
        </p:txBody>
      </p:sp>
      <p:sp>
        <p:nvSpPr>
          <p:cNvPr id="12" name="Rectangle 11"/>
          <p:cNvSpPr/>
          <p:nvPr/>
        </p:nvSpPr>
        <p:spPr>
          <a:xfrm>
            <a:off x="152400" y="2057400"/>
            <a:ext cx="8686800" cy="3916457"/>
          </a:xfrm>
          <a:prstGeom prst="rect">
            <a:avLst/>
          </a:prstGeom>
          <a:ln w="28575">
            <a:solidFill>
              <a:schemeClr val="tx1"/>
            </a:solidFill>
          </a:ln>
        </p:spPr>
        <p:txBody>
          <a:bodyPr wrap="square">
            <a:spAutoFit/>
          </a:bodyPr>
          <a:lstStyle/>
          <a:p>
            <a:pPr>
              <a:tabLst>
                <a:tab pos="233363" algn="l"/>
                <a:tab pos="457200" algn="l"/>
                <a:tab pos="690563" algn="l"/>
                <a:tab pos="914400" algn="l"/>
              </a:tabLst>
            </a:pPr>
            <a:r>
              <a:rPr lang="en-US" sz="1400" dirty="0">
                <a:latin typeface="SBL Hebrew" panose="02000000000000000000" pitchFamily="2" charset="-79"/>
                <a:cs typeface="SBL Hebrew" panose="02000000000000000000" pitchFamily="2" charset="-79"/>
              </a:rPr>
              <a:t>ESV  1 Kings </a:t>
            </a:r>
            <a:r>
              <a:rPr lang="en-US" sz="1400" dirty="0" smtClean="0">
                <a:latin typeface="SBL Hebrew" panose="02000000000000000000" pitchFamily="2" charset="-79"/>
                <a:cs typeface="SBL Hebrew" panose="02000000000000000000" pitchFamily="2" charset="-79"/>
              </a:rPr>
              <a:t>2:1-4</a:t>
            </a:r>
          </a:p>
          <a:p>
            <a:pPr>
              <a:tabLst>
                <a:tab pos="233363" algn="l"/>
                <a:tab pos="457200" algn="l"/>
                <a:tab pos="690563" algn="l"/>
                <a:tab pos="914400" algn="l"/>
              </a:tabLst>
            </a:pPr>
            <a:r>
              <a:rPr lang="en-US" sz="1400" dirty="0">
                <a:latin typeface="SBL Hebrew" panose="02000000000000000000" pitchFamily="2" charset="-79"/>
                <a:cs typeface="SBL Hebrew" panose="02000000000000000000" pitchFamily="2" charset="-79"/>
              </a:rPr>
              <a:t>1</a:t>
            </a:r>
            <a:r>
              <a:rPr lang="en-US" sz="1400" dirty="0" smtClean="0">
                <a:latin typeface="SBL Hebrew" panose="02000000000000000000" pitchFamily="2" charset="-79"/>
                <a:cs typeface="SBL Hebrew" panose="02000000000000000000" pitchFamily="2" charset="-79"/>
              </a:rPr>
              <a:t> </a:t>
            </a:r>
            <a:r>
              <a:rPr lang="en-US" sz="1400" dirty="0">
                <a:latin typeface="SBL Hebrew" panose="02000000000000000000" pitchFamily="2" charset="-79"/>
                <a:cs typeface="SBL Hebrew" panose="02000000000000000000" pitchFamily="2" charset="-79"/>
              </a:rPr>
              <a:t>When David's time to die drew near, he commanded Solomon his son, saying,</a:t>
            </a:r>
          </a:p>
          <a:p>
            <a:pPr>
              <a:tabLst>
                <a:tab pos="233363" algn="l"/>
                <a:tab pos="457200" algn="l"/>
                <a:tab pos="690563" algn="l"/>
                <a:tab pos="914400" algn="l"/>
              </a:tabLst>
            </a:pPr>
            <a:r>
              <a:rPr lang="en-US" sz="1400" dirty="0" smtClean="0">
                <a:latin typeface="SBL Hebrew" panose="02000000000000000000" pitchFamily="2" charset="-79"/>
                <a:cs typeface="SBL Hebrew" panose="02000000000000000000" pitchFamily="2" charset="-79"/>
              </a:rPr>
              <a:t>2 </a:t>
            </a:r>
            <a:r>
              <a:rPr lang="en-US" sz="1400" dirty="0">
                <a:latin typeface="SBL Hebrew" panose="02000000000000000000" pitchFamily="2" charset="-79"/>
                <a:cs typeface="SBL Hebrew" panose="02000000000000000000" pitchFamily="2" charset="-79"/>
              </a:rPr>
              <a:t>"I am about to go the way of all the earth. Be strong, and show yourself a man,</a:t>
            </a:r>
          </a:p>
          <a:p>
            <a:pPr>
              <a:tabLst>
                <a:tab pos="233363" algn="l"/>
                <a:tab pos="457200" algn="l"/>
                <a:tab pos="690563" algn="l"/>
                <a:tab pos="914400" algn="l"/>
              </a:tabLst>
            </a:pPr>
            <a:r>
              <a:rPr lang="en-US" sz="1400" dirty="0" smtClean="0">
                <a:latin typeface="SBL Hebrew" panose="02000000000000000000" pitchFamily="2" charset="-79"/>
                <a:cs typeface="SBL Hebrew" panose="02000000000000000000" pitchFamily="2" charset="-79"/>
              </a:rPr>
              <a:t>3 </a:t>
            </a:r>
            <a:r>
              <a:rPr lang="en-US" sz="1400" dirty="0">
                <a:latin typeface="SBL Hebrew" panose="02000000000000000000" pitchFamily="2" charset="-79"/>
                <a:cs typeface="SBL Hebrew" panose="02000000000000000000" pitchFamily="2" charset="-79"/>
              </a:rPr>
              <a:t>and keep the charge of the LORD your God, walking in his ways and </a:t>
            </a:r>
            <a:r>
              <a:rPr lang="en-US" sz="1400" dirty="0" smtClean="0">
                <a:latin typeface="SBL Hebrew" panose="02000000000000000000" pitchFamily="2" charset="-79"/>
                <a:cs typeface="SBL Hebrew" panose="02000000000000000000" pitchFamily="2" charset="-79"/>
              </a:rPr>
              <a:t>keeping (</a:t>
            </a:r>
            <a:r>
              <a:rPr lang="he-IL" sz="1400" dirty="0" smtClean="0">
                <a:solidFill>
                  <a:srgbClr val="FF00FF"/>
                </a:solidFill>
                <a:latin typeface="SBL Hebrew" panose="02000000000000000000" pitchFamily="2" charset="-79"/>
                <a:cs typeface="SBL Hebrew" panose="02000000000000000000" pitchFamily="2" charset="-79"/>
              </a:rPr>
              <a:t>שׁמר</a:t>
            </a:r>
            <a:r>
              <a:rPr lang="en-US" sz="1400" dirty="0" smtClean="0">
                <a:latin typeface="SBL Hebrew" panose="02000000000000000000" pitchFamily="2" charset="-79"/>
                <a:cs typeface="SBL Hebrew" panose="02000000000000000000" pitchFamily="2" charset="-79"/>
              </a:rPr>
              <a:t>) </a:t>
            </a:r>
            <a:r>
              <a:rPr lang="en-US" sz="1400" dirty="0">
                <a:latin typeface="SBL Hebrew" panose="02000000000000000000" pitchFamily="2" charset="-79"/>
                <a:cs typeface="SBL Hebrew" panose="02000000000000000000" pitchFamily="2" charset="-79"/>
              </a:rPr>
              <a:t>his statutes, his commandments, his rules, and his testimonies, as it is written in the Law of Moses, that you may prosper in all that you do and wherever you turn,</a:t>
            </a:r>
          </a:p>
          <a:p>
            <a:pPr>
              <a:spcAft>
                <a:spcPts val="900"/>
              </a:spcAft>
              <a:tabLst>
                <a:tab pos="233363" algn="l"/>
                <a:tab pos="457200" algn="l"/>
                <a:tab pos="690563" algn="l"/>
                <a:tab pos="914400" algn="l"/>
              </a:tabLst>
            </a:pPr>
            <a:r>
              <a:rPr lang="en-US" sz="1400" dirty="0" smtClean="0">
                <a:latin typeface="SBL Hebrew" panose="02000000000000000000" pitchFamily="2" charset="-79"/>
                <a:cs typeface="SBL Hebrew" panose="02000000000000000000" pitchFamily="2" charset="-79"/>
              </a:rPr>
              <a:t>4 </a:t>
            </a:r>
            <a:r>
              <a:rPr lang="en-US" sz="1400" dirty="0">
                <a:latin typeface="SBL Hebrew" panose="02000000000000000000" pitchFamily="2" charset="-79"/>
                <a:cs typeface="SBL Hebrew" panose="02000000000000000000" pitchFamily="2" charset="-79"/>
              </a:rPr>
              <a:t>that the LORD may establish his word that he spoke concerning me, saying</a:t>
            </a:r>
            <a:r>
              <a:rPr lang="en-US" sz="1400" dirty="0" smtClean="0">
                <a:latin typeface="SBL Hebrew" panose="02000000000000000000" pitchFamily="2" charset="-79"/>
                <a:cs typeface="SBL Hebrew" panose="02000000000000000000" pitchFamily="2" charset="-79"/>
              </a:rPr>
              <a:t>,</a:t>
            </a:r>
          </a:p>
          <a:p>
            <a:pPr>
              <a:spcAft>
                <a:spcPts val="900"/>
              </a:spcAft>
              <a:tabLst>
                <a:tab pos="233363" algn="l"/>
                <a:tab pos="457200" algn="l"/>
                <a:tab pos="690563" algn="l"/>
                <a:tab pos="914400" algn="l"/>
              </a:tabLst>
            </a:pPr>
            <a:r>
              <a:rPr lang="en-US" sz="1400" dirty="0" smtClean="0">
                <a:latin typeface="SBL Hebrew" panose="02000000000000000000" pitchFamily="2" charset="-79"/>
                <a:cs typeface="SBL Hebrew" panose="02000000000000000000" pitchFamily="2" charset="-79"/>
              </a:rPr>
              <a:t> </a:t>
            </a:r>
          </a:p>
          <a:p>
            <a:pPr>
              <a:spcAft>
                <a:spcPts val="900"/>
              </a:spcAft>
              <a:tabLst>
                <a:tab pos="233363" algn="l"/>
                <a:tab pos="457200" algn="l"/>
                <a:tab pos="690563" algn="l"/>
                <a:tab pos="914400" algn="l"/>
              </a:tabLst>
            </a:pPr>
            <a:r>
              <a:rPr lang="en-US" sz="1400" dirty="0" smtClean="0">
                <a:latin typeface="SBL Hebrew" panose="02000000000000000000" pitchFamily="2" charset="-79"/>
                <a:cs typeface="SBL Hebrew" panose="02000000000000000000" pitchFamily="2" charset="-79"/>
              </a:rPr>
              <a:t>'If </a:t>
            </a:r>
            <a:r>
              <a:rPr lang="en-US" sz="1400" dirty="0">
                <a:latin typeface="SBL Hebrew" panose="02000000000000000000" pitchFamily="2" charset="-79"/>
                <a:cs typeface="SBL Hebrew" panose="02000000000000000000" pitchFamily="2" charset="-79"/>
              </a:rPr>
              <a:t>your sons </a:t>
            </a:r>
            <a:r>
              <a:rPr lang="en-US" sz="1400" dirty="0">
                <a:solidFill>
                  <a:srgbClr val="FF00FF"/>
                </a:solidFill>
                <a:latin typeface="SBL Hebrew" panose="02000000000000000000" pitchFamily="2" charset="-79"/>
                <a:cs typeface="SBL Hebrew" panose="02000000000000000000" pitchFamily="2" charset="-79"/>
              </a:rPr>
              <a:t>pay close attention </a:t>
            </a:r>
            <a:r>
              <a:rPr lang="en-US" sz="1400" dirty="0">
                <a:latin typeface="SBL Hebrew" panose="02000000000000000000" pitchFamily="2" charset="-79"/>
                <a:cs typeface="SBL Hebrew" panose="02000000000000000000" pitchFamily="2" charset="-79"/>
              </a:rPr>
              <a:t>to their way, </a:t>
            </a:r>
            <a:endParaRPr lang="en-US" sz="1400" dirty="0" smtClean="0">
              <a:latin typeface="SBL Hebrew" panose="02000000000000000000" pitchFamily="2" charset="-79"/>
              <a:cs typeface="SBL Hebrew" panose="02000000000000000000" pitchFamily="2" charset="-79"/>
            </a:endParaRPr>
          </a:p>
          <a:p>
            <a:pPr>
              <a:spcAft>
                <a:spcPts val="900"/>
              </a:spcAft>
              <a:tabLst>
                <a:tab pos="233363" algn="l"/>
                <a:tab pos="457200" algn="l"/>
                <a:tab pos="690563" algn="l"/>
                <a:tab pos="914400" algn="l"/>
              </a:tabLst>
            </a:pPr>
            <a:r>
              <a:rPr lang="en-US" sz="1400" dirty="0" smtClean="0">
                <a:latin typeface="SBL Hebrew" panose="02000000000000000000" pitchFamily="2" charset="-79"/>
                <a:cs typeface="SBL Hebrew" panose="02000000000000000000" pitchFamily="2" charset="-79"/>
              </a:rPr>
              <a:t>to </a:t>
            </a:r>
            <a:r>
              <a:rPr lang="en-US" sz="1400" dirty="0">
                <a:latin typeface="SBL Hebrew" panose="02000000000000000000" pitchFamily="2" charset="-79"/>
                <a:cs typeface="SBL Hebrew" panose="02000000000000000000" pitchFamily="2" charset="-79"/>
              </a:rPr>
              <a:t>walk before me in faithfulness </a:t>
            </a:r>
            <a:endParaRPr lang="en-US" sz="1400" dirty="0" smtClean="0">
              <a:latin typeface="SBL Hebrew" panose="02000000000000000000" pitchFamily="2" charset="-79"/>
              <a:cs typeface="SBL Hebrew" panose="02000000000000000000" pitchFamily="2" charset="-79"/>
            </a:endParaRPr>
          </a:p>
          <a:p>
            <a:pPr>
              <a:spcAft>
                <a:spcPts val="900"/>
              </a:spcAft>
              <a:tabLst>
                <a:tab pos="233363" algn="l"/>
                <a:tab pos="457200" algn="l"/>
                <a:tab pos="690563" algn="l"/>
                <a:tab pos="914400" algn="l"/>
              </a:tabLst>
            </a:pPr>
            <a:r>
              <a:rPr lang="en-US" sz="1400" dirty="0">
                <a:latin typeface="SBL Hebrew" panose="02000000000000000000" pitchFamily="2" charset="-79"/>
                <a:cs typeface="SBL Hebrew" panose="02000000000000000000" pitchFamily="2" charset="-79"/>
              </a:rPr>
              <a:t>	</a:t>
            </a:r>
            <a:r>
              <a:rPr lang="en-US" sz="1400" dirty="0" smtClean="0">
                <a:latin typeface="SBL Hebrew" panose="02000000000000000000" pitchFamily="2" charset="-79"/>
                <a:cs typeface="SBL Hebrew" panose="02000000000000000000" pitchFamily="2" charset="-79"/>
              </a:rPr>
              <a:t>with </a:t>
            </a:r>
            <a:r>
              <a:rPr lang="en-US" sz="1400" dirty="0">
                <a:latin typeface="SBL Hebrew" panose="02000000000000000000" pitchFamily="2" charset="-79"/>
                <a:cs typeface="SBL Hebrew" panose="02000000000000000000" pitchFamily="2" charset="-79"/>
              </a:rPr>
              <a:t>all their </a:t>
            </a:r>
            <a:r>
              <a:rPr lang="en-US" sz="1400" dirty="0">
                <a:solidFill>
                  <a:srgbClr val="FF0000"/>
                </a:solidFill>
                <a:latin typeface="SBL Hebrew" panose="02000000000000000000" pitchFamily="2" charset="-79"/>
                <a:cs typeface="SBL Hebrew" panose="02000000000000000000" pitchFamily="2" charset="-79"/>
              </a:rPr>
              <a:t>heart </a:t>
            </a:r>
            <a:endParaRPr lang="en-US" sz="1400" dirty="0" smtClean="0">
              <a:solidFill>
                <a:srgbClr val="FF0000"/>
              </a:solidFill>
              <a:latin typeface="SBL Hebrew" panose="02000000000000000000" pitchFamily="2" charset="-79"/>
              <a:cs typeface="SBL Hebrew" panose="02000000000000000000" pitchFamily="2" charset="-79"/>
            </a:endParaRPr>
          </a:p>
          <a:p>
            <a:pPr>
              <a:spcAft>
                <a:spcPts val="900"/>
              </a:spcAft>
              <a:tabLst>
                <a:tab pos="233363" algn="l"/>
                <a:tab pos="457200" algn="l"/>
                <a:tab pos="690563" algn="l"/>
                <a:tab pos="914400" algn="l"/>
              </a:tabLst>
            </a:pPr>
            <a:r>
              <a:rPr lang="en-US" sz="1400" dirty="0">
                <a:latin typeface="SBL Hebrew" panose="02000000000000000000" pitchFamily="2" charset="-79"/>
                <a:cs typeface="SBL Hebrew" panose="02000000000000000000" pitchFamily="2" charset="-79"/>
              </a:rPr>
              <a:t>	</a:t>
            </a:r>
            <a:r>
              <a:rPr lang="en-US" sz="1400" dirty="0" smtClean="0">
                <a:latin typeface="SBL Hebrew" panose="02000000000000000000" pitchFamily="2" charset="-79"/>
                <a:cs typeface="SBL Hebrew" panose="02000000000000000000" pitchFamily="2" charset="-79"/>
              </a:rPr>
              <a:t>and </a:t>
            </a:r>
            <a:r>
              <a:rPr lang="en-US" sz="1400" dirty="0">
                <a:latin typeface="SBL Hebrew" panose="02000000000000000000" pitchFamily="2" charset="-79"/>
                <a:cs typeface="SBL Hebrew" panose="02000000000000000000" pitchFamily="2" charset="-79"/>
              </a:rPr>
              <a:t>with all their soul, </a:t>
            </a:r>
            <a:endParaRPr lang="en-US" sz="1400" dirty="0" smtClean="0">
              <a:latin typeface="SBL Hebrew" panose="02000000000000000000" pitchFamily="2" charset="-79"/>
              <a:cs typeface="SBL Hebrew" panose="02000000000000000000" pitchFamily="2" charset="-79"/>
            </a:endParaRPr>
          </a:p>
          <a:p>
            <a:pPr>
              <a:spcAft>
                <a:spcPts val="900"/>
              </a:spcAft>
              <a:tabLst>
                <a:tab pos="233363" algn="l"/>
                <a:tab pos="457200" algn="l"/>
                <a:tab pos="690563" algn="l"/>
                <a:tab pos="914400" algn="l"/>
              </a:tabLst>
            </a:pPr>
            <a:r>
              <a:rPr lang="en-US" sz="1400" dirty="0" smtClean="0">
                <a:latin typeface="SBL Hebrew" panose="02000000000000000000" pitchFamily="2" charset="-79"/>
                <a:cs typeface="SBL Hebrew" panose="02000000000000000000" pitchFamily="2" charset="-79"/>
              </a:rPr>
              <a:t>you </a:t>
            </a:r>
            <a:r>
              <a:rPr lang="en-US" sz="1400" dirty="0">
                <a:latin typeface="SBL Hebrew" panose="02000000000000000000" pitchFamily="2" charset="-79"/>
                <a:cs typeface="SBL Hebrew" panose="02000000000000000000" pitchFamily="2" charset="-79"/>
              </a:rPr>
              <a:t>shall not lack a man on the throne of Israel</a:t>
            </a:r>
            <a:r>
              <a:rPr lang="en-US" sz="1400" dirty="0" smtClean="0">
                <a:latin typeface="SBL Hebrew" panose="02000000000000000000" pitchFamily="2" charset="-79"/>
                <a:cs typeface="SBL Hebrew" panose="02000000000000000000" pitchFamily="2" charset="-79"/>
              </a:rPr>
              <a:t>.’</a:t>
            </a:r>
          </a:p>
          <a:p>
            <a:pPr>
              <a:spcAft>
                <a:spcPts val="900"/>
              </a:spcAft>
              <a:tabLst>
                <a:tab pos="233363" algn="l"/>
                <a:tab pos="457200" algn="l"/>
                <a:tab pos="690563" algn="l"/>
                <a:tab pos="914400" algn="l"/>
              </a:tabLst>
            </a:pPr>
            <a:endParaRPr lang="en-US" sz="1400" dirty="0" smtClean="0">
              <a:latin typeface="SBL Hebrew" panose="02000000000000000000" pitchFamily="2" charset="-79"/>
              <a:cs typeface="SBL Hebrew" panose="02000000000000000000" pitchFamily="2" charset="-79"/>
            </a:endParaRPr>
          </a:p>
        </p:txBody>
      </p:sp>
      <p:sp>
        <p:nvSpPr>
          <p:cNvPr id="11" name="Rectangle 10"/>
          <p:cNvSpPr/>
          <p:nvPr/>
        </p:nvSpPr>
        <p:spPr>
          <a:xfrm>
            <a:off x="3974560" y="3925112"/>
            <a:ext cx="3874040" cy="1733808"/>
          </a:xfrm>
          <a:prstGeom prst="rect">
            <a:avLst/>
          </a:prstGeom>
          <a:ln w="28575">
            <a:noFill/>
          </a:ln>
        </p:spPr>
        <p:txBody>
          <a:bodyPr wrap="square">
            <a:spAutoFit/>
          </a:bodyPr>
          <a:lstStyle/>
          <a:p>
            <a:pPr algn="r" rtl="1">
              <a:spcAft>
                <a:spcPts val="200"/>
              </a:spcAft>
              <a:tabLst>
                <a:tab pos="233363" algn="r"/>
                <a:tab pos="457200" algn="r"/>
                <a:tab pos="690563" algn="r"/>
                <a:tab pos="914400" algn="r"/>
              </a:tabLst>
            </a:pPr>
            <a:r>
              <a:rPr lang="he-IL" sz="2000" dirty="0">
                <a:latin typeface="SBL Hebrew" panose="02000000000000000000" pitchFamily="2" charset="-79"/>
                <a:cs typeface="SBL Hebrew" panose="02000000000000000000" pitchFamily="2" charset="-79"/>
              </a:rPr>
              <a:t>	</a:t>
            </a:r>
            <a:r>
              <a:rPr lang="he-IL" sz="2000" dirty="0" smtClean="0">
                <a:latin typeface="SBL Hebrew" panose="02000000000000000000" pitchFamily="2" charset="-79"/>
                <a:cs typeface="SBL Hebrew" panose="02000000000000000000" pitchFamily="2" charset="-79"/>
              </a:rPr>
              <a:t>אִם־</a:t>
            </a:r>
            <a:r>
              <a:rPr lang="he-IL" sz="2000" dirty="0" smtClean="0">
                <a:solidFill>
                  <a:srgbClr val="FF00FF"/>
                </a:solidFill>
                <a:latin typeface="SBL Hebrew" panose="02000000000000000000" pitchFamily="2" charset="-79"/>
                <a:cs typeface="SBL Hebrew" panose="02000000000000000000" pitchFamily="2" charset="-79"/>
              </a:rPr>
              <a:t>יִשְׁמְר֙וּ</a:t>
            </a:r>
            <a:r>
              <a:rPr lang="he-IL" sz="2000" dirty="0" smtClean="0">
                <a:latin typeface="SBL Hebrew" panose="02000000000000000000" pitchFamily="2" charset="-79"/>
                <a:cs typeface="SBL Hebrew" panose="02000000000000000000" pitchFamily="2" charset="-79"/>
              </a:rPr>
              <a:t> </a:t>
            </a:r>
            <a:r>
              <a:rPr lang="he-IL" sz="2000" dirty="0">
                <a:latin typeface="SBL Hebrew" panose="02000000000000000000" pitchFamily="2" charset="-79"/>
                <a:cs typeface="SBL Hebrew" panose="02000000000000000000" pitchFamily="2" charset="-79"/>
              </a:rPr>
              <a:t>בָנֶ֜יךָ אֶת־דַּרְכָּ֗ם </a:t>
            </a:r>
            <a:endParaRPr lang="en-US" sz="2000" dirty="0" smtClean="0">
              <a:latin typeface="SBL Hebrew" panose="02000000000000000000" pitchFamily="2" charset="-79"/>
              <a:cs typeface="SBL Hebrew" panose="02000000000000000000" pitchFamily="2" charset="-79"/>
            </a:endParaRPr>
          </a:p>
          <a:p>
            <a:pPr algn="r" rtl="1">
              <a:spcAft>
                <a:spcPts val="200"/>
              </a:spcAft>
              <a:tabLst>
                <a:tab pos="233363" algn="r"/>
                <a:tab pos="457200" algn="r"/>
                <a:tab pos="690563" algn="r"/>
                <a:tab pos="914400" algn="r"/>
              </a:tabLst>
            </a:pPr>
            <a:r>
              <a:rPr lang="en-US" sz="2000" dirty="0">
                <a:latin typeface="SBL Hebrew" panose="02000000000000000000" pitchFamily="2" charset="-79"/>
                <a:cs typeface="SBL Hebrew" panose="02000000000000000000" pitchFamily="2" charset="-79"/>
              </a:rPr>
              <a:t>	</a:t>
            </a:r>
            <a:r>
              <a:rPr lang="he-IL" sz="2000" dirty="0" smtClean="0">
                <a:latin typeface="SBL Hebrew" panose="02000000000000000000" pitchFamily="2" charset="-79"/>
                <a:cs typeface="SBL Hebrew" panose="02000000000000000000" pitchFamily="2" charset="-79"/>
              </a:rPr>
              <a:t>לָלֶ֤כֶת </a:t>
            </a:r>
            <a:r>
              <a:rPr lang="he-IL" sz="2000" dirty="0">
                <a:latin typeface="SBL Hebrew" panose="02000000000000000000" pitchFamily="2" charset="-79"/>
                <a:cs typeface="SBL Hebrew" panose="02000000000000000000" pitchFamily="2" charset="-79"/>
              </a:rPr>
              <a:t>לְפָנַי֙ בֶּאֱמֶ֔ת </a:t>
            </a:r>
            <a:endParaRPr lang="en-US" sz="2000" dirty="0" smtClean="0">
              <a:latin typeface="SBL Hebrew" panose="02000000000000000000" pitchFamily="2" charset="-79"/>
              <a:cs typeface="SBL Hebrew" panose="02000000000000000000" pitchFamily="2" charset="-79"/>
            </a:endParaRPr>
          </a:p>
          <a:p>
            <a:pPr algn="r" rtl="1">
              <a:spcAft>
                <a:spcPts val="200"/>
              </a:spcAft>
              <a:tabLst>
                <a:tab pos="233363" algn="r"/>
                <a:tab pos="457200" algn="r"/>
                <a:tab pos="690563" algn="r"/>
                <a:tab pos="914400" algn="r"/>
              </a:tabLst>
            </a:pPr>
            <a:r>
              <a:rPr lang="en-US" sz="2000" dirty="0">
                <a:latin typeface="SBL Hebrew" panose="02000000000000000000" pitchFamily="2" charset="-79"/>
                <a:cs typeface="SBL Hebrew" panose="02000000000000000000" pitchFamily="2" charset="-79"/>
              </a:rPr>
              <a:t>	</a:t>
            </a:r>
            <a:r>
              <a:rPr lang="en-US" sz="2000" dirty="0" smtClean="0">
                <a:latin typeface="SBL Hebrew" panose="02000000000000000000" pitchFamily="2" charset="-79"/>
                <a:cs typeface="SBL Hebrew" panose="02000000000000000000" pitchFamily="2" charset="-79"/>
              </a:rPr>
              <a:t>	</a:t>
            </a:r>
            <a:r>
              <a:rPr lang="he-IL" sz="2000" dirty="0" smtClean="0">
                <a:latin typeface="SBL Hebrew" panose="02000000000000000000" pitchFamily="2" charset="-79"/>
                <a:cs typeface="SBL Hebrew" panose="02000000000000000000" pitchFamily="2" charset="-79"/>
              </a:rPr>
              <a:t>בְּכָל־</a:t>
            </a:r>
            <a:r>
              <a:rPr lang="he-IL" sz="2000" dirty="0" smtClean="0">
                <a:solidFill>
                  <a:srgbClr val="FF0000"/>
                </a:solidFill>
                <a:latin typeface="SBL Hebrew" panose="02000000000000000000" pitchFamily="2" charset="-79"/>
                <a:cs typeface="SBL Hebrew" panose="02000000000000000000" pitchFamily="2" charset="-79"/>
              </a:rPr>
              <a:t>לְבָבָ֖ם</a:t>
            </a:r>
            <a:r>
              <a:rPr lang="he-IL" sz="2000" dirty="0" smtClean="0">
                <a:latin typeface="SBL Hebrew" panose="02000000000000000000" pitchFamily="2" charset="-79"/>
                <a:cs typeface="SBL Hebrew" panose="02000000000000000000" pitchFamily="2" charset="-79"/>
              </a:rPr>
              <a:t> </a:t>
            </a:r>
            <a:endParaRPr lang="en-US" sz="2000" dirty="0" smtClean="0">
              <a:latin typeface="SBL Hebrew" panose="02000000000000000000" pitchFamily="2" charset="-79"/>
              <a:cs typeface="SBL Hebrew" panose="02000000000000000000" pitchFamily="2" charset="-79"/>
            </a:endParaRPr>
          </a:p>
          <a:p>
            <a:pPr algn="r" rtl="1">
              <a:spcAft>
                <a:spcPts val="200"/>
              </a:spcAft>
              <a:tabLst>
                <a:tab pos="233363" algn="r"/>
                <a:tab pos="457200" algn="r"/>
                <a:tab pos="690563" algn="r"/>
                <a:tab pos="914400" algn="r"/>
              </a:tabLst>
            </a:pPr>
            <a:r>
              <a:rPr lang="en-US" sz="2000" dirty="0">
                <a:latin typeface="SBL Hebrew" panose="02000000000000000000" pitchFamily="2" charset="-79"/>
                <a:cs typeface="SBL Hebrew" panose="02000000000000000000" pitchFamily="2" charset="-79"/>
              </a:rPr>
              <a:t>	</a:t>
            </a:r>
            <a:r>
              <a:rPr lang="en-US" sz="2000" dirty="0" smtClean="0">
                <a:latin typeface="SBL Hebrew" panose="02000000000000000000" pitchFamily="2" charset="-79"/>
                <a:cs typeface="SBL Hebrew" panose="02000000000000000000" pitchFamily="2" charset="-79"/>
              </a:rPr>
              <a:t>	</a:t>
            </a:r>
            <a:r>
              <a:rPr lang="he-IL" sz="2000" dirty="0" smtClean="0">
                <a:latin typeface="SBL Hebrew" panose="02000000000000000000" pitchFamily="2" charset="-79"/>
                <a:cs typeface="SBL Hebrew" panose="02000000000000000000" pitchFamily="2" charset="-79"/>
              </a:rPr>
              <a:t>וּבְכָל־נַפְשָׁ֑ם </a:t>
            </a:r>
            <a:endParaRPr lang="en-US" sz="2000" dirty="0" smtClean="0">
              <a:latin typeface="SBL Hebrew" panose="02000000000000000000" pitchFamily="2" charset="-79"/>
              <a:cs typeface="SBL Hebrew" panose="02000000000000000000" pitchFamily="2" charset="-79"/>
            </a:endParaRPr>
          </a:p>
          <a:p>
            <a:pPr algn="r" rtl="1">
              <a:spcAft>
                <a:spcPts val="200"/>
              </a:spcAft>
              <a:tabLst>
                <a:tab pos="233363" algn="r"/>
                <a:tab pos="457200" algn="r"/>
                <a:tab pos="690563" algn="r"/>
                <a:tab pos="914400" algn="r"/>
              </a:tabLst>
            </a:pPr>
            <a:r>
              <a:rPr lang="en-US" sz="2000" dirty="0" smtClean="0">
                <a:latin typeface="SBL Hebrew" panose="02000000000000000000" pitchFamily="2" charset="-79"/>
                <a:cs typeface="SBL Hebrew" panose="02000000000000000000" pitchFamily="2" charset="-79"/>
              </a:rPr>
              <a:t>	</a:t>
            </a:r>
            <a:r>
              <a:rPr lang="he-IL" sz="2000" dirty="0" smtClean="0">
                <a:latin typeface="SBL Hebrew" panose="02000000000000000000" pitchFamily="2" charset="-79"/>
                <a:cs typeface="SBL Hebrew" panose="02000000000000000000" pitchFamily="2" charset="-79"/>
              </a:rPr>
              <a:t>לֹֽא־יִכָּרֵ֤ת </a:t>
            </a:r>
            <a:r>
              <a:rPr lang="he-IL" sz="2000" dirty="0">
                <a:latin typeface="SBL Hebrew" panose="02000000000000000000" pitchFamily="2" charset="-79"/>
                <a:cs typeface="SBL Hebrew" panose="02000000000000000000" pitchFamily="2" charset="-79"/>
              </a:rPr>
              <a:t>לְךָ֙ אִ֔ישׁ מֵעַ֖ל כִּסֵּ֥א יִשְׂרָאֵֽל׃</a:t>
            </a:r>
            <a:endParaRPr lang="he-IL" sz="2000" dirty="0" smtClean="0">
              <a:latin typeface="SBL Hebrew" panose="02000000000000000000" pitchFamily="2" charset="-79"/>
              <a:cs typeface="SBL Hebrew" panose="02000000000000000000" pitchFamily="2" charset="-79"/>
            </a:endParaRPr>
          </a:p>
        </p:txBody>
      </p:sp>
    </p:spTree>
    <p:extLst>
      <p:ext uri="{BB962C8B-B14F-4D97-AF65-F5344CB8AC3E}">
        <p14:creationId xmlns:p14="http://schemas.microsoft.com/office/powerpoint/2010/main" val="296258238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smtClean="0"/>
              <a:t>1 Samuel 10:26-27</a:t>
            </a:r>
            <a:endParaRPr lang="en-US" sz="1400" dirty="0"/>
          </a:p>
        </p:txBody>
      </p:sp>
      <p:sp>
        <p:nvSpPr>
          <p:cNvPr id="3" name="Content Placeholder 2"/>
          <p:cNvSpPr>
            <a:spLocks noGrp="1"/>
          </p:cNvSpPr>
          <p:nvPr>
            <p:ph idx="1"/>
          </p:nvPr>
        </p:nvSpPr>
        <p:spPr>
          <a:xfrm>
            <a:off x="0" y="685800"/>
            <a:ext cx="8686800" cy="6096000"/>
          </a:xfrm>
        </p:spPr>
        <p:txBody>
          <a:bodyPr>
            <a:normAutofit/>
          </a:bodyPr>
          <a:lstStyle/>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	וְגַ֨ם־שָׁא֔וּל </a:t>
            </a:r>
            <a:r>
              <a:rPr lang="he-IL" sz="2800" dirty="0">
                <a:latin typeface="SBL Hebrew" pitchFamily="2" charset="-79"/>
                <a:cs typeface="SBL Hebrew" pitchFamily="2" charset="-79"/>
              </a:rPr>
              <a:t>הָלַ֥ךְ לְבֵית֖וֹ גִּבְעָ֑תָה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וַיֵּלְכ֣וּ </a:t>
            </a:r>
            <a:r>
              <a:rPr lang="he-IL" sz="2800" dirty="0">
                <a:latin typeface="SBL Hebrew" pitchFamily="2" charset="-79"/>
                <a:cs typeface="SBL Hebrew" pitchFamily="2" charset="-79"/>
              </a:rPr>
              <a:t>עִמּ֔וֹ הַחַ֕יִל אֲשֶׁר־נָגַ֥ע אֱלֹהִ֖ים </a:t>
            </a:r>
            <a:r>
              <a:rPr lang="he-IL" sz="2800" dirty="0">
                <a:solidFill>
                  <a:srgbClr val="FF0000"/>
                </a:solidFill>
                <a:latin typeface="SBL Hebrew" pitchFamily="2" charset="-79"/>
                <a:cs typeface="SBL Hebrew" pitchFamily="2" charset="-79"/>
              </a:rPr>
              <a:t>בְּלִבָּֽם</a:t>
            </a:r>
            <a:r>
              <a:rPr lang="he-IL" sz="2800" dirty="0">
                <a:latin typeface="SBL Hebrew" pitchFamily="2" charset="-79"/>
                <a:cs typeface="SBL Hebrew" pitchFamily="2" charset="-79"/>
              </a:rPr>
              <a:t>׃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en-US" sz="2800" dirty="0" smtClean="0">
              <a:solidFill>
                <a:srgbClr val="FF0000"/>
              </a:solidFill>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800" dirty="0">
              <a:solidFill>
                <a:srgbClr val="FF0000"/>
              </a:solidFill>
              <a:latin typeface="SBL Hebrew" pitchFamily="2" charset="-79"/>
              <a:cs typeface="SBL Hebrew" pitchFamily="2" charset="-79"/>
            </a:endParaRPr>
          </a:p>
        </p:txBody>
      </p:sp>
      <p:sp>
        <p:nvSpPr>
          <p:cNvPr id="6" name="Rectangle 5"/>
          <p:cNvSpPr/>
          <p:nvPr/>
        </p:nvSpPr>
        <p:spPr>
          <a:xfrm>
            <a:off x="154020" y="2283368"/>
            <a:ext cx="4722780" cy="1523494"/>
          </a:xfrm>
          <a:prstGeom prst="rect">
            <a:avLst/>
          </a:prstGeom>
          <a:ln w="28575">
            <a:solidFill>
              <a:schemeClr val="tx1"/>
            </a:solidFill>
          </a:ln>
        </p:spPr>
        <p:txBody>
          <a:bodyPr wrap="square">
            <a:spAutoFit/>
          </a:bodyPr>
          <a:lstStyle/>
          <a:p>
            <a:pPr>
              <a:spcAft>
                <a:spcPts val="300"/>
              </a:spcAft>
              <a:tabLst>
                <a:tab pos="233363" algn="l"/>
                <a:tab pos="457200" algn="l"/>
                <a:tab pos="690563" algn="l"/>
                <a:tab pos="914400" algn="l"/>
              </a:tabLst>
            </a:pPr>
            <a:r>
              <a:rPr lang="en-US" sz="1200" dirty="0" smtClean="0">
                <a:latin typeface="SBL Hebrew" panose="02000000000000000000" pitchFamily="2" charset="-79"/>
                <a:cs typeface="SBL Hebrew" panose="02000000000000000000" pitchFamily="2" charset="-79"/>
              </a:rPr>
              <a:t>1 </a:t>
            </a:r>
            <a:r>
              <a:rPr lang="en-US" sz="1200" dirty="0">
                <a:latin typeface="SBL Hebrew" panose="02000000000000000000" pitchFamily="2" charset="-79"/>
                <a:cs typeface="SBL Hebrew" panose="02000000000000000000" pitchFamily="2" charset="-79"/>
              </a:rPr>
              <a:t>Samuel 2:35 </a:t>
            </a:r>
            <a:endParaRPr lang="en-US" sz="1200" dirty="0" smtClean="0">
              <a:latin typeface="SBL Hebrew" panose="02000000000000000000" pitchFamily="2" charset="-79"/>
              <a:cs typeface="SBL Hebrew" panose="02000000000000000000" pitchFamily="2" charset="-79"/>
            </a:endParaRPr>
          </a:p>
          <a:p>
            <a:pPr>
              <a:spcAft>
                <a:spcPts val="900"/>
              </a:spcAft>
              <a:tabLst>
                <a:tab pos="233363" algn="l"/>
                <a:tab pos="457200" algn="l"/>
                <a:tab pos="690563" algn="l"/>
                <a:tab pos="914400" algn="l"/>
              </a:tabLst>
            </a:pPr>
            <a:r>
              <a:rPr lang="en-US" sz="1400" dirty="0" smtClean="0">
                <a:latin typeface="SBL Hebrew" panose="02000000000000000000" pitchFamily="2" charset="-79"/>
                <a:cs typeface="SBL Hebrew" panose="02000000000000000000" pitchFamily="2" charset="-79"/>
              </a:rPr>
              <a:t>And </a:t>
            </a:r>
            <a:r>
              <a:rPr lang="en-US" sz="1400" dirty="0">
                <a:latin typeface="SBL Hebrew" panose="02000000000000000000" pitchFamily="2" charset="-79"/>
                <a:cs typeface="SBL Hebrew" panose="02000000000000000000" pitchFamily="2" charset="-79"/>
              </a:rPr>
              <a:t>I will raise up for myself a faithful priest, </a:t>
            </a:r>
            <a:endParaRPr lang="en-US" sz="1400" dirty="0" smtClean="0">
              <a:latin typeface="SBL Hebrew" panose="02000000000000000000" pitchFamily="2" charset="-79"/>
              <a:cs typeface="SBL Hebrew" panose="02000000000000000000" pitchFamily="2" charset="-79"/>
            </a:endParaRPr>
          </a:p>
          <a:p>
            <a:pPr>
              <a:spcAft>
                <a:spcPts val="900"/>
              </a:spcAft>
              <a:tabLst>
                <a:tab pos="233363" algn="l"/>
                <a:tab pos="457200" algn="l"/>
                <a:tab pos="690563" algn="l"/>
                <a:tab pos="914400" algn="l"/>
              </a:tabLst>
            </a:pPr>
            <a:r>
              <a:rPr lang="en-US" sz="1400" dirty="0" smtClean="0">
                <a:latin typeface="SBL Hebrew" panose="02000000000000000000" pitchFamily="2" charset="-79"/>
                <a:cs typeface="SBL Hebrew" panose="02000000000000000000" pitchFamily="2" charset="-79"/>
              </a:rPr>
              <a:t>	who according </a:t>
            </a:r>
            <a:r>
              <a:rPr lang="en-US" sz="1400" dirty="0">
                <a:latin typeface="SBL Hebrew" panose="02000000000000000000" pitchFamily="2" charset="-79"/>
                <a:cs typeface="SBL Hebrew" panose="02000000000000000000" pitchFamily="2" charset="-79"/>
              </a:rPr>
              <a:t>to </a:t>
            </a:r>
            <a:r>
              <a:rPr lang="en-US" sz="1400" dirty="0" smtClean="0">
                <a:latin typeface="SBL Hebrew" panose="02000000000000000000" pitchFamily="2" charset="-79"/>
                <a:cs typeface="SBL Hebrew" panose="02000000000000000000" pitchFamily="2" charset="-79"/>
              </a:rPr>
              <a:t>my </a:t>
            </a:r>
            <a:r>
              <a:rPr lang="en-US" sz="1400" dirty="0">
                <a:solidFill>
                  <a:srgbClr val="FF0000"/>
                </a:solidFill>
                <a:latin typeface="SBL Hebrew" panose="02000000000000000000" pitchFamily="2" charset="-79"/>
                <a:cs typeface="SBL Hebrew" panose="02000000000000000000" pitchFamily="2" charset="-79"/>
              </a:rPr>
              <a:t>heart</a:t>
            </a:r>
            <a:r>
              <a:rPr lang="en-US" sz="1400" dirty="0">
                <a:latin typeface="SBL Hebrew" panose="02000000000000000000" pitchFamily="2" charset="-79"/>
                <a:cs typeface="SBL Hebrew" panose="02000000000000000000" pitchFamily="2" charset="-79"/>
              </a:rPr>
              <a:t> and in </a:t>
            </a:r>
            <a:r>
              <a:rPr lang="en-US" sz="1400" dirty="0" smtClean="0">
                <a:latin typeface="SBL Hebrew" panose="02000000000000000000" pitchFamily="2" charset="-79"/>
                <a:cs typeface="SBL Hebrew" panose="02000000000000000000" pitchFamily="2" charset="-79"/>
              </a:rPr>
              <a:t>my soul he shall act. </a:t>
            </a:r>
          </a:p>
          <a:p>
            <a:pPr>
              <a:spcAft>
                <a:spcPts val="900"/>
              </a:spcAft>
              <a:tabLst>
                <a:tab pos="233363" algn="l"/>
                <a:tab pos="457200" algn="l"/>
                <a:tab pos="690563" algn="l"/>
                <a:tab pos="914400" algn="l"/>
              </a:tabLst>
            </a:pPr>
            <a:r>
              <a:rPr lang="en-US" sz="1400" dirty="0" smtClean="0">
                <a:latin typeface="SBL Hebrew" panose="02000000000000000000" pitchFamily="2" charset="-79"/>
                <a:cs typeface="SBL Hebrew" panose="02000000000000000000" pitchFamily="2" charset="-79"/>
              </a:rPr>
              <a:t>And </a:t>
            </a:r>
            <a:r>
              <a:rPr lang="en-US" sz="1400" dirty="0">
                <a:latin typeface="SBL Hebrew" panose="02000000000000000000" pitchFamily="2" charset="-79"/>
                <a:cs typeface="SBL Hebrew" panose="02000000000000000000" pitchFamily="2" charset="-79"/>
              </a:rPr>
              <a:t>I will build him a faithful </a:t>
            </a:r>
            <a:r>
              <a:rPr lang="en-US" sz="1400" dirty="0" smtClean="0">
                <a:latin typeface="SBL Hebrew" panose="02000000000000000000" pitchFamily="2" charset="-79"/>
                <a:cs typeface="SBL Hebrew" panose="02000000000000000000" pitchFamily="2" charset="-79"/>
              </a:rPr>
              <a:t>house</a:t>
            </a:r>
            <a:r>
              <a:rPr lang="en-US" sz="1400" dirty="0">
                <a:latin typeface="SBL Hebrew" panose="02000000000000000000" pitchFamily="2" charset="-79"/>
                <a:cs typeface="SBL Hebrew" panose="02000000000000000000" pitchFamily="2" charset="-79"/>
              </a:rPr>
              <a:t>, </a:t>
            </a:r>
            <a:endParaRPr lang="en-US" sz="1400" dirty="0" smtClean="0">
              <a:latin typeface="SBL Hebrew" panose="02000000000000000000" pitchFamily="2" charset="-79"/>
              <a:cs typeface="SBL Hebrew" panose="02000000000000000000" pitchFamily="2" charset="-79"/>
            </a:endParaRPr>
          </a:p>
          <a:p>
            <a:pPr>
              <a:spcAft>
                <a:spcPts val="900"/>
              </a:spcAft>
              <a:tabLst>
                <a:tab pos="233363" algn="l"/>
                <a:tab pos="457200" algn="l"/>
                <a:tab pos="690563" algn="l"/>
                <a:tab pos="914400" algn="l"/>
              </a:tabLst>
            </a:pPr>
            <a:r>
              <a:rPr lang="en-US" sz="1400" dirty="0" smtClean="0">
                <a:latin typeface="SBL Hebrew" panose="02000000000000000000" pitchFamily="2" charset="-79"/>
                <a:cs typeface="SBL Hebrew" panose="02000000000000000000" pitchFamily="2" charset="-79"/>
              </a:rPr>
              <a:t>and </a:t>
            </a:r>
            <a:r>
              <a:rPr lang="en-US" sz="1400" dirty="0">
                <a:latin typeface="SBL Hebrew" panose="02000000000000000000" pitchFamily="2" charset="-79"/>
                <a:cs typeface="SBL Hebrew" panose="02000000000000000000" pitchFamily="2" charset="-79"/>
              </a:rPr>
              <a:t>he shall go in and out before my anointed forever</a:t>
            </a:r>
            <a:r>
              <a:rPr lang="en-US" sz="1400" dirty="0" smtClean="0">
                <a:latin typeface="SBL Hebrew" panose="02000000000000000000" pitchFamily="2" charset="-79"/>
                <a:cs typeface="SBL Hebrew" panose="02000000000000000000" pitchFamily="2" charset="-79"/>
              </a:rPr>
              <a:t>.</a:t>
            </a:r>
          </a:p>
        </p:txBody>
      </p:sp>
      <p:sp>
        <p:nvSpPr>
          <p:cNvPr id="7" name="Rectangle 6"/>
          <p:cNvSpPr/>
          <p:nvPr/>
        </p:nvSpPr>
        <p:spPr>
          <a:xfrm>
            <a:off x="5334000" y="2286000"/>
            <a:ext cx="3657600" cy="1508105"/>
          </a:xfrm>
          <a:prstGeom prst="rect">
            <a:avLst/>
          </a:prstGeom>
          <a:ln w="28575">
            <a:solidFill>
              <a:schemeClr val="tx1"/>
            </a:solidFill>
          </a:ln>
        </p:spPr>
        <p:txBody>
          <a:bodyPr wrap="square">
            <a:spAutoFit/>
          </a:bodyPr>
          <a:lstStyle/>
          <a:p>
            <a:r>
              <a:rPr lang="en-CA" sz="1200" dirty="0">
                <a:latin typeface="SBL Hebrew" panose="02000000000000000000" pitchFamily="2" charset="-79"/>
                <a:cs typeface="SBL Hebrew" panose="02000000000000000000" pitchFamily="2" charset="-79"/>
              </a:rPr>
              <a:t>1 Samuel </a:t>
            </a:r>
            <a:r>
              <a:rPr lang="en-CA" sz="1200" dirty="0" smtClean="0">
                <a:latin typeface="SBL Hebrew" panose="02000000000000000000" pitchFamily="2" charset="-79"/>
                <a:cs typeface="SBL Hebrew" panose="02000000000000000000" pitchFamily="2" charset="-79"/>
              </a:rPr>
              <a:t>2:35</a:t>
            </a:r>
            <a:endParaRPr lang="he-IL" sz="1200" dirty="0" smtClean="0">
              <a:latin typeface="SBL Hebrew" panose="02000000000000000000" pitchFamily="2" charset="-79"/>
              <a:cs typeface="SBL Hebrew" panose="02000000000000000000" pitchFamily="2" charset="-79"/>
            </a:endParaRPr>
          </a:p>
          <a:p>
            <a:pPr algn="r" rtl="1">
              <a:tabLst>
                <a:tab pos="233363" algn="r"/>
                <a:tab pos="457200" algn="r"/>
                <a:tab pos="690563" algn="r"/>
                <a:tab pos="914400" algn="r"/>
              </a:tabLst>
            </a:pPr>
            <a:r>
              <a:rPr lang="he-IL" sz="2000" dirty="0">
                <a:latin typeface="SBL Hebrew" panose="02000000000000000000" pitchFamily="2" charset="-79"/>
                <a:cs typeface="SBL Hebrew" panose="02000000000000000000" pitchFamily="2" charset="-79"/>
              </a:rPr>
              <a:t>וַהֲקִימֹתִ֥י לִי֙ כֹּהֵ֣ן נֶאֱמָ֔ן </a:t>
            </a:r>
            <a:endParaRPr lang="he-IL" sz="2000" dirty="0" smtClean="0">
              <a:latin typeface="SBL Hebrew" panose="02000000000000000000" pitchFamily="2" charset="-79"/>
              <a:cs typeface="SBL Hebrew" panose="02000000000000000000" pitchFamily="2" charset="-79"/>
            </a:endParaRPr>
          </a:p>
          <a:p>
            <a:pPr algn="r" rtl="1">
              <a:tabLst>
                <a:tab pos="233363" algn="r"/>
                <a:tab pos="457200" algn="r"/>
                <a:tab pos="690563" algn="r"/>
                <a:tab pos="914400" algn="r"/>
              </a:tabLst>
            </a:pPr>
            <a:r>
              <a:rPr lang="he-IL" sz="2000" dirty="0">
                <a:latin typeface="SBL Hebrew" panose="02000000000000000000" pitchFamily="2" charset="-79"/>
                <a:cs typeface="SBL Hebrew" panose="02000000000000000000" pitchFamily="2" charset="-79"/>
              </a:rPr>
              <a:t>	</a:t>
            </a:r>
            <a:r>
              <a:rPr lang="he-IL" sz="2000" dirty="0" smtClean="0">
                <a:latin typeface="SBL Hebrew" panose="02000000000000000000" pitchFamily="2" charset="-79"/>
                <a:cs typeface="SBL Hebrew" panose="02000000000000000000" pitchFamily="2" charset="-79"/>
              </a:rPr>
              <a:t>כַּאֲשֶׁ֛ר </a:t>
            </a:r>
            <a:r>
              <a:rPr lang="he-IL" sz="2000" dirty="0">
                <a:solidFill>
                  <a:srgbClr val="FF0000"/>
                </a:solidFill>
                <a:latin typeface="SBL Hebrew" panose="02000000000000000000" pitchFamily="2" charset="-79"/>
                <a:cs typeface="SBL Hebrew" panose="02000000000000000000" pitchFamily="2" charset="-79"/>
              </a:rPr>
              <a:t>בִּלְבָבִ֥י</a:t>
            </a:r>
            <a:r>
              <a:rPr lang="he-IL" sz="2000" dirty="0">
                <a:latin typeface="SBL Hebrew" panose="02000000000000000000" pitchFamily="2" charset="-79"/>
                <a:cs typeface="SBL Hebrew" panose="02000000000000000000" pitchFamily="2" charset="-79"/>
              </a:rPr>
              <a:t> וּבְנַפְשִׁ֖י יַעֲשֶׂ֑ה </a:t>
            </a:r>
            <a:endParaRPr lang="he-IL" sz="2000" dirty="0" smtClean="0">
              <a:latin typeface="SBL Hebrew" panose="02000000000000000000" pitchFamily="2" charset="-79"/>
              <a:cs typeface="SBL Hebrew" panose="02000000000000000000" pitchFamily="2" charset="-79"/>
            </a:endParaRPr>
          </a:p>
          <a:p>
            <a:pPr algn="r" rtl="1">
              <a:tabLst>
                <a:tab pos="233363" algn="r"/>
                <a:tab pos="457200" algn="r"/>
                <a:tab pos="690563" algn="r"/>
                <a:tab pos="914400" algn="r"/>
              </a:tabLst>
            </a:pPr>
            <a:r>
              <a:rPr lang="he-IL" sz="2000" dirty="0" smtClean="0">
                <a:latin typeface="SBL Hebrew" panose="02000000000000000000" pitchFamily="2" charset="-79"/>
                <a:cs typeface="SBL Hebrew" panose="02000000000000000000" pitchFamily="2" charset="-79"/>
              </a:rPr>
              <a:t>וּבָנִ֤יתִי </a:t>
            </a:r>
            <a:r>
              <a:rPr lang="he-IL" sz="2000" dirty="0">
                <a:latin typeface="SBL Hebrew" panose="02000000000000000000" pitchFamily="2" charset="-79"/>
                <a:cs typeface="SBL Hebrew" panose="02000000000000000000" pitchFamily="2" charset="-79"/>
              </a:rPr>
              <a:t>לוֹ֙ בַּ֣יִת נֶאֱמָ֔ן </a:t>
            </a:r>
            <a:endParaRPr lang="he-IL" sz="2000" dirty="0" smtClean="0">
              <a:latin typeface="SBL Hebrew" panose="02000000000000000000" pitchFamily="2" charset="-79"/>
              <a:cs typeface="SBL Hebrew" panose="02000000000000000000" pitchFamily="2" charset="-79"/>
            </a:endParaRPr>
          </a:p>
          <a:p>
            <a:pPr algn="r" rtl="1">
              <a:tabLst>
                <a:tab pos="233363" algn="r"/>
                <a:tab pos="457200" algn="r"/>
                <a:tab pos="690563" algn="r"/>
                <a:tab pos="914400" algn="r"/>
              </a:tabLst>
            </a:pPr>
            <a:r>
              <a:rPr lang="he-IL" sz="2000" dirty="0" smtClean="0">
                <a:latin typeface="SBL Hebrew" panose="02000000000000000000" pitchFamily="2" charset="-79"/>
                <a:cs typeface="SBL Hebrew" panose="02000000000000000000" pitchFamily="2" charset="-79"/>
              </a:rPr>
              <a:t>וְהִתְהַלֵּ֥ךְ </a:t>
            </a:r>
            <a:r>
              <a:rPr lang="he-IL" sz="2000" dirty="0">
                <a:latin typeface="SBL Hebrew" panose="02000000000000000000" pitchFamily="2" charset="-79"/>
                <a:cs typeface="SBL Hebrew" panose="02000000000000000000" pitchFamily="2" charset="-79"/>
              </a:rPr>
              <a:t>לִפְנֵֽי־מְשִׁיחִ֖י כָּל־הַיָּמִֽים׃</a:t>
            </a:r>
            <a:endParaRPr lang="en-US" sz="1600" dirty="0">
              <a:latin typeface="SBL Hebrew" panose="02000000000000000000" pitchFamily="2" charset="-79"/>
              <a:cs typeface="SBL Hebrew" panose="02000000000000000000" pitchFamily="2" charset="-79"/>
            </a:endParaRPr>
          </a:p>
        </p:txBody>
      </p:sp>
      <p:sp>
        <p:nvSpPr>
          <p:cNvPr id="4" name="Rectangle 3"/>
          <p:cNvSpPr/>
          <p:nvPr/>
        </p:nvSpPr>
        <p:spPr>
          <a:xfrm>
            <a:off x="154020" y="4064675"/>
            <a:ext cx="8837580" cy="1815882"/>
          </a:xfrm>
          <a:prstGeom prst="rect">
            <a:avLst/>
          </a:prstGeom>
          <a:ln>
            <a:solidFill>
              <a:schemeClr val="tx1"/>
            </a:solidFill>
          </a:ln>
        </p:spPr>
        <p:txBody>
          <a:bodyPr wrap="square">
            <a:spAutoFit/>
          </a:bodyPr>
          <a:lstStyle/>
          <a:p>
            <a:r>
              <a:rPr lang="en-US" sz="1400" dirty="0" smtClean="0"/>
              <a:t>This </a:t>
            </a:r>
            <a:r>
              <a:rPr lang="en-US" sz="1400" dirty="0"/>
              <a:t>promise appears to have been fulfilled with the rise of </a:t>
            </a:r>
            <a:r>
              <a:rPr lang="en-US" sz="1400" dirty="0" err="1"/>
              <a:t>Zadok</a:t>
            </a:r>
            <a:r>
              <a:rPr lang="en-US" sz="1400" dirty="0"/>
              <a:t>, who displaced </a:t>
            </a:r>
            <a:r>
              <a:rPr lang="en-US" sz="1400" dirty="0" err="1"/>
              <a:t>Abiathar</a:t>
            </a:r>
            <a:r>
              <a:rPr lang="en-US" sz="1400" dirty="0"/>
              <a:t> as the high priest in Israel (cf. 1 Kgs 2:35; 1 </a:t>
            </a:r>
            <a:r>
              <a:rPr lang="en-US" sz="1400" dirty="0" err="1"/>
              <a:t>Chr</a:t>
            </a:r>
            <a:r>
              <a:rPr lang="en-US" sz="1400" dirty="0"/>
              <a:t> 29:22</a:t>
            </a:r>
            <a:r>
              <a:rPr lang="en-US" sz="1400" dirty="0" smtClean="0"/>
              <a:t>) ... The </a:t>
            </a:r>
            <a:r>
              <a:rPr lang="en-US" sz="1400" dirty="0"/>
              <a:t>story of the downfall of the house of Eli plays an important role in Hebrew narrative because it is the last non-</a:t>
            </a:r>
            <a:r>
              <a:rPr lang="en-US" sz="1400" dirty="0" err="1"/>
              <a:t>Zadokite</a:t>
            </a:r>
            <a:r>
              <a:rPr lang="en-US" sz="1400" dirty="0"/>
              <a:t> priestly family with an active role in Old Testament narrative. When the Lord cursed Eli’s line, the way was cleared for </a:t>
            </a:r>
            <a:r>
              <a:rPr lang="en-US" sz="1400" dirty="0" err="1"/>
              <a:t>Eleazar’s</a:t>
            </a:r>
            <a:r>
              <a:rPr lang="en-US" sz="1400" dirty="0"/>
              <a:t> descendants, the promised heirs to the high priesthood, to assume their proper position. The details would be worked out in good time</a:t>
            </a:r>
            <a:r>
              <a:rPr lang="en-US" sz="1400" dirty="0" smtClean="0"/>
              <a:t>.</a:t>
            </a:r>
          </a:p>
          <a:p>
            <a:endParaRPr lang="en-US" sz="1400" dirty="0"/>
          </a:p>
          <a:p>
            <a:r>
              <a:rPr lang="en-US" sz="1400" dirty="0"/>
              <a:t>From New American Commentary 1 &amp; 2 Samuel (Vol. 7, p. 84) by R. D. Bergen.</a:t>
            </a:r>
          </a:p>
          <a:p>
            <a:r>
              <a:rPr lang="en-US" sz="1400" dirty="0"/>
              <a:t>(R. D. Bergen is also the editor of the important work </a:t>
            </a:r>
            <a:r>
              <a:rPr lang="en-US" sz="1400" i="1" dirty="0"/>
              <a:t>Biblical Hebrew and Discourse Analysis</a:t>
            </a:r>
            <a:r>
              <a:rPr lang="en-US" sz="1400" i="1" dirty="0" smtClean="0"/>
              <a:t>.</a:t>
            </a:r>
            <a:r>
              <a:rPr lang="en-US" sz="1400" dirty="0" smtClean="0"/>
              <a:t>)</a:t>
            </a:r>
            <a:endParaRPr lang="en-US" sz="1400" dirty="0"/>
          </a:p>
        </p:txBody>
      </p:sp>
    </p:spTree>
    <p:extLst>
      <p:ext uri="{BB962C8B-B14F-4D97-AF65-F5344CB8AC3E}">
        <p14:creationId xmlns:p14="http://schemas.microsoft.com/office/powerpoint/2010/main" val="2216778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smtClean="0"/>
              <a:t>1 Samuel 10:2</a:t>
            </a:r>
            <a:endParaRPr lang="en-US" sz="1400" dirty="0"/>
          </a:p>
        </p:txBody>
      </p:sp>
      <p:sp>
        <p:nvSpPr>
          <p:cNvPr id="3" name="Content Placeholder 2"/>
          <p:cNvSpPr>
            <a:spLocks noGrp="1"/>
          </p:cNvSpPr>
          <p:nvPr>
            <p:ph idx="1"/>
          </p:nvPr>
        </p:nvSpPr>
        <p:spPr>
          <a:xfrm>
            <a:off x="457200" y="685800"/>
            <a:ext cx="8229600" cy="6096000"/>
          </a:xfrm>
        </p:spPr>
        <p:txBody>
          <a:bodyPr>
            <a:normAutofit/>
          </a:bodyPr>
          <a:lstStyle/>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		בְּלֶכְתְּךָ֤ </a:t>
            </a:r>
            <a:r>
              <a:rPr lang="he-IL" sz="2800" dirty="0">
                <a:latin typeface="SBL Hebrew" pitchFamily="2" charset="-79"/>
                <a:cs typeface="SBL Hebrew" pitchFamily="2" charset="-79"/>
              </a:rPr>
              <a:t>הַיּוֹם֙ מֵעִמָּדִ֔י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וּמָצָאתָ֩ </a:t>
            </a:r>
            <a:r>
              <a:rPr lang="he-IL" sz="2800" dirty="0">
                <a:latin typeface="SBL Hebrew" pitchFamily="2" charset="-79"/>
                <a:cs typeface="SBL Hebrew" pitchFamily="2" charset="-79"/>
              </a:rPr>
              <a:t>שְׁנֵ֨י אֲנָשִׁ֜ים עִם־קְבֻרַ֥ת רָחֵ֛ל בִּגְב֥וּל בִּנְיָמִ֖ן בְּצֶלְצַ֑ח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וְאָמְר֣וּ </a:t>
            </a:r>
            <a:r>
              <a:rPr lang="he-IL" sz="2800" dirty="0">
                <a:latin typeface="SBL Hebrew" pitchFamily="2" charset="-79"/>
                <a:cs typeface="SBL Hebrew" pitchFamily="2" charset="-79"/>
              </a:rPr>
              <a:t>אֵלֶ֗יךָ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נִמְצְא֤וּ </a:t>
            </a:r>
            <a:r>
              <a:rPr lang="he-IL" sz="2800" dirty="0">
                <a:latin typeface="SBL Hebrew" pitchFamily="2" charset="-79"/>
                <a:cs typeface="SBL Hebrew" pitchFamily="2" charset="-79"/>
              </a:rPr>
              <a:t>הָאֲתֹנוֹת֙ אֲשֶׁ֣ר הָלַ֣כְתָּ לְבַקֵּ֔שׁ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וְהִנֵּ֨ה </a:t>
            </a:r>
            <a:r>
              <a:rPr lang="he-IL" sz="2800" dirty="0">
                <a:latin typeface="SBL Hebrew" pitchFamily="2" charset="-79"/>
                <a:cs typeface="SBL Hebrew" pitchFamily="2" charset="-79"/>
              </a:rPr>
              <a:t>נָטַ֤שׁ אָבִ֙יךָ֙ אֶת־דִּבְרֵ֣י הָאֲתֹנ֔וֹת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וְדָאַ֤ג </a:t>
            </a:r>
            <a:r>
              <a:rPr lang="he-IL" sz="2800" dirty="0">
                <a:latin typeface="SBL Hebrew" pitchFamily="2" charset="-79"/>
                <a:cs typeface="SBL Hebrew" pitchFamily="2" charset="-79"/>
              </a:rPr>
              <a:t>לָכֶם֙ לֵאמֹ֔ר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מָ֥ה </a:t>
            </a:r>
            <a:r>
              <a:rPr lang="he-IL" sz="2800" dirty="0">
                <a:latin typeface="SBL Hebrew" pitchFamily="2" charset="-79"/>
                <a:cs typeface="SBL Hebrew" pitchFamily="2" charset="-79"/>
              </a:rPr>
              <a:t>אֶעֱשֶׂ֖ה לִבְנִֽי׃ </a:t>
            </a:r>
          </a:p>
        </p:txBody>
      </p:sp>
    </p:spTree>
    <p:extLst>
      <p:ext uri="{BB962C8B-B14F-4D97-AF65-F5344CB8AC3E}">
        <p14:creationId xmlns:p14="http://schemas.microsoft.com/office/powerpoint/2010/main" val="24953754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smtClean="0"/>
              <a:t>1 Samuel 10:3-4</a:t>
            </a:r>
            <a:endParaRPr lang="en-US" sz="1400" dirty="0"/>
          </a:p>
        </p:txBody>
      </p:sp>
      <p:sp>
        <p:nvSpPr>
          <p:cNvPr id="3" name="Content Placeholder 2"/>
          <p:cNvSpPr>
            <a:spLocks noGrp="1"/>
          </p:cNvSpPr>
          <p:nvPr>
            <p:ph idx="1"/>
          </p:nvPr>
        </p:nvSpPr>
        <p:spPr>
          <a:xfrm>
            <a:off x="457200" y="685800"/>
            <a:ext cx="8229600" cy="6096000"/>
          </a:xfrm>
        </p:spPr>
        <p:txBody>
          <a:bodyPr>
            <a:normAutofit/>
          </a:bodyPr>
          <a:lstStyle/>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		וְחָלַפְתָּ֨ </a:t>
            </a:r>
            <a:r>
              <a:rPr lang="he-IL" sz="2800" dirty="0">
                <a:latin typeface="SBL Hebrew" pitchFamily="2" charset="-79"/>
                <a:cs typeface="SBL Hebrew" pitchFamily="2" charset="-79"/>
              </a:rPr>
              <a:t>מִשָּׁ֜ם וָהָ֗לְאָה </a:t>
            </a:r>
            <a:r>
              <a:rPr lang="he-IL" sz="2800" dirty="0" smtClean="0">
                <a:latin typeface="SBL Hebrew" pitchFamily="2" charset="-79"/>
                <a:cs typeface="SBL Hebrew" pitchFamily="2" charset="-79"/>
              </a:rPr>
              <a:t>וּבָ֙אתָ֙ </a:t>
            </a:r>
            <a:r>
              <a:rPr lang="he-IL" sz="2800" dirty="0">
                <a:latin typeface="SBL Hebrew" pitchFamily="2" charset="-79"/>
                <a:cs typeface="SBL Hebrew" pitchFamily="2" charset="-79"/>
              </a:rPr>
              <a:t>עַד־אֵל֣וֹן תָּב֔וֹר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וּמְצָא֤וּךָ </a:t>
            </a:r>
            <a:r>
              <a:rPr lang="he-IL" sz="2800" dirty="0">
                <a:latin typeface="SBL Hebrew" pitchFamily="2" charset="-79"/>
                <a:cs typeface="SBL Hebrew" pitchFamily="2" charset="-79"/>
              </a:rPr>
              <a:t>שָּׁם֙ שְׁלֹשָׁ֣ה אֲנָשִׁ֔ים עֹלִ֥ים אֶל־הָאֱלֹהִ֖ים בֵּֽית־אֵ֑ל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אֶחָ֞ד </a:t>
            </a:r>
            <a:r>
              <a:rPr lang="he-IL" sz="2800" dirty="0">
                <a:latin typeface="SBL Hebrew" pitchFamily="2" charset="-79"/>
                <a:cs typeface="SBL Hebrew" pitchFamily="2" charset="-79"/>
              </a:rPr>
              <a:t>נֹשֵׂ֣א ׀ שְׁלֹשָׁ֣ה גְדָיִ֗ים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וְאֶחָד֙ </a:t>
            </a:r>
            <a:r>
              <a:rPr lang="he-IL" sz="2800" dirty="0">
                <a:latin typeface="SBL Hebrew" pitchFamily="2" charset="-79"/>
                <a:cs typeface="SBL Hebrew" pitchFamily="2" charset="-79"/>
              </a:rPr>
              <a:t>נֹשֵׂ֗א שְׁלֹ֙שֶׁת֙ כִּכְּר֣וֹת לֶ֔חֶם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וְאֶחָ֥ד </a:t>
            </a:r>
            <a:r>
              <a:rPr lang="he-IL" sz="2800" dirty="0">
                <a:latin typeface="SBL Hebrew" pitchFamily="2" charset="-79"/>
                <a:cs typeface="SBL Hebrew" pitchFamily="2" charset="-79"/>
              </a:rPr>
              <a:t>נֹשֵׂ֖א נֵֽבֶל־יָֽיִן׃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8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		וְשָׁאֲל֥וּ </a:t>
            </a:r>
            <a:r>
              <a:rPr lang="he-IL" sz="2800" dirty="0">
                <a:latin typeface="SBL Hebrew" pitchFamily="2" charset="-79"/>
                <a:cs typeface="SBL Hebrew" pitchFamily="2" charset="-79"/>
              </a:rPr>
              <a:t>לְךָ֖ לְשָׁל֑וֹם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וְנָתְנ֤וּ </a:t>
            </a:r>
            <a:r>
              <a:rPr lang="he-IL" sz="2800" dirty="0">
                <a:latin typeface="SBL Hebrew" pitchFamily="2" charset="-79"/>
                <a:cs typeface="SBL Hebrew" pitchFamily="2" charset="-79"/>
              </a:rPr>
              <a:t>לְךָ֙ שְׁתֵּי־לֶ֔חֶם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וְלָקַחְתָּ֖ </a:t>
            </a:r>
            <a:r>
              <a:rPr lang="he-IL" sz="2800" dirty="0">
                <a:latin typeface="SBL Hebrew" pitchFamily="2" charset="-79"/>
                <a:cs typeface="SBL Hebrew" pitchFamily="2" charset="-79"/>
              </a:rPr>
              <a:t>מִיָּדָֽם׃ </a:t>
            </a:r>
          </a:p>
        </p:txBody>
      </p:sp>
      <p:sp>
        <p:nvSpPr>
          <p:cNvPr id="4" name="Freeform 3"/>
          <p:cNvSpPr/>
          <p:nvPr/>
        </p:nvSpPr>
        <p:spPr>
          <a:xfrm>
            <a:off x="5379396" y="427957"/>
            <a:ext cx="2217906" cy="272434"/>
          </a:xfrm>
          <a:custGeom>
            <a:avLst/>
            <a:gdLst>
              <a:gd name="connsiteX0" fmla="*/ 2217906 w 2217906"/>
              <a:gd name="connsiteY0" fmla="*/ 272434 h 272434"/>
              <a:gd name="connsiteX1" fmla="*/ 894944 w 2217906"/>
              <a:gd name="connsiteY1" fmla="*/ 60 h 272434"/>
              <a:gd name="connsiteX2" fmla="*/ 0 w 2217906"/>
              <a:gd name="connsiteY2" fmla="*/ 252979 h 272434"/>
            </a:gdLst>
            <a:ahLst/>
            <a:cxnLst>
              <a:cxn ang="0">
                <a:pos x="connsiteX0" y="connsiteY0"/>
              </a:cxn>
              <a:cxn ang="0">
                <a:pos x="connsiteX1" y="connsiteY1"/>
              </a:cxn>
              <a:cxn ang="0">
                <a:pos x="connsiteX2" y="connsiteY2"/>
              </a:cxn>
            </a:cxnLst>
            <a:rect l="l" t="t" r="r" b="b"/>
            <a:pathLst>
              <a:path w="2217906" h="272434">
                <a:moveTo>
                  <a:pt x="2217906" y="272434"/>
                </a:moveTo>
                <a:cubicBezTo>
                  <a:pt x="1741250" y="137868"/>
                  <a:pt x="1264595" y="3302"/>
                  <a:pt x="894944" y="60"/>
                </a:cubicBezTo>
                <a:cubicBezTo>
                  <a:pt x="525293" y="-3182"/>
                  <a:pt x="262646" y="124898"/>
                  <a:pt x="0" y="252979"/>
                </a:cubicBezTo>
              </a:path>
            </a:pathLst>
          </a:custGeom>
          <a:noFill/>
          <a:ln>
            <a:solidFill>
              <a:schemeClr val="tx1"/>
            </a:solidFill>
            <a:headEnd type="oval"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5" name="Freeform 4"/>
          <p:cNvSpPr/>
          <p:nvPr/>
        </p:nvSpPr>
        <p:spPr>
          <a:xfrm>
            <a:off x="5486400" y="1118681"/>
            <a:ext cx="2062264" cy="155642"/>
          </a:xfrm>
          <a:custGeom>
            <a:avLst/>
            <a:gdLst>
              <a:gd name="connsiteX0" fmla="*/ 0 w 2062264"/>
              <a:gd name="connsiteY0" fmla="*/ 0 h 155642"/>
              <a:gd name="connsiteX1" fmla="*/ 233464 w 2062264"/>
              <a:gd name="connsiteY1" fmla="*/ 116732 h 155642"/>
              <a:gd name="connsiteX2" fmla="*/ 963038 w 2062264"/>
              <a:gd name="connsiteY2" fmla="*/ 87549 h 155642"/>
              <a:gd name="connsiteX3" fmla="*/ 1809345 w 2062264"/>
              <a:gd name="connsiteY3" fmla="*/ 38910 h 155642"/>
              <a:gd name="connsiteX4" fmla="*/ 2062264 w 2062264"/>
              <a:gd name="connsiteY4" fmla="*/ 155642 h 1556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62264" h="155642">
                <a:moveTo>
                  <a:pt x="0" y="0"/>
                </a:moveTo>
                <a:cubicBezTo>
                  <a:pt x="36479" y="51070"/>
                  <a:pt x="72958" y="102141"/>
                  <a:pt x="233464" y="116732"/>
                </a:cubicBezTo>
                <a:cubicBezTo>
                  <a:pt x="393970" y="131323"/>
                  <a:pt x="963038" y="87549"/>
                  <a:pt x="963038" y="87549"/>
                </a:cubicBezTo>
                <a:cubicBezTo>
                  <a:pt x="1225685" y="74579"/>
                  <a:pt x="1626141" y="27561"/>
                  <a:pt x="1809345" y="38910"/>
                </a:cubicBezTo>
                <a:cubicBezTo>
                  <a:pt x="1992549" y="50259"/>
                  <a:pt x="2027406" y="102950"/>
                  <a:pt x="2062264" y="155642"/>
                </a:cubicBezTo>
              </a:path>
            </a:pathLst>
          </a:custGeom>
          <a:noFill/>
          <a:ln w="9525">
            <a:solidFill>
              <a:schemeClr val="tx1"/>
            </a:solidFill>
            <a:headEnd type="oval"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6" name="Freeform 5"/>
          <p:cNvSpPr/>
          <p:nvPr/>
        </p:nvSpPr>
        <p:spPr>
          <a:xfrm>
            <a:off x="8249055" y="1439695"/>
            <a:ext cx="272751" cy="2522706"/>
          </a:xfrm>
          <a:custGeom>
            <a:avLst/>
            <a:gdLst>
              <a:gd name="connsiteX0" fmla="*/ 0 w 272751"/>
              <a:gd name="connsiteY0" fmla="*/ 0 h 2655651"/>
              <a:gd name="connsiteX1" fmla="*/ 204281 w 272751"/>
              <a:gd name="connsiteY1" fmla="*/ 252919 h 2655651"/>
              <a:gd name="connsiteX2" fmla="*/ 272375 w 272751"/>
              <a:gd name="connsiteY2" fmla="*/ 1206229 h 2655651"/>
              <a:gd name="connsiteX3" fmla="*/ 223736 w 272751"/>
              <a:gd name="connsiteY3" fmla="*/ 2402732 h 2655651"/>
              <a:gd name="connsiteX4" fmla="*/ 68094 w 272751"/>
              <a:gd name="connsiteY4" fmla="*/ 2655651 h 26556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2751" h="2655651">
                <a:moveTo>
                  <a:pt x="0" y="0"/>
                </a:moveTo>
                <a:cubicBezTo>
                  <a:pt x="79442" y="25940"/>
                  <a:pt x="158885" y="51881"/>
                  <a:pt x="204281" y="252919"/>
                </a:cubicBezTo>
                <a:cubicBezTo>
                  <a:pt x="249677" y="453957"/>
                  <a:pt x="269133" y="847927"/>
                  <a:pt x="272375" y="1206229"/>
                </a:cubicBezTo>
                <a:cubicBezTo>
                  <a:pt x="275617" y="1564531"/>
                  <a:pt x="257783" y="2161162"/>
                  <a:pt x="223736" y="2402732"/>
                </a:cubicBezTo>
                <a:cubicBezTo>
                  <a:pt x="189689" y="2644302"/>
                  <a:pt x="128891" y="2649976"/>
                  <a:pt x="68094" y="2655651"/>
                </a:cubicBezTo>
              </a:path>
            </a:pathLst>
          </a:custGeom>
          <a:noFill/>
          <a:ln>
            <a:solidFill>
              <a:schemeClr val="tx1"/>
            </a:solidFill>
            <a:headEnd type="oval"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2" name="Freeform 11"/>
          <p:cNvSpPr/>
          <p:nvPr/>
        </p:nvSpPr>
        <p:spPr>
          <a:xfrm>
            <a:off x="8297694" y="4636848"/>
            <a:ext cx="198524" cy="445851"/>
          </a:xfrm>
          <a:custGeom>
            <a:avLst/>
            <a:gdLst>
              <a:gd name="connsiteX0" fmla="*/ 0 w 179069"/>
              <a:gd name="connsiteY0" fmla="*/ 0 h 379379"/>
              <a:gd name="connsiteX1" fmla="*/ 155642 w 179069"/>
              <a:gd name="connsiteY1" fmla="*/ 126460 h 379379"/>
              <a:gd name="connsiteX2" fmla="*/ 165370 w 179069"/>
              <a:gd name="connsiteY2" fmla="*/ 330740 h 379379"/>
              <a:gd name="connsiteX3" fmla="*/ 29183 w 179069"/>
              <a:gd name="connsiteY3" fmla="*/ 379379 h 379379"/>
            </a:gdLst>
            <a:ahLst/>
            <a:cxnLst>
              <a:cxn ang="0">
                <a:pos x="connsiteX0" y="connsiteY0"/>
              </a:cxn>
              <a:cxn ang="0">
                <a:pos x="connsiteX1" y="connsiteY1"/>
              </a:cxn>
              <a:cxn ang="0">
                <a:pos x="connsiteX2" y="connsiteY2"/>
              </a:cxn>
              <a:cxn ang="0">
                <a:pos x="connsiteX3" y="connsiteY3"/>
              </a:cxn>
            </a:cxnLst>
            <a:rect l="l" t="t" r="r" b="b"/>
            <a:pathLst>
              <a:path w="179069" h="379379">
                <a:moveTo>
                  <a:pt x="0" y="0"/>
                </a:moveTo>
                <a:cubicBezTo>
                  <a:pt x="64040" y="35668"/>
                  <a:pt x="128080" y="71337"/>
                  <a:pt x="155642" y="126460"/>
                </a:cubicBezTo>
                <a:cubicBezTo>
                  <a:pt x="183204" y="181583"/>
                  <a:pt x="186447" y="288587"/>
                  <a:pt x="165370" y="330740"/>
                </a:cubicBezTo>
                <a:cubicBezTo>
                  <a:pt x="144294" y="372893"/>
                  <a:pt x="86738" y="376136"/>
                  <a:pt x="29183" y="379379"/>
                </a:cubicBezTo>
              </a:path>
            </a:pathLst>
          </a:custGeom>
          <a:noFill/>
          <a:ln>
            <a:solidFill>
              <a:schemeClr val="tx1"/>
            </a:solidFill>
            <a:headEnd type="oval"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3" name="Freeform 12"/>
          <p:cNvSpPr/>
          <p:nvPr/>
        </p:nvSpPr>
        <p:spPr>
          <a:xfrm>
            <a:off x="8297694" y="4077509"/>
            <a:ext cx="198524" cy="445851"/>
          </a:xfrm>
          <a:custGeom>
            <a:avLst/>
            <a:gdLst>
              <a:gd name="connsiteX0" fmla="*/ 0 w 179069"/>
              <a:gd name="connsiteY0" fmla="*/ 0 h 379379"/>
              <a:gd name="connsiteX1" fmla="*/ 155642 w 179069"/>
              <a:gd name="connsiteY1" fmla="*/ 126460 h 379379"/>
              <a:gd name="connsiteX2" fmla="*/ 165370 w 179069"/>
              <a:gd name="connsiteY2" fmla="*/ 330740 h 379379"/>
              <a:gd name="connsiteX3" fmla="*/ 29183 w 179069"/>
              <a:gd name="connsiteY3" fmla="*/ 379379 h 379379"/>
            </a:gdLst>
            <a:ahLst/>
            <a:cxnLst>
              <a:cxn ang="0">
                <a:pos x="connsiteX0" y="connsiteY0"/>
              </a:cxn>
              <a:cxn ang="0">
                <a:pos x="connsiteX1" y="connsiteY1"/>
              </a:cxn>
              <a:cxn ang="0">
                <a:pos x="connsiteX2" y="connsiteY2"/>
              </a:cxn>
              <a:cxn ang="0">
                <a:pos x="connsiteX3" y="connsiteY3"/>
              </a:cxn>
            </a:cxnLst>
            <a:rect l="l" t="t" r="r" b="b"/>
            <a:pathLst>
              <a:path w="179069" h="379379">
                <a:moveTo>
                  <a:pt x="0" y="0"/>
                </a:moveTo>
                <a:cubicBezTo>
                  <a:pt x="64040" y="35668"/>
                  <a:pt x="128080" y="71337"/>
                  <a:pt x="155642" y="126460"/>
                </a:cubicBezTo>
                <a:cubicBezTo>
                  <a:pt x="183204" y="181583"/>
                  <a:pt x="186447" y="288587"/>
                  <a:pt x="165370" y="330740"/>
                </a:cubicBezTo>
                <a:cubicBezTo>
                  <a:pt x="144294" y="372893"/>
                  <a:pt x="86738" y="376136"/>
                  <a:pt x="29183" y="379379"/>
                </a:cubicBezTo>
              </a:path>
            </a:pathLst>
          </a:custGeom>
          <a:noFill/>
          <a:ln>
            <a:solidFill>
              <a:schemeClr val="tx1"/>
            </a:solidFill>
            <a:headEnd type="oval"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Tree>
    <p:extLst>
      <p:ext uri="{BB962C8B-B14F-4D97-AF65-F5344CB8AC3E}">
        <p14:creationId xmlns:p14="http://schemas.microsoft.com/office/powerpoint/2010/main" val="15423959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smtClean="0"/>
              <a:t>1 Samuel 10:5-6</a:t>
            </a:r>
            <a:endParaRPr lang="en-US" sz="1400" dirty="0"/>
          </a:p>
        </p:txBody>
      </p:sp>
      <p:sp>
        <p:nvSpPr>
          <p:cNvPr id="3" name="Content Placeholder 2"/>
          <p:cNvSpPr>
            <a:spLocks noGrp="1"/>
          </p:cNvSpPr>
          <p:nvPr>
            <p:ph idx="1"/>
          </p:nvPr>
        </p:nvSpPr>
        <p:spPr>
          <a:xfrm>
            <a:off x="457200" y="685800"/>
            <a:ext cx="8229600" cy="6096000"/>
          </a:xfrm>
        </p:spPr>
        <p:txBody>
          <a:bodyPr>
            <a:normAutofit/>
          </a:bodyPr>
          <a:lstStyle/>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		אַ֣חַר </a:t>
            </a:r>
            <a:r>
              <a:rPr lang="he-IL" sz="2800" dirty="0">
                <a:latin typeface="SBL Hebrew" pitchFamily="2" charset="-79"/>
                <a:cs typeface="SBL Hebrew" pitchFamily="2" charset="-79"/>
              </a:rPr>
              <a:t>כֵּ֗ן תָּבוֹא֙ גִּבְעַ֣ת הָאֱלֹהִ֔ים אֲשֶׁר־שָׁ֖ם נְצִבֵ֣י פְלִשְׁתִּ֑ים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וִיהִי֩ </a:t>
            </a:r>
            <a:r>
              <a:rPr lang="he-IL" sz="2800" dirty="0">
                <a:latin typeface="SBL Hebrew" pitchFamily="2" charset="-79"/>
                <a:cs typeface="SBL Hebrew" pitchFamily="2" charset="-79"/>
              </a:rPr>
              <a:t>כְבֹאֲךָ֨ שָׁ֜ם הָעִ֗יר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וּפָגַעְתָּ֞ </a:t>
            </a:r>
            <a:r>
              <a:rPr lang="he-IL" sz="2800" dirty="0">
                <a:latin typeface="SBL Hebrew" pitchFamily="2" charset="-79"/>
                <a:cs typeface="SBL Hebrew" pitchFamily="2" charset="-79"/>
              </a:rPr>
              <a:t>חֶ֤בֶל נְבִיאִים֙ יֹרְדִ֣ים מֵֽהַבָּמָ֔ה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en-US" sz="2800" dirty="0" smtClean="0">
                <a:latin typeface="SBL Hebrew" pitchFamily="2" charset="-79"/>
                <a:cs typeface="SBL Hebrew" pitchFamily="2" charset="-79"/>
              </a:rPr>
              <a:t>	</a:t>
            </a: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וְלִפְנֵיהֶ֞ם </a:t>
            </a:r>
            <a:r>
              <a:rPr lang="he-IL" sz="2800" dirty="0">
                <a:latin typeface="SBL Hebrew" pitchFamily="2" charset="-79"/>
                <a:cs typeface="SBL Hebrew" pitchFamily="2" charset="-79"/>
              </a:rPr>
              <a:t>נֵ֤בֶל וְתֹף֙ וְחָלִ֣יל וְכִנּ֔וֹר וְהֵ֖מָּה מִֽתְנַבְּאִֽים׃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8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		וְצָלְחָ֤ה </a:t>
            </a:r>
            <a:r>
              <a:rPr lang="he-IL" sz="2800" dirty="0">
                <a:latin typeface="SBL Hebrew" pitchFamily="2" charset="-79"/>
                <a:cs typeface="SBL Hebrew" pitchFamily="2" charset="-79"/>
              </a:rPr>
              <a:t>עָלֶ֙יךָ֙ ר֣וּחַ יְהוָ֔ה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וְהִתְנַבִּ֖יתָ </a:t>
            </a:r>
            <a:r>
              <a:rPr lang="he-IL" sz="2800" dirty="0">
                <a:latin typeface="SBL Hebrew" pitchFamily="2" charset="-79"/>
                <a:cs typeface="SBL Hebrew" pitchFamily="2" charset="-79"/>
              </a:rPr>
              <a:t>עִמָּ֑ם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וְנֶהְפַּכְתָּ֖ </a:t>
            </a:r>
            <a:r>
              <a:rPr lang="he-IL" sz="2800" dirty="0">
                <a:latin typeface="SBL Hebrew" pitchFamily="2" charset="-79"/>
                <a:cs typeface="SBL Hebrew" pitchFamily="2" charset="-79"/>
              </a:rPr>
              <a:t>לְאִ֥ישׁ אַחֵֽר׃ </a:t>
            </a:r>
          </a:p>
        </p:txBody>
      </p:sp>
      <p:sp>
        <p:nvSpPr>
          <p:cNvPr id="4" name="Freeform 3"/>
          <p:cNvSpPr/>
          <p:nvPr/>
        </p:nvSpPr>
        <p:spPr>
          <a:xfrm>
            <a:off x="7577847" y="1595336"/>
            <a:ext cx="823850" cy="340779"/>
          </a:xfrm>
          <a:custGeom>
            <a:avLst/>
            <a:gdLst>
              <a:gd name="connsiteX0" fmla="*/ 0 w 823850"/>
              <a:gd name="connsiteY0" fmla="*/ 0 h 340779"/>
              <a:gd name="connsiteX1" fmla="*/ 204281 w 823850"/>
              <a:gd name="connsiteY1" fmla="*/ 97277 h 340779"/>
              <a:gd name="connsiteX2" fmla="*/ 593387 w 823850"/>
              <a:gd name="connsiteY2" fmla="*/ 126460 h 340779"/>
              <a:gd name="connsiteX3" fmla="*/ 797668 w 823850"/>
              <a:gd name="connsiteY3" fmla="*/ 214009 h 340779"/>
              <a:gd name="connsiteX4" fmla="*/ 807396 w 823850"/>
              <a:gd name="connsiteY4" fmla="*/ 321013 h 340779"/>
              <a:gd name="connsiteX5" fmla="*/ 671208 w 823850"/>
              <a:gd name="connsiteY5" fmla="*/ 340468 h 340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23850" h="340779">
                <a:moveTo>
                  <a:pt x="0" y="0"/>
                </a:moveTo>
                <a:cubicBezTo>
                  <a:pt x="52691" y="38100"/>
                  <a:pt x="105383" y="76200"/>
                  <a:pt x="204281" y="97277"/>
                </a:cubicBezTo>
                <a:cubicBezTo>
                  <a:pt x="303179" y="118354"/>
                  <a:pt x="494489" y="107005"/>
                  <a:pt x="593387" y="126460"/>
                </a:cubicBezTo>
                <a:cubicBezTo>
                  <a:pt x="692285" y="145915"/>
                  <a:pt x="762000" y="181584"/>
                  <a:pt x="797668" y="214009"/>
                </a:cubicBezTo>
                <a:cubicBezTo>
                  <a:pt x="833336" y="246434"/>
                  <a:pt x="828473" y="299937"/>
                  <a:pt x="807396" y="321013"/>
                </a:cubicBezTo>
                <a:cubicBezTo>
                  <a:pt x="786319" y="342089"/>
                  <a:pt x="728763" y="341278"/>
                  <a:pt x="671208" y="340468"/>
                </a:cubicBezTo>
              </a:path>
            </a:pathLst>
          </a:custGeom>
          <a:noFill/>
          <a:ln>
            <a:solidFill>
              <a:schemeClr val="tx1"/>
            </a:solidFill>
            <a:headEnd type="oval"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5" name="Freeform 4"/>
          <p:cNvSpPr/>
          <p:nvPr/>
        </p:nvSpPr>
        <p:spPr>
          <a:xfrm>
            <a:off x="8180962" y="2023353"/>
            <a:ext cx="264268" cy="1429966"/>
          </a:xfrm>
          <a:custGeom>
            <a:avLst/>
            <a:gdLst>
              <a:gd name="connsiteX0" fmla="*/ 0 w 264268"/>
              <a:gd name="connsiteY0" fmla="*/ 0 h 1429966"/>
              <a:gd name="connsiteX1" fmla="*/ 184825 w 264268"/>
              <a:gd name="connsiteY1" fmla="*/ 194553 h 1429966"/>
              <a:gd name="connsiteX2" fmla="*/ 262647 w 264268"/>
              <a:gd name="connsiteY2" fmla="*/ 749030 h 1429966"/>
              <a:gd name="connsiteX3" fmla="*/ 223736 w 264268"/>
              <a:gd name="connsiteY3" fmla="*/ 1303507 h 1429966"/>
              <a:gd name="connsiteX4" fmla="*/ 68093 w 264268"/>
              <a:gd name="connsiteY4" fmla="*/ 1429966 h 14299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4268" h="1429966">
                <a:moveTo>
                  <a:pt x="0" y="0"/>
                </a:moveTo>
                <a:cubicBezTo>
                  <a:pt x="70525" y="34857"/>
                  <a:pt x="141051" y="69715"/>
                  <a:pt x="184825" y="194553"/>
                </a:cubicBezTo>
                <a:cubicBezTo>
                  <a:pt x="228599" y="319391"/>
                  <a:pt x="256162" y="564204"/>
                  <a:pt x="262647" y="749030"/>
                </a:cubicBezTo>
                <a:cubicBezTo>
                  <a:pt x="269132" y="933856"/>
                  <a:pt x="256162" y="1190018"/>
                  <a:pt x="223736" y="1303507"/>
                </a:cubicBezTo>
                <a:cubicBezTo>
                  <a:pt x="191310" y="1416996"/>
                  <a:pt x="129701" y="1423481"/>
                  <a:pt x="68093" y="1429966"/>
                </a:cubicBezTo>
              </a:path>
            </a:pathLst>
          </a:custGeom>
          <a:noFill/>
          <a:ln w="12700">
            <a:solidFill>
              <a:schemeClr val="tx1"/>
            </a:solidFill>
            <a:headEnd type="oval"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6" name="Freeform 5"/>
          <p:cNvSpPr/>
          <p:nvPr/>
        </p:nvSpPr>
        <p:spPr>
          <a:xfrm>
            <a:off x="8297694" y="4140739"/>
            <a:ext cx="198524" cy="445851"/>
          </a:xfrm>
          <a:custGeom>
            <a:avLst/>
            <a:gdLst>
              <a:gd name="connsiteX0" fmla="*/ 0 w 179069"/>
              <a:gd name="connsiteY0" fmla="*/ 0 h 379379"/>
              <a:gd name="connsiteX1" fmla="*/ 155642 w 179069"/>
              <a:gd name="connsiteY1" fmla="*/ 126460 h 379379"/>
              <a:gd name="connsiteX2" fmla="*/ 165370 w 179069"/>
              <a:gd name="connsiteY2" fmla="*/ 330740 h 379379"/>
              <a:gd name="connsiteX3" fmla="*/ 29183 w 179069"/>
              <a:gd name="connsiteY3" fmla="*/ 379379 h 379379"/>
            </a:gdLst>
            <a:ahLst/>
            <a:cxnLst>
              <a:cxn ang="0">
                <a:pos x="connsiteX0" y="connsiteY0"/>
              </a:cxn>
              <a:cxn ang="0">
                <a:pos x="connsiteX1" y="connsiteY1"/>
              </a:cxn>
              <a:cxn ang="0">
                <a:pos x="connsiteX2" y="connsiteY2"/>
              </a:cxn>
              <a:cxn ang="0">
                <a:pos x="connsiteX3" y="connsiteY3"/>
              </a:cxn>
            </a:cxnLst>
            <a:rect l="l" t="t" r="r" b="b"/>
            <a:pathLst>
              <a:path w="179069" h="379379">
                <a:moveTo>
                  <a:pt x="0" y="0"/>
                </a:moveTo>
                <a:cubicBezTo>
                  <a:pt x="64040" y="35668"/>
                  <a:pt x="128080" y="71337"/>
                  <a:pt x="155642" y="126460"/>
                </a:cubicBezTo>
                <a:cubicBezTo>
                  <a:pt x="183204" y="181583"/>
                  <a:pt x="186447" y="288587"/>
                  <a:pt x="165370" y="330740"/>
                </a:cubicBezTo>
                <a:cubicBezTo>
                  <a:pt x="144294" y="372893"/>
                  <a:pt x="86738" y="376136"/>
                  <a:pt x="29183" y="379379"/>
                </a:cubicBezTo>
              </a:path>
            </a:pathLst>
          </a:custGeom>
          <a:noFill/>
          <a:ln>
            <a:solidFill>
              <a:schemeClr val="tx1"/>
            </a:solidFill>
            <a:headEnd type="oval"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7" name="Freeform 6"/>
          <p:cNvSpPr/>
          <p:nvPr/>
        </p:nvSpPr>
        <p:spPr>
          <a:xfrm>
            <a:off x="8297694" y="3581400"/>
            <a:ext cx="198524" cy="445851"/>
          </a:xfrm>
          <a:custGeom>
            <a:avLst/>
            <a:gdLst>
              <a:gd name="connsiteX0" fmla="*/ 0 w 179069"/>
              <a:gd name="connsiteY0" fmla="*/ 0 h 379379"/>
              <a:gd name="connsiteX1" fmla="*/ 155642 w 179069"/>
              <a:gd name="connsiteY1" fmla="*/ 126460 h 379379"/>
              <a:gd name="connsiteX2" fmla="*/ 165370 w 179069"/>
              <a:gd name="connsiteY2" fmla="*/ 330740 h 379379"/>
              <a:gd name="connsiteX3" fmla="*/ 29183 w 179069"/>
              <a:gd name="connsiteY3" fmla="*/ 379379 h 379379"/>
            </a:gdLst>
            <a:ahLst/>
            <a:cxnLst>
              <a:cxn ang="0">
                <a:pos x="connsiteX0" y="connsiteY0"/>
              </a:cxn>
              <a:cxn ang="0">
                <a:pos x="connsiteX1" y="connsiteY1"/>
              </a:cxn>
              <a:cxn ang="0">
                <a:pos x="connsiteX2" y="connsiteY2"/>
              </a:cxn>
              <a:cxn ang="0">
                <a:pos x="connsiteX3" y="connsiteY3"/>
              </a:cxn>
            </a:cxnLst>
            <a:rect l="l" t="t" r="r" b="b"/>
            <a:pathLst>
              <a:path w="179069" h="379379">
                <a:moveTo>
                  <a:pt x="0" y="0"/>
                </a:moveTo>
                <a:cubicBezTo>
                  <a:pt x="64040" y="35668"/>
                  <a:pt x="128080" y="71337"/>
                  <a:pt x="155642" y="126460"/>
                </a:cubicBezTo>
                <a:cubicBezTo>
                  <a:pt x="183204" y="181583"/>
                  <a:pt x="186447" y="288587"/>
                  <a:pt x="165370" y="330740"/>
                </a:cubicBezTo>
                <a:cubicBezTo>
                  <a:pt x="144294" y="372893"/>
                  <a:pt x="86738" y="376136"/>
                  <a:pt x="29183" y="379379"/>
                </a:cubicBezTo>
              </a:path>
            </a:pathLst>
          </a:custGeom>
          <a:noFill/>
          <a:ln>
            <a:solidFill>
              <a:schemeClr val="tx1"/>
            </a:solidFill>
            <a:headEnd type="oval"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Tree>
    <p:extLst>
      <p:ext uri="{BB962C8B-B14F-4D97-AF65-F5344CB8AC3E}">
        <p14:creationId xmlns:p14="http://schemas.microsoft.com/office/powerpoint/2010/main" val="33096068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smtClean="0"/>
              <a:t>1 Samuel 10:5-6</a:t>
            </a:r>
            <a:endParaRPr lang="en-US" sz="1400" dirty="0"/>
          </a:p>
        </p:txBody>
      </p:sp>
      <p:sp>
        <p:nvSpPr>
          <p:cNvPr id="3" name="Content Placeholder 2"/>
          <p:cNvSpPr>
            <a:spLocks noGrp="1"/>
          </p:cNvSpPr>
          <p:nvPr>
            <p:ph idx="1"/>
          </p:nvPr>
        </p:nvSpPr>
        <p:spPr>
          <a:xfrm>
            <a:off x="457200" y="685800"/>
            <a:ext cx="8229600" cy="6096000"/>
          </a:xfrm>
        </p:spPr>
        <p:txBody>
          <a:bodyPr>
            <a:normAutofit/>
          </a:bodyPr>
          <a:lstStyle/>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		אַ֣חַר </a:t>
            </a:r>
            <a:r>
              <a:rPr lang="he-IL" sz="2800" dirty="0">
                <a:latin typeface="SBL Hebrew" pitchFamily="2" charset="-79"/>
                <a:cs typeface="SBL Hebrew" pitchFamily="2" charset="-79"/>
              </a:rPr>
              <a:t>כֵּ֗ן תָּבוֹא֙ גִּבְעַ֣ת הָאֱלֹהִ֔ים אֲשֶׁר־שָׁ֖ם נְצִבֵ֣י פְלִשְׁתִּ֑ים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וִיהִי֩ </a:t>
            </a:r>
            <a:r>
              <a:rPr lang="he-IL" sz="2800" dirty="0">
                <a:latin typeface="SBL Hebrew" pitchFamily="2" charset="-79"/>
                <a:cs typeface="SBL Hebrew" pitchFamily="2" charset="-79"/>
              </a:rPr>
              <a:t>כְבֹאֲךָ֨ שָׁ֜ם הָעִ֗יר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וּפָגַעְתָּ֞ </a:t>
            </a:r>
            <a:r>
              <a:rPr lang="he-IL" sz="2800" dirty="0">
                <a:latin typeface="SBL Hebrew" pitchFamily="2" charset="-79"/>
                <a:cs typeface="SBL Hebrew" pitchFamily="2" charset="-79"/>
              </a:rPr>
              <a:t>חֶ֤בֶל נְבִיאִים֙ יֹרְדִ֣ים מֵֽהַבָּמָ֔ה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en-US" sz="2800" dirty="0" smtClean="0">
                <a:latin typeface="SBL Hebrew" pitchFamily="2" charset="-79"/>
                <a:cs typeface="SBL Hebrew" pitchFamily="2" charset="-79"/>
              </a:rPr>
              <a:t>	</a:t>
            </a: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וְלִפְנֵיהֶ֞ם </a:t>
            </a:r>
            <a:r>
              <a:rPr lang="he-IL" sz="2800" dirty="0">
                <a:latin typeface="SBL Hebrew" pitchFamily="2" charset="-79"/>
                <a:cs typeface="SBL Hebrew" pitchFamily="2" charset="-79"/>
              </a:rPr>
              <a:t>נֵ֤בֶל וְתֹף֙ וְחָלִ֣יל וְכִנּ֔וֹר וְהֵ֖מָּה מִֽתְנַבְּאִֽים׃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8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		וְצָלְחָ֤ה </a:t>
            </a:r>
            <a:r>
              <a:rPr lang="he-IL" sz="2800" dirty="0">
                <a:latin typeface="SBL Hebrew" pitchFamily="2" charset="-79"/>
                <a:cs typeface="SBL Hebrew" pitchFamily="2" charset="-79"/>
              </a:rPr>
              <a:t>עָלֶ֙יךָ֙ ר֣וּחַ יְהוָ֔ה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וְהִתְנַבִּ֖יתָ </a:t>
            </a:r>
            <a:r>
              <a:rPr lang="he-IL" sz="2800" dirty="0">
                <a:latin typeface="SBL Hebrew" pitchFamily="2" charset="-79"/>
                <a:cs typeface="SBL Hebrew" pitchFamily="2" charset="-79"/>
              </a:rPr>
              <a:t>עִמָּ֑ם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וְנֶהְפַּכְתָּ֖ </a:t>
            </a:r>
            <a:r>
              <a:rPr lang="he-IL" sz="2800" dirty="0">
                <a:latin typeface="SBL Hebrew" pitchFamily="2" charset="-79"/>
                <a:cs typeface="SBL Hebrew" pitchFamily="2" charset="-79"/>
              </a:rPr>
              <a:t>לְאִ֥ישׁ אַחֵֽר׃ </a:t>
            </a:r>
          </a:p>
        </p:txBody>
      </p:sp>
      <p:sp>
        <p:nvSpPr>
          <p:cNvPr id="4" name="Freeform 3"/>
          <p:cNvSpPr/>
          <p:nvPr/>
        </p:nvSpPr>
        <p:spPr>
          <a:xfrm>
            <a:off x="7577847" y="1595336"/>
            <a:ext cx="823850" cy="340779"/>
          </a:xfrm>
          <a:custGeom>
            <a:avLst/>
            <a:gdLst>
              <a:gd name="connsiteX0" fmla="*/ 0 w 823850"/>
              <a:gd name="connsiteY0" fmla="*/ 0 h 340779"/>
              <a:gd name="connsiteX1" fmla="*/ 204281 w 823850"/>
              <a:gd name="connsiteY1" fmla="*/ 97277 h 340779"/>
              <a:gd name="connsiteX2" fmla="*/ 593387 w 823850"/>
              <a:gd name="connsiteY2" fmla="*/ 126460 h 340779"/>
              <a:gd name="connsiteX3" fmla="*/ 797668 w 823850"/>
              <a:gd name="connsiteY3" fmla="*/ 214009 h 340779"/>
              <a:gd name="connsiteX4" fmla="*/ 807396 w 823850"/>
              <a:gd name="connsiteY4" fmla="*/ 321013 h 340779"/>
              <a:gd name="connsiteX5" fmla="*/ 671208 w 823850"/>
              <a:gd name="connsiteY5" fmla="*/ 340468 h 340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23850" h="340779">
                <a:moveTo>
                  <a:pt x="0" y="0"/>
                </a:moveTo>
                <a:cubicBezTo>
                  <a:pt x="52691" y="38100"/>
                  <a:pt x="105383" y="76200"/>
                  <a:pt x="204281" y="97277"/>
                </a:cubicBezTo>
                <a:cubicBezTo>
                  <a:pt x="303179" y="118354"/>
                  <a:pt x="494489" y="107005"/>
                  <a:pt x="593387" y="126460"/>
                </a:cubicBezTo>
                <a:cubicBezTo>
                  <a:pt x="692285" y="145915"/>
                  <a:pt x="762000" y="181584"/>
                  <a:pt x="797668" y="214009"/>
                </a:cubicBezTo>
                <a:cubicBezTo>
                  <a:pt x="833336" y="246434"/>
                  <a:pt x="828473" y="299937"/>
                  <a:pt x="807396" y="321013"/>
                </a:cubicBezTo>
                <a:cubicBezTo>
                  <a:pt x="786319" y="342089"/>
                  <a:pt x="728763" y="341278"/>
                  <a:pt x="671208" y="340468"/>
                </a:cubicBezTo>
              </a:path>
            </a:pathLst>
          </a:custGeom>
          <a:noFill/>
          <a:ln>
            <a:solidFill>
              <a:schemeClr val="tx1"/>
            </a:solidFill>
            <a:headEnd type="oval"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5" name="Freeform 4"/>
          <p:cNvSpPr/>
          <p:nvPr/>
        </p:nvSpPr>
        <p:spPr>
          <a:xfrm>
            <a:off x="8180962" y="2023353"/>
            <a:ext cx="264268" cy="1429966"/>
          </a:xfrm>
          <a:custGeom>
            <a:avLst/>
            <a:gdLst>
              <a:gd name="connsiteX0" fmla="*/ 0 w 264268"/>
              <a:gd name="connsiteY0" fmla="*/ 0 h 1429966"/>
              <a:gd name="connsiteX1" fmla="*/ 184825 w 264268"/>
              <a:gd name="connsiteY1" fmla="*/ 194553 h 1429966"/>
              <a:gd name="connsiteX2" fmla="*/ 262647 w 264268"/>
              <a:gd name="connsiteY2" fmla="*/ 749030 h 1429966"/>
              <a:gd name="connsiteX3" fmla="*/ 223736 w 264268"/>
              <a:gd name="connsiteY3" fmla="*/ 1303507 h 1429966"/>
              <a:gd name="connsiteX4" fmla="*/ 68093 w 264268"/>
              <a:gd name="connsiteY4" fmla="*/ 1429966 h 14299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4268" h="1429966">
                <a:moveTo>
                  <a:pt x="0" y="0"/>
                </a:moveTo>
                <a:cubicBezTo>
                  <a:pt x="70525" y="34857"/>
                  <a:pt x="141051" y="69715"/>
                  <a:pt x="184825" y="194553"/>
                </a:cubicBezTo>
                <a:cubicBezTo>
                  <a:pt x="228599" y="319391"/>
                  <a:pt x="256162" y="564204"/>
                  <a:pt x="262647" y="749030"/>
                </a:cubicBezTo>
                <a:cubicBezTo>
                  <a:pt x="269132" y="933856"/>
                  <a:pt x="256162" y="1190018"/>
                  <a:pt x="223736" y="1303507"/>
                </a:cubicBezTo>
                <a:cubicBezTo>
                  <a:pt x="191310" y="1416996"/>
                  <a:pt x="129701" y="1423481"/>
                  <a:pt x="68093" y="1429966"/>
                </a:cubicBezTo>
              </a:path>
            </a:pathLst>
          </a:custGeom>
          <a:noFill/>
          <a:ln w="12700">
            <a:solidFill>
              <a:schemeClr val="tx1"/>
            </a:solidFill>
            <a:headEnd type="oval"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6" name="Freeform 5"/>
          <p:cNvSpPr/>
          <p:nvPr/>
        </p:nvSpPr>
        <p:spPr>
          <a:xfrm>
            <a:off x="8297694" y="4140739"/>
            <a:ext cx="198524" cy="445851"/>
          </a:xfrm>
          <a:custGeom>
            <a:avLst/>
            <a:gdLst>
              <a:gd name="connsiteX0" fmla="*/ 0 w 179069"/>
              <a:gd name="connsiteY0" fmla="*/ 0 h 379379"/>
              <a:gd name="connsiteX1" fmla="*/ 155642 w 179069"/>
              <a:gd name="connsiteY1" fmla="*/ 126460 h 379379"/>
              <a:gd name="connsiteX2" fmla="*/ 165370 w 179069"/>
              <a:gd name="connsiteY2" fmla="*/ 330740 h 379379"/>
              <a:gd name="connsiteX3" fmla="*/ 29183 w 179069"/>
              <a:gd name="connsiteY3" fmla="*/ 379379 h 379379"/>
            </a:gdLst>
            <a:ahLst/>
            <a:cxnLst>
              <a:cxn ang="0">
                <a:pos x="connsiteX0" y="connsiteY0"/>
              </a:cxn>
              <a:cxn ang="0">
                <a:pos x="connsiteX1" y="connsiteY1"/>
              </a:cxn>
              <a:cxn ang="0">
                <a:pos x="connsiteX2" y="connsiteY2"/>
              </a:cxn>
              <a:cxn ang="0">
                <a:pos x="connsiteX3" y="connsiteY3"/>
              </a:cxn>
            </a:cxnLst>
            <a:rect l="l" t="t" r="r" b="b"/>
            <a:pathLst>
              <a:path w="179069" h="379379">
                <a:moveTo>
                  <a:pt x="0" y="0"/>
                </a:moveTo>
                <a:cubicBezTo>
                  <a:pt x="64040" y="35668"/>
                  <a:pt x="128080" y="71337"/>
                  <a:pt x="155642" y="126460"/>
                </a:cubicBezTo>
                <a:cubicBezTo>
                  <a:pt x="183204" y="181583"/>
                  <a:pt x="186447" y="288587"/>
                  <a:pt x="165370" y="330740"/>
                </a:cubicBezTo>
                <a:cubicBezTo>
                  <a:pt x="144294" y="372893"/>
                  <a:pt x="86738" y="376136"/>
                  <a:pt x="29183" y="379379"/>
                </a:cubicBezTo>
              </a:path>
            </a:pathLst>
          </a:custGeom>
          <a:noFill/>
          <a:ln>
            <a:solidFill>
              <a:schemeClr val="tx1"/>
            </a:solidFill>
            <a:headEnd type="oval"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7" name="Freeform 6"/>
          <p:cNvSpPr/>
          <p:nvPr/>
        </p:nvSpPr>
        <p:spPr>
          <a:xfrm>
            <a:off x="8297694" y="3581400"/>
            <a:ext cx="198524" cy="445851"/>
          </a:xfrm>
          <a:custGeom>
            <a:avLst/>
            <a:gdLst>
              <a:gd name="connsiteX0" fmla="*/ 0 w 179069"/>
              <a:gd name="connsiteY0" fmla="*/ 0 h 379379"/>
              <a:gd name="connsiteX1" fmla="*/ 155642 w 179069"/>
              <a:gd name="connsiteY1" fmla="*/ 126460 h 379379"/>
              <a:gd name="connsiteX2" fmla="*/ 165370 w 179069"/>
              <a:gd name="connsiteY2" fmla="*/ 330740 h 379379"/>
              <a:gd name="connsiteX3" fmla="*/ 29183 w 179069"/>
              <a:gd name="connsiteY3" fmla="*/ 379379 h 379379"/>
            </a:gdLst>
            <a:ahLst/>
            <a:cxnLst>
              <a:cxn ang="0">
                <a:pos x="connsiteX0" y="connsiteY0"/>
              </a:cxn>
              <a:cxn ang="0">
                <a:pos x="connsiteX1" y="connsiteY1"/>
              </a:cxn>
              <a:cxn ang="0">
                <a:pos x="connsiteX2" y="connsiteY2"/>
              </a:cxn>
              <a:cxn ang="0">
                <a:pos x="connsiteX3" y="connsiteY3"/>
              </a:cxn>
            </a:cxnLst>
            <a:rect l="l" t="t" r="r" b="b"/>
            <a:pathLst>
              <a:path w="179069" h="379379">
                <a:moveTo>
                  <a:pt x="0" y="0"/>
                </a:moveTo>
                <a:cubicBezTo>
                  <a:pt x="64040" y="35668"/>
                  <a:pt x="128080" y="71337"/>
                  <a:pt x="155642" y="126460"/>
                </a:cubicBezTo>
                <a:cubicBezTo>
                  <a:pt x="183204" y="181583"/>
                  <a:pt x="186447" y="288587"/>
                  <a:pt x="165370" y="330740"/>
                </a:cubicBezTo>
                <a:cubicBezTo>
                  <a:pt x="144294" y="372893"/>
                  <a:pt x="86738" y="376136"/>
                  <a:pt x="29183" y="379379"/>
                </a:cubicBezTo>
              </a:path>
            </a:pathLst>
          </a:custGeom>
          <a:noFill/>
          <a:ln>
            <a:solidFill>
              <a:schemeClr val="tx1"/>
            </a:solidFill>
            <a:headEnd type="oval"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8" name="Rectangle 7"/>
          <p:cNvSpPr/>
          <p:nvPr/>
        </p:nvSpPr>
        <p:spPr>
          <a:xfrm>
            <a:off x="228600" y="3967877"/>
            <a:ext cx="4572000" cy="2585323"/>
          </a:xfrm>
          <a:prstGeom prst="rect">
            <a:avLst/>
          </a:prstGeom>
          <a:ln w="28575">
            <a:solidFill>
              <a:schemeClr val="tx1"/>
            </a:solidFill>
          </a:ln>
        </p:spPr>
        <p:txBody>
          <a:bodyPr>
            <a:spAutoFit/>
          </a:bodyPr>
          <a:lstStyle/>
          <a:p>
            <a:r>
              <a:rPr lang="en-US" baseline="30000" dirty="0"/>
              <a:t>ESV  </a:t>
            </a:r>
            <a:r>
              <a:rPr lang="en-US" b="1" dirty="0"/>
              <a:t>2 Kings 3:14</a:t>
            </a:r>
            <a:r>
              <a:rPr lang="en-US" dirty="0"/>
              <a:t> And Elisha said, "As the LORD of hosts lives, before whom I stand, were it not that I have regard for Jehoshaphat the king of Judah, I would neither look at you nor see you. </a:t>
            </a:r>
            <a:r>
              <a:rPr lang="en-US" baseline="30000" dirty="0"/>
              <a:t>15</a:t>
            </a:r>
            <a:r>
              <a:rPr lang="en-US" dirty="0"/>
              <a:t> But now bring me a musician." And when the musician played, the hand of the LORD came upon him. </a:t>
            </a:r>
            <a:r>
              <a:rPr lang="en-US" baseline="30000" dirty="0"/>
              <a:t>16</a:t>
            </a:r>
            <a:r>
              <a:rPr lang="en-US" dirty="0"/>
              <a:t> And he said, "Thus says the LORD, 'I will make this dry streambed full of pools</a:t>
            </a:r>
            <a:r>
              <a:rPr lang="en-US" dirty="0" smtClean="0"/>
              <a:t>.'</a:t>
            </a:r>
            <a:endParaRPr lang="en-CA" dirty="0"/>
          </a:p>
        </p:txBody>
      </p:sp>
    </p:spTree>
    <p:extLst>
      <p:ext uri="{BB962C8B-B14F-4D97-AF65-F5344CB8AC3E}">
        <p14:creationId xmlns:p14="http://schemas.microsoft.com/office/powerpoint/2010/main" val="38726180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smtClean="0"/>
              <a:t>1 Samuel 10:5-6</a:t>
            </a:r>
            <a:endParaRPr lang="en-US" sz="1400" dirty="0"/>
          </a:p>
        </p:txBody>
      </p:sp>
      <p:sp>
        <p:nvSpPr>
          <p:cNvPr id="3" name="Content Placeholder 2"/>
          <p:cNvSpPr>
            <a:spLocks noGrp="1"/>
          </p:cNvSpPr>
          <p:nvPr>
            <p:ph idx="1"/>
          </p:nvPr>
        </p:nvSpPr>
        <p:spPr>
          <a:xfrm>
            <a:off x="457200" y="685800"/>
            <a:ext cx="8229600" cy="6096000"/>
          </a:xfrm>
        </p:spPr>
        <p:txBody>
          <a:bodyPr>
            <a:normAutofit/>
          </a:bodyPr>
          <a:lstStyle/>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		אַ֣חַר </a:t>
            </a:r>
            <a:r>
              <a:rPr lang="he-IL" sz="2800" dirty="0">
                <a:latin typeface="SBL Hebrew" pitchFamily="2" charset="-79"/>
                <a:cs typeface="SBL Hebrew" pitchFamily="2" charset="-79"/>
              </a:rPr>
              <a:t>כֵּ֗ן תָּבוֹא֙ גִּבְעַ֣ת הָאֱלֹהִ֔ים אֲשֶׁר־שָׁ֖ם נְצִבֵ֣י פְלִשְׁתִּ֑ים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וִיהִי֩ </a:t>
            </a:r>
            <a:r>
              <a:rPr lang="he-IL" sz="2800" dirty="0">
                <a:latin typeface="SBL Hebrew" pitchFamily="2" charset="-79"/>
                <a:cs typeface="SBL Hebrew" pitchFamily="2" charset="-79"/>
              </a:rPr>
              <a:t>כְבֹאֲךָ֨ שָׁ֜ם הָעִ֗יר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וּפָגַעְתָּ֞ </a:t>
            </a:r>
            <a:r>
              <a:rPr lang="he-IL" sz="2800" dirty="0">
                <a:latin typeface="SBL Hebrew" pitchFamily="2" charset="-79"/>
                <a:cs typeface="SBL Hebrew" pitchFamily="2" charset="-79"/>
              </a:rPr>
              <a:t>חֶ֤בֶל נְבִיאִים֙ יֹרְדִ֣ים מֵֽהַבָּמָ֔ה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en-US" sz="2800" dirty="0" smtClean="0">
                <a:latin typeface="SBL Hebrew" pitchFamily="2" charset="-79"/>
                <a:cs typeface="SBL Hebrew" pitchFamily="2" charset="-79"/>
              </a:rPr>
              <a:t>		</a:t>
            </a:r>
            <a:r>
              <a:rPr lang="he-IL" sz="2800" dirty="0" smtClean="0">
                <a:latin typeface="SBL Hebrew" pitchFamily="2" charset="-79"/>
                <a:cs typeface="SBL Hebrew" pitchFamily="2" charset="-79"/>
              </a:rPr>
              <a:t>	וְלִפְנֵיהֶ֞ם </a:t>
            </a:r>
            <a:r>
              <a:rPr lang="he-IL" sz="2800" dirty="0">
                <a:latin typeface="SBL Hebrew" pitchFamily="2" charset="-79"/>
                <a:cs typeface="SBL Hebrew" pitchFamily="2" charset="-79"/>
              </a:rPr>
              <a:t>נֵ֤בֶל וְתֹף֙ וְחָלִ֣יל וְכִנּ֔וֹר וְהֵ֖מָּה מִֽתְנַבְּאִֽים׃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8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		וְ</a:t>
            </a:r>
            <a:r>
              <a:rPr lang="he-IL" sz="2800" dirty="0" smtClean="0">
                <a:solidFill>
                  <a:srgbClr val="FF0000"/>
                </a:solidFill>
                <a:latin typeface="SBL Hebrew" pitchFamily="2" charset="-79"/>
                <a:cs typeface="SBL Hebrew" pitchFamily="2" charset="-79"/>
              </a:rPr>
              <a:t>צָלְחָ֤</a:t>
            </a:r>
            <a:r>
              <a:rPr lang="he-IL" sz="2800" dirty="0" smtClean="0">
                <a:latin typeface="SBL Hebrew" pitchFamily="2" charset="-79"/>
                <a:cs typeface="SBL Hebrew" pitchFamily="2" charset="-79"/>
              </a:rPr>
              <a:t>ה </a:t>
            </a:r>
            <a:r>
              <a:rPr lang="he-IL" sz="2800" dirty="0">
                <a:latin typeface="SBL Hebrew" pitchFamily="2" charset="-79"/>
                <a:cs typeface="SBL Hebrew" pitchFamily="2" charset="-79"/>
              </a:rPr>
              <a:t>עָלֶ֙יךָ֙ ר֣וּחַ יְהוָ֔ה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וְהִתְנַבִּ֖יתָ </a:t>
            </a:r>
            <a:r>
              <a:rPr lang="he-IL" sz="2800" dirty="0">
                <a:latin typeface="SBL Hebrew" pitchFamily="2" charset="-79"/>
                <a:cs typeface="SBL Hebrew" pitchFamily="2" charset="-79"/>
              </a:rPr>
              <a:t>עִמָּ֑ם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וְנֶהְפַּכְתָּ֖ </a:t>
            </a:r>
            <a:r>
              <a:rPr lang="he-IL" sz="2800" dirty="0">
                <a:latin typeface="SBL Hebrew" pitchFamily="2" charset="-79"/>
                <a:cs typeface="SBL Hebrew" pitchFamily="2" charset="-79"/>
              </a:rPr>
              <a:t>לְאִ֥ישׁ אַחֵֽר׃ </a:t>
            </a:r>
          </a:p>
        </p:txBody>
      </p:sp>
      <p:sp>
        <p:nvSpPr>
          <p:cNvPr id="4" name="Content Placeholder 2"/>
          <p:cNvSpPr txBox="1">
            <a:spLocks/>
          </p:cNvSpPr>
          <p:nvPr/>
        </p:nvSpPr>
        <p:spPr>
          <a:xfrm>
            <a:off x="152400" y="3352800"/>
            <a:ext cx="4419600" cy="3352800"/>
          </a:xfrm>
          <a:prstGeom prst="rect">
            <a:avLst/>
          </a:prstGeom>
          <a:ln w="28575">
            <a:solidFill>
              <a:schemeClr val="tx1"/>
            </a:solidFill>
          </a:ln>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85800" algn="r"/>
                <a:tab pos="914400" algn="r"/>
              </a:tabLst>
            </a:pPr>
            <a:r>
              <a:rPr lang="he-IL" sz="2000" dirty="0">
                <a:latin typeface="SBL Hebrew" pitchFamily="2" charset="-79"/>
                <a:cs typeface="SBL Hebrew" pitchFamily="2" charset="-79"/>
              </a:rPr>
              <a:t>וַיִּקַּ֙ח שְׁמוּאֵ֜ל אֶת־קֶ֣רֶן הַשֶּׁ֗מֶן </a:t>
            </a:r>
            <a:endParaRPr lang="he-IL" sz="20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000" dirty="0" smtClean="0">
                <a:latin typeface="SBL Hebrew" pitchFamily="2" charset="-79"/>
                <a:cs typeface="SBL Hebrew" pitchFamily="2" charset="-79"/>
              </a:rPr>
              <a:t>וַיִּמְשַׁ֣ח </a:t>
            </a:r>
            <a:r>
              <a:rPr lang="he-IL" sz="2000" dirty="0">
                <a:latin typeface="SBL Hebrew" pitchFamily="2" charset="-79"/>
                <a:cs typeface="SBL Hebrew" pitchFamily="2" charset="-79"/>
              </a:rPr>
              <a:t>אֹתוֹ֮ בְּקֶ֣רֶב אֶחָיו֒ </a:t>
            </a:r>
            <a:endParaRPr lang="he-IL" sz="20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000" dirty="0" smtClean="0">
                <a:latin typeface="SBL Hebrew" pitchFamily="2" charset="-79"/>
                <a:cs typeface="SBL Hebrew" pitchFamily="2" charset="-79"/>
              </a:rPr>
              <a:t>וַתִּ</a:t>
            </a:r>
            <a:r>
              <a:rPr lang="he-IL" sz="2000" dirty="0" smtClean="0">
                <a:solidFill>
                  <a:srgbClr val="FF0000"/>
                </a:solidFill>
                <a:latin typeface="SBL Hebrew" pitchFamily="2" charset="-79"/>
                <a:cs typeface="SBL Hebrew" pitchFamily="2" charset="-79"/>
              </a:rPr>
              <a:t>צְלַ֤ח</a:t>
            </a: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רֽוּחַ־יְהוָה֙ אֶל־דָּוִ֔ד מֵהַיּ֥וֹם הַה֖וּא וָמָ֑עְלָה </a:t>
            </a:r>
            <a:endParaRPr lang="he-IL" sz="20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000" dirty="0" smtClean="0">
                <a:latin typeface="SBL Hebrew" pitchFamily="2" charset="-79"/>
                <a:cs typeface="SBL Hebrew" pitchFamily="2" charset="-79"/>
              </a:rPr>
              <a:t>וַיָּ֣קָם </a:t>
            </a:r>
            <a:r>
              <a:rPr lang="he-IL" sz="2000" dirty="0">
                <a:latin typeface="SBL Hebrew" pitchFamily="2" charset="-79"/>
                <a:cs typeface="SBL Hebrew" pitchFamily="2" charset="-79"/>
              </a:rPr>
              <a:t>שְׁמוּאֵ֔ל </a:t>
            </a:r>
            <a:endParaRPr lang="he-IL" sz="20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000" dirty="0" smtClean="0">
                <a:latin typeface="SBL Hebrew" pitchFamily="2" charset="-79"/>
                <a:cs typeface="SBL Hebrew" pitchFamily="2" charset="-79"/>
              </a:rPr>
              <a:t>וַיֵּ֖לֶךְ </a:t>
            </a:r>
            <a:r>
              <a:rPr lang="he-IL" sz="2000" dirty="0">
                <a:latin typeface="SBL Hebrew" pitchFamily="2" charset="-79"/>
                <a:cs typeface="SBL Hebrew" pitchFamily="2" charset="-79"/>
              </a:rPr>
              <a:t>הָרָמָֽתָה׃ </a:t>
            </a:r>
            <a:r>
              <a:rPr lang="he-IL" sz="2000" dirty="0" smtClean="0">
                <a:latin typeface="SBL Hebrew" pitchFamily="2" charset="-79"/>
                <a:cs typeface="SBL Hebrew" pitchFamily="2" charset="-79"/>
              </a:rPr>
              <a:t>ס</a:t>
            </a:r>
          </a:p>
          <a:p>
            <a:pPr marL="0" indent="0" algn="r" defTabSz="457200" rtl="1">
              <a:buNone/>
              <a:tabLst>
                <a:tab pos="228600" algn="r"/>
                <a:tab pos="457200" algn="r"/>
                <a:tab pos="685800" algn="r"/>
                <a:tab pos="914400" algn="r"/>
              </a:tabLst>
            </a:pPr>
            <a:r>
              <a:rPr lang="he-IL" sz="2000" dirty="0" smtClean="0">
                <a:latin typeface="SBL Hebrew" pitchFamily="2" charset="-79"/>
                <a:cs typeface="SBL Hebrew" pitchFamily="2" charset="-79"/>
              </a:rPr>
              <a:t> </a:t>
            </a:r>
            <a:endParaRPr lang="he-IL" sz="20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000" dirty="0" smtClean="0">
                <a:latin typeface="SBL Hebrew" pitchFamily="2" charset="-79"/>
                <a:cs typeface="SBL Hebrew" pitchFamily="2" charset="-79"/>
              </a:rPr>
              <a:t>	וְר֧וּחַ </a:t>
            </a:r>
            <a:r>
              <a:rPr lang="he-IL" sz="2000" dirty="0">
                <a:latin typeface="SBL Hebrew" pitchFamily="2" charset="-79"/>
                <a:cs typeface="SBL Hebrew" pitchFamily="2" charset="-79"/>
              </a:rPr>
              <a:t>יְהוָ֛ה סָ֖רָה מֵעִ֣ם שָׁא֑וּל </a:t>
            </a:r>
            <a:endParaRPr lang="he-IL" sz="20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וּבִֽעֲתַ֥תּוּ </a:t>
            </a:r>
            <a:r>
              <a:rPr lang="he-IL" sz="2000" dirty="0">
                <a:latin typeface="SBL Hebrew" pitchFamily="2" charset="-79"/>
                <a:cs typeface="SBL Hebrew" pitchFamily="2" charset="-79"/>
              </a:rPr>
              <a:t>רֽוּחַ־רָעָ֖ה מֵאֵ֥ת יְהוָֽה׃</a:t>
            </a:r>
          </a:p>
        </p:txBody>
      </p:sp>
      <p:sp>
        <p:nvSpPr>
          <p:cNvPr id="5" name="Rectangle 4"/>
          <p:cNvSpPr/>
          <p:nvPr/>
        </p:nvSpPr>
        <p:spPr>
          <a:xfrm>
            <a:off x="161957" y="3045023"/>
            <a:ext cx="1544012" cy="307777"/>
          </a:xfrm>
          <a:prstGeom prst="rect">
            <a:avLst/>
          </a:prstGeom>
        </p:spPr>
        <p:txBody>
          <a:bodyPr wrap="none">
            <a:spAutoFit/>
          </a:bodyPr>
          <a:lstStyle/>
          <a:p>
            <a:r>
              <a:rPr lang="en-CA" sz="1400" dirty="0"/>
              <a:t>1 Samuel 16:13-14</a:t>
            </a:r>
          </a:p>
        </p:txBody>
      </p:sp>
      <p:sp>
        <p:nvSpPr>
          <p:cNvPr id="6" name="Freeform 5"/>
          <p:cNvSpPr/>
          <p:nvPr/>
        </p:nvSpPr>
        <p:spPr>
          <a:xfrm>
            <a:off x="7577847" y="1595336"/>
            <a:ext cx="823850" cy="340779"/>
          </a:xfrm>
          <a:custGeom>
            <a:avLst/>
            <a:gdLst>
              <a:gd name="connsiteX0" fmla="*/ 0 w 823850"/>
              <a:gd name="connsiteY0" fmla="*/ 0 h 340779"/>
              <a:gd name="connsiteX1" fmla="*/ 204281 w 823850"/>
              <a:gd name="connsiteY1" fmla="*/ 97277 h 340779"/>
              <a:gd name="connsiteX2" fmla="*/ 593387 w 823850"/>
              <a:gd name="connsiteY2" fmla="*/ 126460 h 340779"/>
              <a:gd name="connsiteX3" fmla="*/ 797668 w 823850"/>
              <a:gd name="connsiteY3" fmla="*/ 214009 h 340779"/>
              <a:gd name="connsiteX4" fmla="*/ 807396 w 823850"/>
              <a:gd name="connsiteY4" fmla="*/ 321013 h 340779"/>
              <a:gd name="connsiteX5" fmla="*/ 671208 w 823850"/>
              <a:gd name="connsiteY5" fmla="*/ 340468 h 340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23850" h="340779">
                <a:moveTo>
                  <a:pt x="0" y="0"/>
                </a:moveTo>
                <a:cubicBezTo>
                  <a:pt x="52691" y="38100"/>
                  <a:pt x="105383" y="76200"/>
                  <a:pt x="204281" y="97277"/>
                </a:cubicBezTo>
                <a:cubicBezTo>
                  <a:pt x="303179" y="118354"/>
                  <a:pt x="494489" y="107005"/>
                  <a:pt x="593387" y="126460"/>
                </a:cubicBezTo>
                <a:cubicBezTo>
                  <a:pt x="692285" y="145915"/>
                  <a:pt x="762000" y="181584"/>
                  <a:pt x="797668" y="214009"/>
                </a:cubicBezTo>
                <a:cubicBezTo>
                  <a:pt x="833336" y="246434"/>
                  <a:pt x="828473" y="299937"/>
                  <a:pt x="807396" y="321013"/>
                </a:cubicBezTo>
                <a:cubicBezTo>
                  <a:pt x="786319" y="342089"/>
                  <a:pt x="728763" y="341278"/>
                  <a:pt x="671208" y="340468"/>
                </a:cubicBezTo>
              </a:path>
            </a:pathLst>
          </a:custGeom>
          <a:noFill/>
          <a:ln>
            <a:solidFill>
              <a:schemeClr val="tx1"/>
            </a:solidFill>
            <a:headEnd type="oval"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7" name="Freeform 6"/>
          <p:cNvSpPr/>
          <p:nvPr/>
        </p:nvSpPr>
        <p:spPr>
          <a:xfrm>
            <a:off x="8180962" y="2023353"/>
            <a:ext cx="264268" cy="1429966"/>
          </a:xfrm>
          <a:custGeom>
            <a:avLst/>
            <a:gdLst>
              <a:gd name="connsiteX0" fmla="*/ 0 w 264268"/>
              <a:gd name="connsiteY0" fmla="*/ 0 h 1429966"/>
              <a:gd name="connsiteX1" fmla="*/ 184825 w 264268"/>
              <a:gd name="connsiteY1" fmla="*/ 194553 h 1429966"/>
              <a:gd name="connsiteX2" fmla="*/ 262647 w 264268"/>
              <a:gd name="connsiteY2" fmla="*/ 749030 h 1429966"/>
              <a:gd name="connsiteX3" fmla="*/ 223736 w 264268"/>
              <a:gd name="connsiteY3" fmla="*/ 1303507 h 1429966"/>
              <a:gd name="connsiteX4" fmla="*/ 68093 w 264268"/>
              <a:gd name="connsiteY4" fmla="*/ 1429966 h 14299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4268" h="1429966">
                <a:moveTo>
                  <a:pt x="0" y="0"/>
                </a:moveTo>
                <a:cubicBezTo>
                  <a:pt x="70525" y="34857"/>
                  <a:pt x="141051" y="69715"/>
                  <a:pt x="184825" y="194553"/>
                </a:cubicBezTo>
                <a:cubicBezTo>
                  <a:pt x="228599" y="319391"/>
                  <a:pt x="256162" y="564204"/>
                  <a:pt x="262647" y="749030"/>
                </a:cubicBezTo>
                <a:cubicBezTo>
                  <a:pt x="269132" y="933856"/>
                  <a:pt x="256162" y="1190018"/>
                  <a:pt x="223736" y="1303507"/>
                </a:cubicBezTo>
                <a:cubicBezTo>
                  <a:pt x="191310" y="1416996"/>
                  <a:pt x="129701" y="1423481"/>
                  <a:pt x="68093" y="1429966"/>
                </a:cubicBezTo>
              </a:path>
            </a:pathLst>
          </a:custGeom>
          <a:noFill/>
          <a:ln w="12700">
            <a:solidFill>
              <a:schemeClr val="tx1"/>
            </a:solidFill>
            <a:headEnd type="oval"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8" name="Freeform 7"/>
          <p:cNvSpPr/>
          <p:nvPr/>
        </p:nvSpPr>
        <p:spPr>
          <a:xfrm>
            <a:off x="8297694" y="4140739"/>
            <a:ext cx="198524" cy="445851"/>
          </a:xfrm>
          <a:custGeom>
            <a:avLst/>
            <a:gdLst>
              <a:gd name="connsiteX0" fmla="*/ 0 w 179069"/>
              <a:gd name="connsiteY0" fmla="*/ 0 h 379379"/>
              <a:gd name="connsiteX1" fmla="*/ 155642 w 179069"/>
              <a:gd name="connsiteY1" fmla="*/ 126460 h 379379"/>
              <a:gd name="connsiteX2" fmla="*/ 165370 w 179069"/>
              <a:gd name="connsiteY2" fmla="*/ 330740 h 379379"/>
              <a:gd name="connsiteX3" fmla="*/ 29183 w 179069"/>
              <a:gd name="connsiteY3" fmla="*/ 379379 h 379379"/>
            </a:gdLst>
            <a:ahLst/>
            <a:cxnLst>
              <a:cxn ang="0">
                <a:pos x="connsiteX0" y="connsiteY0"/>
              </a:cxn>
              <a:cxn ang="0">
                <a:pos x="connsiteX1" y="connsiteY1"/>
              </a:cxn>
              <a:cxn ang="0">
                <a:pos x="connsiteX2" y="connsiteY2"/>
              </a:cxn>
              <a:cxn ang="0">
                <a:pos x="connsiteX3" y="connsiteY3"/>
              </a:cxn>
            </a:cxnLst>
            <a:rect l="l" t="t" r="r" b="b"/>
            <a:pathLst>
              <a:path w="179069" h="379379">
                <a:moveTo>
                  <a:pt x="0" y="0"/>
                </a:moveTo>
                <a:cubicBezTo>
                  <a:pt x="64040" y="35668"/>
                  <a:pt x="128080" y="71337"/>
                  <a:pt x="155642" y="126460"/>
                </a:cubicBezTo>
                <a:cubicBezTo>
                  <a:pt x="183204" y="181583"/>
                  <a:pt x="186447" y="288587"/>
                  <a:pt x="165370" y="330740"/>
                </a:cubicBezTo>
                <a:cubicBezTo>
                  <a:pt x="144294" y="372893"/>
                  <a:pt x="86738" y="376136"/>
                  <a:pt x="29183" y="379379"/>
                </a:cubicBezTo>
              </a:path>
            </a:pathLst>
          </a:custGeom>
          <a:noFill/>
          <a:ln>
            <a:solidFill>
              <a:schemeClr val="tx1"/>
            </a:solidFill>
            <a:headEnd type="oval"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9" name="Freeform 8"/>
          <p:cNvSpPr/>
          <p:nvPr/>
        </p:nvSpPr>
        <p:spPr>
          <a:xfrm>
            <a:off x="8297694" y="3581400"/>
            <a:ext cx="198524" cy="445851"/>
          </a:xfrm>
          <a:custGeom>
            <a:avLst/>
            <a:gdLst>
              <a:gd name="connsiteX0" fmla="*/ 0 w 179069"/>
              <a:gd name="connsiteY0" fmla="*/ 0 h 379379"/>
              <a:gd name="connsiteX1" fmla="*/ 155642 w 179069"/>
              <a:gd name="connsiteY1" fmla="*/ 126460 h 379379"/>
              <a:gd name="connsiteX2" fmla="*/ 165370 w 179069"/>
              <a:gd name="connsiteY2" fmla="*/ 330740 h 379379"/>
              <a:gd name="connsiteX3" fmla="*/ 29183 w 179069"/>
              <a:gd name="connsiteY3" fmla="*/ 379379 h 379379"/>
            </a:gdLst>
            <a:ahLst/>
            <a:cxnLst>
              <a:cxn ang="0">
                <a:pos x="connsiteX0" y="connsiteY0"/>
              </a:cxn>
              <a:cxn ang="0">
                <a:pos x="connsiteX1" y="connsiteY1"/>
              </a:cxn>
              <a:cxn ang="0">
                <a:pos x="connsiteX2" y="connsiteY2"/>
              </a:cxn>
              <a:cxn ang="0">
                <a:pos x="connsiteX3" y="connsiteY3"/>
              </a:cxn>
            </a:cxnLst>
            <a:rect l="l" t="t" r="r" b="b"/>
            <a:pathLst>
              <a:path w="179069" h="379379">
                <a:moveTo>
                  <a:pt x="0" y="0"/>
                </a:moveTo>
                <a:cubicBezTo>
                  <a:pt x="64040" y="35668"/>
                  <a:pt x="128080" y="71337"/>
                  <a:pt x="155642" y="126460"/>
                </a:cubicBezTo>
                <a:cubicBezTo>
                  <a:pt x="183204" y="181583"/>
                  <a:pt x="186447" y="288587"/>
                  <a:pt x="165370" y="330740"/>
                </a:cubicBezTo>
                <a:cubicBezTo>
                  <a:pt x="144294" y="372893"/>
                  <a:pt x="86738" y="376136"/>
                  <a:pt x="29183" y="379379"/>
                </a:cubicBezTo>
              </a:path>
            </a:pathLst>
          </a:custGeom>
          <a:noFill/>
          <a:ln>
            <a:solidFill>
              <a:schemeClr val="tx1"/>
            </a:solidFill>
            <a:headEnd type="oval"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Tree>
    <p:extLst>
      <p:ext uri="{BB962C8B-B14F-4D97-AF65-F5344CB8AC3E}">
        <p14:creationId xmlns:p14="http://schemas.microsoft.com/office/powerpoint/2010/main" val="28191800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smtClean="0"/>
              <a:t>1 Samuel 10:5-6</a:t>
            </a:r>
            <a:endParaRPr lang="en-US" sz="1400" dirty="0"/>
          </a:p>
        </p:txBody>
      </p:sp>
      <p:sp>
        <p:nvSpPr>
          <p:cNvPr id="3" name="Content Placeholder 2"/>
          <p:cNvSpPr>
            <a:spLocks noGrp="1"/>
          </p:cNvSpPr>
          <p:nvPr>
            <p:ph idx="1"/>
          </p:nvPr>
        </p:nvSpPr>
        <p:spPr>
          <a:xfrm>
            <a:off x="457200" y="685800"/>
            <a:ext cx="8229600" cy="6096000"/>
          </a:xfrm>
        </p:spPr>
        <p:txBody>
          <a:bodyPr>
            <a:normAutofit/>
          </a:bodyPr>
          <a:lstStyle/>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		אַ֣חַר </a:t>
            </a:r>
            <a:r>
              <a:rPr lang="he-IL" sz="2800" dirty="0">
                <a:latin typeface="SBL Hebrew" pitchFamily="2" charset="-79"/>
                <a:cs typeface="SBL Hebrew" pitchFamily="2" charset="-79"/>
              </a:rPr>
              <a:t>כֵּ֗ן תָּבוֹא֙ גִּבְעַ֣ת הָאֱלֹהִ֔ים אֲשֶׁר־שָׁ֖ם נְצִבֵ֣י פְלִשְׁתִּ֑ים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וִיהִי֩ </a:t>
            </a:r>
            <a:r>
              <a:rPr lang="he-IL" sz="2800" dirty="0">
                <a:latin typeface="SBL Hebrew" pitchFamily="2" charset="-79"/>
                <a:cs typeface="SBL Hebrew" pitchFamily="2" charset="-79"/>
              </a:rPr>
              <a:t>כְבֹאֲךָ֨ שָׁ֜ם הָעִ֗יר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וּפָגַעְתָּ֞ </a:t>
            </a:r>
            <a:r>
              <a:rPr lang="he-IL" sz="2800" dirty="0">
                <a:latin typeface="SBL Hebrew" pitchFamily="2" charset="-79"/>
                <a:cs typeface="SBL Hebrew" pitchFamily="2" charset="-79"/>
              </a:rPr>
              <a:t>חֶ֤בֶל נְבִיאִים֙ יֹרְדִ֣ים מֵֽהַבָּמָ֔ה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en-US" sz="2800" dirty="0" smtClean="0">
                <a:latin typeface="SBL Hebrew" pitchFamily="2" charset="-79"/>
                <a:cs typeface="SBL Hebrew" pitchFamily="2" charset="-79"/>
              </a:rPr>
              <a:t>		</a:t>
            </a:r>
            <a:r>
              <a:rPr lang="he-IL" sz="2800" dirty="0" smtClean="0">
                <a:latin typeface="SBL Hebrew" pitchFamily="2" charset="-79"/>
                <a:cs typeface="SBL Hebrew" pitchFamily="2" charset="-79"/>
              </a:rPr>
              <a:t>	וְלִפְנֵיהֶ֞ם </a:t>
            </a:r>
            <a:r>
              <a:rPr lang="he-IL" sz="2800" dirty="0">
                <a:latin typeface="SBL Hebrew" pitchFamily="2" charset="-79"/>
                <a:cs typeface="SBL Hebrew" pitchFamily="2" charset="-79"/>
              </a:rPr>
              <a:t>נֵ֤בֶל וְתֹף֙ וְחָלִ֣יל וְכִנּ֔וֹר וְהֵ֖מָּה מִֽתְנַבְּאִֽים׃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8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		וְ</a:t>
            </a:r>
            <a:r>
              <a:rPr lang="he-IL" sz="2800" dirty="0" smtClean="0">
                <a:solidFill>
                  <a:srgbClr val="FF0000"/>
                </a:solidFill>
                <a:latin typeface="SBL Hebrew" pitchFamily="2" charset="-79"/>
                <a:cs typeface="SBL Hebrew" pitchFamily="2" charset="-79"/>
              </a:rPr>
              <a:t>צָלְחָ֤</a:t>
            </a:r>
            <a:r>
              <a:rPr lang="he-IL" sz="2800" dirty="0" smtClean="0">
                <a:latin typeface="SBL Hebrew" pitchFamily="2" charset="-79"/>
                <a:cs typeface="SBL Hebrew" pitchFamily="2" charset="-79"/>
              </a:rPr>
              <a:t>ה </a:t>
            </a:r>
            <a:r>
              <a:rPr lang="he-IL" sz="2800" dirty="0">
                <a:latin typeface="SBL Hebrew" pitchFamily="2" charset="-79"/>
                <a:cs typeface="SBL Hebrew" pitchFamily="2" charset="-79"/>
              </a:rPr>
              <a:t>עָלֶ֙יךָ֙ ר֣וּחַ יְהוָ֔ה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וְהִתְנַבִּ֖יתָ </a:t>
            </a:r>
            <a:r>
              <a:rPr lang="he-IL" sz="2800" dirty="0">
                <a:latin typeface="SBL Hebrew" pitchFamily="2" charset="-79"/>
                <a:cs typeface="SBL Hebrew" pitchFamily="2" charset="-79"/>
              </a:rPr>
              <a:t>עִמָּ֑ם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וְנֶהְפַּכְתָּ֖ </a:t>
            </a:r>
            <a:r>
              <a:rPr lang="he-IL" sz="2800" dirty="0">
                <a:latin typeface="SBL Hebrew" pitchFamily="2" charset="-79"/>
                <a:cs typeface="SBL Hebrew" pitchFamily="2" charset="-79"/>
              </a:rPr>
              <a:t>לְאִ֥ישׁ אַחֵֽר׃ </a:t>
            </a:r>
          </a:p>
        </p:txBody>
      </p:sp>
      <p:sp>
        <p:nvSpPr>
          <p:cNvPr id="4" name="Content Placeholder 2"/>
          <p:cNvSpPr txBox="1">
            <a:spLocks/>
          </p:cNvSpPr>
          <p:nvPr/>
        </p:nvSpPr>
        <p:spPr>
          <a:xfrm>
            <a:off x="152400" y="4140739"/>
            <a:ext cx="5257800" cy="2564860"/>
          </a:xfrm>
          <a:prstGeom prst="rect">
            <a:avLst/>
          </a:prstGeom>
          <a:ln w="28575">
            <a:solidFill>
              <a:schemeClr val="tx1"/>
            </a:solidFill>
          </a:ln>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defTabSz="457200" rtl="1">
              <a:buNone/>
              <a:tabLst>
                <a:tab pos="228600" algn="r"/>
                <a:tab pos="457200" algn="r"/>
                <a:tab pos="685800" algn="r"/>
                <a:tab pos="914400" algn="r"/>
              </a:tabLst>
            </a:pPr>
            <a:r>
              <a:rPr lang="en-US" sz="1800" dirty="0" smtClean="0"/>
              <a:t>“The </a:t>
            </a:r>
            <a:r>
              <a:rPr lang="en-US" sz="1800" dirty="0"/>
              <a:t>spirit is also said to have rushed on the judges Gideon (</a:t>
            </a:r>
            <a:r>
              <a:rPr lang="en-US" sz="1800" dirty="0" err="1"/>
              <a:t>Judg</a:t>
            </a:r>
            <a:r>
              <a:rPr lang="en-US" sz="1800" dirty="0"/>
              <a:t> 6:34), Jephthah (</a:t>
            </a:r>
            <a:r>
              <a:rPr lang="en-US" sz="1800" dirty="0" err="1"/>
              <a:t>Judg</a:t>
            </a:r>
            <a:r>
              <a:rPr lang="en-US" sz="1800" dirty="0"/>
              <a:t> 11:29), Samson (</a:t>
            </a:r>
            <a:r>
              <a:rPr lang="en-US" sz="1800" dirty="0" err="1"/>
              <a:t>Judg</a:t>
            </a:r>
            <a:r>
              <a:rPr lang="en-US" sz="1800" dirty="0"/>
              <a:t> 14:6, 19; 15:14), and on David at the time of his anointing (1 Sam 16:13). Thus Saul is seen as a savior figure like the judges (cf. 1 Sam 11:6) though the connection of the spirit with his anointing is not </a:t>
            </a:r>
            <a:r>
              <a:rPr lang="en-US" sz="1800" dirty="0" err="1" smtClean="0"/>
              <a:t>as”direct</a:t>
            </a:r>
            <a:r>
              <a:rPr lang="en-US" sz="1800" dirty="0" smtClean="0"/>
              <a:t> </a:t>
            </a:r>
            <a:r>
              <a:rPr lang="en-US" sz="1800" dirty="0"/>
              <a:t>as it is with David. </a:t>
            </a:r>
          </a:p>
          <a:p>
            <a:pPr marL="0" indent="0" defTabSz="457200" rtl="1">
              <a:buNone/>
              <a:tabLst>
                <a:tab pos="228600" algn="r"/>
                <a:tab pos="457200" algn="r"/>
                <a:tab pos="685800" algn="r"/>
                <a:tab pos="914400" algn="r"/>
              </a:tabLst>
            </a:pPr>
            <a:r>
              <a:rPr lang="en-US" sz="1400" dirty="0" smtClean="0"/>
              <a:t>Ralph </a:t>
            </a:r>
            <a:r>
              <a:rPr lang="en-US" sz="1400" dirty="0"/>
              <a:t>W. Klein, 1 Samuel (WBC 10; Accordance electronic ed. Grand Rapids: Zondervan, 1983), 92.</a:t>
            </a:r>
          </a:p>
        </p:txBody>
      </p:sp>
      <p:sp>
        <p:nvSpPr>
          <p:cNvPr id="6" name="Freeform 5"/>
          <p:cNvSpPr/>
          <p:nvPr/>
        </p:nvSpPr>
        <p:spPr>
          <a:xfrm>
            <a:off x="7577847" y="1595336"/>
            <a:ext cx="823850" cy="340779"/>
          </a:xfrm>
          <a:custGeom>
            <a:avLst/>
            <a:gdLst>
              <a:gd name="connsiteX0" fmla="*/ 0 w 823850"/>
              <a:gd name="connsiteY0" fmla="*/ 0 h 340779"/>
              <a:gd name="connsiteX1" fmla="*/ 204281 w 823850"/>
              <a:gd name="connsiteY1" fmla="*/ 97277 h 340779"/>
              <a:gd name="connsiteX2" fmla="*/ 593387 w 823850"/>
              <a:gd name="connsiteY2" fmla="*/ 126460 h 340779"/>
              <a:gd name="connsiteX3" fmla="*/ 797668 w 823850"/>
              <a:gd name="connsiteY3" fmla="*/ 214009 h 340779"/>
              <a:gd name="connsiteX4" fmla="*/ 807396 w 823850"/>
              <a:gd name="connsiteY4" fmla="*/ 321013 h 340779"/>
              <a:gd name="connsiteX5" fmla="*/ 671208 w 823850"/>
              <a:gd name="connsiteY5" fmla="*/ 340468 h 340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23850" h="340779">
                <a:moveTo>
                  <a:pt x="0" y="0"/>
                </a:moveTo>
                <a:cubicBezTo>
                  <a:pt x="52691" y="38100"/>
                  <a:pt x="105383" y="76200"/>
                  <a:pt x="204281" y="97277"/>
                </a:cubicBezTo>
                <a:cubicBezTo>
                  <a:pt x="303179" y="118354"/>
                  <a:pt x="494489" y="107005"/>
                  <a:pt x="593387" y="126460"/>
                </a:cubicBezTo>
                <a:cubicBezTo>
                  <a:pt x="692285" y="145915"/>
                  <a:pt x="762000" y="181584"/>
                  <a:pt x="797668" y="214009"/>
                </a:cubicBezTo>
                <a:cubicBezTo>
                  <a:pt x="833336" y="246434"/>
                  <a:pt x="828473" y="299937"/>
                  <a:pt x="807396" y="321013"/>
                </a:cubicBezTo>
                <a:cubicBezTo>
                  <a:pt x="786319" y="342089"/>
                  <a:pt x="728763" y="341278"/>
                  <a:pt x="671208" y="340468"/>
                </a:cubicBezTo>
              </a:path>
            </a:pathLst>
          </a:custGeom>
          <a:noFill/>
          <a:ln>
            <a:solidFill>
              <a:schemeClr val="tx1"/>
            </a:solidFill>
            <a:headEnd type="oval"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7" name="Freeform 6"/>
          <p:cNvSpPr/>
          <p:nvPr/>
        </p:nvSpPr>
        <p:spPr>
          <a:xfrm>
            <a:off x="8180962" y="2023353"/>
            <a:ext cx="264268" cy="1429966"/>
          </a:xfrm>
          <a:custGeom>
            <a:avLst/>
            <a:gdLst>
              <a:gd name="connsiteX0" fmla="*/ 0 w 264268"/>
              <a:gd name="connsiteY0" fmla="*/ 0 h 1429966"/>
              <a:gd name="connsiteX1" fmla="*/ 184825 w 264268"/>
              <a:gd name="connsiteY1" fmla="*/ 194553 h 1429966"/>
              <a:gd name="connsiteX2" fmla="*/ 262647 w 264268"/>
              <a:gd name="connsiteY2" fmla="*/ 749030 h 1429966"/>
              <a:gd name="connsiteX3" fmla="*/ 223736 w 264268"/>
              <a:gd name="connsiteY3" fmla="*/ 1303507 h 1429966"/>
              <a:gd name="connsiteX4" fmla="*/ 68093 w 264268"/>
              <a:gd name="connsiteY4" fmla="*/ 1429966 h 14299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4268" h="1429966">
                <a:moveTo>
                  <a:pt x="0" y="0"/>
                </a:moveTo>
                <a:cubicBezTo>
                  <a:pt x="70525" y="34857"/>
                  <a:pt x="141051" y="69715"/>
                  <a:pt x="184825" y="194553"/>
                </a:cubicBezTo>
                <a:cubicBezTo>
                  <a:pt x="228599" y="319391"/>
                  <a:pt x="256162" y="564204"/>
                  <a:pt x="262647" y="749030"/>
                </a:cubicBezTo>
                <a:cubicBezTo>
                  <a:pt x="269132" y="933856"/>
                  <a:pt x="256162" y="1190018"/>
                  <a:pt x="223736" y="1303507"/>
                </a:cubicBezTo>
                <a:cubicBezTo>
                  <a:pt x="191310" y="1416996"/>
                  <a:pt x="129701" y="1423481"/>
                  <a:pt x="68093" y="1429966"/>
                </a:cubicBezTo>
              </a:path>
            </a:pathLst>
          </a:custGeom>
          <a:noFill/>
          <a:ln w="12700">
            <a:solidFill>
              <a:schemeClr val="tx1"/>
            </a:solidFill>
            <a:headEnd type="oval"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8" name="Freeform 7"/>
          <p:cNvSpPr/>
          <p:nvPr/>
        </p:nvSpPr>
        <p:spPr>
          <a:xfrm>
            <a:off x="8297694" y="4140739"/>
            <a:ext cx="198524" cy="445851"/>
          </a:xfrm>
          <a:custGeom>
            <a:avLst/>
            <a:gdLst>
              <a:gd name="connsiteX0" fmla="*/ 0 w 179069"/>
              <a:gd name="connsiteY0" fmla="*/ 0 h 379379"/>
              <a:gd name="connsiteX1" fmla="*/ 155642 w 179069"/>
              <a:gd name="connsiteY1" fmla="*/ 126460 h 379379"/>
              <a:gd name="connsiteX2" fmla="*/ 165370 w 179069"/>
              <a:gd name="connsiteY2" fmla="*/ 330740 h 379379"/>
              <a:gd name="connsiteX3" fmla="*/ 29183 w 179069"/>
              <a:gd name="connsiteY3" fmla="*/ 379379 h 379379"/>
            </a:gdLst>
            <a:ahLst/>
            <a:cxnLst>
              <a:cxn ang="0">
                <a:pos x="connsiteX0" y="connsiteY0"/>
              </a:cxn>
              <a:cxn ang="0">
                <a:pos x="connsiteX1" y="connsiteY1"/>
              </a:cxn>
              <a:cxn ang="0">
                <a:pos x="connsiteX2" y="connsiteY2"/>
              </a:cxn>
              <a:cxn ang="0">
                <a:pos x="connsiteX3" y="connsiteY3"/>
              </a:cxn>
            </a:cxnLst>
            <a:rect l="l" t="t" r="r" b="b"/>
            <a:pathLst>
              <a:path w="179069" h="379379">
                <a:moveTo>
                  <a:pt x="0" y="0"/>
                </a:moveTo>
                <a:cubicBezTo>
                  <a:pt x="64040" y="35668"/>
                  <a:pt x="128080" y="71337"/>
                  <a:pt x="155642" y="126460"/>
                </a:cubicBezTo>
                <a:cubicBezTo>
                  <a:pt x="183204" y="181583"/>
                  <a:pt x="186447" y="288587"/>
                  <a:pt x="165370" y="330740"/>
                </a:cubicBezTo>
                <a:cubicBezTo>
                  <a:pt x="144294" y="372893"/>
                  <a:pt x="86738" y="376136"/>
                  <a:pt x="29183" y="379379"/>
                </a:cubicBezTo>
              </a:path>
            </a:pathLst>
          </a:custGeom>
          <a:noFill/>
          <a:ln>
            <a:solidFill>
              <a:schemeClr val="tx1"/>
            </a:solidFill>
            <a:headEnd type="oval"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9" name="Freeform 8"/>
          <p:cNvSpPr/>
          <p:nvPr/>
        </p:nvSpPr>
        <p:spPr>
          <a:xfrm>
            <a:off x="8297694" y="3581400"/>
            <a:ext cx="198524" cy="445851"/>
          </a:xfrm>
          <a:custGeom>
            <a:avLst/>
            <a:gdLst>
              <a:gd name="connsiteX0" fmla="*/ 0 w 179069"/>
              <a:gd name="connsiteY0" fmla="*/ 0 h 379379"/>
              <a:gd name="connsiteX1" fmla="*/ 155642 w 179069"/>
              <a:gd name="connsiteY1" fmla="*/ 126460 h 379379"/>
              <a:gd name="connsiteX2" fmla="*/ 165370 w 179069"/>
              <a:gd name="connsiteY2" fmla="*/ 330740 h 379379"/>
              <a:gd name="connsiteX3" fmla="*/ 29183 w 179069"/>
              <a:gd name="connsiteY3" fmla="*/ 379379 h 379379"/>
            </a:gdLst>
            <a:ahLst/>
            <a:cxnLst>
              <a:cxn ang="0">
                <a:pos x="connsiteX0" y="connsiteY0"/>
              </a:cxn>
              <a:cxn ang="0">
                <a:pos x="connsiteX1" y="connsiteY1"/>
              </a:cxn>
              <a:cxn ang="0">
                <a:pos x="connsiteX2" y="connsiteY2"/>
              </a:cxn>
              <a:cxn ang="0">
                <a:pos x="connsiteX3" y="connsiteY3"/>
              </a:cxn>
            </a:cxnLst>
            <a:rect l="l" t="t" r="r" b="b"/>
            <a:pathLst>
              <a:path w="179069" h="379379">
                <a:moveTo>
                  <a:pt x="0" y="0"/>
                </a:moveTo>
                <a:cubicBezTo>
                  <a:pt x="64040" y="35668"/>
                  <a:pt x="128080" y="71337"/>
                  <a:pt x="155642" y="126460"/>
                </a:cubicBezTo>
                <a:cubicBezTo>
                  <a:pt x="183204" y="181583"/>
                  <a:pt x="186447" y="288587"/>
                  <a:pt x="165370" y="330740"/>
                </a:cubicBezTo>
                <a:cubicBezTo>
                  <a:pt x="144294" y="372893"/>
                  <a:pt x="86738" y="376136"/>
                  <a:pt x="29183" y="379379"/>
                </a:cubicBezTo>
              </a:path>
            </a:pathLst>
          </a:custGeom>
          <a:noFill/>
          <a:ln>
            <a:solidFill>
              <a:schemeClr val="tx1"/>
            </a:solidFill>
            <a:headEnd type="oval"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Tree>
    <p:extLst>
      <p:ext uri="{BB962C8B-B14F-4D97-AF65-F5344CB8AC3E}">
        <p14:creationId xmlns:p14="http://schemas.microsoft.com/office/powerpoint/2010/main" val="6083898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smtClean="0"/>
              <a:t>1 Samuel 10:7-8</a:t>
            </a:r>
            <a:endParaRPr lang="en-US" sz="1400" dirty="0"/>
          </a:p>
        </p:txBody>
      </p:sp>
      <p:sp>
        <p:nvSpPr>
          <p:cNvPr id="3" name="Content Placeholder 2"/>
          <p:cNvSpPr>
            <a:spLocks noGrp="1"/>
          </p:cNvSpPr>
          <p:nvPr>
            <p:ph idx="1"/>
          </p:nvPr>
        </p:nvSpPr>
        <p:spPr>
          <a:xfrm>
            <a:off x="457200" y="685800"/>
            <a:ext cx="8229600" cy="6096000"/>
          </a:xfrm>
        </p:spPr>
        <p:txBody>
          <a:bodyPr>
            <a:normAutofit/>
          </a:bodyPr>
          <a:lstStyle/>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		וְהָיָ֗ה </a:t>
            </a:r>
            <a:r>
              <a:rPr lang="he-IL" sz="2800" dirty="0">
                <a:latin typeface="SBL Hebrew" pitchFamily="2" charset="-79"/>
                <a:cs typeface="SBL Hebrew" pitchFamily="2" charset="-79"/>
              </a:rPr>
              <a:t>כִּ֥י תבאינה תָבֹ֛אנָה הָאֹת֥וֹת הָאֵ֖לֶּה לָ֑ךְ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עֲשֵׂ֤ה </a:t>
            </a:r>
            <a:r>
              <a:rPr lang="he-IL" sz="2800" dirty="0">
                <a:latin typeface="SBL Hebrew" pitchFamily="2" charset="-79"/>
                <a:cs typeface="SBL Hebrew" pitchFamily="2" charset="-79"/>
              </a:rPr>
              <a:t>לְךָ֙ אֲשֶׁ֣ר תִּמְצָ֣א יָדֶ֔ךָ כִּ֥י הָאֱלֹהִ֖ים עִמָּֽךְ׃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8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		וְיָרַדְתָּ֣ </a:t>
            </a:r>
            <a:r>
              <a:rPr lang="he-IL" sz="2800" dirty="0">
                <a:latin typeface="SBL Hebrew" pitchFamily="2" charset="-79"/>
                <a:cs typeface="SBL Hebrew" pitchFamily="2" charset="-79"/>
              </a:rPr>
              <a:t>לְפָנַי֮ הַגִּלְגָּל֒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וְהִנֵּ֤ה </a:t>
            </a:r>
            <a:r>
              <a:rPr lang="he-IL" sz="2800" dirty="0">
                <a:latin typeface="SBL Hebrew" pitchFamily="2" charset="-79"/>
                <a:cs typeface="SBL Hebrew" pitchFamily="2" charset="-79"/>
              </a:rPr>
              <a:t>אָֽנֹכִי֙ יֹרֵ֣ד אֵלֶ֔יךָ לְהַעֲל֣וֹת עֹל֔וֹת לִזְבֹּ֖חַ זִבְחֵ֣י שְׁלָמִ֑ים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שִׁבְעַ֨ת </a:t>
            </a:r>
            <a:r>
              <a:rPr lang="he-IL" sz="2800" dirty="0">
                <a:latin typeface="SBL Hebrew" pitchFamily="2" charset="-79"/>
                <a:cs typeface="SBL Hebrew" pitchFamily="2" charset="-79"/>
              </a:rPr>
              <a:t>יָמִ֤ים תּוֹחֵל֙ עַד־בּוֹאִ֣י אֵלֶ֔יךָ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וְהוֹדַעְתִּ֣י </a:t>
            </a:r>
            <a:r>
              <a:rPr lang="he-IL" sz="2800" dirty="0">
                <a:latin typeface="SBL Hebrew" pitchFamily="2" charset="-79"/>
                <a:cs typeface="SBL Hebrew" pitchFamily="2" charset="-79"/>
              </a:rPr>
              <a:t>לְךָ֔ אֵ֖ת אֲשֶׁ֥ר תַּעֲשֶֽׂה׃ </a:t>
            </a:r>
          </a:p>
        </p:txBody>
      </p:sp>
      <p:sp>
        <p:nvSpPr>
          <p:cNvPr id="4" name="Freeform 3"/>
          <p:cNvSpPr/>
          <p:nvPr/>
        </p:nvSpPr>
        <p:spPr>
          <a:xfrm>
            <a:off x="6488349" y="3667328"/>
            <a:ext cx="1968398" cy="330740"/>
          </a:xfrm>
          <a:custGeom>
            <a:avLst/>
            <a:gdLst>
              <a:gd name="connsiteX0" fmla="*/ 0 w 1968398"/>
              <a:gd name="connsiteY0" fmla="*/ 0 h 330740"/>
              <a:gd name="connsiteX1" fmla="*/ 369651 w 1968398"/>
              <a:gd name="connsiteY1" fmla="*/ 87549 h 330740"/>
              <a:gd name="connsiteX2" fmla="*/ 1673157 w 1968398"/>
              <a:gd name="connsiteY2" fmla="*/ 116732 h 330740"/>
              <a:gd name="connsiteX3" fmla="*/ 1926077 w 1968398"/>
              <a:gd name="connsiteY3" fmla="*/ 175098 h 330740"/>
              <a:gd name="connsiteX4" fmla="*/ 1955260 w 1968398"/>
              <a:gd name="connsiteY4" fmla="*/ 301557 h 330740"/>
              <a:gd name="connsiteX5" fmla="*/ 1789889 w 1968398"/>
              <a:gd name="connsiteY5" fmla="*/ 330740 h 330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68398" h="330740">
                <a:moveTo>
                  <a:pt x="0" y="0"/>
                </a:moveTo>
                <a:cubicBezTo>
                  <a:pt x="45396" y="34047"/>
                  <a:pt x="90792" y="68094"/>
                  <a:pt x="369651" y="87549"/>
                </a:cubicBezTo>
                <a:cubicBezTo>
                  <a:pt x="648511" y="107004"/>
                  <a:pt x="1413753" y="102141"/>
                  <a:pt x="1673157" y="116732"/>
                </a:cubicBezTo>
                <a:cubicBezTo>
                  <a:pt x="1932561" y="131323"/>
                  <a:pt x="1879060" y="144294"/>
                  <a:pt x="1926077" y="175098"/>
                </a:cubicBezTo>
                <a:cubicBezTo>
                  <a:pt x="1973094" y="205902"/>
                  <a:pt x="1977958" y="275617"/>
                  <a:pt x="1955260" y="301557"/>
                </a:cubicBezTo>
                <a:cubicBezTo>
                  <a:pt x="1932562" y="327497"/>
                  <a:pt x="1861225" y="329118"/>
                  <a:pt x="1789889" y="330740"/>
                </a:cubicBezTo>
              </a:path>
            </a:pathLst>
          </a:custGeom>
          <a:noFill/>
          <a:ln>
            <a:solidFill>
              <a:schemeClr val="tx1"/>
            </a:solidFill>
            <a:headEnd type="oval"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337513270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6098</TotalTime>
  <Words>835</Words>
  <Application>Microsoft Office PowerPoint</Application>
  <PresentationFormat>On-screen Show (4:3)</PresentationFormat>
  <Paragraphs>279</Paragraphs>
  <Slides>25</Slides>
  <Notes>1</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PowerPoint Presentation</vt:lpstr>
      <vt:lpstr>1 Samuel 10:1</vt:lpstr>
      <vt:lpstr>1 Samuel 10:2</vt:lpstr>
      <vt:lpstr>1 Samuel 10:3-4</vt:lpstr>
      <vt:lpstr>1 Samuel 10:5-6</vt:lpstr>
      <vt:lpstr>1 Samuel 10:5-6</vt:lpstr>
      <vt:lpstr>1 Samuel 10:5-6</vt:lpstr>
      <vt:lpstr>1 Samuel 10:5-6</vt:lpstr>
      <vt:lpstr>1 Samuel 10:7-8</vt:lpstr>
      <vt:lpstr>1 Samuel 10:9-10</vt:lpstr>
      <vt:lpstr>1 Samuel 10:11-12</vt:lpstr>
      <vt:lpstr>1 Samuel 10:13-14</vt:lpstr>
      <vt:lpstr>1 Samuel 10:13-14</vt:lpstr>
      <vt:lpstr>1 Samuel 10:15-16</vt:lpstr>
      <vt:lpstr>1 Samuel 10:15-16</vt:lpstr>
      <vt:lpstr>1 Samuel 10:17-19</vt:lpstr>
      <vt:lpstr>1 Samuel 10:20-21</vt:lpstr>
      <vt:lpstr>1 Samuel 10:22-23</vt:lpstr>
      <vt:lpstr>1 Samuel 10:24-25</vt:lpstr>
      <vt:lpstr>1 Samuel 10:24-25</vt:lpstr>
      <vt:lpstr>1 Samuel 10:24-25</vt:lpstr>
      <vt:lpstr>1 Samuel 10:26-27</vt:lpstr>
      <vt:lpstr>1 Samuel 10:26-27</vt:lpstr>
      <vt:lpstr>1 Samuel 10:26-27</vt:lpstr>
      <vt:lpstr>1 Samuel 10:26-27</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Samuel 1</dc:title>
  <dc:creator>Charles Grebe</dc:creator>
  <cp:lastModifiedBy>Carlos</cp:lastModifiedBy>
  <cp:revision>465</cp:revision>
  <dcterms:created xsi:type="dcterms:W3CDTF">2006-08-16T00:00:00Z</dcterms:created>
  <dcterms:modified xsi:type="dcterms:W3CDTF">2016-06-01T13:19:43Z</dcterms:modified>
</cp:coreProperties>
</file>