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8" r:id="rId2"/>
    <p:sldId id="339" r:id="rId3"/>
    <p:sldId id="443" r:id="rId4"/>
    <p:sldId id="441" r:id="rId5"/>
    <p:sldId id="445" r:id="rId6"/>
    <p:sldId id="446" r:id="rId7"/>
    <p:sldId id="447" r:id="rId8"/>
    <p:sldId id="448" r:id="rId9"/>
    <p:sldId id="449" r:id="rId10"/>
    <p:sldId id="450" r:id="rId11"/>
    <p:sldId id="451" r:id="rId12"/>
    <p:sldId id="452" r:id="rId13"/>
    <p:sldId id="453" r:id="rId14"/>
    <p:sldId id="45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008000"/>
    <a:srgbClr val="FF0066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94" autoAdjust="0"/>
  </p:normalViewPr>
  <p:slideViewPr>
    <p:cSldViewPr>
      <p:cViewPr varScale="1">
        <p:scale>
          <a:sx n="101" d="100"/>
          <a:sy n="101" d="100"/>
        </p:scale>
        <p:origin x="11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10378-4DCA-47DF-8076-C529ACDFBB54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F8993-2BD4-460C-8981-073F9878E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1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377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28600" y="6516188"/>
            <a:ext cx="2971800" cy="376981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457200"/>
            <a:r>
              <a:rPr lang="en-US" sz="2800" dirty="0">
                <a:solidFill>
                  <a:schemeClr val="bg1"/>
                </a:solidFill>
                <a:cs typeface="Times New Roman" pitchFamily="18" charset="0"/>
              </a:rPr>
              <a:t>1 Samuel 9:1-27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105400" y="6461125"/>
            <a:ext cx="3810000" cy="39687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457200" rtl="1"/>
            <a:r>
              <a:rPr lang="he-IL" sz="2800" dirty="0">
                <a:solidFill>
                  <a:schemeClr val="bg1"/>
                </a:solidFill>
                <a:latin typeface="SBL Hebrew" pitchFamily="2" charset="-79"/>
                <a:cs typeface="SBL Hebrew" pitchFamily="2" charset="-79"/>
              </a:rPr>
              <a:t>שמואל א ט א-כז</a:t>
            </a:r>
            <a:endParaRPr lang="en-US" sz="2800" dirty="0">
              <a:solidFill>
                <a:schemeClr val="bg1"/>
              </a:solidFill>
              <a:latin typeface="SBL Hebrew" pitchFamily="2" charset="-79"/>
              <a:cs typeface="SBL Hebrew" pitchFamily="2" charset="-79"/>
            </a:endParaRPr>
          </a:p>
        </p:txBody>
      </p:sp>
      <p:pic>
        <p:nvPicPr>
          <p:cNvPr id="1026" name="Picture 2" descr="D:\My Documents\HebrewCourseBriercrestFirstYear2014\Rocine Readings\05 1 Samuel 17_32-38\pics\laughing donke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575" y="909638"/>
            <a:ext cx="6038850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181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/>
              <a:t>1 Samuel 9:19-20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534400" cy="60198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וַיַּ֨עַן שְׁמוּאֵ֜ל אֶת־שָׁא֗וּל וַיֹּ֙אמֶר֙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אָנֹכִ֣י הָרֹאֶ֔ה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עֲלֵ֤ה לְפָנַי֙ הַבָּמָ֔ה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וַאֲכַלְתֶּ֥ם עִמִּ֖י הַיּ֑וֹם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וְשִׁלַּחְתִּ֣יךָ בַבֹּ֔קֶר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וְכֹ֛ל אֲשֶׁ֥ר בִּֽלְבָבְךָ֖ אַגִּ֥יד לָֽךְ׃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וְלָאֲתֹנ֞וֹת הָאֹבְד֣וֹת לְךָ֗ הַיּוֹם֙ שְׁלֹ֣שֶׁת הַיָּמִ֔ים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אַל־תָּ֧שֶׂם אֶֽת־לִבְּךָ֛ לָהֶ֖ם כִּ֣י נִמְצָ֑אוּ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וּלְמִי֙ כָּל־חֶמְדַּ֣ת יִשְׂרָאֵ֔ל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הֲל֣וֹא לְךָ֔ וּלְכֹ֖ל בֵּ֥ית אָבִֽיךָ׃ </a:t>
            </a:r>
            <a:endParaRPr lang="en-US" sz="28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8220075" y="1962150"/>
            <a:ext cx="240654" cy="457200"/>
          </a:xfrm>
          <a:custGeom>
            <a:avLst/>
            <a:gdLst>
              <a:gd name="connsiteX0" fmla="*/ 28575 w 240654"/>
              <a:gd name="connsiteY0" fmla="*/ 0 h 486467"/>
              <a:gd name="connsiteX1" fmla="*/ 209550 w 240654"/>
              <a:gd name="connsiteY1" fmla="*/ 76200 h 486467"/>
              <a:gd name="connsiteX2" fmla="*/ 238125 w 240654"/>
              <a:gd name="connsiteY2" fmla="*/ 295275 h 486467"/>
              <a:gd name="connsiteX3" fmla="*/ 180975 w 240654"/>
              <a:gd name="connsiteY3" fmla="*/ 457200 h 486467"/>
              <a:gd name="connsiteX4" fmla="*/ 0 w 240654"/>
              <a:gd name="connsiteY4" fmla="*/ 485775 h 48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654" h="486467">
                <a:moveTo>
                  <a:pt x="28575" y="0"/>
                </a:moveTo>
                <a:cubicBezTo>
                  <a:pt x="101600" y="13494"/>
                  <a:pt x="174625" y="26988"/>
                  <a:pt x="209550" y="76200"/>
                </a:cubicBezTo>
                <a:cubicBezTo>
                  <a:pt x="244475" y="125413"/>
                  <a:pt x="242887" y="231775"/>
                  <a:pt x="238125" y="295275"/>
                </a:cubicBezTo>
                <a:cubicBezTo>
                  <a:pt x="233363" y="358775"/>
                  <a:pt x="220663" y="425450"/>
                  <a:pt x="180975" y="457200"/>
                </a:cubicBezTo>
                <a:cubicBezTo>
                  <a:pt x="141288" y="488950"/>
                  <a:pt x="70644" y="487362"/>
                  <a:pt x="0" y="485775"/>
                </a:cubicBezTo>
              </a:path>
            </a:pathLst>
          </a:custGeom>
          <a:noFill/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Freeform 4"/>
          <p:cNvSpPr/>
          <p:nvPr/>
        </p:nvSpPr>
        <p:spPr>
          <a:xfrm>
            <a:off x="8220075" y="2552700"/>
            <a:ext cx="240654" cy="457200"/>
          </a:xfrm>
          <a:custGeom>
            <a:avLst/>
            <a:gdLst>
              <a:gd name="connsiteX0" fmla="*/ 28575 w 240654"/>
              <a:gd name="connsiteY0" fmla="*/ 0 h 486467"/>
              <a:gd name="connsiteX1" fmla="*/ 209550 w 240654"/>
              <a:gd name="connsiteY1" fmla="*/ 76200 h 486467"/>
              <a:gd name="connsiteX2" fmla="*/ 238125 w 240654"/>
              <a:gd name="connsiteY2" fmla="*/ 295275 h 486467"/>
              <a:gd name="connsiteX3" fmla="*/ 180975 w 240654"/>
              <a:gd name="connsiteY3" fmla="*/ 457200 h 486467"/>
              <a:gd name="connsiteX4" fmla="*/ 0 w 240654"/>
              <a:gd name="connsiteY4" fmla="*/ 485775 h 48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654" h="486467">
                <a:moveTo>
                  <a:pt x="28575" y="0"/>
                </a:moveTo>
                <a:cubicBezTo>
                  <a:pt x="101600" y="13494"/>
                  <a:pt x="174625" y="26988"/>
                  <a:pt x="209550" y="76200"/>
                </a:cubicBezTo>
                <a:cubicBezTo>
                  <a:pt x="244475" y="125413"/>
                  <a:pt x="242887" y="231775"/>
                  <a:pt x="238125" y="295275"/>
                </a:cubicBezTo>
                <a:cubicBezTo>
                  <a:pt x="233363" y="358775"/>
                  <a:pt x="220663" y="425450"/>
                  <a:pt x="180975" y="457200"/>
                </a:cubicBezTo>
                <a:cubicBezTo>
                  <a:pt x="141288" y="488950"/>
                  <a:pt x="70644" y="487362"/>
                  <a:pt x="0" y="485775"/>
                </a:cubicBezTo>
              </a:path>
            </a:pathLst>
          </a:custGeom>
          <a:noFill/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1617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/>
              <a:t>1 Samuel 9:21-22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534400" cy="60198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וַיַּ֨עַן שָׁא֜וּל וַיֹּ֗אמֶר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הֲל֨וֹא בֶן־יְמִינִ֤י אָ֙נֹכִי֙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מִקַּטַנֵּי֙ שִׁבְטֵ֣י יִשְׂרָאֵ֔ל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וּמִשְׁפַּחְתִּי֙ הַצְּעִרָ֔ה מִכָּֽל־מִשְׁפְּח֖וֹת שִׁבְטֵ֣י בִנְיָמִ֑ן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וְלָ֙מָּה֙ דִּבַּ֣רְתָּ אֵלַ֔י כַּדָּבָ֖ר הַזֶּֽה׃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וַיִּקַּ֤ח שְׁמוּאֵל֙ אֶת־שָׁא֣וּל וְאֶֽת־נַעֲר֔וֹ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וַיְבִיאֵ֖ם לִשְׁכָּ֑תָה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וַיִּתֵּ֨ן לָהֶ֤ם מָקוֹם֙ בְּרֹ֣אשׁ הַקְּרוּאִ֔ים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וְהֵ֖מָּה כִּשְׁלֹשִׁ֥ים אִֽישׁ׃ </a:t>
            </a:r>
            <a:endParaRPr lang="en-US" sz="2800" dirty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12882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/>
              <a:t>1 Samuel 9:23-24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534400" cy="60198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וַיֹּ֤אמֶר שְׁמוּאֵל֙ לַטַּבָּ֔ח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תְּנָה֙ אֶת־הַמָּנָ֔ה אֲשֶׁ֥ר נָתַ֖תִּי לָ֑ךְ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	אֲשֶׁר֙ אָמַ֣רְתִּי אֵלֶ֔יךָ שִׂ֥ים אֹתָ֖הּ עִמָּֽךְ׃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וַיָּ֣רֶם הַ֠טַּבָּח אֶת־הַשּׁ֨וֹק וְהֶעָלֶ֜יהָ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וַיָּ֣שֶׂם ׀ לִפְנֵ֣י שָׁא֗וּל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וַיֹּ֙אמֶר֙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הִנֵּ֤ה הַנִּשְׁאָר֙ שִׂים־לְפָנֶ֣יךָ אֱכֹ֔ל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כִּ֧י לַמּוֹעֵ֛ד שָֽׁמוּר־לְךָ֥ לֵאמֹ֖ר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	הָעָ֣ם ׀ קָרָ֑אתִי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וַיֹּ֧אכַל שָׁא֛וּל עִם־שְׁמוּאֵ֖ל בַּיּ֥וֹם הַהֽוּא׃ </a:t>
            </a:r>
            <a:endParaRPr lang="en-US" sz="28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4900" y="3776960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erlin Sans FB Demi" panose="020E0802020502020306" pitchFamily="34" charset="0"/>
              </a:rPr>
              <a:t>?</a:t>
            </a:r>
            <a:endParaRPr lang="en-CA" sz="2400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818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/>
              <a:t>1 Samuel 9:25-26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534400" cy="60198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וַיֵּרְד֥וּ מֵהַבָּמָ֖ה הָעִ֑יר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וַיְדַבֵּ֥ר עִם־שָׁא֖וּל עַל־הַגָּֽג׃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וַיַּשְׁכִּ֗מוּ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וַיְהִ֞י כַּעֲל֤וֹת הַשַּׁ֙חַר֙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וַיִּקְרָ֨א שְׁמוּאֵ֤ל אֶל־שָׁאוּל֙ הגג הַגָּ֣גָה לֵאמֹ֔ר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ק֖וּמָה וַאֲשַׁלְּחֶ֑ךָּ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וַיָּ֣קָם שָׁא֗וּל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וַיֵּצְא֧וּ שְׁנֵיהֶ֛ם ה֥וּא וּשְׁמוּאֵ֖ל הַחֽוּצָה׃ </a:t>
            </a:r>
            <a:endParaRPr lang="en-US" sz="2800" dirty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6466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/>
              <a:t>1 Samuel 9:27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534400" cy="60198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הֵ֗מָּה יֽוֹרְדִים֙ בִּקְצֵ֣ה הָעִ֔יר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וּשְׁמוּאֵ֞ל אָמַ֣ר אֶל־שָׁא֗וּל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אֱמֹ֥ר לַנַּ֛עַר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וְיַעֲבֹ֥ר לְפָנֵ֖ינוּ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וַֽיַּעֲבֹ֑ר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וְאַתָּה֙ עֲמֹ֣ד כַּיּ֔וֹם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וְאַשְׁמִיעֲךָ֖ אֶת־דְּבַ֥ר אֱלֹהִֽים׃ </a:t>
            </a:r>
            <a:endParaRPr lang="en-US" sz="28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8220075" y="1952625"/>
            <a:ext cx="240654" cy="514350"/>
          </a:xfrm>
          <a:custGeom>
            <a:avLst/>
            <a:gdLst>
              <a:gd name="connsiteX0" fmla="*/ 28575 w 240654"/>
              <a:gd name="connsiteY0" fmla="*/ 0 h 486467"/>
              <a:gd name="connsiteX1" fmla="*/ 209550 w 240654"/>
              <a:gd name="connsiteY1" fmla="*/ 76200 h 486467"/>
              <a:gd name="connsiteX2" fmla="*/ 238125 w 240654"/>
              <a:gd name="connsiteY2" fmla="*/ 295275 h 486467"/>
              <a:gd name="connsiteX3" fmla="*/ 180975 w 240654"/>
              <a:gd name="connsiteY3" fmla="*/ 457200 h 486467"/>
              <a:gd name="connsiteX4" fmla="*/ 0 w 240654"/>
              <a:gd name="connsiteY4" fmla="*/ 485775 h 48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654" h="486467">
                <a:moveTo>
                  <a:pt x="28575" y="0"/>
                </a:moveTo>
                <a:cubicBezTo>
                  <a:pt x="101600" y="13494"/>
                  <a:pt x="174625" y="26988"/>
                  <a:pt x="209550" y="76200"/>
                </a:cubicBezTo>
                <a:cubicBezTo>
                  <a:pt x="244475" y="125413"/>
                  <a:pt x="242887" y="231775"/>
                  <a:pt x="238125" y="295275"/>
                </a:cubicBezTo>
                <a:cubicBezTo>
                  <a:pt x="233363" y="358775"/>
                  <a:pt x="220663" y="425450"/>
                  <a:pt x="180975" y="457200"/>
                </a:cubicBezTo>
                <a:cubicBezTo>
                  <a:pt x="141288" y="488950"/>
                  <a:pt x="70644" y="487362"/>
                  <a:pt x="0" y="485775"/>
                </a:cubicBezTo>
              </a:path>
            </a:pathLst>
          </a:custGeom>
          <a:noFill/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Freeform 5"/>
          <p:cNvSpPr/>
          <p:nvPr/>
        </p:nvSpPr>
        <p:spPr>
          <a:xfrm>
            <a:off x="7381875" y="3648075"/>
            <a:ext cx="958188" cy="371475"/>
          </a:xfrm>
          <a:custGeom>
            <a:avLst/>
            <a:gdLst>
              <a:gd name="connsiteX0" fmla="*/ 0 w 958188"/>
              <a:gd name="connsiteY0" fmla="*/ 0 h 371475"/>
              <a:gd name="connsiteX1" fmla="*/ 85725 w 958188"/>
              <a:gd name="connsiteY1" fmla="*/ 123825 h 371475"/>
              <a:gd name="connsiteX2" fmla="*/ 400050 w 958188"/>
              <a:gd name="connsiteY2" fmla="*/ 142875 h 371475"/>
              <a:gd name="connsiteX3" fmla="*/ 857250 w 958188"/>
              <a:gd name="connsiteY3" fmla="*/ 152400 h 371475"/>
              <a:gd name="connsiteX4" fmla="*/ 952500 w 958188"/>
              <a:gd name="connsiteY4" fmla="*/ 247650 h 371475"/>
              <a:gd name="connsiteX5" fmla="*/ 933450 w 958188"/>
              <a:gd name="connsiteY5" fmla="*/ 342900 h 371475"/>
              <a:gd name="connsiteX6" fmla="*/ 819150 w 958188"/>
              <a:gd name="connsiteY6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58188" h="371475">
                <a:moveTo>
                  <a:pt x="0" y="0"/>
                </a:moveTo>
                <a:cubicBezTo>
                  <a:pt x="9525" y="50006"/>
                  <a:pt x="19050" y="100013"/>
                  <a:pt x="85725" y="123825"/>
                </a:cubicBezTo>
                <a:cubicBezTo>
                  <a:pt x="152400" y="147638"/>
                  <a:pt x="271463" y="138113"/>
                  <a:pt x="400050" y="142875"/>
                </a:cubicBezTo>
                <a:cubicBezTo>
                  <a:pt x="528637" y="147637"/>
                  <a:pt x="765175" y="134938"/>
                  <a:pt x="857250" y="152400"/>
                </a:cubicBezTo>
                <a:cubicBezTo>
                  <a:pt x="949325" y="169862"/>
                  <a:pt x="939800" y="215900"/>
                  <a:pt x="952500" y="247650"/>
                </a:cubicBezTo>
                <a:cubicBezTo>
                  <a:pt x="965200" y="279400"/>
                  <a:pt x="955675" y="322263"/>
                  <a:pt x="933450" y="342900"/>
                </a:cubicBezTo>
                <a:cubicBezTo>
                  <a:pt x="911225" y="363537"/>
                  <a:pt x="865187" y="367506"/>
                  <a:pt x="819150" y="371475"/>
                </a:cubicBezTo>
              </a:path>
            </a:pathLst>
          </a:custGeom>
          <a:noFill/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8724900" y="2781300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erlin Sans FB Demi" panose="020E0802020502020306" pitchFamily="34" charset="0"/>
              </a:rPr>
              <a:t>?</a:t>
            </a:r>
            <a:endParaRPr lang="en-CA" sz="2400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427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/>
              <a:t>1 Samuel 9:1-2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960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וַֽיְהִי־אִ֣ישׁ מבן־ימין מִבִּנְיָמִ֗ין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וּ֠שְׁמוֹ קִ֣ישׁ </a:t>
            </a:r>
            <a:endParaRPr lang="en-US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800" dirty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בֶּן־אֲבִיאֵ֞ל בֶּן־צְר֧וֹר בֶּן־בְּכוֹרַ֛ת בֶּן־אֲפִ֖יחַ בֶּן־אִ֣ישׁ יְמִינִ֑י </a:t>
            </a:r>
            <a:endParaRPr lang="en-US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800" dirty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גִּבּ֖וֹר חָֽיִל׃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וְלוֹ־הָיָ֨ה בֵ֜ן </a:t>
            </a:r>
            <a:endParaRPr lang="en-US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וּשְׁמ֤וֹ שָׁאוּל֙ בָּח֣וּר וָט֔וֹב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וְאֵ֥ין אִ֛ישׁ מִבְּנֵ֥י יִשְׂרָאֵ֖ל ט֣וֹב מִמֶּ֑נּוּ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מִשִּׁכְמ֣וֹ וָמַ֔עְלָה גָּבֹ֖הַּ מִכָּל־הָעָֽם׃ 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3722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/>
              <a:t>1 Samuel 9:3-4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960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וַתֹּאבַ֙דְנָה֙ הָאֲתֹנ֔וֹת לְקִ֖ישׁ אֲבִ֣י שָׁא֑וּל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וַיֹּ֨אמֶר קִ֜ישׁ אֶל־שָׁא֣וּל בְּנ֗וֹ </a:t>
            </a:r>
            <a:endParaRPr lang="en-US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800" dirty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קַח־נָ֤א אִתְּךָ֙ אֶת־אַחַ֣ד מֵֽהַנְּעָרִ֔ים </a:t>
            </a:r>
            <a:endParaRPr lang="en-US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800" dirty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וְק֣וּם לֵ֔ךְ בַּקֵּ֖שׁ אֶת־הָאֲתֹנֹֽת׃ </a:t>
            </a:r>
            <a:endParaRPr lang="en-US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וַיַּעֲבֹ֧ר בְּהַר־אֶפְרַ֛יִם </a:t>
            </a:r>
            <a:endParaRPr lang="en-US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וַיַּעֲבֹ֥ר בְּאֶֽרֶץ־שָׁלִ֖שָׁה וְלֹ֣א מָצָ֑אוּ </a:t>
            </a:r>
            <a:endParaRPr lang="en-US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וַיַּעַבְר֤וּ בְאֶֽרֶץ־שַׁעֲלִים֙ וָאַ֔יִן </a:t>
            </a:r>
            <a:endParaRPr lang="en-US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וַיַּעֲבֹ֥ר בְּאֶֽרֶץ־יְמִינִ֖י וְלֹ֥א מָצָֽאוּ׃ </a:t>
            </a:r>
            <a:endParaRPr lang="en-US" sz="2800" dirty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75628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/>
              <a:t>1 Samuel 9:5-6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הֵ֗מָּה בָּ֚אוּ בְּאֶ֣רֶץ צ֔וּף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וְשָׁא֥וּל אָמַ֛ר לְנַעֲר֥וֹ אֲשֶׁר־עִמּ֖וֹ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לְכָ֣ה וְנָשׁ֑וּבָה פֶּן־יֶחְדַּ֥ל אָבִ֛י מִן־הָאֲתֹנ֖וֹת וְדָ֥אַג לָֽנוּ׃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וַיֹּ֣אמֶר ל֗וֹ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הִנֵּה־נָ֤א אִישׁ־אֱלֹהִים֙ בָּעִ֣יר הַזֹּ֔את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וְהָאִ֣ישׁ נִכְבָּ֔ד כֹּ֥ל אֲשֶׁר־יְדַבֵּ֖ר בּ֣וֹא יָב֑וֹא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עַתָּה֙ נֵ֣לֲכָה שָּׁ֔ם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אוּלַי֙ יַגִּ֣יד לָ֔נוּ אֶת־דַּרְכֵּ֖נוּ אֲשֶׁר־הָלַ֥כְנוּ עָלֶֽיהָ׃ </a:t>
            </a:r>
            <a:endParaRPr lang="en-US" sz="2800" dirty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53840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/>
              <a:t>1 Samuel 9:7-8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וַיֹּ֨אמֶר שָׁא֜וּל לְנַעֲר֗וֹ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וְהִנֵּ֣ה נֵלֵךְ֮ וּמַה־נָּבִ֣יא לָאִישׁ֒ כִּ֤י הַלֶּ֙חֶם֙ אָזַ֣ל מִכֵּלֵ֔ינוּ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וּתְשׁוּרָ֥ה אֵין־לְהָבִ֖יא לְאִ֣ישׁ הָאֱלֹהִ֑ים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מָ֖ה אִתָּֽנוּ׃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וַיֹּ֤סֶף הַנַּ֙עַר֙ לַעֲנ֣וֹת אֶת־שָׁא֔וּל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וַיֹּ֕אמֶר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הִנֵּה֙ נִמְצָ֣א בְיָדִ֔י רֶ֖בַע שֶׁ֣קֶל כָּ֑סֶף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וְנָֽתַתִּי֙ לְאִ֣ישׁ הָאֱלֹהִ֔ים </a:t>
            </a:r>
            <a:endParaRPr lang="en-US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800" dirty="0">
                <a:latin typeface="SBL Hebrew" pitchFamily="2" charset="-79"/>
                <a:cs typeface="SBL Hebrew" pitchFamily="2" charset="-79"/>
              </a:rPr>
              <a:t>			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וְהִגִּ֥יד לָ֖נוּ אֶת־דַּרְכֵּֽנוּ׃ </a:t>
            </a:r>
            <a:endParaRPr lang="en-US" sz="28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8229600" y="5048251"/>
            <a:ext cx="278308" cy="514350"/>
          </a:xfrm>
          <a:custGeom>
            <a:avLst/>
            <a:gdLst>
              <a:gd name="connsiteX0" fmla="*/ 19050 w 278308"/>
              <a:gd name="connsiteY0" fmla="*/ 0 h 638175"/>
              <a:gd name="connsiteX1" fmla="*/ 238125 w 278308"/>
              <a:gd name="connsiteY1" fmla="*/ 171450 h 638175"/>
              <a:gd name="connsiteX2" fmla="*/ 276225 w 278308"/>
              <a:gd name="connsiteY2" fmla="*/ 400050 h 638175"/>
              <a:gd name="connsiteX3" fmla="*/ 209550 w 278308"/>
              <a:gd name="connsiteY3" fmla="*/ 561975 h 638175"/>
              <a:gd name="connsiteX4" fmla="*/ 0 w 278308"/>
              <a:gd name="connsiteY4" fmla="*/ 638175 h 638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8308" h="638175">
                <a:moveTo>
                  <a:pt x="19050" y="0"/>
                </a:moveTo>
                <a:cubicBezTo>
                  <a:pt x="107156" y="52387"/>
                  <a:pt x="195263" y="104775"/>
                  <a:pt x="238125" y="171450"/>
                </a:cubicBezTo>
                <a:cubicBezTo>
                  <a:pt x="280987" y="238125"/>
                  <a:pt x="280987" y="334963"/>
                  <a:pt x="276225" y="400050"/>
                </a:cubicBezTo>
                <a:cubicBezTo>
                  <a:pt x="271463" y="465137"/>
                  <a:pt x="255587" y="522288"/>
                  <a:pt x="209550" y="561975"/>
                </a:cubicBezTo>
                <a:cubicBezTo>
                  <a:pt x="163513" y="601662"/>
                  <a:pt x="81756" y="619918"/>
                  <a:pt x="0" y="638175"/>
                </a:cubicBezTo>
              </a:path>
            </a:pathLst>
          </a:custGeom>
          <a:noFill/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665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/>
              <a:t>1 Samuel 9:9-10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198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לְפָנִ֣ים ׀ בְּיִשְׂרָאֵ֗ל כֹּֽה־אָמַ֤ר הָאִישׁ֙ בְּלֶכְתּוֹ֙ לִדְר֣וֹשׁ אֱלֹהִ֔ים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לְכ֥וּ וְנֵלְכָ֖ה עַד־הָרֹאֶ֑ה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כִּ֤י לַנָּבִיא֙ הַיּ֔וֹם יִקָּרֵ֥א לְפָנִ֖ים הָרֹאֶֽה׃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וַיֹּ֨אמֶר שָׁא֧וּל לְנַעֲר֛וֹ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ט֥וֹב דְּבָרְךָ֖ לְכָ֣ה ׀ נֵלֵ֑כָה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וַיֵּֽלְכוּ֙ אֶל־הָעִ֔יר אֲשֶׁר־שָׁ֖ם אִ֥ישׁ הָאֱלֹהִֽים׃ </a:t>
            </a:r>
          </a:p>
        </p:txBody>
      </p:sp>
    </p:spTree>
    <p:extLst>
      <p:ext uri="{BB962C8B-B14F-4D97-AF65-F5344CB8AC3E}">
        <p14:creationId xmlns:p14="http://schemas.microsoft.com/office/powerpoint/2010/main" val="271380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/>
              <a:t>1 Samuel 9:11-13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534400" cy="60198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הֵ֗מָּה עֹלִים֙ בְּמַעֲלֵ֣ה הָעִ֔יר </a:t>
            </a:r>
            <a:endParaRPr lang="en-US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800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וְהֵ֙מָּה֙ מָצְא֣וּ נְעָר֔וֹת יֹצְא֖וֹת לִשְׁאֹ֣ב מָ֑יִם </a:t>
            </a:r>
            <a:endParaRPr lang="en-US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וַיֹּאמְר֣וּ לָהֶ֔ן </a:t>
            </a:r>
            <a:endParaRPr lang="en-US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800" dirty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הֲיֵ֥שׁ בָּזֶ֖ה הָרֹאֶֽה׃ </a:t>
            </a:r>
            <a:endParaRPr lang="en-US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en-US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וַתַּעֲנֶ֧ינָה אוֹתָ֛ם וַתֹּאמַ֥רְנָה </a:t>
            </a:r>
            <a:endParaRPr lang="en-US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800" dirty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יֵּ֖שׁ הִנֵּ֣ה לְפָנֶ֑יךָ מַהֵ֣ר ׀ עַתָּ֗ה כִּ֤י הַיּוֹם֙ בָּ֣א לָעִ֔יר כִּ֣י זֶ֧בַח הַיּ֛וֹם לָעָ֖ם </a:t>
            </a:r>
            <a:endParaRPr lang="en-US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en-US" sz="2800" dirty="0">
                <a:latin typeface="SBL Hebrew" pitchFamily="2" charset="-79"/>
                <a:cs typeface="SBL Hebrew" pitchFamily="2" charset="-79"/>
              </a:rPr>
              <a:t>		</a:t>
            </a:r>
            <a:r>
              <a:rPr lang="he-IL" sz="2800" dirty="0">
                <a:latin typeface="SBL Hebrew" pitchFamily="2" charset="-79"/>
                <a:cs typeface="SBL Hebrew" pitchFamily="2" charset="-79"/>
              </a:rPr>
              <a:t>בַּבָּמָֽה׃ כְּבֹאֲכֶ֣ם הָעִ֣יר כֵּ֣ן תִּמְצְא֣וּן אֹת֡וֹ בְּטֶרֶם֩ יַעֲלֶ֨ה הַבָּמָ֜תָה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לֶאֱכֹ֗ל כִּ֠י לֹֽא־יֹאכַ֤ל הָעָם֙ עַד־בֹּא֔וֹ כִּֽי־הוּא֙ יְבָרֵ֣ךְ הַזֶּ֔בַח אַחֲרֵי־כֵ֖ן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יֹאכְל֣וּ הַקְּרֻאִ֑ים וְעַתָּ֣ה עֲל֔וּ כִּֽי־אֹת֥וֹ כְהַיּ֖וֹם תִּמְצְא֥וּן אֹתֽוֹ׃ </a:t>
            </a:r>
            <a:endParaRPr lang="en-US" sz="2800" dirty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96541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/>
              <a:t>1 Samuel 9:14-16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534400" cy="60198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וַֽיַּעֲל֖וּ הָעִ֑יר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הֵ֗מָּה בָּאִים֙ בְּת֣וֹךְ הָעִ֔יר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וְהִנֵּ֤ה שְׁמוּאֵל֙ יֹצֵ֣א לִקְרָאתָ֔ם לַעֲל֖וֹת הַבָּמָֽה׃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וַֽיהוָ֔ה גָּלָ֖ה אֶת־אֹ֣זֶן שְׁמוּאֵ֑ל י֣וֹם אֶחָ֔ד לִפְנֵ֥י בֽוֹא־שָׁא֖וּל לֵאמֹֽר׃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כָּעֵ֣ת ׀ מָחָ֡ר אֶשְׁלַח֩ אֵלֶ֨יךָ אִ֜ישׁ מֵאֶ֣רֶץ בִּנְיָמִ֗ן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וּמְשַׁחְתּ֤וֹ לְנָגִיד֙ עַל־עַמִּ֣י יִשְׂרָאֵ֔ל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וְהוֹשִׁ֥יעַ אֶת־עַמִּ֖י מִיַּ֣ד פְּלִשְׁתִּ֑ים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	כִּ֤י רָאִ֙יתִי֙ אֶת־עַמִּ֔י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	כִּ֛י בָּ֥אָה צַעֲקָת֖וֹ אֵלָֽי׃ </a:t>
            </a:r>
            <a:endParaRPr lang="en-US" sz="2800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6657975" y="4162425"/>
            <a:ext cx="1621549" cy="333375"/>
          </a:xfrm>
          <a:custGeom>
            <a:avLst/>
            <a:gdLst>
              <a:gd name="connsiteX0" fmla="*/ 0 w 1621549"/>
              <a:gd name="connsiteY0" fmla="*/ 0 h 333375"/>
              <a:gd name="connsiteX1" fmla="*/ 209550 w 1621549"/>
              <a:gd name="connsiteY1" fmla="*/ 95250 h 333375"/>
              <a:gd name="connsiteX2" fmla="*/ 952500 w 1621549"/>
              <a:gd name="connsiteY2" fmla="*/ 133350 h 333375"/>
              <a:gd name="connsiteX3" fmla="*/ 1438275 w 1621549"/>
              <a:gd name="connsiteY3" fmla="*/ 152400 h 333375"/>
              <a:gd name="connsiteX4" fmla="*/ 1619250 w 1621549"/>
              <a:gd name="connsiteY4" fmla="*/ 266700 h 333375"/>
              <a:gd name="connsiteX5" fmla="*/ 1524000 w 1621549"/>
              <a:gd name="connsiteY5" fmla="*/ 333375 h 333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21549" h="333375">
                <a:moveTo>
                  <a:pt x="0" y="0"/>
                </a:moveTo>
                <a:cubicBezTo>
                  <a:pt x="25400" y="36512"/>
                  <a:pt x="50800" y="73025"/>
                  <a:pt x="209550" y="95250"/>
                </a:cubicBezTo>
                <a:cubicBezTo>
                  <a:pt x="368300" y="117475"/>
                  <a:pt x="952500" y="133350"/>
                  <a:pt x="952500" y="133350"/>
                </a:cubicBezTo>
                <a:cubicBezTo>
                  <a:pt x="1157287" y="142875"/>
                  <a:pt x="1327150" y="130175"/>
                  <a:pt x="1438275" y="152400"/>
                </a:cubicBezTo>
                <a:cubicBezTo>
                  <a:pt x="1549400" y="174625"/>
                  <a:pt x="1604963" y="236538"/>
                  <a:pt x="1619250" y="266700"/>
                </a:cubicBezTo>
                <a:cubicBezTo>
                  <a:pt x="1633537" y="296862"/>
                  <a:pt x="1578768" y="315118"/>
                  <a:pt x="1524000" y="333375"/>
                </a:cubicBezTo>
              </a:path>
            </a:pathLst>
          </a:custGeom>
          <a:noFill/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Freeform 6"/>
          <p:cNvSpPr/>
          <p:nvPr/>
        </p:nvSpPr>
        <p:spPr>
          <a:xfrm>
            <a:off x="8239125" y="4591050"/>
            <a:ext cx="233891" cy="457200"/>
          </a:xfrm>
          <a:custGeom>
            <a:avLst/>
            <a:gdLst>
              <a:gd name="connsiteX0" fmla="*/ 0 w 233891"/>
              <a:gd name="connsiteY0" fmla="*/ 0 h 457200"/>
              <a:gd name="connsiteX1" fmla="*/ 200025 w 233891"/>
              <a:gd name="connsiteY1" fmla="*/ 114300 h 457200"/>
              <a:gd name="connsiteX2" fmla="*/ 228600 w 233891"/>
              <a:gd name="connsiteY2" fmla="*/ 314325 h 457200"/>
              <a:gd name="connsiteX3" fmla="*/ 142875 w 233891"/>
              <a:gd name="connsiteY3" fmla="*/ 419100 h 457200"/>
              <a:gd name="connsiteX4" fmla="*/ 9525 w 233891"/>
              <a:gd name="connsiteY4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3891" h="457200">
                <a:moveTo>
                  <a:pt x="0" y="0"/>
                </a:moveTo>
                <a:cubicBezTo>
                  <a:pt x="80962" y="30956"/>
                  <a:pt x="161925" y="61913"/>
                  <a:pt x="200025" y="114300"/>
                </a:cubicBezTo>
                <a:cubicBezTo>
                  <a:pt x="238125" y="166687"/>
                  <a:pt x="238125" y="263525"/>
                  <a:pt x="228600" y="314325"/>
                </a:cubicBezTo>
                <a:cubicBezTo>
                  <a:pt x="219075" y="365125"/>
                  <a:pt x="179387" y="395288"/>
                  <a:pt x="142875" y="419100"/>
                </a:cubicBezTo>
                <a:cubicBezTo>
                  <a:pt x="106363" y="442912"/>
                  <a:pt x="57944" y="450056"/>
                  <a:pt x="9525" y="457200"/>
                </a:cubicBezTo>
              </a:path>
            </a:pathLst>
          </a:custGeom>
          <a:noFill/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34009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/>
              <a:t>1 Samuel 9:17-18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534400" cy="60198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וּשְׁמוּאֵ֖ל רָאָ֣ה אֶת־שָׁא֑וּל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וַיהוָ֣ה עָנָ֔הוּ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הִנֵּ֤ה הָאִישׁ֙ אֲשֶׁ֣ר אָמַ֣רְתִּי אֵלֶ֔יךָ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זֶ֖ה יַעְצֹ֥ר בְּעַמִּֽי׃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endParaRPr lang="he-IL" sz="28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וַיִּגַּ֥שׁ שָׁא֛וּל אֶת־שְׁמוּאֵ֖ל בְּת֣וֹךְ הַשָּׁ֑עַר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וַיֹּ֙אמֶר֙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הַגִּֽידָה־נָּ֣א לִ֔י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85800" algn="r"/>
                <a:tab pos="914400" algn="r"/>
              </a:tabLst>
            </a:pPr>
            <a:r>
              <a:rPr lang="he-IL" sz="2800" dirty="0">
                <a:latin typeface="SBL Hebrew" pitchFamily="2" charset="-79"/>
                <a:cs typeface="SBL Hebrew" pitchFamily="2" charset="-79"/>
              </a:rPr>
              <a:t>		אֵי־זֶ֖ה בֵּ֥ית הָרֹאֶֽה׃ </a:t>
            </a:r>
            <a:endParaRPr lang="en-US" sz="2800" dirty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02362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5333</TotalTime>
  <Words>777</Words>
  <Application>Microsoft Office PowerPoint</Application>
  <PresentationFormat>On-screen Show (4:3)</PresentationFormat>
  <Paragraphs>140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Berlin Sans FB Demi</vt:lpstr>
      <vt:lpstr>Calibri</vt:lpstr>
      <vt:lpstr>SBL Hebrew</vt:lpstr>
      <vt:lpstr>Office Theme</vt:lpstr>
      <vt:lpstr>PowerPoint Presentation</vt:lpstr>
      <vt:lpstr>1 Samuel 9:1-2</vt:lpstr>
      <vt:lpstr>1 Samuel 9:3-4</vt:lpstr>
      <vt:lpstr>1 Samuel 9:5-6</vt:lpstr>
      <vt:lpstr>1 Samuel 9:7-8</vt:lpstr>
      <vt:lpstr>1 Samuel 9:9-10</vt:lpstr>
      <vt:lpstr>1 Samuel 9:11-13</vt:lpstr>
      <vt:lpstr>1 Samuel 9:14-16</vt:lpstr>
      <vt:lpstr>1 Samuel 9:17-18</vt:lpstr>
      <vt:lpstr>1 Samuel 9:19-20</vt:lpstr>
      <vt:lpstr>1 Samuel 9:21-22</vt:lpstr>
      <vt:lpstr>1 Samuel 9:23-24</vt:lpstr>
      <vt:lpstr>1 Samuel 9:25-26</vt:lpstr>
      <vt:lpstr>1 Samuel 9:27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Charles Grebe</cp:lastModifiedBy>
  <cp:revision>402</cp:revision>
  <dcterms:created xsi:type="dcterms:W3CDTF">2006-08-16T00:00:00Z</dcterms:created>
  <dcterms:modified xsi:type="dcterms:W3CDTF">2019-11-14T20:43:54Z</dcterms:modified>
</cp:coreProperties>
</file>