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92" r:id="rId2"/>
    <p:sldId id="403" r:id="rId3"/>
    <p:sldId id="404" r:id="rId4"/>
    <p:sldId id="405" r:id="rId5"/>
    <p:sldId id="406" r:id="rId6"/>
    <p:sldId id="407" r:id="rId7"/>
    <p:sldId id="408" r:id="rId8"/>
    <p:sldId id="41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8000"/>
    <a:srgbClr val="FF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94" autoAdjust="0"/>
  </p:normalViewPr>
  <p:slideViewPr>
    <p:cSldViewPr>
      <p:cViewPr>
        <p:scale>
          <a:sx n="100" d="100"/>
          <a:sy n="100" d="100"/>
        </p:scale>
        <p:origin x="-7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0378-4DCA-47DF-8076-C529ACDFBB54}" type="datetimeFigureOut">
              <a:rPr lang="en-US" smtClean="0"/>
              <a:t>2016-12-13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8993-2BD4-460C-8981-073F9878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7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2016-12-13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2016-12-13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2016-12-13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2016-12-13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2016-12-13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2016-12-13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2016-12-13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2016-12-13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2016-12-13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2016-12-13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2016-12-13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2016-12-13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066800"/>
            <a:ext cx="3581400" cy="5198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/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Genesis </a:t>
            </a:r>
            <a:r>
              <a:rPr lang="en-US" sz="2800" dirty="0" smtClean="0">
                <a:solidFill>
                  <a:schemeClr val="bg1"/>
                </a:solidFill>
                <a:cs typeface="Times New Roman" pitchFamily="18" charset="0"/>
              </a:rPr>
              <a:t>45</a:t>
            </a:r>
            <a:endParaRPr lang="en-US" sz="2800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2" name="Picture 2" descr="D:\My Documents\HebrewCourseBriercrestFirstYear2014\Rocine Readings\08 Genesis 43_1-45_28\pics\Genesis 45 pics\exovervie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33400"/>
            <a:ext cx="4219575" cy="2689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581400" y="3352800"/>
            <a:ext cx="4219575" cy="2528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/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רַ֛ב </a:t>
            </a:r>
            <a:endParaRPr lang="he-IL" sz="3200" dirty="0" smtClean="0">
              <a:solidFill>
                <a:schemeClr val="bg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he-IL" sz="3200" dirty="0" smtClean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עוֹד־יוֹסֵ֥ף 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בְּנִ֖י חָ֑י </a:t>
            </a:r>
            <a:endParaRPr lang="he-IL" sz="3200" dirty="0" smtClean="0">
              <a:solidFill>
                <a:schemeClr val="bg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he-IL" sz="3200" dirty="0" smtClean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אֵֽלְכָ֥ה 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וְאֶרְאֶ֖נּוּ בְּטֶ֥רֶם אָמֽוּת׃</a:t>
            </a:r>
            <a:endParaRPr lang="en-US" sz="3200" dirty="0">
              <a:solidFill>
                <a:schemeClr val="bg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75596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0" y="0"/>
            <a:ext cx="1524000" cy="334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Genesis </a:t>
            </a:r>
            <a:r>
              <a:rPr lang="en-US" sz="1200" dirty="0" smtClean="0"/>
              <a:t>45:1-3</a:t>
            </a:r>
            <a:endParaRPr lang="en-US" sz="1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219200" y="381000"/>
            <a:ext cx="77724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וְלֹֽא־יָכֹ֨ל יוֹסֵ֜ף לְהִתְאַפֵּ֗ק לְכֹ֤ל הַנִּצָּבִים֙ עָלָ֔יו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וַיִּקְרָ֕א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הוֹצִ֥יאוּ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כָל־אִ֖ישׁ מֵעָלָ֑י </a:t>
            </a:r>
            <a:endParaRPr lang="he-IL" sz="2200" dirty="0" smtClean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	וְלֹא־עָ֤מַד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אִישׁ֙ אִתּ֔וֹ בְּהִתְוַדַּ֥ע יוֹסֵ֖ף אֶל־אֶחָֽיו׃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וַיִּתֵּ֥ן אֶת־קֹל֖וֹ בִּבְכִ֑י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וַיִּשְׁמְע֣וּ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מִצְרַ֔יִם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וַיִּשְׁמַ֖ע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בֵּ֥ית פַּרְעֹֽה׃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וַיֹּ֨אמֶר יוֹסֵ֤ף אֶל־אֶחָיו֙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אֲנִ֣י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יוֹסֵ֔ף </a:t>
            </a:r>
            <a:endParaRPr lang="he-IL" sz="2200" dirty="0" smtClean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הַע֥וֹד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אָבִ֖י חָ֑י </a:t>
            </a:r>
            <a:endParaRPr lang="he-IL" sz="2200" dirty="0" smtClean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וְלֹֽא־יָכְל֤וּ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אֶחָיו֙ לַעֲנ֣וֹת אֹת֔וֹ כִּ֥י נִבְהֲל֖וּ מִפָּנָֽיו׃ </a:t>
            </a:r>
            <a:endParaRPr lang="he-IL" sz="22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8543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0" y="0"/>
            <a:ext cx="1524000" cy="334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Genesis </a:t>
            </a:r>
            <a:r>
              <a:rPr lang="en-US" sz="1200" dirty="0" smtClean="0"/>
              <a:t>45:4-8</a:t>
            </a:r>
            <a:endParaRPr lang="en-US" sz="1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381000"/>
            <a:ext cx="85344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וַיֹּ֨אמֶר יוֹסֵ֧ף אֶל־אֶחָ֛יו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גְּשׁוּ־נָ֥א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אֵלַ֖י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וַיִּגָּ֑שׁוּ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וַיֹּ֗אמֶר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אֲנִי֙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יוֹסֵ֣ף אֲחִיכֶ֔ם אֲשֶׁר־מְכַרְתֶּ֥ם אֹתִ֖י מִצְרָֽיְמָה׃ </a:t>
            </a:r>
            <a:endParaRPr lang="en-US" sz="2200" dirty="0" smtClean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וְעַתָּ֣ה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׀ אַל־תֵּעָ֣צְב֗וּ וְאַל־יִ֙חַר֙ בְּעֵ֣ינֵיכֶ֔ם כִּֽי־מְכַרְתֶּ֥ם אֹתִ֖י הֵ֑נָּה </a:t>
            </a:r>
            <a:endParaRPr lang="en-US" sz="2200" dirty="0" smtClean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לְמִֽחְיָ֔ה שְׁלָחַ֥נִי אֱלֹהִ֖ים לִפְנֵיכֶֽם׃ </a:t>
            </a:r>
            <a:endParaRPr lang="en-US" sz="2200" dirty="0" smtClean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כִּי־זֶ֛ה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שְׁנָתַ֥יִם הָרָעָ֖ב בְּקֶ֣רֶב הָאָ֑רֶץ וְעוֹד֙ חָמֵ֣שׁ שָׁנִ֔ים אֲשֶׁ֥ר אֵין־חָרִ֖ישׁ וְקָצִּֽיר׃ </a:t>
            </a:r>
            <a:endParaRPr lang="en-US" sz="2200" dirty="0" smtClean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וַיִּשְׁלָחֵ֤נִי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אֱלֹהִים֙ לִפְנֵיכֶ֔ם לָשׂ֥וּם לָכֶ֛ם שְׁאֵרִ֖ית בָּאָ֑רֶץ וּלְהַחֲי֣וֹת לָכֶ֔ם לִפְלֵיטָ֖ה גְּדֹלָֽה׃ </a:t>
            </a:r>
            <a:endParaRPr lang="en-US" sz="2200" dirty="0" smtClean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וְעַתָּ֗ה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לֹֽא־אַתֶּ֞ם שְׁלַחְתֶּ֤ם אֹתִי֙ הֵ֔נָּה כִּ֖י הָאֱלֹהִ֑ים </a:t>
            </a:r>
            <a:endParaRPr lang="en-US" sz="2200" dirty="0" smtClean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וַיְשִׂימֵ֨נִֽי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לְאָ֜ב לְפַרְעֹ֗ה וּלְאָדוֹן֙ לְכָל־בֵּית֔וֹ וּמֹשֵׁ֖ל בְּכָל־אֶ֥רֶץ מִצְרָֽיִם׃ </a:t>
            </a:r>
            <a:endParaRPr lang="he-IL" sz="2200" dirty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19772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0" y="0"/>
            <a:ext cx="1524000" cy="334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Genesis </a:t>
            </a:r>
            <a:r>
              <a:rPr lang="en-US" sz="1200" dirty="0" smtClean="0"/>
              <a:t>45:9-13</a:t>
            </a:r>
            <a:endParaRPr lang="en-US" sz="1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219200" y="381000"/>
            <a:ext cx="77724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מַהֲרוּ֮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וַעֲל֣וּ אֶל־אָבִי֒ וַאֲמַרְתֶּ֣ם אֵלָ֗יו כֹּ֤ה אָמַר֙ בִּנְךָ֣ יוֹסֵ֔ף </a:t>
            </a:r>
            <a:endParaRPr lang="en-US" sz="2200" dirty="0" smtClean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2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שָׂמַ֧נִי 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אֱלֹהִ֛ים לְאָד֖וֹן לְכָל־מִצְרָ֑יִם </a:t>
            </a:r>
            <a:endParaRPr lang="en-US" sz="2200" dirty="0" smtClean="0">
              <a:solidFill>
                <a:srgbClr val="008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2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רְדָ֥ה 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אֵלַ֖י </a:t>
            </a:r>
            <a:endParaRPr lang="en-US" sz="2200" dirty="0" smtClean="0">
              <a:solidFill>
                <a:srgbClr val="008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2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אַֽל־תַּעֲמֹֽד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׃ </a:t>
            </a:r>
            <a:endParaRPr lang="en-US" sz="2200" dirty="0" smtClean="0">
              <a:solidFill>
                <a:srgbClr val="008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solidFill>
                <a:srgbClr val="008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				</a:t>
            </a:r>
            <a:r>
              <a:rPr lang="he-IL" sz="22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וְיָשַׁבְתָּ֣ 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בְאֶֽרֶץ־גֹּ֗שֶׁן וְהָיִ֤יתָ קָרוֹב֙ אֵלַ֔י </a:t>
            </a:r>
            <a:endParaRPr lang="en-US" sz="2200" dirty="0" smtClean="0">
              <a:solidFill>
                <a:srgbClr val="008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2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אַתָּ֕ה 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וּבָנֶ֖יךָ וּבְנֵ֣י בָנֶ֑יךָ וְצֹאנְךָ֥ וּבְקָרְךָ֖ וְכָל־אֲשֶׁר־לָֽךְ׃ </a:t>
            </a:r>
            <a:endParaRPr lang="en-US" sz="2200" dirty="0" smtClean="0">
              <a:solidFill>
                <a:srgbClr val="008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solidFill>
                <a:srgbClr val="008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				</a:t>
            </a:r>
            <a:r>
              <a:rPr lang="he-IL" sz="22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וְכִלְכַּלְתִּ֤י 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אֹֽתְךָ֙ שָׁ֔ם כִּי־ע֛וֹד חָמֵ֥שׁ שָׁנִ֖ים רָעָ֑ב פֶּן־תִּוָּרֵ֛שׁ </a:t>
            </a:r>
            <a:endParaRPr lang="en-US" sz="2200" dirty="0" smtClean="0">
              <a:solidFill>
                <a:srgbClr val="008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2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אַתָּ֥ה </a:t>
            </a:r>
            <a:r>
              <a:rPr lang="he-IL" sz="22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וּבֵֽיתְךָ֖ וְכָל־אֲשֶׁר־לָֽךְ׃ </a:t>
            </a:r>
            <a:endParaRPr lang="en-US" sz="2200" dirty="0" smtClean="0">
              <a:solidFill>
                <a:srgbClr val="008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וְהִנֵּ֤ה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עֵֽינֵיכֶם֙ רֹא֔וֹת וְעֵינֵ֖י אָחִ֣י בִנְיָמִ֑ין כִּי־פִ֖י הַֽמְדַבֵּ֥ר אֲלֵיכֶֽם׃ </a:t>
            </a:r>
            <a:endParaRPr lang="en-US" sz="2200" dirty="0" smtClean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וְהִגַּדְתֶּ֣ם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לְאָבִ֗י אֶת־כָּל־כְּבוֹדִי֙ בְּמִצְרַ֔יִם וְאֵ֖ת כָּל־אֲשֶׁ֣ר רְאִיתֶ֑ם </a:t>
            </a:r>
            <a:endParaRPr lang="en-US" sz="2200" dirty="0" smtClean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וּמִֽהַרְתֶּ֛ם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וְהוֹרַדְתֶּ֥ם אֶת־אָבִ֖י הֵֽנָּה׃ </a:t>
            </a:r>
            <a:endParaRPr lang="he-IL" sz="2200" dirty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75986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0" y="0"/>
            <a:ext cx="1524000" cy="334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Genesis </a:t>
            </a:r>
            <a:r>
              <a:rPr lang="en-US" sz="1200" dirty="0" smtClean="0"/>
              <a:t>45:14-16</a:t>
            </a:r>
            <a:endParaRPr lang="en-US" sz="1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219200" y="381000"/>
            <a:ext cx="77724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וַיִּפֹּ֛ל עַל־צַוְּארֵ֥י בִנְיָמִֽן־אָחִ֖יו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וַיֵּ֑בְךְּ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וּבִנְיָמִ֔ן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בָּכָ֖ה עַל־צַוָּארָֽיו׃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וַיְנַשֵּׁ֥ק לְכָל־אֶחָ֖יו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וַיֵּ֣בְךְּ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עֲלֵיהֶ֑ם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וְאַ֣חֲרֵי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כֵ֔ן דִּבְּר֥וּ אֶחָ֖יו אִתּֽוֹ׃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וְהַקֹּ֣ל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נִשְׁמַ֗ע בֵּ֤ית פַּרְעֹה֙ לֵאמֹ֔ר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 smtClean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בָּ֖אוּ </a:t>
            </a:r>
            <a:r>
              <a:rPr lang="he-IL" sz="2200" dirty="0">
                <a:solidFill>
                  <a:srgbClr val="FF00FF"/>
                </a:solidFill>
                <a:latin typeface="SBL Hebrew" pitchFamily="2" charset="-79"/>
                <a:cs typeface="SBL Hebrew" pitchFamily="2" charset="-79"/>
              </a:rPr>
              <a:t>אֲחֵ֣י יוֹסֵ֑ף </a:t>
            </a:r>
            <a:endParaRPr lang="en-US" sz="2200" dirty="0" smtClean="0">
              <a:solidFill>
                <a:srgbClr val="FF00FF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וַיִּיטַב֙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בְּעֵינֵ֣י פַרְעֹ֔ה וּבְעֵינֵ֖י עֲבָדָֽיו׃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5214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0" y="0"/>
            <a:ext cx="1524000" cy="334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Genesis </a:t>
            </a:r>
            <a:r>
              <a:rPr lang="en-US" sz="1200" dirty="0" smtClean="0"/>
              <a:t>45:17-20</a:t>
            </a:r>
            <a:endParaRPr lang="en-US" sz="1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219200" y="381000"/>
            <a:ext cx="77724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וַיֹּ֤אמֶר פַּרְעֹה֙ אֶל־יוֹסֵ֔ף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		אֱמֹ֥ר אֶל־אַחֶ֖יךָ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				זֹ֣את עֲשׂ֑וּ טַֽעֲנוּ֙ אֶת־בְּעִ֣ירְכֶ֔ם וּלְכוּ־בֹ֖אוּ אַ֥רְצָה כְּנָֽעַן׃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				וּקְח֧וּ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אֶת־אֲבִיכֶ֛ם וְאֶת־בָּתֵּיכֶ֖ם וּבֹ֣אוּ אֵלָ֑י </a:t>
            </a:r>
            <a:endParaRPr lang="he-IL" sz="2200" dirty="0" smtClean="0">
              <a:solidFill>
                <a:schemeClr val="accent6">
                  <a:lumMod val="50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			וְאֶתְּנָ֣ה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לָכֶ֗ם אֶת־טוּב֙ אֶ֣רֶץ מִצְרַ֔יִם </a:t>
            </a:r>
            <a:endParaRPr lang="he-IL" sz="2200" dirty="0" smtClean="0">
              <a:solidFill>
                <a:schemeClr val="accent6">
                  <a:lumMod val="50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			וְאִכְל֖וּ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אֶת־חֵ֥לֶב הָאָֽרֶץ׃ </a:t>
            </a:r>
            <a:endParaRPr lang="he-IL" sz="2200" dirty="0" smtClean="0">
              <a:solidFill>
                <a:schemeClr val="accent6">
                  <a:lumMod val="50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		וְאַתָּ֥ה </a:t>
            </a:r>
            <a:r>
              <a:rPr lang="he-IL" sz="22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צֻוֵּ֖יתָה </a:t>
            </a:r>
            <a:endParaRPr lang="he-IL" sz="2200" dirty="0" smtClean="0">
              <a:solidFill>
                <a:srgbClr val="0000FF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			זֹ֣את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עֲשׂ֑וּ </a:t>
            </a:r>
            <a:endParaRPr lang="he-IL" sz="2200" dirty="0" smtClean="0">
              <a:solidFill>
                <a:schemeClr val="accent6">
                  <a:lumMod val="50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			קְחוּ־לָכֶם֩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מֵאֶ֨רֶץ מִצְרַ֜יִם עֲגָל֗וֹת לְטַפְּכֶם֙ וְלִנְשֵׁיכֶ֔ם </a:t>
            </a:r>
            <a:endParaRPr lang="he-IL" sz="2200" dirty="0" smtClean="0">
              <a:solidFill>
                <a:schemeClr val="accent6">
                  <a:lumMod val="50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			וּנְשָׂאתֶ֥ם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אֶת־אֲבִיכֶ֖ם וּבָאתֶֽם׃ </a:t>
            </a:r>
            <a:endParaRPr lang="he-IL" sz="2200" dirty="0" smtClean="0">
              <a:solidFill>
                <a:schemeClr val="accent6">
                  <a:lumMod val="50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solidFill>
                <a:schemeClr val="accent6">
                  <a:lumMod val="50000"/>
                </a:schemeClr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				וְעֵ֣ינְכֶ֔ם </a:t>
            </a:r>
            <a:r>
              <a:rPr lang="he-IL" sz="2200" dirty="0">
                <a:solidFill>
                  <a:schemeClr val="accent6">
                    <a:lumMod val="50000"/>
                  </a:schemeClr>
                </a:solidFill>
                <a:latin typeface="SBL Hebrew" pitchFamily="2" charset="-79"/>
                <a:cs typeface="SBL Hebrew" pitchFamily="2" charset="-79"/>
              </a:rPr>
              <a:t>אַל־תָּחֹ֖ס עַל־כְּלֵיכֶ֑ם כִּי־ט֛וּב כָּל־אֶ֥רֶץ מִצְרַ֖יִם לָכֶ֥ם הֽוּא׃ </a:t>
            </a:r>
            <a:endParaRPr lang="he-IL" sz="2200" dirty="0">
              <a:solidFill>
                <a:schemeClr val="accent6">
                  <a:lumMod val="50000"/>
                </a:schemeClr>
              </a:solidFill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10568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0" y="0"/>
            <a:ext cx="1524000" cy="334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Genesis </a:t>
            </a:r>
            <a:r>
              <a:rPr lang="en-US" sz="1200" dirty="0" smtClean="0"/>
              <a:t>45:21-24</a:t>
            </a:r>
            <a:endParaRPr lang="en-US" sz="1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219200" y="381000"/>
            <a:ext cx="77724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וַיַּֽעֲשׂוּ־כֵן֙ בְּנֵ֣י יִשְׂרָאֵ֔ל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וַיִּתֵּ֨ן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לָהֶ֥ם יוֹסֵ֛ף עֲגָל֖וֹת עַל־פִּ֣י פַרְעֹ֑ה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וַיִּתֵּ֥ן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לָהֶ֛ם צֵדָ֖ה לַדָּֽרֶךְ׃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	לְכֻלָּ֥ם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נָתַ֛ן לָאִ֖ישׁ חֲלִפ֣וֹת שְׂמָלֹ֑ת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וּלְבִנְיָמִ֤ן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נָתַן֙ שְׁלֹ֣שׁ מֵא֣וֹת כֶּ֔סֶף וְחָמֵ֖שׁ חֲלִפֹ֥ת שְׂמָלֹֽת׃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	וּלְאָבִ֞יו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שָׁלַ֤ח כְּזֹאת֙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	עֲשָׂרָ֣ה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חֲמֹרִ֔ים נֹשְׂאִ֖ים מִטּ֣וּב מִצְרָ֑יִם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וְעֶ֣שֶׂר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אֲתֹנֹ֡ת נֹֽ֠שְׂאֹת בָּ֣ר וָלֶ֧חֶם וּמָז֛וֹן לְאָבִ֖יו לַדָּֽרֶךְ׃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וַיְשַׁלַּ֥ח אֶת־אֶחָ֖יו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וַיֵּלֵ֑כוּ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וַיֹּ֣אמֶר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אֲלֵהֶ֔ם </a:t>
            </a:r>
            <a:endParaRPr lang="he-IL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אַֽל־תִּרְגְּז֖וּ </a:t>
            </a:r>
            <a:r>
              <a:rPr lang="he-IL" sz="2200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בַּדָּֽרֶךְ׃ </a:t>
            </a:r>
            <a:endParaRPr lang="he-IL" sz="2200" dirty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55903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0" y="0"/>
            <a:ext cx="1524000" cy="334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 smtClean="0"/>
              <a:t>Genesis </a:t>
            </a:r>
            <a:r>
              <a:rPr lang="en-US" sz="1200" dirty="0" smtClean="0"/>
              <a:t>45:25-28</a:t>
            </a:r>
            <a:endParaRPr lang="en-US" sz="1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219200" y="381000"/>
            <a:ext cx="77724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וַֽיַּעֲל֖וּ מִמִּצְרָ֑יִם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וַיָּבֹ֙אוּ֙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אֶ֣רֶץ כְּנַ֔עַן אֶֽל־יַעֲקֹ֖ב אֲבִיהֶֽם׃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וַיַּגִּ֨דוּ ל֜וֹ לֵאמֹ֗ר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solidFill>
                  <a:srgbClr val="7030A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 smtClean="0">
                <a:solidFill>
                  <a:srgbClr val="7030A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rgbClr val="7030A0"/>
                </a:solidFill>
                <a:latin typeface="SBL Hebrew" pitchFamily="2" charset="-79"/>
                <a:cs typeface="SBL Hebrew" pitchFamily="2" charset="-79"/>
              </a:rPr>
              <a:t>ע֚וֹד </a:t>
            </a:r>
            <a:r>
              <a:rPr lang="he-IL" sz="2200" dirty="0">
                <a:solidFill>
                  <a:srgbClr val="7030A0"/>
                </a:solidFill>
                <a:latin typeface="SBL Hebrew" pitchFamily="2" charset="-79"/>
                <a:cs typeface="SBL Hebrew" pitchFamily="2" charset="-79"/>
              </a:rPr>
              <a:t>יוֹסֵ֣ף חַ֔י וְכִֽי־ה֥וּא מֹשֵׁ֖ל בְּכָל־אֶ֣רֶץ מִצְרָ֑יִם </a:t>
            </a:r>
            <a:endParaRPr lang="en-US" sz="2200" dirty="0" smtClean="0">
              <a:solidFill>
                <a:srgbClr val="7030A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וַיָּ֣פָג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לִבּ֔וֹ כִּ֥י לֹא־הֶאֱמִ֖ין לָהֶֽם׃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וַיְדַבְּר֣וּ אֵלָ֗יו אֵ֣ת כָּל־דִּבְרֵ֤י יוֹסֵף֙ אֲשֶׁ֣ר דִּבֶּ֣ר אֲלֵהֶ֔ם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וַיַּרְא֙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אֶת־הָ֣עֲגָל֔וֹת אֲשֶׁר־שָׁלַ֥ח יוֹסֵ֖ף לָשֵׂ֣את אֹת֑וֹ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 smtClean="0">
                <a:latin typeface="SBL Hebrew" pitchFamily="2" charset="-79"/>
                <a:cs typeface="SBL Hebrew" pitchFamily="2" charset="-79"/>
              </a:rPr>
              <a:t>וַתְּחִ֕י </a:t>
            </a:r>
            <a:r>
              <a:rPr lang="he-IL" sz="2200" dirty="0">
                <a:latin typeface="SBL Hebrew" pitchFamily="2" charset="-79"/>
                <a:cs typeface="SBL Hebrew" pitchFamily="2" charset="-79"/>
              </a:rPr>
              <a:t>ר֖וּחַ יַעֲקֹ֥ב אֲבִיהֶֽם׃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2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200" dirty="0">
                <a:latin typeface="SBL Hebrew" pitchFamily="2" charset="-79"/>
                <a:cs typeface="SBL Hebrew" pitchFamily="2" charset="-79"/>
              </a:rPr>
              <a:t>וַיֹּ֙אמֶר֙ יִשְׂרָאֵ֔ל </a:t>
            </a:r>
            <a:endParaRPr lang="en-US" sz="22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solidFill>
                  <a:srgbClr val="0070C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 smtClean="0">
                <a:solidFill>
                  <a:srgbClr val="0070C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rgbClr val="0070C0"/>
                </a:solidFill>
                <a:latin typeface="SBL Hebrew" pitchFamily="2" charset="-79"/>
                <a:cs typeface="SBL Hebrew" pitchFamily="2" charset="-79"/>
              </a:rPr>
              <a:t>רַ֛ב </a:t>
            </a:r>
            <a:endParaRPr lang="en-US" sz="2200" dirty="0" smtClean="0">
              <a:solidFill>
                <a:srgbClr val="0070C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solidFill>
                  <a:srgbClr val="0070C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 smtClean="0">
                <a:solidFill>
                  <a:srgbClr val="0070C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rgbClr val="0070C0"/>
                </a:solidFill>
                <a:latin typeface="SBL Hebrew" pitchFamily="2" charset="-79"/>
                <a:cs typeface="SBL Hebrew" pitchFamily="2" charset="-79"/>
              </a:rPr>
              <a:t>עוֹד־יוֹסֵ֥ף </a:t>
            </a:r>
            <a:r>
              <a:rPr lang="he-IL" sz="2200" dirty="0">
                <a:solidFill>
                  <a:srgbClr val="0070C0"/>
                </a:solidFill>
                <a:latin typeface="SBL Hebrew" pitchFamily="2" charset="-79"/>
                <a:cs typeface="SBL Hebrew" pitchFamily="2" charset="-79"/>
              </a:rPr>
              <a:t>בְּנִ֖י חָ֑י </a:t>
            </a:r>
            <a:endParaRPr lang="en-US" sz="2200" dirty="0" smtClean="0">
              <a:solidFill>
                <a:srgbClr val="0070C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200" dirty="0">
                <a:solidFill>
                  <a:srgbClr val="0070C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200" dirty="0" smtClean="0">
                <a:solidFill>
                  <a:srgbClr val="0070C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200" dirty="0" smtClean="0">
                <a:solidFill>
                  <a:srgbClr val="0070C0"/>
                </a:solidFill>
                <a:latin typeface="SBL Hebrew" pitchFamily="2" charset="-79"/>
                <a:cs typeface="SBL Hebrew" pitchFamily="2" charset="-79"/>
              </a:rPr>
              <a:t>אֵֽלְכָ֥ה </a:t>
            </a:r>
            <a:r>
              <a:rPr lang="he-IL" sz="2200" dirty="0">
                <a:solidFill>
                  <a:srgbClr val="0070C0"/>
                </a:solidFill>
                <a:latin typeface="SBL Hebrew" pitchFamily="2" charset="-79"/>
                <a:cs typeface="SBL Hebrew" pitchFamily="2" charset="-79"/>
              </a:rPr>
              <a:t>וְאֶרְאֶ֖נּוּ בְּטֶ֥רֶם אָמֽוּת׃</a:t>
            </a:r>
            <a:endParaRPr lang="he-IL" sz="2200" dirty="0">
              <a:solidFill>
                <a:srgbClr val="0070C0"/>
              </a:solidFill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5736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7956</TotalTime>
  <Words>68</Words>
  <Application>Microsoft Office PowerPoint</Application>
  <PresentationFormat>On-screen Show (4:3)</PresentationFormat>
  <Paragraphs>110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782</cp:revision>
  <dcterms:created xsi:type="dcterms:W3CDTF">2006-08-16T00:00:00Z</dcterms:created>
  <dcterms:modified xsi:type="dcterms:W3CDTF">2016-12-14T02:00:36Z</dcterms:modified>
</cp:coreProperties>
</file>