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392" r:id="rId2"/>
    <p:sldId id="403" r:id="rId3"/>
    <p:sldId id="404" r:id="rId4"/>
    <p:sldId id="386" r:id="rId5"/>
    <p:sldId id="394" r:id="rId6"/>
    <p:sldId id="393" r:id="rId7"/>
    <p:sldId id="405" r:id="rId8"/>
    <p:sldId id="387" r:id="rId9"/>
    <p:sldId id="395" r:id="rId10"/>
    <p:sldId id="396" r:id="rId11"/>
    <p:sldId id="406" r:id="rId12"/>
    <p:sldId id="388" r:id="rId13"/>
    <p:sldId id="398" r:id="rId14"/>
    <p:sldId id="399" r:id="rId15"/>
    <p:sldId id="400" r:id="rId16"/>
    <p:sldId id="401" r:id="rId17"/>
    <p:sldId id="402" r:id="rId18"/>
    <p:sldId id="397" r:id="rId19"/>
    <p:sldId id="410" r:id="rId20"/>
    <p:sldId id="407" r:id="rId21"/>
    <p:sldId id="411" r:id="rId22"/>
    <p:sldId id="425" r:id="rId23"/>
    <p:sldId id="415" r:id="rId24"/>
    <p:sldId id="412" r:id="rId25"/>
    <p:sldId id="413" r:id="rId26"/>
    <p:sldId id="408" r:id="rId27"/>
    <p:sldId id="414" r:id="rId28"/>
    <p:sldId id="416" r:id="rId29"/>
    <p:sldId id="417" r:id="rId30"/>
    <p:sldId id="409" r:id="rId31"/>
    <p:sldId id="418" r:id="rId32"/>
    <p:sldId id="419" r:id="rId33"/>
    <p:sldId id="420" r:id="rId34"/>
    <p:sldId id="421" r:id="rId35"/>
    <p:sldId id="422" r:id="rId36"/>
    <p:sldId id="424"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a:srgbClr val="008000"/>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94" autoAdjust="0"/>
  </p:normalViewPr>
  <p:slideViewPr>
    <p:cSldViewPr>
      <p:cViewPr>
        <p:scale>
          <a:sx n="100" d="100"/>
          <a:sy n="100" d="100"/>
        </p:scale>
        <p:origin x="-30" y="-1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2016-12-06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2016-12-06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2016-12-06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2016-12-06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2016-12-06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2016-12-06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2016-12-06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2016-12-06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2016-12-06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2016-12-06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2016-12-06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2016-12-06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2016-12-06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0" y="6334125"/>
            <a:ext cx="2514600" cy="51985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2800" dirty="0" smtClean="0">
                <a:solidFill>
                  <a:schemeClr val="bg1"/>
                </a:solidFill>
                <a:cs typeface="Times New Roman" pitchFamily="18" charset="0"/>
              </a:rPr>
              <a:t>Genesis 44</a:t>
            </a:r>
            <a:endParaRPr lang="en-US" sz="2800" dirty="0">
              <a:solidFill>
                <a:schemeClr val="bg1"/>
              </a:solidFill>
              <a:cs typeface="Times New Roman" pitchFamily="18" charset="0"/>
            </a:endParaRPr>
          </a:p>
        </p:txBody>
      </p:sp>
      <p:pic>
        <p:nvPicPr>
          <p:cNvPr id="1026" name="Picture 2" descr="D:\My Documents\HebrewCourseBriercrestFirstYear2014\Rocine Readings\08 Genesis 43_1-45_28\pics\1200px-Claes_Cornelisz._Moeyaert_0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24840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2057400" y="6324600"/>
            <a:ext cx="7086600" cy="529381"/>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a:r>
              <a:rPr lang="en-US" sz="1400" dirty="0" err="1">
                <a:solidFill>
                  <a:schemeClr val="bg1"/>
                </a:solidFill>
                <a:cs typeface="Times New Roman" pitchFamily="18" charset="0"/>
              </a:rPr>
              <a:t>Claes</a:t>
            </a:r>
            <a:r>
              <a:rPr lang="en-US" sz="1400" dirty="0">
                <a:solidFill>
                  <a:schemeClr val="bg1"/>
                </a:solidFill>
                <a:cs typeface="Times New Roman" pitchFamily="18" charset="0"/>
              </a:rPr>
              <a:t> </a:t>
            </a:r>
            <a:r>
              <a:rPr lang="en-US" sz="1400" dirty="0" err="1">
                <a:solidFill>
                  <a:schemeClr val="bg1"/>
                </a:solidFill>
                <a:cs typeface="Times New Roman" pitchFamily="18" charset="0"/>
              </a:rPr>
              <a:t>Corneliszoon</a:t>
            </a:r>
            <a:r>
              <a:rPr lang="en-US" sz="1400" dirty="0">
                <a:solidFill>
                  <a:schemeClr val="bg1"/>
                </a:solidFill>
                <a:cs typeface="Times New Roman" pitchFamily="18" charset="0"/>
              </a:rPr>
              <a:t> </a:t>
            </a:r>
            <a:r>
              <a:rPr lang="en-US" sz="1400" dirty="0" err="1">
                <a:solidFill>
                  <a:schemeClr val="bg1"/>
                </a:solidFill>
                <a:cs typeface="Times New Roman" pitchFamily="18" charset="0"/>
              </a:rPr>
              <a:t>Moeyaert</a:t>
            </a:r>
            <a:r>
              <a:rPr lang="en-US" sz="1400" dirty="0">
                <a:solidFill>
                  <a:schemeClr val="bg1"/>
                </a:solidFill>
                <a:cs typeface="Times New Roman" pitchFamily="18" charset="0"/>
              </a:rPr>
              <a:t>  </a:t>
            </a:r>
            <a:r>
              <a:rPr lang="en-US" sz="1400" dirty="0" smtClean="0">
                <a:solidFill>
                  <a:schemeClr val="bg1"/>
                </a:solidFill>
                <a:cs typeface="Times New Roman" pitchFamily="18" charset="0"/>
              </a:rPr>
              <a:t>- </a:t>
            </a:r>
            <a:r>
              <a:rPr lang="de-DE" sz="1400" i="1" dirty="0" smtClean="0">
                <a:solidFill>
                  <a:schemeClr val="bg1"/>
                </a:solidFill>
                <a:cs typeface="Times New Roman" pitchFamily="18" charset="0"/>
              </a:rPr>
              <a:t>Josephs </a:t>
            </a:r>
            <a:r>
              <a:rPr lang="de-DE" sz="1400" i="1" dirty="0">
                <a:solidFill>
                  <a:schemeClr val="bg1"/>
                </a:solidFill>
                <a:cs typeface="Times New Roman" pitchFamily="18" charset="0"/>
              </a:rPr>
              <a:t>Schaffner findet den Kelch in Benjamins </a:t>
            </a:r>
            <a:r>
              <a:rPr lang="de-DE" sz="1400" i="1" dirty="0" smtClean="0">
                <a:solidFill>
                  <a:schemeClr val="bg1"/>
                </a:solidFill>
                <a:cs typeface="Times New Roman" pitchFamily="18" charset="0"/>
              </a:rPr>
              <a:t>Sack</a:t>
            </a:r>
            <a:r>
              <a:rPr lang="de-DE" sz="1400" dirty="0" smtClean="0">
                <a:solidFill>
                  <a:schemeClr val="bg1"/>
                </a:solidFill>
                <a:cs typeface="Times New Roman" pitchFamily="18" charset="0"/>
              </a:rPr>
              <a:t> </a:t>
            </a:r>
            <a:r>
              <a:rPr lang="en-US" sz="1400" dirty="0" smtClean="0">
                <a:solidFill>
                  <a:schemeClr val="bg1"/>
                </a:solidFill>
                <a:cs typeface="Times New Roman" pitchFamily="18" charset="0"/>
              </a:rPr>
              <a:t>(December 31, 1626)</a:t>
            </a:r>
            <a:endParaRPr lang="en-US" sz="1400" dirty="0">
              <a:solidFill>
                <a:schemeClr val="bg1"/>
              </a:solidFill>
              <a:cs typeface="Times New Roman" pitchFamily="18" charset="0"/>
            </a:endParaRPr>
          </a:p>
        </p:txBody>
      </p:sp>
    </p:spTree>
    <p:extLst>
      <p:ext uri="{BB962C8B-B14F-4D97-AF65-F5344CB8AC3E}">
        <p14:creationId xmlns:p14="http://schemas.microsoft.com/office/powerpoint/2010/main" val="1175596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44:11-15</a:t>
            </a:r>
            <a:endParaRPr lang="en-US" sz="1200" dirty="0"/>
          </a:p>
        </p:txBody>
      </p:sp>
      <p:sp>
        <p:nvSpPr>
          <p:cNvPr id="3" name="Content Placeholder 2"/>
          <p:cNvSpPr txBox="1">
            <a:spLocks/>
          </p:cNvSpPr>
          <p:nvPr/>
        </p:nvSpPr>
        <p:spPr>
          <a:xfrm>
            <a:off x="1219200" y="457200"/>
            <a:ext cx="77724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וַֽיְמַהֲר֗וּ וַיּוֹרִ֛דוּ אִ֥ישׁ אֶת־אַמְתַּחְתּ֖וֹ אָ֑רְצָה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וַֽיִּפְתְּח֖וּ </a:t>
            </a:r>
            <a:r>
              <a:rPr lang="he-IL" sz="2200" dirty="0">
                <a:latin typeface="SBL Hebrew" pitchFamily="2" charset="-79"/>
                <a:cs typeface="SBL Hebrew" pitchFamily="2" charset="-79"/>
              </a:rPr>
              <a:t>אִ֥ישׁ אַמְתַּחְתּֽוֹ׃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וַיְחַפֵּ֕שׂ בַּגָּד֣וֹל הֵחֵ֔ל וּבַקָּטֹ֖ן כִּלָּ֑ה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וַיִּמָּצֵא֙ </a:t>
            </a:r>
            <a:r>
              <a:rPr lang="he-IL" sz="2200" dirty="0">
                <a:latin typeface="SBL Hebrew" pitchFamily="2" charset="-79"/>
                <a:cs typeface="SBL Hebrew" pitchFamily="2" charset="-79"/>
              </a:rPr>
              <a:t>הַגָּבִ֔יעַ בְּאַמְתַּ֖חַת בִּנְיָמִֽן׃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וַֽיִּקְרְע֖וּ שִׂמְלֹתָ֑ם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וַֽיַּעֲמֹס֙ </a:t>
            </a:r>
            <a:r>
              <a:rPr lang="he-IL" sz="2200" dirty="0">
                <a:latin typeface="SBL Hebrew" pitchFamily="2" charset="-79"/>
                <a:cs typeface="SBL Hebrew" pitchFamily="2" charset="-79"/>
              </a:rPr>
              <a:t>אִ֣ישׁ עַל־חֲמֹר֔וֹ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וַיָּשֻׁ֖בוּ </a:t>
            </a:r>
            <a:r>
              <a:rPr lang="he-IL" sz="2200" dirty="0">
                <a:latin typeface="SBL Hebrew" pitchFamily="2" charset="-79"/>
                <a:cs typeface="SBL Hebrew" pitchFamily="2" charset="-79"/>
              </a:rPr>
              <a:t>הָעִֽירָה׃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יְהוּדָ֤ה וְאֶחָיו֙ בֵּ֣יתָה יוֹסֵ֔ף </a:t>
            </a:r>
            <a:r>
              <a:rPr lang="he-IL" sz="2200" dirty="0" smtClean="0">
                <a:latin typeface="SBL Hebrew" pitchFamily="2" charset="-79"/>
                <a:cs typeface="SBL Hebrew" pitchFamily="2" charset="-79"/>
              </a:rPr>
              <a:t>וְה֖וּא </a:t>
            </a:r>
            <a:r>
              <a:rPr lang="he-IL" sz="2200" dirty="0">
                <a:latin typeface="SBL Hebrew" pitchFamily="2" charset="-79"/>
                <a:cs typeface="SBL Hebrew" pitchFamily="2" charset="-79"/>
              </a:rPr>
              <a:t>עוֹדֶ֣נּוּ שָׁ֑ם </a:t>
            </a:r>
            <a:r>
              <a:rPr lang="he-IL" sz="2200" dirty="0">
                <a:solidFill>
                  <a:srgbClr val="FF00FF"/>
                </a:solidFill>
                <a:latin typeface="SBL Hebrew" pitchFamily="2" charset="-79"/>
                <a:cs typeface="SBL Hebrew" pitchFamily="2" charset="-79"/>
              </a:rPr>
              <a:t>וַיִּפְּל֥וּ לְפָנָ֖יו אָֽרְצָה</a:t>
            </a:r>
            <a:r>
              <a:rPr lang="he-IL" sz="2200" dirty="0">
                <a:latin typeface="SBL Hebrew" pitchFamily="2" charset="-79"/>
                <a:cs typeface="SBL Hebrew" pitchFamily="2" charset="-79"/>
              </a:rPr>
              <a:t>׃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לָהֶם֙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מָֽה־הַמַּעֲשֶׂ֥ה </a:t>
            </a:r>
            <a:r>
              <a:rPr lang="he-IL" sz="2200" dirty="0">
                <a:latin typeface="SBL Hebrew" pitchFamily="2" charset="-79"/>
                <a:cs typeface="SBL Hebrew" pitchFamily="2" charset="-79"/>
              </a:rPr>
              <a:t>הַזֶּ֖ה אֲשֶׁ֣ר עֲשִׂיתֶ֑ם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הֲל֣וֹא </a:t>
            </a:r>
            <a:r>
              <a:rPr lang="he-IL" sz="2200" dirty="0">
                <a:latin typeface="SBL Hebrew" pitchFamily="2" charset="-79"/>
                <a:cs typeface="SBL Hebrew" pitchFamily="2" charset="-79"/>
              </a:rPr>
              <a:t>יְדַעְתֶּ֔ם כִּֽי־נַחֵ֧שׁ יְנַחֵ֛שׁ אִ֖ישׁ אֲשֶׁ֥ר כָּמֹֽנִי׃ </a:t>
            </a:r>
            <a:endParaRPr lang="he-IL" sz="2200" dirty="0" smtClean="0">
              <a:latin typeface="SBL Hebrew" pitchFamily="2" charset="-79"/>
              <a:cs typeface="SBL Hebrew" pitchFamily="2" charset="-79"/>
            </a:endParaRPr>
          </a:p>
        </p:txBody>
      </p:sp>
      <p:sp>
        <p:nvSpPr>
          <p:cNvPr id="4" name="TextBox 3"/>
          <p:cNvSpPr txBox="1"/>
          <p:nvPr/>
        </p:nvSpPr>
        <p:spPr>
          <a:xfrm>
            <a:off x="104774" y="2658814"/>
            <a:ext cx="6257926" cy="1692771"/>
          </a:xfrm>
          <a:prstGeom prst="rect">
            <a:avLst/>
          </a:prstGeom>
          <a:solidFill>
            <a:schemeClr val="bg1"/>
          </a:solidFill>
          <a:ln w="19050">
            <a:solidFill>
              <a:schemeClr val="tx1"/>
            </a:solidFill>
          </a:ln>
        </p:spPr>
        <p:txBody>
          <a:bodyPr wrap="square" rtlCol="0">
            <a:spAutoFit/>
          </a:bodyPr>
          <a:lstStyle/>
          <a:p>
            <a:r>
              <a:rPr lang="en-US" sz="1200" dirty="0" smtClean="0"/>
              <a:t>Contrast verse 14 with the brothers’ previous homage to </a:t>
            </a:r>
            <a:r>
              <a:rPr lang="en-US" sz="1200" dirty="0" err="1" smtClean="0"/>
              <a:t>Jospeh</a:t>
            </a:r>
            <a:r>
              <a:rPr lang="en-US" sz="1200" dirty="0" smtClean="0"/>
              <a:t>.</a:t>
            </a:r>
          </a:p>
          <a:p>
            <a:endParaRPr lang="en-US" sz="1200" dirty="0"/>
          </a:p>
          <a:p>
            <a:r>
              <a:rPr lang="en-US" sz="1200" dirty="0" smtClean="0"/>
              <a:t>ESV  </a:t>
            </a:r>
            <a:r>
              <a:rPr lang="en-US" sz="1200" dirty="0"/>
              <a:t>Genesis 42:6 </a:t>
            </a:r>
            <a:r>
              <a:rPr lang="en-US" sz="1200" dirty="0" smtClean="0"/>
              <a:t>“Now </a:t>
            </a:r>
            <a:r>
              <a:rPr lang="en-US" sz="1200" dirty="0"/>
              <a:t>Joseph was governor over the land. He was the one who sold to all the people of the land. And Joseph's brothers came and bowed themselves before him with their faces to the </a:t>
            </a:r>
            <a:r>
              <a:rPr lang="en-US" sz="1200" dirty="0" smtClean="0"/>
              <a:t>ground [</a:t>
            </a:r>
            <a:r>
              <a:rPr lang="he-IL" sz="1600" dirty="0">
                <a:solidFill>
                  <a:srgbClr val="FF00FF"/>
                </a:solidFill>
                <a:latin typeface="SBL Hebrew" panose="02000000000000000000" pitchFamily="2" charset="-79"/>
                <a:cs typeface="SBL Hebrew" panose="02000000000000000000" pitchFamily="2" charset="-79"/>
              </a:rPr>
              <a:t>וַיִּשְׁתַּֽחֲווּ־ל֥וֹ אַפַּ֖יִם אָֽרְצָה</a:t>
            </a:r>
            <a:r>
              <a:rPr lang="en-US" sz="1200" dirty="0" smtClean="0"/>
              <a:t>].”</a:t>
            </a:r>
          </a:p>
          <a:p>
            <a:endParaRPr lang="en-US" sz="1200" dirty="0"/>
          </a:p>
          <a:p>
            <a:r>
              <a:rPr lang="en-US" sz="1200" dirty="0"/>
              <a:t>ESV  Genesis 43:26 </a:t>
            </a:r>
            <a:r>
              <a:rPr lang="en-US" sz="1200" dirty="0" smtClean="0"/>
              <a:t>“When </a:t>
            </a:r>
            <a:r>
              <a:rPr lang="en-US" sz="1200" dirty="0"/>
              <a:t>Joseph came home, they brought into the house to him the present that they had with them and bowed down to him to the </a:t>
            </a:r>
            <a:r>
              <a:rPr lang="en-US" sz="1200" dirty="0" smtClean="0"/>
              <a:t>ground [</a:t>
            </a:r>
            <a:r>
              <a:rPr lang="he-IL" sz="1600" dirty="0">
                <a:solidFill>
                  <a:srgbClr val="FF00FF"/>
                </a:solidFill>
                <a:latin typeface="SBL Hebrew" panose="02000000000000000000" pitchFamily="2" charset="-79"/>
                <a:cs typeface="SBL Hebrew" panose="02000000000000000000" pitchFamily="2" charset="-79"/>
              </a:rPr>
              <a:t>וַיִּשְׁתַּחֲווּ־ל֖וֹ אָֽרְצָה</a:t>
            </a:r>
            <a:r>
              <a:rPr lang="en-US" sz="1200" dirty="0" smtClean="0"/>
              <a:t>].”</a:t>
            </a:r>
          </a:p>
        </p:txBody>
      </p:sp>
    </p:spTree>
    <p:extLst>
      <p:ext uri="{BB962C8B-B14F-4D97-AF65-F5344CB8AC3E}">
        <p14:creationId xmlns:p14="http://schemas.microsoft.com/office/powerpoint/2010/main" val="1474275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44:16-18</a:t>
            </a:r>
            <a:endParaRPr lang="en-US" sz="1200" dirty="0"/>
          </a:p>
        </p:txBody>
      </p:sp>
      <p:sp>
        <p:nvSpPr>
          <p:cNvPr id="3" name="Content Placeholder 2"/>
          <p:cNvSpPr txBox="1">
            <a:spLocks/>
          </p:cNvSpPr>
          <p:nvPr/>
        </p:nvSpPr>
        <p:spPr>
          <a:xfrm>
            <a:off x="381000" y="457200"/>
            <a:ext cx="86106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יְהוּדָ֗ה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מַה־נֹּאמַר֙ </a:t>
            </a:r>
            <a:r>
              <a:rPr lang="he-IL" sz="2200" dirty="0">
                <a:latin typeface="SBL Hebrew" pitchFamily="2" charset="-79"/>
                <a:cs typeface="SBL Hebrew" pitchFamily="2" charset="-79"/>
              </a:rPr>
              <a:t>לַֽאדֹנִ֔י מַה־נְּדַבֵּ֖ר וּמַה־נִּצְטַדָּ֑ק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הָאֱלֹהִ֗ים </a:t>
            </a:r>
            <a:r>
              <a:rPr lang="he-IL" sz="2200" dirty="0">
                <a:latin typeface="SBL Hebrew" pitchFamily="2" charset="-79"/>
                <a:cs typeface="SBL Hebrew" pitchFamily="2" charset="-79"/>
              </a:rPr>
              <a:t>מָצָא֙ אֶת־עֲוֺ֣ן עֲבָדֶ֔יךָ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הִנֶּנּ֤וּ </a:t>
            </a:r>
            <a:r>
              <a:rPr lang="he-IL" sz="2200" dirty="0">
                <a:latin typeface="SBL Hebrew" pitchFamily="2" charset="-79"/>
                <a:cs typeface="SBL Hebrew" pitchFamily="2" charset="-79"/>
              </a:rPr>
              <a:t>עֲבָדִים֙ לַֽאדֹנִ֔י גַּם־אֲנַ֕חְנוּ גַּ֛ם אֲשֶׁר־נִמְצָ֥א הַגָּבִ֖יעַ בְּיָדֽוֹ׃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חָלִ֣ילָה </a:t>
            </a:r>
            <a:r>
              <a:rPr lang="he-IL" sz="2200" dirty="0">
                <a:latin typeface="SBL Hebrew" pitchFamily="2" charset="-79"/>
                <a:cs typeface="SBL Hebrew" pitchFamily="2" charset="-79"/>
              </a:rPr>
              <a:t>לִּ֔י מֵעֲשׂ֖וֹת זֹ֑את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הָאִ֡ישׁ </a:t>
            </a:r>
            <a:r>
              <a:rPr lang="he-IL" sz="2200" dirty="0">
                <a:latin typeface="SBL Hebrew" pitchFamily="2" charset="-79"/>
                <a:cs typeface="SBL Hebrew" pitchFamily="2" charset="-79"/>
              </a:rPr>
              <a:t>אֲשֶׁר֩ נִמְצָ֨א הַגָּבִ֜יעַ בְּיָד֗וֹ ה֚וּא יִהְיֶה־לִּ֣י עָ֔בֶד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וְאַתֶּ֕ם </a:t>
            </a:r>
            <a:r>
              <a:rPr lang="he-IL" sz="2200" dirty="0">
                <a:latin typeface="SBL Hebrew" pitchFamily="2" charset="-79"/>
                <a:cs typeface="SBL Hebrew" pitchFamily="2" charset="-79"/>
              </a:rPr>
              <a:t>עֲל֥וּ לְשָׁל֖וֹם אֶל־אֲבִיכֶֽם׃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וַיִּגַּ֨שׁ אֵלָ֜יו יְהוּדָ֗ה 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בִּ֣י </a:t>
            </a:r>
            <a:r>
              <a:rPr lang="he-IL" sz="2200" dirty="0">
                <a:latin typeface="SBL Hebrew" pitchFamily="2" charset="-79"/>
                <a:cs typeface="SBL Hebrew" pitchFamily="2" charset="-79"/>
              </a:rPr>
              <a:t>אֲדֹנִי֒ יְדַבֶּר־נָ֨א עַבְדְּךָ֤ דָבָר֙ בְּאָזְנֵ֣י אֲדֹנִ֔י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וְאַל־יִ֥חַר </a:t>
            </a:r>
            <a:r>
              <a:rPr lang="he-IL" sz="2200" dirty="0">
                <a:latin typeface="SBL Hebrew" pitchFamily="2" charset="-79"/>
                <a:cs typeface="SBL Hebrew" pitchFamily="2" charset="-79"/>
              </a:rPr>
              <a:t>אַפְּךָ֖ בְּעַבְדֶּ֑ךָ כִּ֥י כָמ֖וֹךָ כְּפַרְעֹֽה׃ </a:t>
            </a:r>
            <a:endParaRPr lang="he-IL" sz="2200" dirty="0" smtClean="0">
              <a:latin typeface="SBL Hebrew" pitchFamily="2" charset="-79"/>
              <a:cs typeface="SBL Hebrew" pitchFamily="2" charset="-79"/>
            </a:endParaRPr>
          </a:p>
        </p:txBody>
      </p:sp>
    </p:spTree>
    <p:extLst>
      <p:ext uri="{BB962C8B-B14F-4D97-AF65-F5344CB8AC3E}">
        <p14:creationId xmlns:p14="http://schemas.microsoft.com/office/powerpoint/2010/main" val="486081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44:16-18</a:t>
            </a:r>
            <a:endParaRPr lang="en-US" sz="1200" dirty="0"/>
          </a:p>
        </p:txBody>
      </p:sp>
      <p:sp>
        <p:nvSpPr>
          <p:cNvPr id="3" name="Content Placeholder 2"/>
          <p:cNvSpPr txBox="1">
            <a:spLocks/>
          </p:cNvSpPr>
          <p:nvPr/>
        </p:nvSpPr>
        <p:spPr>
          <a:xfrm>
            <a:off x="381000" y="457200"/>
            <a:ext cx="86106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יְהוּדָ֗ה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מַה־נֹּאמַר֙ </a:t>
            </a:r>
            <a:r>
              <a:rPr lang="he-IL" sz="2200" dirty="0">
                <a:latin typeface="SBL Hebrew" pitchFamily="2" charset="-79"/>
                <a:cs typeface="SBL Hebrew" pitchFamily="2" charset="-79"/>
              </a:rPr>
              <a:t>לַֽאדֹנִ֔י מַה־נְּדַבֵּ֖ר וּמַה־נִּצְטַדָּ֑ק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a:t>
            </a:r>
            <a:r>
              <a:rPr lang="he-IL" sz="2200" dirty="0" smtClean="0">
                <a:solidFill>
                  <a:srgbClr val="FF00FF"/>
                </a:solidFill>
                <a:latin typeface="SBL Hebrew" pitchFamily="2" charset="-79"/>
                <a:cs typeface="SBL Hebrew" pitchFamily="2" charset="-79"/>
              </a:rPr>
              <a:t>הָאֱלֹהִ֗ים </a:t>
            </a:r>
            <a:r>
              <a:rPr lang="he-IL" sz="2200" dirty="0">
                <a:solidFill>
                  <a:srgbClr val="FF00FF"/>
                </a:solidFill>
                <a:latin typeface="SBL Hebrew" pitchFamily="2" charset="-79"/>
                <a:cs typeface="SBL Hebrew" pitchFamily="2" charset="-79"/>
              </a:rPr>
              <a:t>מָצָא֙ אֶת־עֲוֺ֣ן עֲבָדֶ֔יךָ </a:t>
            </a:r>
            <a:endParaRPr lang="he-IL" sz="2200" dirty="0" smtClean="0">
              <a:solidFill>
                <a:srgbClr val="FF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הִנֶּנּ֤וּ </a:t>
            </a:r>
            <a:r>
              <a:rPr lang="he-IL" sz="2200" dirty="0">
                <a:latin typeface="SBL Hebrew" pitchFamily="2" charset="-79"/>
                <a:cs typeface="SBL Hebrew" pitchFamily="2" charset="-79"/>
              </a:rPr>
              <a:t>עֲבָדִים֙ לַֽאדֹנִ֔י גַּם־אֲנַ֕חְנוּ גַּ֛ם אֲשֶׁר־נִמְצָ֥א הַגָּבִ֖יעַ בְּיָדֽוֹ׃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חָלִ֣ילָה </a:t>
            </a:r>
            <a:r>
              <a:rPr lang="he-IL" sz="2200" dirty="0">
                <a:latin typeface="SBL Hebrew" pitchFamily="2" charset="-79"/>
                <a:cs typeface="SBL Hebrew" pitchFamily="2" charset="-79"/>
              </a:rPr>
              <a:t>לִּ֔י מֵעֲשׂ֖וֹת זֹ֑את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הָאִ֡ישׁ </a:t>
            </a:r>
            <a:r>
              <a:rPr lang="he-IL" sz="2200" dirty="0">
                <a:latin typeface="SBL Hebrew" pitchFamily="2" charset="-79"/>
                <a:cs typeface="SBL Hebrew" pitchFamily="2" charset="-79"/>
              </a:rPr>
              <a:t>אֲשֶׁר֩ נִמְצָ֨א הַגָּבִ֜יעַ בְּיָד֗וֹ ה֚וּא יִהְיֶה־לִּ֣י עָ֔בֶד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וְאַתֶּ֕ם </a:t>
            </a:r>
            <a:r>
              <a:rPr lang="he-IL" sz="2200" dirty="0">
                <a:latin typeface="SBL Hebrew" pitchFamily="2" charset="-79"/>
                <a:cs typeface="SBL Hebrew" pitchFamily="2" charset="-79"/>
              </a:rPr>
              <a:t>עֲל֥וּ לְשָׁל֖וֹם אֶל־אֲבִיכֶֽם׃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וַיִּגַּ֨שׁ אֵלָ֜יו יְהוּדָ֗ה 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בִּ֣י </a:t>
            </a:r>
            <a:r>
              <a:rPr lang="he-IL" sz="2200" dirty="0">
                <a:latin typeface="SBL Hebrew" pitchFamily="2" charset="-79"/>
                <a:cs typeface="SBL Hebrew" pitchFamily="2" charset="-79"/>
              </a:rPr>
              <a:t>אֲדֹנִי֒ יְדַבֶּר־נָ֨א עַבְדְּךָ֤ דָבָר֙ בְּאָזְנֵ֣י אֲדֹנִ֔י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וְאַל־יִ֥חַר </a:t>
            </a:r>
            <a:r>
              <a:rPr lang="he-IL" sz="2200" dirty="0">
                <a:latin typeface="SBL Hebrew" pitchFamily="2" charset="-79"/>
                <a:cs typeface="SBL Hebrew" pitchFamily="2" charset="-79"/>
              </a:rPr>
              <a:t>אַפְּךָ֖ בְּעַבְדֶּ֑ךָ כִּ֥י כָמ֖וֹךָ כְּפַרְעֹֽה׃ </a:t>
            </a:r>
            <a:endParaRPr lang="he-IL" sz="2200" dirty="0" smtClean="0">
              <a:latin typeface="SBL Hebrew" pitchFamily="2" charset="-79"/>
              <a:cs typeface="SBL Hebrew" pitchFamily="2" charset="-79"/>
            </a:endParaRPr>
          </a:p>
        </p:txBody>
      </p:sp>
      <p:sp>
        <p:nvSpPr>
          <p:cNvPr id="12" name="TextBox 11"/>
          <p:cNvSpPr txBox="1"/>
          <p:nvPr/>
        </p:nvSpPr>
        <p:spPr>
          <a:xfrm>
            <a:off x="133350" y="457200"/>
            <a:ext cx="4362450" cy="461665"/>
          </a:xfrm>
          <a:prstGeom prst="rect">
            <a:avLst/>
          </a:prstGeom>
          <a:solidFill>
            <a:schemeClr val="bg1"/>
          </a:solidFill>
          <a:ln w="19050">
            <a:solidFill>
              <a:schemeClr val="tx1"/>
            </a:solidFill>
          </a:ln>
        </p:spPr>
        <p:txBody>
          <a:bodyPr wrap="square" rtlCol="0">
            <a:spAutoFit/>
          </a:bodyPr>
          <a:lstStyle/>
          <a:p>
            <a:r>
              <a:rPr lang="en-US" sz="1200" dirty="0" smtClean="0"/>
              <a:t>Are Judah and his brothers really guilty for stealing the silver cup? </a:t>
            </a:r>
          </a:p>
          <a:p>
            <a:r>
              <a:rPr lang="en-US" sz="1200" dirty="0" smtClean="0"/>
              <a:t>Then why does Judah say </a:t>
            </a:r>
            <a:r>
              <a:rPr lang="en-US" sz="1200" dirty="0" smtClean="0">
                <a:solidFill>
                  <a:srgbClr val="FF00FF"/>
                </a:solidFill>
              </a:rPr>
              <a:t>God has uncovered their guilt</a:t>
            </a:r>
            <a:r>
              <a:rPr lang="en-US" sz="1200" dirty="0" smtClean="0"/>
              <a:t>?</a:t>
            </a:r>
            <a:endParaRPr lang="en-CA" sz="1200" dirty="0"/>
          </a:p>
        </p:txBody>
      </p:sp>
    </p:spTree>
    <p:extLst>
      <p:ext uri="{BB962C8B-B14F-4D97-AF65-F5344CB8AC3E}">
        <p14:creationId xmlns:p14="http://schemas.microsoft.com/office/powerpoint/2010/main" val="1373170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44:16-18</a:t>
            </a:r>
            <a:endParaRPr lang="en-US" sz="1200" dirty="0"/>
          </a:p>
        </p:txBody>
      </p:sp>
      <p:sp>
        <p:nvSpPr>
          <p:cNvPr id="3" name="Content Placeholder 2"/>
          <p:cNvSpPr txBox="1">
            <a:spLocks/>
          </p:cNvSpPr>
          <p:nvPr/>
        </p:nvSpPr>
        <p:spPr>
          <a:xfrm>
            <a:off x="381000" y="457200"/>
            <a:ext cx="86106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יְהוּדָ֗ה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מַה־נֹּאמַר֙ </a:t>
            </a:r>
            <a:r>
              <a:rPr lang="he-IL" sz="2200" dirty="0">
                <a:latin typeface="SBL Hebrew" pitchFamily="2" charset="-79"/>
                <a:cs typeface="SBL Hebrew" pitchFamily="2" charset="-79"/>
              </a:rPr>
              <a:t>לַֽאדֹנִ֔י מַה־נְּדַבֵּ֖ר וּמַה־נִּצְטַדָּ֑ק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a:t>
            </a:r>
            <a:r>
              <a:rPr lang="he-IL" sz="2200" dirty="0" smtClean="0">
                <a:solidFill>
                  <a:srgbClr val="FF00FF"/>
                </a:solidFill>
                <a:latin typeface="SBL Hebrew" pitchFamily="2" charset="-79"/>
                <a:cs typeface="SBL Hebrew" pitchFamily="2" charset="-79"/>
              </a:rPr>
              <a:t>הָאֱלֹהִ֗ים </a:t>
            </a:r>
            <a:r>
              <a:rPr lang="he-IL" sz="2200" dirty="0">
                <a:solidFill>
                  <a:srgbClr val="FF00FF"/>
                </a:solidFill>
                <a:latin typeface="SBL Hebrew" pitchFamily="2" charset="-79"/>
                <a:cs typeface="SBL Hebrew" pitchFamily="2" charset="-79"/>
              </a:rPr>
              <a:t>מָצָא֙ אֶת־עֲוֺ֣ן עֲבָדֶ֔יךָ </a:t>
            </a:r>
            <a:endParaRPr lang="he-IL" sz="2200" dirty="0" smtClean="0">
              <a:solidFill>
                <a:srgbClr val="FF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הִנֶּנּ֤וּ </a:t>
            </a:r>
            <a:r>
              <a:rPr lang="he-IL" sz="2200" dirty="0">
                <a:latin typeface="SBL Hebrew" pitchFamily="2" charset="-79"/>
                <a:cs typeface="SBL Hebrew" pitchFamily="2" charset="-79"/>
              </a:rPr>
              <a:t>עֲבָדִים֙ לַֽאדֹנִ֔י גַּם־אֲנַ֕חְנוּ גַּ֛ם אֲשֶׁר־נִמְצָ֥א הַגָּבִ֖יעַ בְּיָדֽוֹ׃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חָלִ֣ילָה </a:t>
            </a:r>
            <a:r>
              <a:rPr lang="he-IL" sz="2200" dirty="0">
                <a:latin typeface="SBL Hebrew" pitchFamily="2" charset="-79"/>
                <a:cs typeface="SBL Hebrew" pitchFamily="2" charset="-79"/>
              </a:rPr>
              <a:t>לִּ֔י מֵעֲשׂ֖וֹת זֹ֑את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הָאִ֡ישׁ </a:t>
            </a:r>
            <a:r>
              <a:rPr lang="he-IL" sz="2200" dirty="0">
                <a:latin typeface="SBL Hebrew" pitchFamily="2" charset="-79"/>
                <a:cs typeface="SBL Hebrew" pitchFamily="2" charset="-79"/>
              </a:rPr>
              <a:t>אֲשֶׁר֩ נִמְצָ֨א הַגָּבִ֜יעַ בְּיָד֗וֹ ה֚וּא יִהְיֶה־לִּ֣י עָ֔בֶד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וְאַתֶּ֕ם </a:t>
            </a:r>
            <a:r>
              <a:rPr lang="he-IL" sz="2200" dirty="0">
                <a:latin typeface="SBL Hebrew" pitchFamily="2" charset="-79"/>
                <a:cs typeface="SBL Hebrew" pitchFamily="2" charset="-79"/>
              </a:rPr>
              <a:t>עֲל֥וּ לְשָׁל֖וֹם אֶל־אֲבִיכֶֽם׃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וַיִּגַּ֨שׁ אֵלָ֜יו יְהוּדָ֗ה 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בִּ֣י </a:t>
            </a:r>
            <a:r>
              <a:rPr lang="he-IL" sz="2200" dirty="0">
                <a:latin typeface="SBL Hebrew" pitchFamily="2" charset="-79"/>
                <a:cs typeface="SBL Hebrew" pitchFamily="2" charset="-79"/>
              </a:rPr>
              <a:t>אֲדֹנִי֒ יְדַבֶּר־נָ֨א עַבְדְּךָ֤ דָבָר֙ בְּאָזְנֵ֣י אֲדֹנִ֔י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וְאַל־יִ֥חַר </a:t>
            </a:r>
            <a:r>
              <a:rPr lang="he-IL" sz="2200" dirty="0">
                <a:latin typeface="SBL Hebrew" pitchFamily="2" charset="-79"/>
                <a:cs typeface="SBL Hebrew" pitchFamily="2" charset="-79"/>
              </a:rPr>
              <a:t>אַפְּךָ֖ בְּעַבְדֶּ֑ךָ כִּ֥י כָמ֖וֹךָ כְּפַרְעֹֽה׃ </a:t>
            </a:r>
            <a:endParaRPr lang="he-IL" sz="2200" dirty="0" smtClean="0">
              <a:latin typeface="SBL Hebrew" pitchFamily="2" charset="-79"/>
              <a:cs typeface="SBL Hebrew" pitchFamily="2" charset="-79"/>
            </a:endParaRPr>
          </a:p>
        </p:txBody>
      </p:sp>
      <p:sp>
        <p:nvSpPr>
          <p:cNvPr id="12" name="TextBox 11"/>
          <p:cNvSpPr txBox="1"/>
          <p:nvPr/>
        </p:nvSpPr>
        <p:spPr>
          <a:xfrm>
            <a:off x="133350" y="457200"/>
            <a:ext cx="4362450" cy="461665"/>
          </a:xfrm>
          <a:prstGeom prst="rect">
            <a:avLst/>
          </a:prstGeom>
          <a:solidFill>
            <a:schemeClr val="bg1"/>
          </a:solidFill>
          <a:ln w="19050">
            <a:solidFill>
              <a:schemeClr val="tx1"/>
            </a:solidFill>
          </a:ln>
        </p:spPr>
        <p:txBody>
          <a:bodyPr wrap="square" rtlCol="0">
            <a:spAutoFit/>
          </a:bodyPr>
          <a:lstStyle/>
          <a:p>
            <a:r>
              <a:rPr lang="en-US" sz="1200" dirty="0" smtClean="0"/>
              <a:t>Are Judah and his brothers really guilty for stealing the silver cup? </a:t>
            </a:r>
          </a:p>
          <a:p>
            <a:r>
              <a:rPr lang="en-US" sz="1200" dirty="0" smtClean="0"/>
              <a:t>Then why does Judah say </a:t>
            </a:r>
            <a:r>
              <a:rPr lang="en-US" sz="1200" dirty="0" smtClean="0">
                <a:solidFill>
                  <a:srgbClr val="FF00FF"/>
                </a:solidFill>
              </a:rPr>
              <a:t>God has uncovered their guilt</a:t>
            </a:r>
            <a:r>
              <a:rPr lang="en-US" sz="1200" dirty="0" smtClean="0"/>
              <a:t>?</a:t>
            </a:r>
            <a:endParaRPr lang="en-CA" sz="1200" dirty="0"/>
          </a:p>
        </p:txBody>
      </p:sp>
      <p:sp>
        <p:nvSpPr>
          <p:cNvPr id="14" name="TextBox 13"/>
          <p:cNvSpPr txBox="1"/>
          <p:nvPr/>
        </p:nvSpPr>
        <p:spPr>
          <a:xfrm>
            <a:off x="133350" y="2133600"/>
            <a:ext cx="3371850" cy="2308324"/>
          </a:xfrm>
          <a:prstGeom prst="rect">
            <a:avLst/>
          </a:prstGeom>
          <a:solidFill>
            <a:schemeClr val="bg1"/>
          </a:solidFill>
          <a:ln w="19050">
            <a:solidFill>
              <a:schemeClr val="tx1"/>
            </a:solidFill>
          </a:ln>
        </p:spPr>
        <p:txBody>
          <a:bodyPr wrap="square" rtlCol="0">
            <a:spAutoFit/>
          </a:bodyPr>
          <a:lstStyle/>
          <a:p>
            <a:r>
              <a:rPr lang="en-US" sz="1200" dirty="0" smtClean="0"/>
              <a:t>Compare:</a:t>
            </a:r>
          </a:p>
          <a:p>
            <a:endParaRPr lang="en-US" sz="1200" dirty="0"/>
          </a:p>
          <a:p>
            <a:r>
              <a:rPr lang="en-US" sz="1200" dirty="0" smtClean="0"/>
              <a:t>ESV  </a:t>
            </a:r>
            <a:r>
              <a:rPr lang="en-US" sz="1200" dirty="0"/>
              <a:t>Genesis </a:t>
            </a:r>
            <a:r>
              <a:rPr lang="en-US" sz="1200" dirty="0" smtClean="0"/>
              <a:t>42:21-23 </a:t>
            </a:r>
            <a:r>
              <a:rPr lang="en-US" sz="1200" dirty="0"/>
              <a:t>Then they said to one another, "</a:t>
            </a:r>
            <a:r>
              <a:rPr lang="en-US" sz="1200" dirty="0">
                <a:solidFill>
                  <a:srgbClr val="FF00FF"/>
                </a:solidFill>
              </a:rPr>
              <a:t>In truth we are guilty concerning our brother</a:t>
            </a:r>
            <a:r>
              <a:rPr lang="en-US" sz="1200" dirty="0"/>
              <a:t>, in that we saw the distress of his soul, when he begged us and we did not listen. </a:t>
            </a:r>
            <a:r>
              <a:rPr lang="en-US" sz="1200" b="1" dirty="0"/>
              <a:t>That is why this distress has come upon us</a:t>
            </a:r>
            <a:r>
              <a:rPr lang="en-US" sz="1200" dirty="0"/>
              <a:t>." 22 And Reuben answered them, "Did I not tell you not to sin against the boy? But you did not listen. </a:t>
            </a:r>
            <a:r>
              <a:rPr lang="en-US" sz="1200" b="1" dirty="0"/>
              <a:t>So now there comes a reckoning for his blood</a:t>
            </a:r>
            <a:r>
              <a:rPr lang="en-US" sz="1200" dirty="0" smtClean="0"/>
              <a:t>." 23 They did not know that Joseph understood them, for there was an interpreter between them.</a:t>
            </a:r>
            <a:endParaRPr lang="en-CA" sz="1200" dirty="0"/>
          </a:p>
        </p:txBody>
      </p:sp>
    </p:spTree>
    <p:extLst>
      <p:ext uri="{BB962C8B-B14F-4D97-AF65-F5344CB8AC3E}">
        <p14:creationId xmlns:p14="http://schemas.microsoft.com/office/powerpoint/2010/main" val="665597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44:16-18</a:t>
            </a:r>
            <a:endParaRPr lang="en-US" sz="1200" dirty="0"/>
          </a:p>
        </p:txBody>
      </p:sp>
      <p:sp>
        <p:nvSpPr>
          <p:cNvPr id="3" name="Content Placeholder 2"/>
          <p:cNvSpPr txBox="1">
            <a:spLocks/>
          </p:cNvSpPr>
          <p:nvPr/>
        </p:nvSpPr>
        <p:spPr>
          <a:xfrm>
            <a:off x="381000" y="457200"/>
            <a:ext cx="86106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יְהוּדָ֗ה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מַה־נֹּאמַר֙ </a:t>
            </a:r>
            <a:r>
              <a:rPr lang="he-IL" sz="2200" dirty="0">
                <a:latin typeface="SBL Hebrew" pitchFamily="2" charset="-79"/>
                <a:cs typeface="SBL Hebrew" pitchFamily="2" charset="-79"/>
              </a:rPr>
              <a:t>לַֽאדֹנִ֔י מַה־נְּדַבֵּ֖ר וּמַה־נִּצְטַדָּ֑ק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הָאֱלֹהִ֗ים </a:t>
            </a:r>
            <a:r>
              <a:rPr lang="he-IL" sz="2200" dirty="0">
                <a:latin typeface="SBL Hebrew" pitchFamily="2" charset="-79"/>
                <a:cs typeface="SBL Hebrew" pitchFamily="2" charset="-79"/>
              </a:rPr>
              <a:t>מָצָא֙ אֶת־עֲוֺ֣ן עֲבָדֶ֔יךָ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הִנֶּנּ֤וּ </a:t>
            </a:r>
            <a:r>
              <a:rPr lang="he-IL" sz="2200" dirty="0">
                <a:solidFill>
                  <a:srgbClr val="FF00FF"/>
                </a:solidFill>
                <a:latin typeface="SBL Hebrew" pitchFamily="2" charset="-79"/>
                <a:cs typeface="SBL Hebrew" pitchFamily="2" charset="-79"/>
              </a:rPr>
              <a:t>עֲבָדִים֙ לַֽאדֹנִ֔י גַּם־אֲנַ֕חְנוּ גַּ֛ם אֲשֶׁר־נִמְצָ֥א הַגָּבִ֖יעַ בְּיָדֽוֹ</a:t>
            </a:r>
            <a:r>
              <a:rPr lang="he-IL" sz="2200" dirty="0">
                <a:latin typeface="SBL Hebrew" pitchFamily="2" charset="-79"/>
                <a:cs typeface="SBL Hebrew" pitchFamily="2" charset="-79"/>
              </a:rPr>
              <a:t>׃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חָלִ֣ילָה </a:t>
            </a:r>
            <a:r>
              <a:rPr lang="he-IL" sz="2200" dirty="0">
                <a:latin typeface="SBL Hebrew" pitchFamily="2" charset="-79"/>
                <a:cs typeface="SBL Hebrew" pitchFamily="2" charset="-79"/>
              </a:rPr>
              <a:t>לִּ֔י מֵעֲשׂ֖וֹת זֹ֑את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הָאִ֡ישׁ </a:t>
            </a:r>
            <a:r>
              <a:rPr lang="he-IL" sz="2200" dirty="0">
                <a:latin typeface="SBL Hebrew" pitchFamily="2" charset="-79"/>
                <a:cs typeface="SBL Hebrew" pitchFamily="2" charset="-79"/>
              </a:rPr>
              <a:t>אֲשֶׁר֩ נִמְצָ֨א הַגָּבִ֜יעַ בְּיָד֗וֹ ה֚וּא יִהְיֶה־לִּ֣י עָ֔בֶד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וְאַתֶּ֕ם </a:t>
            </a:r>
            <a:r>
              <a:rPr lang="he-IL" sz="2200" dirty="0">
                <a:latin typeface="SBL Hebrew" pitchFamily="2" charset="-79"/>
                <a:cs typeface="SBL Hebrew" pitchFamily="2" charset="-79"/>
              </a:rPr>
              <a:t>עֲל֥וּ לְשָׁל֖וֹם אֶל־אֲבִיכֶֽם׃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וַיִּגַּ֨שׁ אֵלָ֜יו יְהוּדָ֗ה 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בִּ֣י </a:t>
            </a:r>
            <a:r>
              <a:rPr lang="he-IL" sz="2200" dirty="0">
                <a:latin typeface="SBL Hebrew" pitchFamily="2" charset="-79"/>
                <a:cs typeface="SBL Hebrew" pitchFamily="2" charset="-79"/>
              </a:rPr>
              <a:t>אֲדֹנִי֒ יְדַבֶּר־נָ֨א עַבְדְּךָ֤ דָבָר֙ בְּאָזְנֵ֣י אֲדֹנִ֔י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וְאַל־יִ֥חַר </a:t>
            </a:r>
            <a:r>
              <a:rPr lang="he-IL" sz="2200" dirty="0">
                <a:latin typeface="SBL Hebrew" pitchFamily="2" charset="-79"/>
                <a:cs typeface="SBL Hebrew" pitchFamily="2" charset="-79"/>
              </a:rPr>
              <a:t>אַפְּךָ֖ בְּעַבְדֶּ֑ךָ כִּ֥י כָמ֖וֹךָ כְּפַרְעֹֽה׃ </a:t>
            </a:r>
            <a:endParaRPr lang="he-IL" sz="2200" dirty="0" smtClean="0">
              <a:latin typeface="SBL Hebrew" pitchFamily="2" charset="-79"/>
              <a:cs typeface="SBL Hebrew" pitchFamily="2" charset="-79"/>
            </a:endParaRPr>
          </a:p>
        </p:txBody>
      </p:sp>
      <p:sp>
        <p:nvSpPr>
          <p:cNvPr id="12" name="TextBox 11"/>
          <p:cNvSpPr txBox="1"/>
          <p:nvPr/>
        </p:nvSpPr>
        <p:spPr>
          <a:xfrm>
            <a:off x="133350" y="1550521"/>
            <a:ext cx="2533650" cy="646331"/>
          </a:xfrm>
          <a:prstGeom prst="rect">
            <a:avLst/>
          </a:prstGeom>
          <a:solidFill>
            <a:schemeClr val="bg1"/>
          </a:solidFill>
          <a:ln w="19050">
            <a:solidFill>
              <a:schemeClr val="tx1"/>
            </a:solidFill>
          </a:ln>
        </p:spPr>
        <p:txBody>
          <a:bodyPr wrap="square" rtlCol="0">
            <a:spAutoFit/>
          </a:bodyPr>
          <a:lstStyle/>
          <a:p>
            <a:r>
              <a:rPr lang="en-US" sz="1200" dirty="0" smtClean="0"/>
              <a:t>Note how Judah is </a:t>
            </a:r>
            <a:r>
              <a:rPr lang="en-US" sz="1200" b="1" dirty="0" smtClean="0"/>
              <a:t>not</a:t>
            </a:r>
            <a:r>
              <a:rPr lang="en-US" sz="1200" dirty="0" smtClean="0"/>
              <a:t> going to take up the offer for them all to go free except Benjamin. </a:t>
            </a:r>
            <a:endParaRPr lang="en-CA" sz="1200" dirty="0"/>
          </a:p>
        </p:txBody>
      </p:sp>
    </p:spTree>
    <p:extLst>
      <p:ext uri="{BB962C8B-B14F-4D97-AF65-F5344CB8AC3E}">
        <p14:creationId xmlns:p14="http://schemas.microsoft.com/office/powerpoint/2010/main" val="1139166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44:16-18</a:t>
            </a:r>
            <a:endParaRPr lang="en-US" sz="1200" dirty="0"/>
          </a:p>
        </p:txBody>
      </p:sp>
      <p:sp>
        <p:nvSpPr>
          <p:cNvPr id="3" name="Content Placeholder 2"/>
          <p:cNvSpPr txBox="1">
            <a:spLocks/>
          </p:cNvSpPr>
          <p:nvPr/>
        </p:nvSpPr>
        <p:spPr>
          <a:xfrm>
            <a:off x="381000" y="457200"/>
            <a:ext cx="86106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יְהוּדָ֗ה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מַה־נֹּאמַר֙ </a:t>
            </a:r>
            <a:r>
              <a:rPr lang="he-IL" sz="2200" dirty="0">
                <a:latin typeface="SBL Hebrew" pitchFamily="2" charset="-79"/>
                <a:cs typeface="SBL Hebrew" pitchFamily="2" charset="-79"/>
              </a:rPr>
              <a:t>לַֽאדֹנִ֔י מַה־נְּדַבֵּ֖ר וּמַה־נִּצְטַדָּ֑ק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הָאֱלֹהִ֗ים </a:t>
            </a:r>
            <a:r>
              <a:rPr lang="he-IL" sz="2200" dirty="0">
                <a:latin typeface="SBL Hebrew" pitchFamily="2" charset="-79"/>
                <a:cs typeface="SBL Hebrew" pitchFamily="2" charset="-79"/>
              </a:rPr>
              <a:t>מָצָא֙ אֶת־עֲוֺ֣ן עֲבָדֶ֔יךָ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הִנֶּנּ֤וּ </a:t>
            </a:r>
            <a:r>
              <a:rPr lang="he-IL" sz="2200" dirty="0">
                <a:solidFill>
                  <a:srgbClr val="FF00FF"/>
                </a:solidFill>
                <a:latin typeface="SBL Hebrew" pitchFamily="2" charset="-79"/>
                <a:cs typeface="SBL Hebrew" pitchFamily="2" charset="-79"/>
              </a:rPr>
              <a:t>עֲבָדִים֙ לַֽאדֹנִ֔י גַּם־אֲנַ֕חְנוּ גַּ֛ם אֲשֶׁר־נִמְצָ֥א הַגָּבִ֖יעַ בְּיָדֽוֹ</a:t>
            </a:r>
            <a:r>
              <a:rPr lang="he-IL" sz="2200" dirty="0">
                <a:latin typeface="SBL Hebrew" pitchFamily="2" charset="-79"/>
                <a:cs typeface="SBL Hebrew" pitchFamily="2" charset="-79"/>
              </a:rPr>
              <a:t>׃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a:t>
            </a:r>
            <a:r>
              <a:rPr lang="he-IL" sz="2200" dirty="0" smtClean="0">
                <a:solidFill>
                  <a:srgbClr val="0000FF"/>
                </a:solidFill>
                <a:latin typeface="SBL Hebrew" pitchFamily="2" charset="-79"/>
                <a:cs typeface="SBL Hebrew" pitchFamily="2" charset="-79"/>
              </a:rPr>
              <a:t>חָלִ֣ילָה </a:t>
            </a:r>
            <a:r>
              <a:rPr lang="he-IL" sz="2200" dirty="0">
                <a:solidFill>
                  <a:srgbClr val="0000FF"/>
                </a:solidFill>
                <a:latin typeface="SBL Hebrew" pitchFamily="2" charset="-79"/>
                <a:cs typeface="SBL Hebrew" pitchFamily="2" charset="-79"/>
              </a:rPr>
              <a:t>לִּ֔י מֵעֲשׂ֖וֹת זֹ֑את </a:t>
            </a:r>
            <a:endParaRPr lang="he-IL" sz="2200" dirty="0" smtClean="0">
              <a:solidFill>
                <a:srgbClr val="00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הָאִ֡ישׁ </a:t>
            </a:r>
            <a:r>
              <a:rPr lang="he-IL" sz="2200" dirty="0">
                <a:latin typeface="SBL Hebrew" pitchFamily="2" charset="-79"/>
                <a:cs typeface="SBL Hebrew" pitchFamily="2" charset="-79"/>
              </a:rPr>
              <a:t>אֲשֶׁר֩ נִמְצָ֨א הַגָּבִ֜יעַ בְּיָד֗וֹ ה֚וּא יִהְיֶה־לִּ֣י עָ֔בֶד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וְאַתֶּ֕ם </a:t>
            </a:r>
            <a:r>
              <a:rPr lang="he-IL" sz="2200" dirty="0">
                <a:latin typeface="SBL Hebrew" pitchFamily="2" charset="-79"/>
                <a:cs typeface="SBL Hebrew" pitchFamily="2" charset="-79"/>
              </a:rPr>
              <a:t>עֲל֥וּ לְשָׁל֖וֹם אֶל־אֲבִיכֶֽם׃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וַיִּגַּ֨שׁ אֵלָ֜יו יְהוּדָ֗ה 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בִּ֣י </a:t>
            </a:r>
            <a:r>
              <a:rPr lang="he-IL" sz="2200" dirty="0">
                <a:latin typeface="SBL Hebrew" pitchFamily="2" charset="-79"/>
                <a:cs typeface="SBL Hebrew" pitchFamily="2" charset="-79"/>
              </a:rPr>
              <a:t>אֲדֹנִי֒ יְדַבֶּר־נָ֨א עַבְדְּךָ֤ דָבָר֙ בְּאָזְנֵ֣י אֲדֹנִ֔י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וְאַל־יִ֥חַר </a:t>
            </a:r>
            <a:r>
              <a:rPr lang="he-IL" sz="2200" dirty="0">
                <a:latin typeface="SBL Hebrew" pitchFamily="2" charset="-79"/>
                <a:cs typeface="SBL Hebrew" pitchFamily="2" charset="-79"/>
              </a:rPr>
              <a:t>אַפְּךָ֖ בְּעַבְדֶּ֑ךָ כִּ֥י כָמ֖וֹךָ כְּפַרְעֹֽה׃ </a:t>
            </a:r>
            <a:endParaRPr lang="he-IL" sz="2200" dirty="0" smtClean="0">
              <a:latin typeface="SBL Hebrew" pitchFamily="2" charset="-79"/>
              <a:cs typeface="SBL Hebrew" pitchFamily="2" charset="-79"/>
            </a:endParaRPr>
          </a:p>
        </p:txBody>
      </p:sp>
      <p:sp>
        <p:nvSpPr>
          <p:cNvPr id="12" name="TextBox 11"/>
          <p:cNvSpPr txBox="1"/>
          <p:nvPr/>
        </p:nvSpPr>
        <p:spPr>
          <a:xfrm>
            <a:off x="133350" y="1550521"/>
            <a:ext cx="2533650" cy="646331"/>
          </a:xfrm>
          <a:prstGeom prst="rect">
            <a:avLst/>
          </a:prstGeom>
          <a:solidFill>
            <a:schemeClr val="bg1"/>
          </a:solidFill>
          <a:ln w="19050">
            <a:solidFill>
              <a:schemeClr val="tx1"/>
            </a:solidFill>
          </a:ln>
        </p:spPr>
        <p:txBody>
          <a:bodyPr wrap="square" rtlCol="0">
            <a:spAutoFit/>
          </a:bodyPr>
          <a:lstStyle/>
          <a:p>
            <a:r>
              <a:rPr lang="en-US" sz="1200" dirty="0" smtClean="0"/>
              <a:t>Note how Judah is </a:t>
            </a:r>
            <a:r>
              <a:rPr lang="en-US" sz="1200" b="1" dirty="0" smtClean="0"/>
              <a:t>not</a:t>
            </a:r>
            <a:r>
              <a:rPr lang="en-US" sz="1200" dirty="0" smtClean="0"/>
              <a:t> going to take up the offer for them all to go free except Benjamin. </a:t>
            </a:r>
            <a:endParaRPr lang="en-CA" sz="1200" dirty="0"/>
          </a:p>
        </p:txBody>
      </p:sp>
      <p:sp>
        <p:nvSpPr>
          <p:cNvPr id="6" name="TextBox 5"/>
          <p:cNvSpPr txBox="1"/>
          <p:nvPr/>
        </p:nvSpPr>
        <p:spPr>
          <a:xfrm>
            <a:off x="133350" y="2743200"/>
            <a:ext cx="3448050" cy="1754326"/>
          </a:xfrm>
          <a:prstGeom prst="rect">
            <a:avLst/>
          </a:prstGeom>
          <a:solidFill>
            <a:schemeClr val="bg1"/>
          </a:solidFill>
          <a:ln w="19050">
            <a:solidFill>
              <a:schemeClr val="tx1"/>
            </a:solidFill>
          </a:ln>
        </p:spPr>
        <p:txBody>
          <a:bodyPr wrap="square" rtlCol="0">
            <a:spAutoFit/>
          </a:bodyPr>
          <a:lstStyle/>
          <a:p>
            <a:r>
              <a:rPr lang="en-US" sz="1200" dirty="0" smtClean="0">
                <a:solidFill>
                  <a:srgbClr val="0000FF"/>
                </a:solidFill>
              </a:rPr>
              <a:t>Joseph presses the test</a:t>
            </a:r>
            <a:r>
              <a:rPr lang="en-US" sz="1200" dirty="0" smtClean="0"/>
              <a:t>.</a:t>
            </a:r>
          </a:p>
          <a:p>
            <a:endParaRPr lang="en-US" sz="1200" dirty="0"/>
          </a:p>
          <a:p>
            <a:r>
              <a:rPr lang="en-US" sz="1200" dirty="0" smtClean="0"/>
              <a:t>WBC (v17)</a:t>
            </a:r>
          </a:p>
          <a:p>
            <a:r>
              <a:rPr lang="en-US" sz="1200" dirty="0" smtClean="0"/>
              <a:t>“But </a:t>
            </a:r>
            <a:r>
              <a:rPr lang="en-US" sz="1200" dirty="0"/>
              <a:t>Joseph cannot be certain that they are really sorry for their earlier sin, and he puts them in a situation that replicates their situation twenty-two years earlier as closely as possible. He therefore invites them to return home without Benjamin, who will stay in Egypt as his slave</a:t>
            </a:r>
            <a:r>
              <a:rPr lang="en-US" sz="1200" dirty="0" smtClean="0"/>
              <a:t>.”</a:t>
            </a:r>
            <a:endParaRPr lang="en-CA" sz="1200" dirty="0"/>
          </a:p>
        </p:txBody>
      </p:sp>
    </p:spTree>
    <p:extLst>
      <p:ext uri="{BB962C8B-B14F-4D97-AF65-F5344CB8AC3E}">
        <p14:creationId xmlns:p14="http://schemas.microsoft.com/office/powerpoint/2010/main" val="347109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44:16-18</a:t>
            </a:r>
            <a:endParaRPr lang="en-US" sz="1200" dirty="0"/>
          </a:p>
        </p:txBody>
      </p:sp>
      <p:sp>
        <p:nvSpPr>
          <p:cNvPr id="3" name="Content Placeholder 2"/>
          <p:cNvSpPr txBox="1">
            <a:spLocks/>
          </p:cNvSpPr>
          <p:nvPr/>
        </p:nvSpPr>
        <p:spPr>
          <a:xfrm>
            <a:off x="381000" y="457200"/>
            <a:ext cx="86106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יְהוּדָ֗ה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מַה־נֹּאמַר֙ </a:t>
            </a:r>
            <a:r>
              <a:rPr lang="he-IL" sz="2200" dirty="0">
                <a:latin typeface="SBL Hebrew" pitchFamily="2" charset="-79"/>
                <a:cs typeface="SBL Hebrew" pitchFamily="2" charset="-79"/>
              </a:rPr>
              <a:t>לַֽאדֹנִ֔י מַה־נְּדַבֵּ֖ר וּמַה־נִּצְטַדָּ֑ק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הָאֱלֹהִ֗ים </a:t>
            </a:r>
            <a:r>
              <a:rPr lang="he-IL" sz="2200" dirty="0">
                <a:latin typeface="SBL Hebrew" pitchFamily="2" charset="-79"/>
                <a:cs typeface="SBL Hebrew" pitchFamily="2" charset="-79"/>
              </a:rPr>
              <a:t>מָצָא֙ אֶת־עֲוֺ֣ן עֲבָדֶ֔יךָ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הִנֶּנּ֤וּ </a:t>
            </a:r>
            <a:r>
              <a:rPr lang="he-IL" sz="2200" dirty="0">
                <a:latin typeface="SBL Hebrew" pitchFamily="2" charset="-79"/>
                <a:cs typeface="SBL Hebrew" pitchFamily="2" charset="-79"/>
              </a:rPr>
              <a:t>עֲבָדִים֙ לַֽאדֹנִ֔י גַּם־אֲנַ֕חְנוּ גַּ֛ם אֲשֶׁר־נִמְצָ֥א הַגָּבִ֖יעַ בְּיָדֽוֹ׃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חָלִ֣ילָה </a:t>
            </a:r>
            <a:r>
              <a:rPr lang="he-IL" sz="2200" dirty="0">
                <a:latin typeface="SBL Hebrew" pitchFamily="2" charset="-79"/>
                <a:cs typeface="SBL Hebrew" pitchFamily="2" charset="-79"/>
              </a:rPr>
              <a:t>לִּ֔י מֵעֲשׂ֖וֹת זֹ֑את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הָאִ֡ישׁ </a:t>
            </a:r>
            <a:r>
              <a:rPr lang="he-IL" sz="2200" dirty="0">
                <a:latin typeface="SBL Hebrew" pitchFamily="2" charset="-79"/>
                <a:cs typeface="SBL Hebrew" pitchFamily="2" charset="-79"/>
              </a:rPr>
              <a:t>אֲשֶׁר֩ נִמְצָ֨א הַגָּבִ֜יעַ בְּיָד֗וֹ ה֚וּא יִהְיֶה־לִּ֣י עָ֔בֶד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וְאַתֶּ֕ם </a:t>
            </a:r>
            <a:r>
              <a:rPr lang="he-IL" sz="2200" dirty="0">
                <a:latin typeface="SBL Hebrew" pitchFamily="2" charset="-79"/>
                <a:cs typeface="SBL Hebrew" pitchFamily="2" charset="-79"/>
              </a:rPr>
              <a:t>עֲל֥וּ לְשָׁל֖וֹם אֶל־אֲבִיכֶֽם׃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וַיִּגַּ֨שׁ אֵלָ֜יו יְהוּדָ֗ה 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בִּ֣י </a:t>
            </a:r>
            <a:r>
              <a:rPr lang="he-IL" sz="2200" dirty="0">
                <a:latin typeface="SBL Hebrew" pitchFamily="2" charset="-79"/>
                <a:cs typeface="SBL Hebrew" pitchFamily="2" charset="-79"/>
              </a:rPr>
              <a:t>אֲדֹנִי֒ יְדַבֶּר־נָ֨א עַבְדְּךָ֤ דָבָר֙ בְּאָזְנֵ֣י אֲדֹנִ֔י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וְאַל־יִ֥חַר </a:t>
            </a:r>
            <a:r>
              <a:rPr lang="he-IL" sz="2200" dirty="0">
                <a:latin typeface="SBL Hebrew" pitchFamily="2" charset="-79"/>
                <a:cs typeface="SBL Hebrew" pitchFamily="2" charset="-79"/>
              </a:rPr>
              <a:t>אַפְּךָ֖ בְּעַבְדֶּ֑ךָ כִּ֥י כָמ֖וֹךָ כְּפַרְעֹֽה׃ </a:t>
            </a:r>
            <a:endParaRPr lang="he-IL" sz="2200" dirty="0" smtClean="0">
              <a:latin typeface="SBL Hebrew" pitchFamily="2" charset="-79"/>
              <a:cs typeface="SBL Hebrew" pitchFamily="2" charset="-79"/>
            </a:endParaRPr>
          </a:p>
        </p:txBody>
      </p:sp>
      <p:sp>
        <p:nvSpPr>
          <p:cNvPr id="6" name="TextBox 5"/>
          <p:cNvSpPr txBox="1"/>
          <p:nvPr/>
        </p:nvSpPr>
        <p:spPr>
          <a:xfrm>
            <a:off x="133350" y="4267200"/>
            <a:ext cx="3829050" cy="1384995"/>
          </a:xfrm>
          <a:prstGeom prst="rect">
            <a:avLst/>
          </a:prstGeom>
          <a:solidFill>
            <a:schemeClr val="bg1"/>
          </a:solidFill>
          <a:ln w="19050">
            <a:solidFill>
              <a:schemeClr val="tx1"/>
            </a:solidFill>
          </a:ln>
        </p:spPr>
        <p:txBody>
          <a:bodyPr wrap="square" rtlCol="0">
            <a:spAutoFit/>
          </a:bodyPr>
          <a:lstStyle/>
          <a:p>
            <a:r>
              <a:rPr lang="en-US" sz="1200" dirty="0" smtClean="0"/>
              <a:t>Now Judah begins his speech.</a:t>
            </a:r>
          </a:p>
          <a:p>
            <a:pPr marL="171450" indent="-171450">
              <a:buFont typeface="Arial" panose="020B0604020202020204" pitchFamily="34" charset="0"/>
              <a:buChar char="•"/>
            </a:pPr>
            <a:r>
              <a:rPr lang="en-US" sz="1200" dirty="0" smtClean="0"/>
              <a:t>here to the end of the chapter</a:t>
            </a:r>
          </a:p>
          <a:p>
            <a:pPr marL="171450" indent="-171450">
              <a:buFont typeface="Arial" panose="020B0604020202020204" pitchFamily="34" charset="0"/>
              <a:buChar char="•"/>
            </a:pPr>
            <a:r>
              <a:rPr lang="en-US" sz="1200" dirty="0" smtClean="0"/>
              <a:t>longest speech in Genesis</a:t>
            </a:r>
          </a:p>
          <a:p>
            <a:pPr marL="171450" indent="-171450">
              <a:buFont typeface="Arial" panose="020B0604020202020204" pitchFamily="34" charset="0"/>
              <a:buChar char="•"/>
            </a:pPr>
            <a:r>
              <a:rPr lang="en-US" sz="1200" dirty="0" smtClean="0"/>
              <a:t>3 parts</a:t>
            </a:r>
          </a:p>
          <a:p>
            <a:pPr marL="628650" lvl="1" indent="-171450">
              <a:buFont typeface="Arial" panose="020B0604020202020204" pitchFamily="34" charset="0"/>
              <a:buChar char="•"/>
            </a:pPr>
            <a:r>
              <a:rPr lang="en-US" sz="1200" dirty="0" smtClean="0"/>
              <a:t>Review of the past (v18-29)</a:t>
            </a:r>
          </a:p>
          <a:p>
            <a:pPr marL="628650" lvl="1" indent="-171450">
              <a:buFont typeface="Arial" panose="020B0604020202020204" pitchFamily="34" charset="0"/>
              <a:buChar char="•"/>
            </a:pPr>
            <a:r>
              <a:rPr lang="en-US" sz="1200" dirty="0" smtClean="0"/>
              <a:t>What will happen if Ben doesn’t return (v30-32)</a:t>
            </a:r>
          </a:p>
          <a:p>
            <a:pPr marL="628650" lvl="1" indent="-171450">
              <a:buFont typeface="Arial" panose="020B0604020202020204" pitchFamily="34" charset="0"/>
              <a:buChar char="•"/>
            </a:pPr>
            <a:r>
              <a:rPr lang="en-US" sz="1200" dirty="0" smtClean="0"/>
              <a:t>Judah offers himself (v33-34)</a:t>
            </a:r>
            <a:endParaRPr lang="en-CA" sz="1200" dirty="0"/>
          </a:p>
        </p:txBody>
      </p:sp>
    </p:spTree>
    <p:extLst>
      <p:ext uri="{BB962C8B-B14F-4D97-AF65-F5344CB8AC3E}">
        <p14:creationId xmlns:p14="http://schemas.microsoft.com/office/powerpoint/2010/main" val="2592092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28600" y="304800"/>
            <a:ext cx="8686800" cy="6186309"/>
          </a:xfrm>
          <a:prstGeom prst="rect">
            <a:avLst/>
          </a:prstGeom>
          <a:solidFill>
            <a:schemeClr val="bg1"/>
          </a:solidFill>
          <a:ln w="19050">
            <a:solidFill>
              <a:schemeClr val="tx1"/>
            </a:solidFill>
          </a:ln>
        </p:spPr>
        <p:txBody>
          <a:bodyPr wrap="square" rtlCol="0">
            <a:spAutoFit/>
          </a:bodyPr>
          <a:lstStyle/>
          <a:p>
            <a:r>
              <a:rPr lang="en-US" dirty="0" smtClean="0">
                <a:latin typeface="Book Antiqua" panose="02040602050305030304" pitchFamily="18" charset="0"/>
              </a:rPr>
              <a:t>“His [Judah’s] </a:t>
            </a:r>
            <a:r>
              <a:rPr lang="en-US" dirty="0">
                <a:latin typeface="Book Antiqua" panose="02040602050305030304" pitchFamily="18" charset="0"/>
              </a:rPr>
              <a:t>remarkable speech is a point-for-point undoing, morally and psychologically, of the brothers’ earlier violation of fraternal and filial bonds. A basic biblical perception about both human relations and relations between God and man is that love is unpredictable, arbitrary, at times perhaps seemingly unjust, and Judah now comes to an acceptance of that fact with all its consequences. His father, he states clearly to Joseph, has singled out Benjamin for a special love, as he singled out Rachel’s other son before. It is a painful reality of favoritism with which Judah, in contrast to the earlier jealousy over Joseph, is here reconciled, out of filial duty and more, out of filial love. His entire speech is motivated by the deepest empathy for his father by a real understanding of what it means for the old man’s very life to be bound up with that of the lad. He can even bring himself to quote sympathetically (verse 27) Jacob’s typically extravagant statement that his wife bore him two sons—as though Leah were not also his wife and the other ten were not also his sons. Twenty-two years earlier, Judah engineered the selling of Joseph into slavery; now he is prepared to offer himself as a slave so that the other son of Rachel can be set free. Twenty-two years earlier, he stood with his brothers and silently watched when the bloodied tunic they had brought to Jacob sent their father into a fit of anguish; now he is willing to do anything in order not to have to see his father suffer that way again</a:t>
            </a:r>
            <a:r>
              <a:rPr lang="en-US" dirty="0" smtClean="0">
                <a:latin typeface="Book Antiqua" panose="02040602050305030304" pitchFamily="18" charset="0"/>
              </a:rPr>
              <a:t>.”</a:t>
            </a:r>
          </a:p>
          <a:p>
            <a:endParaRPr lang="en-US" dirty="0">
              <a:latin typeface="Book Antiqua" panose="02040602050305030304" pitchFamily="18" charset="0"/>
            </a:endParaRPr>
          </a:p>
          <a:p>
            <a:pPr algn="r"/>
            <a:r>
              <a:rPr lang="en-US" dirty="0">
                <a:latin typeface="Book Antiqua" panose="02040602050305030304" pitchFamily="18" charset="0"/>
              </a:rPr>
              <a:t>Robert Alter </a:t>
            </a:r>
            <a:r>
              <a:rPr lang="en-US" dirty="0" smtClean="0">
                <a:latin typeface="Book Antiqua" panose="02040602050305030304" pitchFamily="18" charset="0"/>
              </a:rPr>
              <a:t>on Judah’s </a:t>
            </a:r>
            <a:r>
              <a:rPr lang="en-US" dirty="0">
                <a:latin typeface="Book Antiqua" panose="02040602050305030304" pitchFamily="18" charset="0"/>
              </a:rPr>
              <a:t>speech in Genesis </a:t>
            </a:r>
            <a:r>
              <a:rPr lang="en-US" dirty="0" smtClean="0">
                <a:latin typeface="Book Antiqua" panose="02040602050305030304" pitchFamily="18" charset="0"/>
              </a:rPr>
              <a:t>44:18-34</a:t>
            </a:r>
          </a:p>
          <a:p>
            <a:pPr algn="r"/>
            <a:r>
              <a:rPr lang="en-US" dirty="0" smtClean="0">
                <a:latin typeface="Book Antiqua" panose="02040602050305030304" pitchFamily="18" charset="0"/>
              </a:rPr>
              <a:t>(</a:t>
            </a:r>
            <a:r>
              <a:rPr lang="en-US" i="1" dirty="0" smtClean="0">
                <a:latin typeface="Book Antiqua" panose="02040602050305030304" pitchFamily="18" charset="0"/>
              </a:rPr>
              <a:t>Art </a:t>
            </a:r>
            <a:r>
              <a:rPr lang="en-US" i="1" dirty="0">
                <a:latin typeface="Book Antiqua" panose="02040602050305030304" pitchFamily="18" charset="0"/>
              </a:rPr>
              <a:t>of Biblical Narrative</a:t>
            </a:r>
            <a:r>
              <a:rPr lang="en-US" dirty="0">
                <a:latin typeface="Book Antiqua" panose="02040602050305030304" pitchFamily="18" charset="0"/>
              </a:rPr>
              <a:t>, 174–75</a:t>
            </a:r>
            <a:r>
              <a:rPr lang="en-US" dirty="0" smtClean="0">
                <a:latin typeface="Book Antiqua" panose="02040602050305030304" pitchFamily="18" charset="0"/>
              </a:rPr>
              <a:t>)</a:t>
            </a:r>
            <a:endParaRPr lang="en-US" dirty="0">
              <a:latin typeface="Book Antiqua" panose="02040602050305030304" pitchFamily="18" charset="0"/>
            </a:endParaRPr>
          </a:p>
        </p:txBody>
      </p:sp>
    </p:spTree>
    <p:extLst>
      <p:ext uri="{BB962C8B-B14F-4D97-AF65-F5344CB8AC3E}">
        <p14:creationId xmlns:p14="http://schemas.microsoft.com/office/powerpoint/2010/main" val="2751132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44:16-18</a:t>
            </a:r>
            <a:endParaRPr lang="en-US" sz="1200" dirty="0"/>
          </a:p>
        </p:txBody>
      </p:sp>
      <p:sp>
        <p:nvSpPr>
          <p:cNvPr id="3" name="Content Placeholder 2"/>
          <p:cNvSpPr txBox="1">
            <a:spLocks/>
          </p:cNvSpPr>
          <p:nvPr/>
        </p:nvSpPr>
        <p:spPr>
          <a:xfrm>
            <a:off x="381000" y="457200"/>
            <a:ext cx="86106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יְהוּדָ֗ה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מַה־נֹּאמַר֙ </a:t>
            </a:r>
            <a:r>
              <a:rPr lang="he-IL" sz="2200" dirty="0">
                <a:latin typeface="SBL Hebrew" pitchFamily="2" charset="-79"/>
                <a:cs typeface="SBL Hebrew" pitchFamily="2" charset="-79"/>
              </a:rPr>
              <a:t>לַֽאדֹנִ֔י מַה־נְּדַבֵּ֖ר וּמַה־נִּצְטַדָּ֑ק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הָאֱלֹהִ֗ים </a:t>
            </a:r>
            <a:r>
              <a:rPr lang="he-IL" sz="2200" dirty="0">
                <a:latin typeface="SBL Hebrew" pitchFamily="2" charset="-79"/>
                <a:cs typeface="SBL Hebrew" pitchFamily="2" charset="-79"/>
              </a:rPr>
              <a:t>מָצָא֙ אֶת־עֲוֺ֣ן עֲבָדֶ֔יךָ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הִנֶּנּ֤וּ </a:t>
            </a:r>
            <a:r>
              <a:rPr lang="he-IL" sz="2200" dirty="0">
                <a:latin typeface="SBL Hebrew" pitchFamily="2" charset="-79"/>
                <a:cs typeface="SBL Hebrew" pitchFamily="2" charset="-79"/>
              </a:rPr>
              <a:t>עֲבָדִים֙ לַֽאדֹנִ֔י גַּם־אֲנַ֕חְנוּ גַּ֛ם אֲשֶׁר־נִמְצָ֥א הַגָּבִ֖יעַ בְּיָדֽוֹ׃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חָלִ֣ילָה </a:t>
            </a:r>
            <a:r>
              <a:rPr lang="he-IL" sz="2200" dirty="0">
                <a:latin typeface="SBL Hebrew" pitchFamily="2" charset="-79"/>
                <a:cs typeface="SBL Hebrew" pitchFamily="2" charset="-79"/>
              </a:rPr>
              <a:t>לִּ֔י מֵעֲשׂ֖וֹת זֹ֑את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הָאִ֡ישׁ </a:t>
            </a:r>
            <a:r>
              <a:rPr lang="he-IL" sz="2200" dirty="0">
                <a:latin typeface="SBL Hebrew" pitchFamily="2" charset="-79"/>
                <a:cs typeface="SBL Hebrew" pitchFamily="2" charset="-79"/>
              </a:rPr>
              <a:t>אֲשֶׁר֩ נִמְצָ֨א הַגָּבִ֜יעַ בְּיָד֗וֹ ה֚וּא יִהְיֶה־לִּ֣י עָ֔בֶד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וְאַתֶּ֕ם </a:t>
            </a:r>
            <a:r>
              <a:rPr lang="he-IL" sz="2200" dirty="0">
                <a:latin typeface="SBL Hebrew" pitchFamily="2" charset="-79"/>
                <a:cs typeface="SBL Hebrew" pitchFamily="2" charset="-79"/>
              </a:rPr>
              <a:t>עֲל֥וּ לְשָׁל֖וֹם אֶל־אֲבִיכֶֽם׃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וַיִּגַּ֨שׁ אֵלָ֜יו יְהוּדָ֗ה 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בִּ֣י </a:t>
            </a:r>
            <a:r>
              <a:rPr lang="he-IL" sz="2200" dirty="0">
                <a:latin typeface="SBL Hebrew" pitchFamily="2" charset="-79"/>
                <a:cs typeface="SBL Hebrew" pitchFamily="2" charset="-79"/>
              </a:rPr>
              <a:t>אֲדֹנִי֒ יְדַבֶּר־נָ֨א עַבְדְּךָ֤ דָבָר֙ בְּאָזְנֵ֣י אֲדֹנִ֔י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וְאַל־יִ֥חַר </a:t>
            </a:r>
            <a:r>
              <a:rPr lang="he-IL" sz="2200" dirty="0">
                <a:latin typeface="SBL Hebrew" pitchFamily="2" charset="-79"/>
                <a:cs typeface="SBL Hebrew" pitchFamily="2" charset="-79"/>
              </a:rPr>
              <a:t>אַפְּךָ֖ בְּעַבְדֶּ֑ךָ כִּ֥י </a:t>
            </a:r>
            <a:r>
              <a:rPr lang="he-IL" sz="2200" dirty="0">
                <a:solidFill>
                  <a:srgbClr val="FF00FF"/>
                </a:solidFill>
                <a:latin typeface="SBL Hebrew" pitchFamily="2" charset="-79"/>
                <a:cs typeface="SBL Hebrew" pitchFamily="2" charset="-79"/>
              </a:rPr>
              <a:t>כָ</a:t>
            </a:r>
            <a:r>
              <a:rPr lang="he-IL" sz="2200" dirty="0">
                <a:latin typeface="SBL Hebrew" pitchFamily="2" charset="-79"/>
                <a:cs typeface="SBL Hebrew" pitchFamily="2" charset="-79"/>
              </a:rPr>
              <a:t>מ֖וֹךָ </a:t>
            </a:r>
            <a:r>
              <a:rPr lang="he-IL" sz="2200" dirty="0">
                <a:solidFill>
                  <a:srgbClr val="FF00FF"/>
                </a:solidFill>
                <a:latin typeface="SBL Hebrew" pitchFamily="2" charset="-79"/>
                <a:cs typeface="SBL Hebrew" pitchFamily="2" charset="-79"/>
              </a:rPr>
              <a:t>כְּ</a:t>
            </a:r>
            <a:r>
              <a:rPr lang="he-IL" sz="2200" dirty="0">
                <a:latin typeface="SBL Hebrew" pitchFamily="2" charset="-79"/>
                <a:cs typeface="SBL Hebrew" pitchFamily="2" charset="-79"/>
              </a:rPr>
              <a:t>פַרְעֹֽה׃ </a:t>
            </a:r>
            <a:endParaRPr lang="he-IL" sz="2200" dirty="0" smtClean="0">
              <a:latin typeface="SBL Hebrew" pitchFamily="2" charset="-79"/>
              <a:cs typeface="SBL Hebrew" pitchFamily="2" charset="-79"/>
            </a:endParaRPr>
          </a:p>
        </p:txBody>
      </p:sp>
      <p:pic>
        <p:nvPicPr>
          <p:cNvPr id="1026" name="Picture 2" descr="D:\My Documents\HebrewCourseBriercrestFirstYear2014\Rocine Readings\08 Genesis 43_1-45_28\Genesis 44 pics\JM 174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09750"/>
            <a:ext cx="6688138" cy="26670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71475" y="1527512"/>
            <a:ext cx="762000" cy="276999"/>
          </a:xfrm>
          <a:prstGeom prst="rect">
            <a:avLst/>
          </a:prstGeom>
          <a:solidFill>
            <a:schemeClr val="bg1"/>
          </a:solidFill>
          <a:ln w="19050">
            <a:solidFill>
              <a:schemeClr val="tx1"/>
            </a:solidFill>
          </a:ln>
        </p:spPr>
        <p:txBody>
          <a:bodyPr wrap="square" rtlCol="0">
            <a:spAutoFit/>
          </a:bodyPr>
          <a:lstStyle/>
          <a:p>
            <a:r>
              <a:rPr lang="en-US" sz="1200" dirty="0" smtClean="0"/>
              <a:t>JM 174i</a:t>
            </a:r>
            <a:endParaRPr lang="en-CA" sz="1200" dirty="0"/>
          </a:p>
        </p:txBody>
      </p:sp>
      <p:sp>
        <p:nvSpPr>
          <p:cNvPr id="10" name="Rounded Rectangle 9"/>
          <p:cNvSpPr/>
          <p:nvPr/>
        </p:nvSpPr>
        <p:spPr>
          <a:xfrm>
            <a:off x="4895850" y="3524250"/>
            <a:ext cx="2114550" cy="266700"/>
          </a:xfrm>
          <a:prstGeom prst="roundRect">
            <a:avLst/>
          </a:prstGeom>
          <a:solidFill>
            <a:srgbClr val="FF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ounded Rectangle 12"/>
          <p:cNvSpPr/>
          <p:nvPr/>
        </p:nvSpPr>
        <p:spPr>
          <a:xfrm>
            <a:off x="400050" y="3762375"/>
            <a:ext cx="1800225" cy="247650"/>
          </a:xfrm>
          <a:prstGeom prst="roundRect">
            <a:avLst/>
          </a:prstGeom>
          <a:solidFill>
            <a:srgbClr val="FF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Rounded Rectangle 14"/>
          <p:cNvSpPr/>
          <p:nvPr/>
        </p:nvSpPr>
        <p:spPr>
          <a:xfrm>
            <a:off x="4743450" y="2286000"/>
            <a:ext cx="285750" cy="190500"/>
          </a:xfrm>
          <a:prstGeom prst="roundRect">
            <a:avLst/>
          </a:prstGeom>
          <a:solidFill>
            <a:srgbClr val="FF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ounded Rectangle 10"/>
          <p:cNvSpPr/>
          <p:nvPr/>
        </p:nvSpPr>
        <p:spPr>
          <a:xfrm>
            <a:off x="4572000" y="5295900"/>
            <a:ext cx="1476375" cy="419100"/>
          </a:xfrm>
          <a:prstGeom prst="roundRect">
            <a:avLst/>
          </a:prstGeom>
          <a:solidFill>
            <a:srgbClr val="FF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032447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44:16-18</a:t>
            </a:r>
            <a:endParaRPr lang="en-US" sz="1200" dirty="0"/>
          </a:p>
        </p:txBody>
      </p:sp>
      <p:sp>
        <p:nvSpPr>
          <p:cNvPr id="3" name="Content Placeholder 2"/>
          <p:cNvSpPr txBox="1">
            <a:spLocks/>
          </p:cNvSpPr>
          <p:nvPr/>
        </p:nvSpPr>
        <p:spPr>
          <a:xfrm>
            <a:off x="381000" y="457200"/>
            <a:ext cx="86106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יְהוּדָ֗ה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מַה־נֹּאמַר֙ </a:t>
            </a:r>
            <a:r>
              <a:rPr lang="he-IL" sz="2200" dirty="0">
                <a:latin typeface="SBL Hebrew" pitchFamily="2" charset="-79"/>
                <a:cs typeface="SBL Hebrew" pitchFamily="2" charset="-79"/>
              </a:rPr>
              <a:t>לַֽאדֹנִ֔י מַה־נְּדַבֵּ֖ר וּמַה־נִּצְטַדָּ֑ק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הָאֱלֹהִ֗ים </a:t>
            </a:r>
            <a:r>
              <a:rPr lang="he-IL" sz="2200" dirty="0">
                <a:latin typeface="SBL Hebrew" pitchFamily="2" charset="-79"/>
                <a:cs typeface="SBL Hebrew" pitchFamily="2" charset="-79"/>
              </a:rPr>
              <a:t>מָצָא֙ אֶת־עֲוֺ֣ן עֲבָדֶ֔יךָ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הִנֶּנּ֤וּ </a:t>
            </a:r>
            <a:r>
              <a:rPr lang="he-IL" sz="2200" dirty="0">
                <a:latin typeface="SBL Hebrew" pitchFamily="2" charset="-79"/>
                <a:cs typeface="SBL Hebrew" pitchFamily="2" charset="-79"/>
              </a:rPr>
              <a:t>עֲבָדִים֙ לַֽאדֹנִ֔י גַּם־אֲנַ֕חְנוּ גַּ֛ם אֲשֶׁר־נִמְצָ֥א הַגָּבִ֖יעַ בְּיָדֽוֹ׃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חָלִ֣ילָה </a:t>
            </a:r>
            <a:r>
              <a:rPr lang="he-IL" sz="2200" dirty="0">
                <a:latin typeface="SBL Hebrew" pitchFamily="2" charset="-79"/>
                <a:cs typeface="SBL Hebrew" pitchFamily="2" charset="-79"/>
              </a:rPr>
              <a:t>לִּ֔י מֵעֲשׂ֖וֹת זֹ֑את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הָאִ֡ישׁ </a:t>
            </a:r>
            <a:r>
              <a:rPr lang="he-IL" sz="2200" dirty="0">
                <a:latin typeface="SBL Hebrew" pitchFamily="2" charset="-79"/>
                <a:cs typeface="SBL Hebrew" pitchFamily="2" charset="-79"/>
              </a:rPr>
              <a:t>אֲשֶׁר֩ נִמְצָ֨א הַגָּבִ֜יעַ בְּיָד֗וֹ ה֚וּא יִהְיֶה־לִּ֣י עָ֔בֶד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וְאַתֶּ֕ם </a:t>
            </a:r>
            <a:r>
              <a:rPr lang="he-IL" sz="2200" dirty="0">
                <a:latin typeface="SBL Hebrew" pitchFamily="2" charset="-79"/>
                <a:cs typeface="SBL Hebrew" pitchFamily="2" charset="-79"/>
              </a:rPr>
              <a:t>עֲל֥וּ לְשָׁל֖וֹם אֶל־אֲבִיכֶֽם׃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וַיִּגַּ֨שׁ אֵלָ֜יו יְהוּדָ֗ה 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בִּ֣י </a:t>
            </a:r>
            <a:r>
              <a:rPr lang="he-IL" sz="2200" dirty="0">
                <a:latin typeface="SBL Hebrew" pitchFamily="2" charset="-79"/>
                <a:cs typeface="SBL Hebrew" pitchFamily="2" charset="-79"/>
              </a:rPr>
              <a:t>אֲדֹנִי֒ יְדַבֶּר־נָ֨א עַבְדְּךָ֤ דָבָר֙ בְּאָזְנֵ֣י אֲדֹנִ֔י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וְאַל־יִ֥חַר </a:t>
            </a:r>
            <a:r>
              <a:rPr lang="he-IL" sz="2200" dirty="0">
                <a:latin typeface="SBL Hebrew" pitchFamily="2" charset="-79"/>
                <a:cs typeface="SBL Hebrew" pitchFamily="2" charset="-79"/>
              </a:rPr>
              <a:t>אַפְּךָ֖ בְּעַבְדֶּ֑ךָ כִּ֥י </a:t>
            </a:r>
            <a:r>
              <a:rPr lang="he-IL" sz="2200" dirty="0">
                <a:solidFill>
                  <a:srgbClr val="FF00FF"/>
                </a:solidFill>
                <a:latin typeface="SBL Hebrew" pitchFamily="2" charset="-79"/>
                <a:cs typeface="SBL Hebrew" pitchFamily="2" charset="-79"/>
              </a:rPr>
              <a:t>כָ</a:t>
            </a:r>
            <a:r>
              <a:rPr lang="he-IL" sz="2200" dirty="0">
                <a:latin typeface="SBL Hebrew" pitchFamily="2" charset="-79"/>
                <a:cs typeface="SBL Hebrew" pitchFamily="2" charset="-79"/>
              </a:rPr>
              <a:t>מ֖וֹךָ </a:t>
            </a:r>
            <a:r>
              <a:rPr lang="he-IL" sz="2200" dirty="0">
                <a:solidFill>
                  <a:srgbClr val="FF00FF"/>
                </a:solidFill>
                <a:latin typeface="SBL Hebrew" pitchFamily="2" charset="-79"/>
                <a:cs typeface="SBL Hebrew" pitchFamily="2" charset="-79"/>
              </a:rPr>
              <a:t>כְּ</a:t>
            </a:r>
            <a:r>
              <a:rPr lang="he-IL" sz="2200" dirty="0">
                <a:latin typeface="SBL Hebrew" pitchFamily="2" charset="-79"/>
                <a:cs typeface="SBL Hebrew" pitchFamily="2" charset="-79"/>
              </a:rPr>
              <a:t>פַרְעֹֽה׃ </a:t>
            </a:r>
            <a:endParaRPr lang="he-IL" sz="2200" dirty="0" smtClean="0">
              <a:latin typeface="SBL Hebrew" pitchFamily="2" charset="-79"/>
              <a:cs typeface="SBL Hebrew" pitchFamily="2" charset="-79"/>
            </a:endParaRPr>
          </a:p>
        </p:txBody>
      </p:sp>
      <p:pic>
        <p:nvPicPr>
          <p:cNvPr id="1026" name="Picture 2" descr="D:\My Documents\HebrewCourseBriercrestFirstYear2014\Rocine Readings\08 Genesis 43_1-45_28\Genesis 44 pics\JM 174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09750"/>
            <a:ext cx="6688138" cy="26670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71475" y="1527512"/>
            <a:ext cx="762000" cy="276999"/>
          </a:xfrm>
          <a:prstGeom prst="rect">
            <a:avLst/>
          </a:prstGeom>
          <a:solidFill>
            <a:schemeClr val="bg1"/>
          </a:solidFill>
          <a:ln w="19050">
            <a:solidFill>
              <a:schemeClr val="tx1"/>
            </a:solidFill>
          </a:ln>
        </p:spPr>
        <p:txBody>
          <a:bodyPr wrap="square" rtlCol="0">
            <a:spAutoFit/>
          </a:bodyPr>
          <a:lstStyle/>
          <a:p>
            <a:r>
              <a:rPr lang="en-US" sz="1200" dirty="0" smtClean="0"/>
              <a:t>JM 174i</a:t>
            </a:r>
            <a:endParaRPr lang="en-CA" sz="1200" dirty="0"/>
          </a:p>
        </p:txBody>
      </p:sp>
      <p:sp>
        <p:nvSpPr>
          <p:cNvPr id="10" name="Rounded Rectangle 9"/>
          <p:cNvSpPr/>
          <p:nvPr/>
        </p:nvSpPr>
        <p:spPr>
          <a:xfrm>
            <a:off x="4895850" y="3524250"/>
            <a:ext cx="2114550" cy="266700"/>
          </a:xfrm>
          <a:prstGeom prst="roundRect">
            <a:avLst/>
          </a:prstGeom>
          <a:solidFill>
            <a:srgbClr val="FF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ounded Rectangle 12"/>
          <p:cNvSpPr/>
          <p:nvPr/>
        </p:nvSpPr>
        <p:spPr>
          <a:xfrm>
            <a:off x="400050" y="3762375"/>
            <a:ext cx="1800225" cy="247650"/>
          </a:xfrm>
          <a:prstGeom prst="roundRect">
            <a:avLst/>
          </a:prstGeom>
          <a:solidFill>
            <a:srgbClr val="FF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Rounded Rectangle 14"/>
          <p:cNvSpPr/>
          <p:nvPr/>
        </p:nvSpPr>
        <p:spPr>
          <a:xfrm>
            <a:off x="4743450" y="2286000"/>
            <a:ext cx="285750" cy="190500"/>
          </a:xfrm>
          <a:prstGeom prst="roundRect">
            <a:avLst/>
          </a:prstGeom>
          <a:solidFill>
            <a:srgbClr val="FF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ounded Rectangle 10"/>
          <p:cNvSpPr/>
          <p:nvPr/>
        </p:nvSpPr>
        <p:spPr>
          <a:xfrm>
            <a:off x="4572000" y="5295900"/>
            <a:ext cx="1476375" cy="419100"/>
          </a:xfrm>
          <a:prstGeom prst="roundRect">
            <a:avLst/>
          </a:prstGeom>
          <a:solidFill>
            <a:srgbClr val="FF00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TextBox 11"/>
          <p:cNvSpPr txBox="1"/>
          <p:nvPr/>
        </p:nvSpPr>
        <p:spPr>
          <a:xfrm>
            <a:off x="371474" y="5308937"/>
            <a:ext cx="3971925" cy="1015663"/>
          </a:xfrm>
          <a:prstGeom prst="rect">
            <a:avLst/>
          </a:prstGeom>
          <a:solidFill>
            <a:schemeClr val="bg1"/>
          </a:solidFill>
          <a:ln w="19050">
            <a:solidFill>
              <a:schemeClr val="tx1"/>
            </a:solidFill>
          </a:ln>
        </p:spPr>
        <p:txBody>
          <a:bodyPr wrap="square" rtlCol="0">
            <a:spAutoFit/>
          </a:bodyPr>
          <a:lstStyle/>
          <a:p>
            <a:r>
              <a:rPr lang="en-US" sz="1200" dirty="0" smtClean="0"/>
              <a:t>WBC </a:t>
            </a:r>
            <a:r>
              <a:rPr lang="en-US" sz="1200" dirty="0" smtClean="0"/>
              <a:t>(</a:t>
            </a:r>
            <a:r>
              <a:rPr lang="en-US" sz="1200" dirty="0" smtClean="0"/>
              <a:t>v18)</a:t>
            </a:r>
            <a:endParaRPr lang="en-US" sz="1200" dirty="0" smtClean="0"/>
          </a:p>
          <a:p>
            <a:r>
              <a:rPr lang="en-US" sz="1200" dirty="0" smtClean="0"/>
              <a:t>Judah maintains a deferential mode of address.</a:t>
            </a:r>
          </a:p>
          <a:p>
            <a:r>
              <a:rPr lang="en-US" sz="1200" dirty="0" smtClean="0"/>
              <a:t>…</a:t>
            </a:r>
            <a:endParaRPr lang="en-US" sz="1200" dirty="0"/>
          </a:p>
          <a:p>
            <a:r>
              <a:rPr lang="en-US" sz="1200" dirty="0" smtClean="0"/>
              <a:t>“</a:t>
            </a:r>
            <a:r>
              <a:rPr lang="en-US" sz="1200" dirty="0"/>
              <a:t>You are just like Pharaoh” explains Judah’s deference and maybe hints at Joseph’s power to pardon.</a:t>
            </a:r>
            <a:endParaRPr lang="en-CA" sz="1200" dirty="0"/>
          </a:p>
        </p:txBody>
      </p:sp>
    </p:spTree>
    <p:extLst>
      <p:ext uri="{BB962C8B-B14F-4D97-AF65-F5344CB8AC3E}">
        <p14:creationId xmlns:p14="http://schemas.microsoft.com/office/powerpoint/2010/main" val="132928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44:1-5</a:t>
            </a:r>
            <a:endParaRPr lang="en-US" sz="1200" dirty="0"/>
          </a:p>
        </p:txBody>
      </p:sp>
      <p:sp>
        <p:nvSpPr>
          <p:cNvPr id="3" name="Content Placeholder 2"/>
          <p:cNvSpPr txBox="1">
            <a:spLocks/>
          </p:cNvSpPr>
          <p:nvPr/>
        </p:nvSpPr>
        <p:spPr>
          <a:xfrm>
            <a:off x="1219200" y="381000"/>
            <a:ext cx="7772400" cy="6477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וַיְצַ֞ו אֶת־אֲשֶׁ֣ר עַל־בֵּיתוֹ֮ לֵאמֹר֒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מַלֵּ֞א </a:t>
            </a:r>
            <a:r>
              <a:rPr lang="he-IL" sz="2200" dirty="0">
                <a:latin typeface="SBL Hebrew" pitchFamily="2" charset="-79"/>
                <a:cs typeface="SBL Hebrew" pitchFamily="2" charset="-79"/>
              </a:rPr>
              <a:t>אֶת־אַמְתְּחֹ֤ת הָֽאֲנָשִׁים֙ אֹ֔כֶל </a:t>
            </a:r>
            <a:r>
              <a:rPr lang="he-IL" sz="2200" dirty="0" smtClean="0">
                <a:latin typeface="SBL Hebrew" pitchFamily="2" charset="-79"/>
                <a:cs typeface="SBL Hebrew" pitchFamily="2" charset="-79"/>
              </a:rPr>
              <a:t>כַּאֲשֶׁ֥ר </a:t>
            </a:r>
            <a:r>
              <a:rPr lang="he-IL" sz="2200" dirty="0">
                <a:latin typeface="SBL Hebrew" pitchFamily="2" charset="-79"/>
                <a:cs typeface="SBL Hebrew" pitchFamily="2" charset="-79"/>
              </a:rPr>
              <a:t>יוּכְל֖וּן שְׂאֵ֑ת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וְשִׂ֥ים </a:t>
            </a:r>
            <a:r>
              <a:rPr lang="he-IL" sz="2200" dirty="0">
                <a:latin typeface="SBL Hebrew" pitchFamily="2" charset="-79"/>
                <a:cs typeface="SBL Hebrew" pitchFamily="2" charset="-79"/>
              </a:rPr>
              <a:t>כֶּֽסֶף־אִ֖ישׁ בְּפִ֥י אַמְתַּחְתּֽוֹ׃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וְאֶת־גְּבִיעִ֞י </a:t>
            </a:r>
            <a:r>
              <a:rPr lang="he-IL" sz="2200" dirty="0">
                <a:latin typeface="SBL Hebrew" pitchFamily="2" charset="-79"/>
                <a:cs typeface="SBL Hebrew" pitchFamily="2" charset="-79"/>
              </a:rPr>
              <a:t>גְּבִ֣יעַ הַכֶּ֗סֶף </a:t>
            </a:r>
            <a:r>
              <a:rPr lang="he-IL" sz="2200" dirty="0" smtClean="0">
                <a:latin typeface="SBL Hebrew" pitchFamily="2" charset="-79"/>
                <a:cs typeface="SBL Hebrew" pitchFamily="2" charset="-79"/>
              </a:rPr>
              <a:t>תָּשִׂים֙ </a:t>
            </a:r>
            <a:r>
              <a:rPr lang="he-IL" sz="2200" dirty="0">
                <a:latin typeface="SBL Hebrew" pitchFamily="2" charset="-79"/>
                <a:cs typeface="SBL Hebrew" pitchFamily="2" charset="-79"/>
              </a:rPr>
              <a:t>בְּפִי֙ </a:t>
            </a:r>
            <a:r>
              <a:rPr lang="he-IL" sz="2200" dirty="0" smtClean="0">
                <a:latin typeface="SBL Hebrew" pitchFamily="2" charset="-79"/>
                <a:cs typeface="SBL Hebrew" pitchFamily="2" charset="-79"/>
              </a:rPr>
              <a:t>אַמְתַּ֣חַת </a:t>
            </a:r>
            <a:r>
              <a:rPr lang="he-IL" sz="2200" dirty="0">
                <a:latin typeface="SBL Hebrew" pitchFamily="2" charset="-79"/>
                <a:cs typeface="SBL Hebrew" pitchFamily="2" charset="-79"/>
              </a:rPr>
              <a:t>הַקָּטֹ֔ן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וְאֵ֖ת </a:t>
            </a:r>
            <a:r>
              <a:rPr lang="he-IL" sz="2200" dirty="0">
                <a:latin typeface="SBL Hebrew" pitchFamily="2" charset="-79"/>
                <a:cs typeface="SBL Hebrew" pitchFamily="2" charset="-79"/>
              </a:rPr>
              <a:t>כֶּ֣סֶף שִׁבְר֑וֹ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וַיַּ֕עַשׂ </a:t>
            </a:r>
            <a:r>
              <a:rPr lang="he-IL" sz="2200" dirty="0">
                <a:latin typeface="SBL Hebrew" pitchFamily="2" charset="-79"/>
                <a:cs typeface="SBL Hebrew" pitchFamily="2" charset="-79"/>
              </a:rPr>
              <a:t>כִּדְבַ֥ר יוֹסֵ֖ף אֲשֶׁ֥ר דִּבֵּֽר׃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הַבֹּ֖קֶר </a:t>
            </a:r>
            <a:r>
              <a:rPr lang="he-IL" sz="2200" dirty="0">
                <a:latin typeface="SBL Hebrew" pitchFamily="2" charset="-79"/>
                <a:cs typeface="SBL Hebrew" pitchFamily="2" charset="-79"/>
              </a:rPr>
              <a:t>א֑וֹר </a:t>
            </a:r>
            <a:r>
              <a:rPr lang="he-IL" sz="2200" dirty="0" smtClean="0">
                <a:latin typeface="SBL Hebrew" pitchFamily="2" charset="-79"/>
                <a:cs typeface="SBL Hebrew" pitchFamily="2" charset="-79"/>
              </a:rPr>
              <a:t>וְהָאֲנָשִׁ֣ים </a:t>
            </a:r>
            <a:r>
              <a:rPr lang="he-IL" sz="2200" dirty="0">
                <a:latin typeface="SBL Hebrew" pitchFamily="2" charset="-79"/>
                <a:cs typeface="SBL Hebrew" pitchFamily="2" charset="-79"/>
              </a:rPr>
              <a:t>שֻׁלְּח֔וּ הֵ֖מָּה וַחֲמֹרֵיהֶֽם׃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הֵ֠ם </a:t>
            </a:r>
            <a:r>
              <a:rPr lang="he-IL" sz="2200" dirty="0">
                <a:latin typeface="SBL Hebrew" pitchFamily="2" charset="-79"/>
                <a:cs typeface="SBL Hebrew" pitchFamily="2" charset="-79"/>
              </a:rPr>
              <a:t>יָֽצְא֣וּ אֶת־הָעִיר֮ לֹ֣א הִרְחִיקוּ֒ וְיוֹסֵ֤ף אָמַר֙ לַֽאֲשֶׁ֣ר עַל־בֵּית֔וֹ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ק֥וּם </a:t>
            </a:r>
            <a:r>
              <a:rPr lang="he-IL" sz="2200" dirty="0">
                <a:latin typeface="SBL Hebrew" pitchFamily="2" charset="-79"/>
                <a:cs typeface="SBL Hebrew" pitchFamily="2" charset="-79"/>
              </a:rPr>
              <a:t>רְדֹ֖ף אַחֲרֵ֣י הָֽאֲנָשִׁ֑ים וְהִשַּׂגְתָּם֙ וְאָמַרְתָּ֣ אֲלֵהֶ֔ם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לָ֛מָּה </a:t>
            </a:r>
            <a:r>
              <a:rPr lang="he-IL" sz="2200" dirty="0">
                <a:latin typeface="SBL Hebrew" pitchFamily="2" charset="-79"/>
                <a:cs typeface="SBL Hebrew" pitchFamily="2" charset="-79"/>
              </a:rPr>
              <a:t>שִׁלַּמְתֶּ֥ם רָעָ֖ה תַּ֥חַת טוֹבָֽה׃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הֲל֣וֹא </a:t>
            </a:r>
            <a:r>
              <a:rPr lang="he-IL" sz="2200" dirty="0">
                <a:latin typeface="SBL Hebrew" pitchFamily="2" charset="-79"/>
                <a:cs typeface="SBL Hebrew" pitchFamily="2" charset="-79"/>
              </a:rPr>
              <a:t>זֶ֗ה אֲשֶׁ֨ר יִשְׁתֶּ֤ה אֲדֹנִי֙ בּ֔וֹ וְה֕וּא נַחֵ֥שׁ יְנַחֵ֖שׁ בּ֑וֹ </a:t>
            </a: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הֲרֵעֹתֶ֖ם </a:t>
            </a:r>
            <a:r>
              <a:rPr lang="he-IL" sz="2200" dirty="0">
                <a:latin typeface="SBL Hebrew" pitchFamily="2" charset="-79"/>
                <a:cs typeface="SBL Hebrew" pitchFamily="2" charset="-79"/>
              </a:rPr>
              <a:t>אֲשֶׁ֥ר עֲשִׂיתֶֽם׃ </a:t>
            </a:r>
          </a:p>
        </p:txBody>
      </p:sp>
    </p:spTree>
    <p:extLst>
      <p:ext uri="{BB962C8B-B14F-4D97-AF65-F5344CB8AC3E}">
        <p14:creationId xmlns:p14="http://schemas.microsoft.com/office/powerpoint/2010/main" val="1685431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44:19-23</a:t>
            </a:r>
            <a:endParaRPr lang="en-US" sz="1200" dirty="0"/>
          </a:p>
        </p:txBody>
      </p:sp>
      <p:sp>
        <p:nvSpPr>
          <p:cNvPr id="3" name="Content Placeholder 2"/>
          <p:cNvSpPr txBox="1">
            <a:spLocks/>
          </p:cNvSpPr>
          <p:nvPr/>
        </p:nvSpPr>
        <p:spPr>
          <a:xfrm>
            <a:off x="304800" y="457200"/>
            <a:ext cx="8686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אֲדֹנִ֣י </a:t>
            </a:r>
            <a:r>
              <a:rPr lang="he-IL" sz="2200" dirty="0">
                <a:latin typeface="SBL Hebrew" pitchFamily="2" charset="-79"/>
                <a:cs typeface="SBL Hebrew" pitchFamily="2" charset="-79"/>
              </a:rPr>
              <a:t>שָׁאַ֔ל אֶת־עֲבָדָ֖יו </a:t>
            </a:r>
            <a:r>
              <a:rPr lang="he-IL" sz="2200" dirty="0" smtClean="0">
                <a:latin typeface="SBL Hebrew" pitchFamily="2" charset="-79"/>
                <a:cs typeface="SBL Hebrew" pitchFamily="2" charset="-79"/>
              </a:rPr>
              <a:t>לֵאמֹ֑ר</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הֲיֵשׁ־לָכֶ֥ם </a:t>
            </a:r>
            <a:r>
              <a:rPr lang="he-IL" sz="2200" dirty="0">
                <a:latin typeface="SBL Hebrew" pitchFamily="2" charset="-79"/>
                <a:cs typeface="SBL Hebrew" pitchFamily="2" charset="-79"/>
              </a:rPr>
              <a:t>אָ֖ב אוֹ־אָֽח׃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וַנֹּ֙אמֶר֙ אֶל־אֲדֹנִ֔י</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יֶשׁ־לָ֙נוּ֙ </a:t>
            </a:r>
            <a:r>
              <a:rPr lang="he-IL" sz="2200" dirty="0">
                <a:latin typeface="SBL Hebrew" pitchFamily="2" charset="-79"/>
                <a:cs typeface="SBL Hebrew" pitchFamily="2" charset="-79"/>
              </a:rPr>
              <a:t>אָ֣ב זָקֵ֔ן וְיֶ֥לֶד זְקֻנִ֖ים קָטָ֑ן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	וְאָחִ֨יו </a:t>
            </a:r>
            <a:r>
              <a:rPr lang="he-IL" sz="2200" dirty="0">
                <a:latin typeface="SBL Hebrew" pitchFamily="2" charset="-79"/>
                <a:cs typeface="SBL Hebrew" pitchFamily="2" charset="-79"/>
              </a:rPr>
              <a:t>מֵ֜ת וַיִּוָּתֵ֨ר ה֧וּא לְבַדּ֛וֹ לְאִמּ֖וֹ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וְאָבִ֥יו </a:t>
            </a:r>
            <a:r>
              <a:rPr lang="he-IL" sz="2200" dirty="0">
                <a:latin typeface="SBL Hebrew" pitchFamily="2" charset="-79"/>
                <a:cs typeface="SBL Hebrew" pitchFamily="2" charset="-79"/>
              </a:rPr>
              <a:t>אֲהֵבֽוֹ׃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וַתֹּ֙אמֶר֙ אֶל־עֲבָדֶ֔יךָ</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הוֹרִדֻ֖הוּ </a:t>
            </a:r>
            <a:r>
              <a:rPr lang="he-IL" sz="2200" dirty="0">
                <a:latin typeface="SBL Hebrew" pitchFamily="2" charset="-79"/>
                <a:cs typeface="SBL Hebrew" pitchFamily="2" charset="-79"/>
              </a:rPr>
              <a:t>אֵלָ֑י וְאָשִׂ֥ימָה עֵינִ֖י עָלָֽיו׃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וַנֹּ֙אמֶר֙ אֶל־אֲדֹנִ֔י</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לֹא־יוּכַ֥ל </a:t>
            </a:r>
            <a:r>
              <a:rPr lang="he-IL" sz="2200" dirty="0">
                <a:latin typeface="SBL Hebrew" pitchFamily="2" charset="-79"/>
                <a:cs typeface="SBL Hebrew" pitchFamily="2" charset="-79"/>
              </a:rPr>
              <a:t>הַנַּ֖עַר לַעֲזֹ֣ב אֶת־אָבִ֑יו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וְעָזַ֥ב </a:t>
            </a:r>
            <a:r>
              <a:rPr lang="he-IL" sz="2200" dirty="0">
                <a:latin typeface="SBL Hebrew" pitchFamily="2" charset="-79"/>
                <a:cs typeface="SBL Hebrew" pitchFamily="2" charset="-79"/>
              </a:rPr>
              <a:t>אֶת־אָבִ֖יו 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וַתֹּ֙אמֶר֙ אֶל־עֲבָדֶ֔יךָ</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אִם־לֹ֥א </a:t>
            </a:r>
            <a:r>
              <a:rPr lang="he-IL" sz="2200" dirty="0">
                <a:latin typeface="SBL Hebrew" pitchFamily="2" charset="-79"/>
                <a:cs typeface="SBL Hebrew" pitchFamily="2" charset="-79"/>
              </a:rPr>
              <a:t>יֵרֵ֛ד אֲחִיכֶ֥ם הַקָּטֹ֖ן אִתְּכֶ֑ם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תֹסִפ֖וּן לִרְא֥וֹת פָּנָֽי׃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p:txBody>
      </p:sp>
    </p:spTree>
    <p:extLst>
      <p:ext uri="{BB962C8B-B14F-4D97-AF65-F5344CB8AC3E}">
        <p14:creationId xmlns:p14="http://schemas.microsoft.com/office/powerpoint/2010/main" val="4120726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44:19-23</a:t>
            </a:r>
            <a:endParaRPr lang="en-US" sz="1200" dirty="0"/>
          </a:p>
        </p:txBody>
      </p:sp>
      <p:sp>
        <p:nvSpPr>
          <p:cNvPr id="3" name="Content Placeholder 2"/>
          <p:cNvSpPr txBox="1">
            <a:spLocks/>
          </p:cNvSpPr>
          <p:nvPr/>
        </p:nvSpPr>
        <p:spPr>
          <a:xfrm>
            <a:off x="304800" y="457200"/>
            <a:ext cx="8686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אֲדֹנִ֣י </a:t>
            </a:r>
            <a:r>
              <a:rPr lang="he-IL" sz="2200" dirty="0">
                <a:latin typeface="SBL Hebrew" pitchFamily="2" charset="-79"/>
                <a:cs typeface="SBL Hebrew" pitchFamily="2" charset="-79"/>
              </a:rPr>
              <a:t>שָׁאַ֔ל אֶת־עֲבָדָ֖יו </a:t>
            </a:r>
            <a:r>
              <a:rPr lang="he-IL" sz="2200" dirty="0" smtClean="0">
                <a:latin typeface="SBL Hebrew" pitchFamily="2" charset="-79"/>
                <a:cs typeface="SBL Hebrew" pitchFamily="2" charset="-79"/>
              </a:rPr>
              <a:t>לֵאמֹ֑ר</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הֲיֵשׁ־לָכֶ֥ם </a:t>
            </a:r>
            <a:r>
              <a:rPr lang="he-IL" sz="2200" dirty="0">
                <a:latin typeface="SBL Hebrew" pitchFamily="2" charset="-79"/>
                <a:cs typeface="SBL Hebrew" pitchFamily="2" charset="-79"/>
              </a:rPr>
              <a:t>אָ֖ב אוֹ־אָֽח׃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וַנֹּ֙אמֶר֙ אֶל־אֲדֹנִ֔י</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יֶשׁ־לָ֙נוּ֙ </a:t>
            </a:r>
            <a:r>
              <a:rPr lang="he-IL" sz="2200" dirty="0">
                <a:latin typeface="SBL Hebrew" pitchFamily="2" charset="-79"/>
                <a:cs typeface="SBL Hebrew" pitchFamily="2" charset="-79"/>
              </a:rPr>
              <a:t>אָ֣ב זָקֵ֔ן וְיֶ֥לֶד זְקֻנִ֖ים קָטָ֑ן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	וְאָחִ֨יו </a:t>
            </a:r>
            <a:r>
              <a:rPr lang="he-IL" sz="2200" dirty="0">
                <a:latin typeface="SBL Hebrew" pitchFamily="2" charset="-79"/>
                <a:cs typeface="SBL Hebrew" pitchFamily="2" charset="-79"/>
              </a:rPr>
              <a:t>מֵ֜ת וַיִּוָּתֵ֨ר ה֧וּא לְבַדּ֛וֹ לְאִמּ֖וֹ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וְאָבִ֥יו </a:t>
            </a:r>
            <a:r>
              <a:rPr lang="he-IL" sz="2200" dirty="0">
                <a:latin typeface="SBL Hebrew" pitchFamily="2" charset="-79"/>
                <a:cs typeface="SBL Hebrew" pitchFamily="2" charset="-79"/>
              </a:rPr>
              <a:t>אֲהֵבֽוֹ׃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וַתֹּ֙אמֶר֙ אֶל־עֲבָדֶ֔יךָ</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הוֹרִדֻ֖הוּ </a:t>
            </a:r>
            <a:r>
              <a:rPr lang="he-IL" sz="2200" dirty="0">
                <a:latin typeface="SBL Hebrew" pitchFamily="2" charset="-79"/>
                <a:cs typeface="SBL Hebrew" pitchFamily="2" charset="-79"/>
              </a:rPr>
              <a:t>אֵלָ֑י וְאָשִׂ֥ימָה עֵינִ֖י עָלָֽיו׃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וַנֹּ֙אמֶר֙ אֶל־אֲדֹנִ֔י</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לֹא־יוּכַ֥ל </a:t>
            </a:r>
            <a:r>
              <a:rPr lang="he-IL" sz="2200" dirty="0">
                <a:latin typeface="SBL Hebrew" pitchFamily="2" charset="-79"/>
                <a:cs typeface="SBL Hebrew" pitchFamily="2" charset="-79"/>
              </a:rPr>
              <a:t>הַנַּ֖עַר לַעֲזֹ֣ב אֶת־אָבִ֑יו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וְעָזַ֥ב </a:t>
            </a:r>
            <a:r>
              <a:rPr lang="he-IL" sz="2200" dirty="0">
                <a:latin typeface="SBL Hebrew" pitchFamily="2" charset="-79"/>
                <a:cs typeface="SBL Hebrew" pitchFamily="2" charset="-79"/>
              </a:rPr>
              <a:t>אֶת־אָבִ֖יו 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וַתֹּ֙אמֶר֙ אֶל־עֲבָדֶ֔יךָ</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אִם־לֹ֥א </a:t>
            </a:r>
            <a:r>
              <a:rPr lang="he-IL" sz="2200" dirty="0">
                <a:latin typeface="SBL Hebrew" pitchFamily="2" charset="-79"/>
                <a:cs typeface="SBL Hebrew" pitchFamily="2" charset="-79"/>
              </a:rPr>
              <a:t>יֵרֵ֛ד אֲחִיכֶ֥ם הַקָּטֹ֖ן אִתְּכֶ֑ם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תֹסִפ֖וּן לִרְא֥וֹת פָּנָֽי׃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p:txBody>
      </p:sp>
      <p:sp>
        <p:nvSpPr>
          <p:cNvPr id="8" name="TextBox 7"/>
          <p:cNvSpPr txBox="1"/>
          <p:nvPr/>
        </p:nvSpPr>
        <p:spPr>
          <a:xfrm>
            <a:off x="3962400" y="63519"/>
            <a:ext cx="2133600" cy="276999"/>
          </a:xfrm>
          <a:prstGeom prst="rect">
            <a:avLst/>
          </a:prstGeom>
          <a:solidFill>
            <a:schemeClr val="bg1"/>
          </a:solidFill>
          <a:ln w="19050">
            <a:solidFill>
              <a:schemeClr val="tx1"/>
            </a:solidFill>
          </a:ln>
        </p:spPr>
        <p:txBody>
          <a:bodyPr wrap="square" rtlCol="0">
            <a:spAutoFit/>
          </a:bodyPr>
          <a:lstStyle/>
          <a:p>
            <a:pPr algn="ctr"/>
            <a:r>
              <a:rPr lang="en-US" sz="1200" dirty="0" smtClean="0"/>
              <a:t>Summary of first visit to Egypt. </a:t>
            </a:r>
            <a:endParaRPr lang="en-CA" sz="1200" dirty="0"/>
          </a:p>
        </p:txBody>
      </p:sp>
    </p:spTree>
    <p:extLst>
      <p:ext uri="{BB962C8B-B14F-4D97-AF65-F5344CB8AC3E}">
        <p14:creationId xmlns:p14="http://schemas.microsoft.com/office/powerpoint/2010/main" val="741196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44:19-23</a:t>
            </a:r>
            <a:endParaRPr lang="en-US" sz="1200" dirty="0"/>
          </a:p>
        </p:txBody>
      </p:sp>
      <p:sp>
        <p:nvSpPr>
          <p:cNvPr id="3" name="Content Placeholder 2"/>
          <p:cNvSpPr txBox="1">
            <a:spLocks/>
          </p:cNvSpPr>
          <p:nvPr/>
        </p:nvSpPr>
        <p:spPr>
          <a:xfrm>
            <a:off x="304800" y="457200"/>
            <a:ext cx="8686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אֲדֹנִ֣י </a:t>
            </a:r>
            <a:r>
              <a:rPr lang="he-IL" sz="2200" dirty="0">
                <a:latin typeface="SBL Hebrew" pitchFamily="2" charset="-79"/>
                <a:cs typeface="SBL Hebrew" pitchFamily="2" charset="-79"/>
              </a:rPr>
              <a:t>שָׁאַ֔ל אֶת־עֲבָדָ֖יו </a:t>
            </a:r>
            <a:r>
              <a:rPr lang="he-IL" sz="2200" dirty="0" smtClean="0">
                <a:latin typeface="SBL Hebrew" pitchFamily="2" charset="-79"/>
                <a:cs typeface="SBL Hebrew" pitchFamily="2" charset="-79"/>
              </a:rPr>
              <a:t>לֵאמֹ֑ר</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הֲיֵשׁ־לָכֶ֥ם </a:t>
            </a:r>
            <a:r>
              <a:rPr lang="he-IL" sz="2200" dirty="0">
                <a:latin typeface="SBL Hebrew" pitchFamily="2" charset="-79"/>
                <a:cs typeface="SBL Hebrew" pitchFamily="2" charset="-79"/>
              </a:rPr>
              <a:t>אָ֖ב אוֹ־אָֽח׃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וַנֹּ֙אמֶר֙ אֶל־אֲדֹנִ֔י</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יֶשׁ־לָ֙נוּ֙ </a:t>
            </a:r>
            <a:r>
              <a:rPr lang="he-IL" sz="2200" dirty="0">
                <a:latin typeface="SBL Hebrew" pitchFamily="2" charset="-79"/>
                <a:cs typeface="SBL Hebrew" pitchFamily="2" charset="-79"/>
              </a:rPr>
              <a:t>אָ֣ב זָקֵ֔ן וְיֶ֥לֶד זְקֻנִ֖ים קָטָ֑ן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	וְאָחִ֨יו </a:t>
            </a:r>
            <a:r>
              <a:rPr lang="he-IL" sz="2200" dirty="0">
                <a:latin typeface="SBL Hebrew" pitchFamily="2" charset="-79"/>
                <a:cs typeface="SBL Hebrew" pitchFamily="2" charset="-79"/>
              </a:rPr>
              <a:t>מֵ֜ת וַיִּוָּתֵ֨ר ה֧וּא לְבַדּ֛וֹ לְאִמּ֖וֹ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וְאָבִ֥יו </a:t>
            </a:r>
            <a:r>
              <a:rPr lang="he-IL" sz="2200" dirty="0">
                <a:latin typeface="SBL Hebrew" pitchFamily="2" charset="-79"/>
                <a:cs typeface="SBL Hebrew" pitchFamily="2" charset="-79"/>
              </a:rPr>
              <a:t>אֲהֵבֽוֹ׃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וַתֹּ֙אמֶר֙ אֶל־עֲבָדֶ֔יךָ</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הוֹרִדֻ֖הוּ </a:t>
            </a:r>
            <a:r>
              <a:rPr lang="he-IL" sz="2200" dirty="0">
                <a:latin typeface="SBL Hebrew" pitchFamily="2" charset="-79"/>
                <a:cs typeface="SBL Hebrew" pitchFamily="2" charset="-79"/>
              </a:rPr>
              <a:t>אֵלָ֑י וְאָשִׂ֥ימָה עֵינִ֖י עָלָֽיו׃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וַנֹּ֙אמֶר֙ אֶל־אֲדֹנִ֔י</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לֹא־יוּכַ֥ל </a:t>
            </a:r>
            <a:r>
              <a:rPr lang="he-IL" sz="2200" dirty="0">
                <a:latin typeface="SBL Hebrew" pitchFamily="2" charset="-79"/>
                <a:cs typeface="SBL Hebrew" pitchFamily="2" charset="-79"/>
              </a:rPr>
              <a:t>הַנַּ֖עַר לַעֲזֹ֣ב אֶת־אָבִ֑יו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וְעָזַ֥ב </a:t>
            </a:r>
            <a:r>
              <a:rPr lang="he-IL" sz="2200" dirty="0">
                <a:latin typeface="SBL Hebrew" pitchFamily="2" charset="-79"/>
                <a:cs typeface="SBL Hebrew" pitchFamily="2" charset="-79"/>
              </a:rPr>
              <a:t>אֶת־אָבִ֖יו 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וַתֹּ֙אמֶר֙ אֶל־עֲבָדֶ֔יךָ</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אִם־לֹ֥א </a:t>
            </a:r>
            <a:r>
              <a:rPr lang="he-IL" sz="2200" dirty="0">
                <a:latin typeface="SBL Hebrew" pitchFamily="2" charset="-79"/>
                <a:cs typeface="SBL Hebrew" pitchFamily="2" charset="-79"/>
              </a:rPr>
              <a:t>יֵרֵ֛ד אֲחִיכֶ֥ם הַקָּטֹ֖ן אִתְּכֶ֑ם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תֹסִפ֖וּן לִרְא֥וֹת פָּנָֽי׃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p:txBody>
      </p:sp>
      <p:sp>
        <p:nvSpPr>
          <p:cNvPr id="5" name="TextBox 4"/>
          <p:cNvSpPr txBox="1"/>
          <p:nvPr/>
        </p:nvSpPr>
        <p:spPr>
          <a:xfrm>
            <a:off x="76200" y="202018"/>
            <a:ext cx="1600200" cy="1015663"/>
          </a:xfrm>
          <a:prstGeom prst="rect">
            <a:avLst/>
          </a:prstGeom>
          <a:solidFill>
            <a:schemeClr val="bg1"/>
          </a:solidFill>
          <a:ln w="19050">
            <a:solidFill>
              <a:schemeClr val="tx1"/>
            </a:solidFill>
          </a:ln>
        </p:spPr>
        <p:txBody>
          <a:bodyPr wrap="square" rtlCol="0">
            <a:spAutoFit/>
          </a:bodyPr>
          <a:lstStyle/>
          <a:p>
            <a:r>
              <a:rPr lang="en-US" sz="1200" dirty="0" smtClean="0"/>
              <a:t>WBC (V19-23)</a:t>
            </a:r>
          </a:p>
          <a:p>
            <a:r>
              <a:rPr lang="en-US" sz="1200" dirty="0" smtClean="0"/>
              <a:t>Note no mention of</a:t>
            </a:r>
          </a:p>
          <a:p>
            <a:r>
              <a:rPr lang="en-US" sz="1200" dirty="0" smtClean="0"/>
              <a:t>-charge of </a:t>
            </a:r>
            <a:r>
              <a:rPr lang="en-US" sz="1200" dirty="0" smtClean="0"/>
              <a:t>spying</a:t>
            </a:r>
          </a:p>
          <a:p>
            <a:r>
              <a:rPr lang="en-US" sz="1200" dirty="0"/>
              <a:t>-</a:t>
            </a:r>
            <a:r>
              <a:rPr lang="en-US" sz="1200" dirty="0" smtClean="0"/>
              <a:t>imprisonment</a:t>
            </a:r>
          </a:p>
          <a:p>
            <a:r>
              <a:rPr lang="en-US" sz="1200" dirty="0"/>
              <a:t>-</a:t>
            </a:r>
            <a:r>
              <a:rPr lang="en-US" sz="1200" dirty="0" smtClean="0"/>
              <a:t>detention of Simeon.</a:t>
            </a:r>
          </a:p>
        </p:txBody>
      </p:sp>
      <p:sp>
        <p:nvSpPr>
          <p:cNvPr id="8" name="TextBox 7"/>
          <p:cNvSpPr txBox="1"/>
          <p:nvPr/>
        </p:nvSpPr>
        <p:spPr>
          <a:xfrm>
            <a:off x="3962400" y="63519"/>
            <a:ext cx="2133600" cy="276999"/>
          </a:xfrm>
          <a:prstGeom prst="rect">
            <a:avLst/>
          </a:prstGeom>
          <a:solidFill>
            <a:schemeClr val="bg1"/>
          </a:solidFill>
          <a:ln w="19050">
            <a:solidFill>
              <a:schemeClr val="tx1"/>
            </a:solidFill>
          </a:ln>
        </p:spPr>
        <p:txBody>
          <a:bodyPr wrap="square" rtlCol="0">
            <a:spAutoFit/>
          </a:bodyPr>
          <a:lstStyle/>
          <a:p>
            <a:pPr algn="ctr"/>
            <a:r>
              <a:rPr lang="en-US" sz="1200" dirty="0" smtClean="0"/>
              <a:t>Summary of first visit to Egypt. </a:t>
            </a:r>
            <a:endParaRPr lang="en-CA" sz="1200" dirty="0"/>
          </a:p>
        </p:txBody>
      </p:sp>
    </p:spTree>
    <p:extLst>
      <p:ext uri="{BB962C8B-B14F-4D97-AF65-F5344CB8AC3E}">
        <p14:creationId xmlns:p14="http://schemas.microsoft.com/office/powerpoint/2010/main" val="1067627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44:19-23</a:t>
            </a:r>
            <a:endParaRPr lang="en-US" sz="1200" dirty="0"/>
          </a:p>
        </p:txBody>
      </p:sp>
      <p:sp>
        <p:nvSpPr>
          <p:cNvPr id="3" name="Content Placeholder 2"/>
          <p:cNvSpPr txBox="1">
            <a:spLocks/>
          </p:cNvSpPr>
          <p:nvPr/>
        </p:nvSpPr>
        <p:spPr>
          <a:xfrm>
            <a:off x="304800" y="457200"/>
            <a:ext cx="8686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אֲדֹנִ֣י </a:t>
            </a:r>
            <a:r>
              <a:rPr lang="he-IL" sz="2200" dirty="0">
                <a:latin typeface="SBL Hebrew" pitchFamily="2" charset="-79"/>
                <a:cs typeface="SBL Hebrew" pitchFamily="2" charset="-79"/>
              </a:rPr>
              <a:t>שָׁאַ֔ל אֶת־עֲבָדָ֖יו </a:t>
            </a:r>
            <a:r>
              <a:rPr lang="he-IL" sz="2200" dirty="0" smtClean="0">
                <a:latin typeface="SBL Hebrew" pitchFamily="2" charset="-79"/>
                <a:cs typeface="SBL Hebrew" pitchFamily="2" charset="-79"/>
              </a:rPr>
              <a:t>לֵאמֹ֑ר</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הֲיֵשׁ־לָכֶ֥ם </a:t>
            </a:r>
            <a:r>
              <a:rPr lang="he-IL" sz="2200" dirty="0">
                <a:latin typeface="SBL Hebrew" pitchFamily="2" charset="-79"/>
                <a:cs typeface="SBL Hebrew" pitchFamily="2" charset="-79"/>
              </a:rPr>
              <a:t>אָ֖ב אוֹ־אָֽח׃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וַנֹּ֙אמֶר֙ אֶל־אֲדֹנִ֔י</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יֶשׁ־לָ֙נוּ֙ </a:t>
            </a:r>
            <a:r>
              <a:rPr lang="he-IL" sz="2200" dirty="0">
                <a:latin typeface="SBL Hebrew" pitchFamily="2" charset="-79"/>
                <a:cs typeface="SBL Hebrew" pitchFamily="2" charset="-79"/>
              </a:rPr>
              <a:t>אָ֣ב זָקֵ֔ן וְיֶ֥לֶד זְקֻנִ֖ים קָטָ֑ן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	וְאָחִ֨יו </a:t>
            </a:r>
            <a:r>
              <a:rPr lang="he-IL" sz="2200" dirty="0">
                <a:latin typeface="SBL Hebrew" pitchFamily="2" charset="-79"/>
                <a:cs typeface="SBL Hebrew" pitchFamily="2" charset="-79"/>
              </a:rPr>
              <a:t>מֵ֜ת וַיִּוָּתֵ֨ר ה֧וּא לְבַדּ֛וֹ לְאִמּ֖וֹ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וְאָבִ֥יו </a:t>
            </a:r>
            <a:r>
              <a:rPr lang="he-IL" sz="2200" dirty="0">
                <a:latin typeface="SBL Hebrew" pitchFamily="2" charset="-79"/>
                <a:cs typeface="SBL Hebrew" pitchFamily="2" charset="-79"/>
              </a:rPr>
              <a:t>אֲהֵבֽוֹ׃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וַתֹּ֙אמֶר֙ אֶל־עֲבָדֶ֔יךָ</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הוֹרִדֻ֖הוּ </a:t>
            </a:r>
            <a:r>
              <a:rPr lang="he-IL" sz="2200" dirty="0">
                <a:latin typeface="SBL Hebrew" pitchFamily="2" charset="-79"/>
                <a:cs typeface="SBL Hebrew" pitchFamily="2" charset="-79"/>
              </a:rPr>
              <a:t>אֵלָ֑י </a:t>
            </a:r>
            <a:r>
              <a:rPr lang="he-IL" sz="2200" dirty="0">
                <a:solidFill>
                  <a:srgbClr val="FF00FF"/>
                </a:solidFill>
                <a:latin typeface="SBL Hebrew" pitchFamily="2" charset="-79"/>
                <a:cs typeface="SBL Hebrew" pitchFamily="2" charset="-79"/>
              </a:rPr>
              <a:t>וְאָשִׂ֥ימָה עֵינִ֖י עָלָֽיו</a:t>
            </a:r>
            <a:r>
              <a:rPr lang="he-IL" sz="2200" dirty="0">
                <a:latin typeface="SBL Hebrew" pitchFamily="2" charset="-79"/>
                <a:cs typeface="SBL Hebrew" pitchFamily="2" charset="-79"/>
              </a:rPr>
              <a:t>׃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וַנֹּ֙אמֶר֙ אֶל־אֲדֹנִ֔י</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לֹא־יוּכַ֥ל </a:t>
            </a:r>
            <a:r>
              <a:rPr lang="he-IL" sz="2200" dirty="0">
                <a:latin typeface="SBL Hebrew" pitchFamily="2" charset="-79"/>
                <a:cs typeface="SBL Hebrew" pitchFamily="2" charset="-79"/>
              </a:rPr>
              <a:t>הַנַּ֖עַר לַעֲזֹ֣ב אֶת־אָבִ֑יו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וְעָזַ֥ב </a:t>
            </a:r>
            <a:r>
              <a:rPr lang="he-IL" sz="2200" dirty="0">
                <a:latin typeface="SBL Hebrew" pitchFamily="2" charset="-79"/>
                <a:cs typeface="SBL Hebrew" pitchFamily="2" charset="-79"/>
              </a:rPr>
              <a:t>אֶת־אָבִ֖יו 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וַתֹּ֙אמֶר֙ אֶל־עֲבָדֶ֔יךָ</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אִם־לֹ֥א </a:t>
            </a:r>
            <a:r>
              <a:rPr lang="he-IL" sz="2200" dirty="0">
                <a:latin typeface="SBL Hebrew" pitchFamily="2" charset="-79"/>
                <a:cs typeface="SBL Hebrew" pitchFamily="2" charset="-79"/>
              </a:rPr>
              <a:t>יֵרֵ֛ד אֲחִיכֶ֥ם הַקָּטֹ֖ן אִתְּכֶ֑ם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תֹסִפ֖וּן לִרְא֥וֹת פָּנָֽי׃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p:txBody>
      </p:sp>
      <p:sp>
        <p:nvSpPr>
          <p:cNvPr id="5" name="TextBox 4"/>
          <p:cNvSpPr txBox="1"/>
          <p:nvPr/>
        </p:nvSpPr>
        <p:spPr>
          <a:xfrm>
            <a:off x="76200" y="202018"/>
            <a:ext cx="1600200" cy="1015663"/>
          </a:xfrm>
          <a:prstGeom prst="rect">
            <a:avLst/>
          </a:prstGeom>
          <a:solidFill>
            <a:schemeClr val="bg1"/>
          </a:solidFill>
          <a:ln w="19050">
            <a:solidFill>
              <a:schemeClr val="tx1"/>
            </a:solidFill>
          </a:ln>
        </p:spPr>
        <p:txBody>
          <a:bodyPr wrap="square" rtlCol="0">
            <a:spAutoFit/>
          </a:bodyPr>
          <a:lstStyle/>
          <a:p>
            <a:r>
              <a:rPr lang="en-US" sz="1200" dirty="0" smtClean="0"/>
              <a:t>WBC (V19-23)</a:t>
            </a:r>
          </a:p>
          <a:p>
            <a:r>
              <a:rPr lang="en-US" sz="1200" dirty="0" smtClean="0"/>
              <a:t>Note no mention of</a:t>
            </a:r>
          </a:p>
          <a:p>
            <a:r>
              <a:rPr lang="en-US" sz="1200" dirty="0" smtClean="0"/>
              <a:t>-charge of </a:t>
            </a:r>
            <a:r>
              <a:rPr lang="en-US" sz="1200" dirty="0" smtClean="0"/>
              <a:t>spying</a:t>
            </a:r>
          </a:p>
          <a:p>
            <a:r>
              <a:rPr lang="en-US" sz="1200" dirty="0"/>
              <a:t>-</a:t>
            </a:r>
            <a:r>
              <a:rPr lang="en-US" sz="1200" dirty="0" smtClean="0"/>
              <a:t>imprisonment</a:t>
            </a:r>
          </a:p>
          <a:p>
            <a:r>
              <a:rPr lang="en-US" sz="1200" dirty="0"/>
              <a:t>-</a:t>
            </a:r>
            <a:r>
              <a:rPr lang="en-US" sz="1200" dirty="0" smtClean="0"/>
              <a:t>detention of Simeon.</a:t>
            </a:r>
          </a:p>
        </p:txBody>
      </p:sp>
      <p:sp>
        <p:nvSpPr>
          <p:cNvPr id="6" name="TextBox 5"/>
          <p:cNvSpPr txBox="1"/>
          <p:nvPr/>
        </p:nvSpPr>
        <p:spPr>
          <a:xfrm>
            <a:off x="76200" y="3013263"/>
            <a:ext cx="1828800" cy="1754326"/>
          </a:xfrm>
          <a:prstGeom prst="rect">
            <a:avLst/>
          </a:prstGeom>
          <a:solidFill>
            <a:schemeClr val="bg1"/>
          </a:solidFill>
          <a:ln w="19050">
            <a:solidFill>
              <a:schemeClr val="tx1"/>
            </a:solidFill>
          </a:ln>
        </p:spPr>
        <p:txBody>
          <a:bodyPr wrap="square" rtlCol="0">
            <a:spAutoFit/>
          </a:bodyPr>
          <a:lstStyle/>
          <a:p>
            <a:r>
              <a:rPr lang="en-US" sz="1200" dirty="0" smtClean="0"/>
              <a:t>WBC (V19-23)</a:t>
            </a:r>
          </a:p>
          <a:p>
            <a:r>
              <a:rPr lang="en-US" sz="1200" dirty="0" smtClean="0"/>
              <a:t>[T]he </a:t>
            </a:r>
            <a:r>
              <a:rPr lang="en-US" sz="1200" dirty="0"/>
              <a:t>demand to bring Benjamin is softened into “so that I can look after him” (v 21), lit “</a:t>
            </a:r>
            <a:r>
              <a:rPr lang="en-US" sz="1200" dirty="0">
                <a:solidFill>
                  <a:srgbClr val="FF00FF"/>
                </a:solidFill>
              </a:rPr>
              <a:t>put my eye upon him</a:t>
            </a:r>
            <a:r>
              <a:rPr lang="en-US" sz="1200" dirty="0"/>
              <a:t>,” a phrase that generally expresses benevolent attention (</a:t>
            </a:r>
            <a:r>
              <a:rPr lang="en-US" sz="1200" dirty="0" err="1"/>
              <a:t>cf</a:t>
            </a:r>
            <a:r>
              <a:rPr lang="en-US" sz="1200" dirty="0"/>
              <a:t> </a:t>
            </a:r>
            <a:r>
              <a:rPr lang="en-US" sz="1200" dirty="0" err="1"/>
              <a:t>Jer</a:t>
            </a:r>
            <a:r>
              <a:rPr lang="en-US" sz="1200" dirty="0"/>
              <a:t> 24:6; 39:12; 40:4</a:t>
            </a:r>
            <a:r>
              <a:rPr lang="en-US" sz="1200" dirty="0" smtClean="0"/>
              <a:t>).</a:t>
            </a:r>
            <a:endParaRPr lang="en-US" sz="1200" dirty="0" smtClean="0"/>
          </a:p>
        </p:txBody>
      </p:sp>
      <p:sp>
        <p:nvSpPr>
          <p:cNvPr id="8" name="TextBox 7"/>
          <p:cNvSpPr txBox="1"/>
          <p:nvPr/>
        </p:nvSpPr>
        <p:spPr>
          <a:xfrm>
            <a:off x="3962400" y="63519"/>
            <a:ext cx="2133600" cy="276999"/>
          </a:xfrm>
          <a:prstGeom prst="rect">
            <a:avLst/>
          </a:prstGeom>
          <a:solidFill>
            <a:schemeClr val="bg1"/>
          </a:solidFill>
          <a:ln w="19050">
            <a:solidFill>
              <a:schemeClr val="tx1"/>
            </a:solidFill>
          </a:ln>
        </p:spPr>
        <p:txBody>
          <a:bodyPr wrap="square" rtlCol="0">
            <a:spAutoFit/>
          </a:bodyPr>
          <a:lstStyle/>
          <a:p>
            <a:pPr algn="ctr"/>
            <a:r>
              <a:rPr lang="en-US" sz="1200" dirty="0" smtClean="0"/>
              <a:t>Summary of first visit to Egypt. </a:t>
            </a:r>
            <a:endParaRPr lang="en-CA" sz="1200" dirty="0"/>
          </a:p>
        </p:txBody>
      </p:sp>
    </p:spTree>
    <p:extLst>
      <p:ext uri="{BB962C8B-B14F-4D97-AF65-F5344CB8AC3E}">
        <p14:creationId xmlns:p14="http://schemas.microsoft.com/office/powerpoint/2010/main" val="9306910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44:19-23</a:t>
            </a:r>
            <a:endParaRPr lang="en-US" sz="1200" dirty="0"/>
          </a:p>
        </p:txBody>
      </p:sp>
      <p:sp>
        <p:nvSpPr>
          <p:cNvPr id="3" name="Content Placeholder 2"/>
          <p:cNvSpPr txBox="1">
            <a:spLocks/>
          </p:cNvSpPr>
          <p:nvPr/>
        </p:nvSpPr>
        <p:spPr>
          <a:xfrm>
            <a:off x="304800" y="457200"/>
            <a:ext cx="8686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אֲדֹנִ֣י </a:t>
            </a:r>
            <a:r>
              <a:rPr lang="he-IL" sz="2200" dirty="0">
                <a:latin typeface="SBL Hebrew" pitchFamily="2" charset="-79"/>
                <a:cs typeface="SBL Hebrew" pitchFamily="2" charset="-79"/>
              </a:rPr>
              <a:t>שָׁאַ֔ל אֶת־עֲבָדָ֖יו </a:t>
            </a:r>
            <a:r>
              <a:rPr lang="he-IL" sz="2200" dirty="0" smtClean="0">
                <a:latin typeface="SBL Hebrew" pitchFamily="2" charset="-79"/>
                <a:cs typeface="SBL Hebrew" pitchFamily="2" charset="-79"/>
              </a:rPr>
              <a:t>לֵאמֹ֑ר</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הֲיֵשׁ־לָכֶ֥ם </a:t>
            </a:r>
            <a:r>
              <a:rPr lang="he-IL" sz="2200" dirty="0">
                <a:latin typeface="SBL Hebrew" pitchFamily="2" charset="-79"/>
                <a:cs typeface="SBL Hebrew" pitchFamily="2" charset="-79"/>
              </a:rPr>
              <a:t>אָ֖ב אוֹ־אָֽח׃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וַנֹּ֙אמֶר֙ אֶל־אֲדֹנִ֔י</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יֶשׁ־לָ֙נוּ֙ </a:t>
            </a:r>
            <a:r>
              <a:rPr lang="he-IL" sz="2200" dirty="0">
                <a:latin typeface="SBL Hebrew" pitchFamily="2" charset="-79"/>
                <a:cs typeface="SBL Hebrew" pitchFamily="2" charset="-79"/>
              </a:rPr>
              <a:t>אָ֣ב </a:t>
            </a:r>
            <a:r>
              <a:rPr lang="he-IL" sz="2200" dirty="0">
                <a:solidFill>
                  <a:srgbClr val="FF00FF"/>
                </a:solidFill>
                <a:latin typeface="SBL Hebrew" pitchFamily="2" charset="-79"/>
                <a:cs typeface="SBL Hebrew" pitchFamily="2" charset="-79"/>
              </a:rPr>
              <a:t>זָקֵ֔ן </a:t>
            </a:r>
            <a:r>
              <a:rPr lang="he-IL" sz="2200" dirty="0">
                <a:latin typeface="SBL Hebrew" pitchFamily="2" charset="-79"/>
                <a:cs typeface="SBL Hebrew" pitchFamily="2" charset="-79"/>
              </a:rPr>
              <a:t>וְיֶ֥לֶד זְקֻנִ֖ים </a:t>
            </a:r>
            <a:r>
              <a:rPr lang="he-IL" sz="2200" dirty="0">
                <a:solidFill>
                  <a:srgbClr val="0000FF"/>
                </a:solidFill>
                <a:latin typeface="SBL Hebrew" pitchFamily="2" charset="-79"/>
                <a:cs typeface="SBL Hebrew" pitchFamily="2" charset="-79"/>
              </a:rPr>
              <a:t>קָטָ֑ן </a:t>
            </a:r>
            <a:endParaRPr lang="he-IL" sz="2200" dirty="0" smtClean="0">
              <a:solidFill>
                <a:srgbClr val="0000FF"/>
              </a:solidFill>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	</a:t>
            </a:r>
            <a:r>
              <a:rPr lang="he-IL" sz="2200" dirty="0" smtClean="0">
                <a:solidFill>
                  <a:schemeClr val="accent6">
                    <a:lumMod val="50000"/>
                  </a:schemeClr>
                </a:solidFill>
                <a:latin typeface="SBL Hebrew" pitchFamily="2" charset="-79"/>
                <a:cs typeface="SBL Hebrew" pitchFamily="2" charset="-79"/>
              </a:rPr>
              <a:t>וְאָחִ֨יו </a:t>
            </a:r>
            <a:r>
              <a:rPr lang="he-IL" sz="2200" dirty="0">
                <a:solidFill>
                  <a:schemeClr val="accent6">
                    <a:lumMod val="50000"/>
                  </a:schemeClr>
                </a:solidFill>
                <a:latin typeface="SBL Hebrew" pitchFamily="2" charset="-79"/>
                <a:cs typeface="SBL Hebrew" pitchFamily="2" charset="-79"/>
              </a:rPr>
              <a:t>מֵ֜ת </a:t>
            </a:r>
            <a:r>
              <a:rPr lang="he-IL" sz="2200" dirty="0">
                <a:latin typeface="SBL Hebrew" pitchFamily="2" charset="-79"/>
                <a:cs typeface="SBL Hebrew" pitchFamily="2" charset="-79"/>
              </a:rPr>
              <a:t>וַיִּוָּתֵ֨ר ה֧וּא לְבַדּ֛וֹ לְאִמּ֖וֹ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solidFill>
                  <a:srgbClr val="00B050"/>
                </a:solidFill>
                <a:latin typeface="SBL Hebrew" pitchFamily="2" charset="-79"/>
                <a:cs typeface="SBL Hebrew" pitchFamily="2" charset="-79"/>
              </a:rPr>
              <a:t>וְאָבִ֥יו </a:t>
            </a:r>
            <a:r>
              <a:rPr lang="he-IL" sz="2200" dirty="0">
                <a:solidFill>
                  <a:srgbClr val="00B050"/>
                </a:solidFill>
                <a:latin typeface="SBL Hebrew" pitchFamily="2" charset="-79"/>
                <a:cs typeface="SBL Hebrew" pitchFamily="2" charset="-79"/>
              </a:rPr>
              <a:t>אֲהֵבֽוֹ</a:t>
            </a:r>
            <a:r>
              <a:rPr lang="he-IL" sz="2200" dirty="0">
                <a:latin typeface="SBL Hebrew" pitchFamily="2" charset="-79"/>
                <a:cs typeface="SBL Hebrew" pitchFamily="2" charset="-79"/>
              </a:rPr>
              <a:t>׃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וַתֹּ֙אמֶר֙ אֶל־עֲבָדֶ֔יךָ</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הוֹרִדֻ֖הוּ </a:t>
            </a:r>
            <a:r>
              <a:rPr lang="he-IL" sz="2200" dirty="0">
                <a:latin typeface="SBL Hebrew" pitchFamily="2" charset="-79"/>
                <a:cs typeface="SBL Hebrew" pitchFamily="2" charset="-79"/>
              </a:rPr>
              <a:t>אֵלָ֑י וְאָשִׂ֥ימָה עֵינִ֖י עָלָֽיו׃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וַנֹּ֙אמֶר֙ אֶל־אֲדֹנִ֔י</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לֹא־יוּכַ֥ל </a:t>
            </a:r>
            <a:r>
              <a:rPr lang="he-IL" sz="2200" dirty="0">
                <a:latin typeface="SBL Hebrew" pitchFamily="2" charset="-79"/>
                <a:cs typeface="SBL Hebrew" pitchFamily="2" charset="-79"/>
              </a:rPr>
              <a:t>הַנַּ֖עַר לַעֲזֹ֣ב אֶת־אָבִ֑יו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וְעָזַ֥ב </a:t>
            </a:r>
            <a:r>
              <a:rPr lang="he-IL" sz="2200" dirty="0">
                <a:latin typeface="SBL Hebrew" pitchFamily="2" charset="-79"/>
                <a:cs typeface="SBL Hebrew" pitchFamily="2" charset="-79"/>
              </a:rPr>
              <a:t>אֶת־אָבִ֖יו </a:t>
            </a:r>
            <a:r>
              <a:rPr lang="he-IL" sz="2200" dirty="0">
                <a:solidFill>
                  <a:srgbClr val="FF0000"/>
                </a:solidFill>
                <a:latin typeface="SBL Hebrew" pitchFamily="2" charset="-79"/>
                <a:cs typeface="SBL Hebrew" pitchFamily="2" charset="-79"/>
              </a:rPr>
              <a:t>וָמֵֽת</a:t>
            </a:r>
            <a:r>
              <a:rPr lang="he-IL" sz="2200" dirty="0">
                <a:latin typeface="SBL Hebrew" pitchFamily="2" charset="-79"/>
                <a:cs typeface="SBL Hebrew" pitchFamily="2" charset="-79"/>
              </a:rPr>
              <a:t>׃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וַתֹּ֙אמֶר֙ אֶל־עֲבָדֶ֔יךָ</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אִם־לֹ֥א </a:t>
            </a:r>
            <a:r>
              <a:rPr lang="he-IL" sz="2200" dirty="0">
                <a:latin typeface="SBL Hebrew" pitchFamily="2" charset="-79"/>
                <a:cs typeface="SBL Hebrew" pitchFamily="2" charset="-79"/>
              </a:rPr>
              <a:t>יֵרֵ֛ד אֲחִיכֶ֥ם הַקָּטֹ֖ן אִתְּכֶ֑ם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תֹסִפ֖וּן לִרְא֥וֹת פָּנָֽי׃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p:txBody>
      </p:sp>
      <p:sp>
        <p:nvSpPr>
          <p:cNvPr id="5" name="TextBox 4"/>
          <p:cNvSpPr txBox="1"/>
          <p:nvPr/>
        </p:nvSpPr>
        <p:spPr>
          <a:xfrm>
            <a:off x="76200" y="202018"/>
            <a:ext cx="1600200" cy="1015663"/>
          </a:xfrm>
          <a:prstGeom prst="rect">
            <a:avLst/>
          </a:prstGeom>
          <a:solidFill>
            <a:schemeClr val="bg1"/>
          </a:solidFill>
          <a:ln w="19050">
            <a:solidFill>
              <a:schemeClr val="tx1"/>
            </a:solidFill>
          </a:ln>
        </p:spPr>
        <p:txBody>
          <a:bodyPr wrap="square" rtlCol="0">
            <a:spAutoFit/>
          </a:bodyPr>
          <a:lstStyle/>
          <a:p>
            <a:r>
              <a:rPr lang="en-US" sz="1200" dirty="0" smtClean="0"/>
              <a:t>WBC (V19-23)</a:t>
            </a:r>
          </a:p>
          <a:p>
            <a:r>
              <a:rPr lang="en-US" sz="1200" dirty="0" smtClean="0"/>
              <a:t>Note no mention of</a:t>
            </a:r>
          </a:p>
          <a:p>
            <a:r>
              <a:rPr lang="en-US" sz="1200" dirty="0" smtClean="0"/>
              <a:t>-charge of </a:t>
            </a:r>
            <a:r>
              <a:rPr lang="en-US" sz="1200" dirty="0" smtClean="0"/>
              <a:t>spying</a:t>
            </a:r>
          </a:p>
          <a:p>
            <a:r>
              <a:rPr lang="en-US" sz="1200" dirty="0"/>
              <a:t>-</a:t>
            </a:r>
            <a:r>
              <a:rPr lang="en-US" sz="1200" dirty="0" smtClean="0"/>
              <a:t>imprisonment</a:t>
            </a:r>
          </a:p>
          <a:p>
            <a:r>
              <a:rPr lang="en-US" sz="1200" dirty="0"/>
              <a:t>-</a:t>
            </a:r>
            <a:r>
              <a:rPr lang="en-US" sz="1200" dirty="0" smtClean="0"/>
              <a:t>detention of Simeon.</a:t>
            </a:r>
          </a:p>
        </p:txBody>
      </p:sp>
      <p:sp>
        <p:nvSpPr>
          <p:cNvPr id="7" name="TextBox 6"/>
          <p:cNvSpPr txBox="1"/>
          <p:nvPr/>
        </p:nvSpPr>
        <p:spPr>
          <a:xfrm>
            <a:off x="76200" y="2209800"/>
            <a:ext cx="1828800" cy="2308324"/>
          </a:xfrm>
          <a:prstGeom prst="rect">
            <a:avLst/>
          </a:prstGeom>
          <a:solidFill>
            <a:schemeClr val="bg1"/>
          </a:solidFill>
          <a:ln w="19050">
            <a:solidFill>
              <a:schemeClr val="tx1"/>
            </a:solidFill>
          </a:ln>
        </p:spPr>
        <p:txBody>
          <a:bodyPr wrap="square" rtlCol="0">
            <a:spAutoFit/>
          </a:bodyPr>
          <a:lstStyle/>
          <a:p>
            <a:r>
              <a:rPr lang="en-US" sz="1200" dirty="0" smtClean="0"/>
              <a:t>WBC (V19-23)</a:t>
            </a:r>
          </a:p>
          <a:p>
            <a:r>
              <a:rPr lang="en-US" sz="1200" dirty="0"/>
              <a:t>And Judah slips in more details about the age of Jacob and his attachment to Benjamin. Jacob is “</a:t>
            </a:r>
            <a:r>
              <a:rPr lang="en-US" sz="1200" dirty="0">
                <a:solidFill>
                  <a:srgbClr val="FF00FF"/>
                </a:solidFill>
              </a:rPr>
              <a:t>elderly</a:t>
            </a:r>
            <a:r>
              <a:rPr lang="en-US" sz="1200" dirty="0"/>
              <a:t>”; Benjamin is “</a:t>
            </a:r>
            <a:r>
              <a:rPr lang="en-US" sz="1200" dirty="0">
                <a:solidFill>
                  <a:srgbClr val="0000FF"/>
                </a:solidFill>
              </a:rPr>
              <a:t>young</a:t>
            </a:r>
            <a:r>
              <a:rPr lang="en-US" sz="1200" dirty="0"/>
              <a:t>,” the “child of his old age”; “</a:t>
            </a:r>
            <a:r>
              <a:rPr lang="en-US" sz="1200" dirty="0">
                <a:solidFill>
                  <a:schemeClr val="accent6">
                    <a:lumMod val="50000"/>
                  </a:schemeClr>
                </a:solidFill>
              </a:rPr>
              <a:t>his brother is dead</a:t>
            </a:r>
            <a:r>
              <a:rPr lang="en-US" sz="1200" dirty="0"/>
              <a:t>” (not just “no more” [42:13]); and “</a:t>
            </a:r>
            <a:r>
              <a:rPr lang="en-US" sz="1200" dirty="0">
                <a:solidFill>
                  <a:srgbClr val="00B050"/>
                </a:solidFill>
              </a:rPr>
              <a:t>his father loves him</a:t>
            </a:r>
            <a:r>
              <a:rPr lang="en-US" sz="1200" dirty="0"/>
              <a:t>,” indeed “</a:t>
            </a:r>
            <a:r>
              <a:rPr lang="en-US" sz="1200" dirty="0">
                <a:solidFill>
                  <a:srgbClr val="FF0000"/>
                </a:solidFill>
              </a:rPr>
              <a:t>will die</a:t>
            </a:r>
            <a:r>
              <a:rPr lang="en-US" sz="1200" dirty="0"/>
              <a:t>” if he does not return. </a:t>
            </a:r>
            <a:endParaRPr lang="en-US" sz="1200" dirty="0" smtClean="0"/>
          </a:p>
        </p:txBody>
      </p:sp>
      <p:sp>
        <p:nvSpPr>
          <p:cNvPr id="8" name="TextBox 7"/>
          <p:cNvSpPr txBox="1"/>
          <p:nvPr/>
        </p:nvSpPr>
        <p:spPr>
          <a:xfrm>
            <a:off x="3962400" y="63519"/>
            <a:ext cx="2133600" cy="276999"/>
          </a:xfrm>
          <a:prstGeom prst="rect">
            <a:avLst/>
          </a:prstGeom>
          <a:solidFill>
            <a:schemeClr val="bg1"/>
          </a:solidFill>
          <a:ln w="19050">
            <a:solidFill>
              <a:schemeClr val="tx1"/>
            </a:solidFill>
          </a:ln>
        </p:spPr>
        <p:txBody>
          <a:bodyPr wrap="square" rtlCol="0">
            <a:spAutoFit/>
          </a:bodyPr>
          <a:lstStyle/>
          <a:p>
            <a:pPr algn="ctr"/>
            <a:r>
              <a:rPr lang="en-US" sz="1200" dirty="0" smtClean="0"/>
              <a:t>Summary of first visit to Egypt. </a:t>
            </a:r>
            <a:endParaRPr lang="en-CA" sz="1200" dirty="0"/>
          </a:p>
        </p:txBody>
      </p:sp>
    </p:spTree>
    <p:extLst>
      <p:ext uri="{BB962C8B-B14F-4D97-AF65-F5344CB8AC3E}">
        <p14:creationId xmlns:p14="http://schemas.microsoft.com/office/powerpoint/2010/main" val="42061984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44:19-23</a:t>
            </a:r>
            <a:endParaRPr lang="en-US" sz="1200" dirty="0"/>
          </a:p>
        </p:txBody>
      </p:sp>
      <p:sp>
        <p:nvSpPr>
          <p:cNvPr id="3" name="Content Placeholder 2"/>
          <p:cNvSpPr txBox="1">
            <a:spLocks/>
          </p:cNvSpPr>
          <p:nvPr/>
        </p:nvSpPr>
        <p:spPr>
          <a:xfrm>
            <a:off x="304800" y="457200"/>
            <a:ext cx="86868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אֲדֹנִ֣י </a:t>
            </a:r>
            <a:r>
              <a:rPr lang="he-IL" sz="2200" dirty="0">
                <a:latin typeface="SBL Hebrew" pitchFamily="2" charset="-79"/>
                <a:cs typeface="SBL Hebrew" pitchFamily="2" charset="-79"/>
              </a:rPr>
              <a:t>שָׁאַ֔ל אֶת־עֲבָדָ֖יו </a:t>
            </a:r>
            <a:r>
              <a:rPr lang="he-IL" sz="2200" dirty="0" smtClean="0">
                <a:latin typeface="SBL Hebrew" pitchFamily="2" charset="-79"/>
                <a:cs typeface="SBL Hebrew" pitchFamily="2" charset="-79"/>
              </a:rPr>
              <a:t>לֵאמֹ֑ר</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הֲיֵשׁ־לָכֶ֥ם </a:t>
            </a:r>
            <a:r>
              <a:rPr lang="he-IL" sz="2200" dirty="0">
                <a:latin typeface="SBL Hebrew" pitchFamily="2" charset="-79"/>
                <a:cs typeface="SBL Hebrew" pitchFamily="2" charset="-79"/>
              </a:rPr>
              <a:t>אָ֖ב אוֹ־אָֽח׃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וַנֹּ֙אמֶר֙ אֶל־אֲדֹנִ֔י</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יֶשׁ־לָ֙נוּ֙ </a:t>
            </a:r>
            <a:r>
              <a:rPr lang="he-IL" sz="2200" dirty="0">
                <a:latin typeface="SBL Hebrew" pitchFamily="2" charset="-79"/>
                <a:cs typeface="SBL Hebrew" pitchFamily="2" charset="-79"/>
              </a:rPr>
              <a:t>אָ֣ב זָקֵ֔ן וְיֶ֥לֶד זְקֻנִ֖ים קָטָ֑ן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	וְאָחִ֨יו </a:t>
            </a:r>
            <a:r>
              <a:rPr lang="he-IL" sz="2200" dirty="0">
                <a:latin typeface="SBL Hebrew" pitchFamily="2" charset="-79"/>
                <a:cs typeface="SBL Hebrew" pitchFamily="2" charset="-79"/>
              </a:rPr>
              <a:t>מֵ֜ת וַיִּוָּתֵ֨ר ה֧וּא </a:t>
            </a:r>
            <a:r>
              <a:rPr lang="he-IL" sz="2200" dirty="0">
                <a:solidFill>
                  <a:srgbClr val="FF00FF"/>
                </a:solidFill>
                <a:latin typeface="SBL Hebrew" pitchFamily="2" charset="-79"/>
                <a:cs typeface="SBL Hebrew" pitchFamily="2" charset="-79"/>
              </a:rPr>
              <a:t>לְבַדּ֛וֹ לְאִמּ֖וֹ </a:t>
            </a:r>
            <a:endParaRPr lang="en-US" sz="2200" dirty="0" smtClean="0">
              <a:solidFill>
                <a:srgbClr val="FF00FF"/>
              </a:solidFill>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solidFill>
                  <a:srgbClr val="FF00FF"/>
                </a:solidFill>
                <a:latin typeface="SBL Hebrew" pitchFamily="2" charset="-79"/>
                <a:cs typeface="SBL Hebrew" pitchFamily="2" charset="-79"/>
              </a:rPr>
              <a:t>וְאָבִ֥יו </a:t>
            </a:r>
            <a:r>
              <a:rPr lang="he-IL" sz="2200" dirty="0">
                <a:solidFill>
                  <a:srgbClr val="FF00FF"/>
                </a:solidFill>
                <a:latin typeface="SBL Hebrew" pitchFamily="2" charset="-79"/>
                <a:cs typeface="SBL Hebrew" pitchFamily="2" charset="-79"/>
              </a:rPr>
              <a:t>אֲהֵבֽוֹ</a:t>
            </a:r>
            <a:r>
              <a:rPr lang="he-IL" sz="2200" dirty="0">
                <a:latin typeface="SBL Hebrew" pitchFamily="2" charset="-79"/>
                <a:cs typeface="SBL Hebrew" pitchFamily="2" charset="-79"/>
              </a:rPr>
              <a:t>׃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וַתֹּ֙אמֶר֙ אֶל־עֲבָדֶ֔יךָ</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הוֹרִדֻ֖הוּ </a:t>
            </a:r>
            <a:r>
              <a:rPr lang="he-IL" sz="2200" dirty="0">
                <a:latin typeface="SBL Hebrew" pitchFamily="2" charset="-79"/>
                <a:cs typeface="SBL Hebrew" pitchFamily="2" charset="-79"/>
              </a:rPr>
              <a:t>אֵלָ֑י וְאָשִׂ֥ימָה עֵינִ֖י עָלָֽיו׃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וַנֹּ֙אמֶר֙ אֶל־אֲדֹנִ֔י</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לֹא־יוּכַ֥ל </a:t>
            </a:r>
            <a:r>
              <a:rPr lang="he-IL" sz="2200" dirty="0">
                <a:latin typeface="SBL Hebrew" pitchFamily="2" charset="-79"/>
                <a:cs typeface="SBL Hebrew" pitchFamily="2" charset="-79"/>
              </a:rPr>
              <a:t>הַנַּ֖עַר לַעֲזֹ֣ב אֶת־אָבִ֑יו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solidFill>
                  <a:srgbClr val="FF00FF"/>
                </a:solidFill>
                <a:latin typeface="SBL Hebrew" pitchFamily="2" charset="-79"/>
                <a:cs typeface="SBL Hebrew" pitchFamily="2" charset="-79"/>
              </a:rPr>
              <a:t>וְעָזַ֥ב </a:t>
            </a:r>
            <a:r>
              <a:rPr lang="he-IL" sz="2200" dirty="0">
                <a:solidFill>
                  <a:srgbClr val="FF00FF"/>
                </a:solidFill>
                <a:latin typeface="SBL Hebrew" pitchFamily="2" charset="-79"/>
                <a:cs typeface="SBL Hebrew" pitchFamily="2" charset="-79"/>
              </a:rPr>
              <a:t>אֶת־אָבִ֖יו </a:t>
            </a:r>
            <a:r>
              <a:rPr lang="he-IL" sz="2200" dirty="0">
                <a:latin typeface="SBL Hebrew" pitchFamily="2" charset="-79"/>
                <a:cs typeface="SBL Hebrew" pitchFamily="2" charset="-79"/>
              </a:rPr>
              <a:t>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he-IL" sz="2200" dirty="0" smtClean="0">
                <a:latin typeface="SBL Hebrew" pitchFamily="2" charset="-79"/>
                <a:cs typeface="SBL Hebrew" pitchFamily="2" charset="-79"/>
              </a:rPr>
              <a:t>		וַתֹּ֙אמֶר֙ אֶל־עֲבָדֶ֔יךָ</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אִם־לֹ֥א </a:t>
            </a:r>
            <a:r>
              <a:rPr lang="he-IL" sz="2200" dirty="0">
                <a:latin typeface="SBL Hebrew" pitchFamily="2" charset="-79"/>
                <a:cs typeface="SBL Hebrew" pitchFamily="2" charset="-79"/>
              </a:rPr>
              <a:t>יֵרֵ֛ד אֲחִיכֶ֥ם הַקָּטֹ֖ן אִתְּכֶ֑ם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תֹסִפ֖וּן לִרְא֥וֹת פָּנָֽי׃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886200" algn="r"/>
              </a:tabLst>
            </a:pPr>
            <a:endParaRPr lang="he-IL" sz="2200" dirty="0">
              <a:latin typeface="SBL Hebrew" pitchFamily="2" charset="-79"/>
              <a:cs typeface="SBL Hebrew" pitchFamily="2" charset="-79"/>
            </a:endParaRPr>
          </a:p>
        </p:txBody>
      </p:sp>
      <p:sp>
        <p:nvSpPr>
          <p:cNvPr id="4" name="TextBox 3"/>
          <p:cNvSpPr txBox="1"/>
          <p:nvPr/>
        </p:nvSpPr>
        <p:spPr>
          <a:xfrm>
            <a:off x="3962400" y="63519"/>
            <a:ext cx="2133600" cy="276999"/>
          </a:xfrm>
          <a:prstGeom prst="rect">
            <a:avLst/>
          </a:prstGeom>
          <a:solidFill>
            <a:schemeClr val="bg1"/>
          </a:solidFill>
          <a:ln w="19050">
            <a:solidFill>
              <a:schemeClr val="tx1"/>
            </a:solidFill>
          </a:ln>
        </p:spPr>
        <p:txBody>
          <a:bodyPr wrap="square" rtlCol="0">
            <a:spAutoFit/>
          </a:bodyPr>
          <a:lstStyle/>
          <a:p>
            <a:pPr algn="ctr"/>
            <a:r>
              <a:rPr lang="en-US" sz="1200" dirty="0" smtClean="0"/>
              <a:t>Summary of first visit to Egypt. </a:t>
            </a:r>
            <a:endParaRPr lang="en-CA" sz="1200" dirty="0"/>
          </a:p>
        </p:txBody>
      </p:sp>
      <p:sp>
        <p:nvSpPr>
          <p:cNvPr id="5" name="TextBox 4"/>
          <p:cNvSpPr txBox="1"/>
          <p:nvPr/>
        </p:nvSpPr>
        <p:spPr>
          <a:xfrm>
            <a:off x="76200" y="202018"/>
            <a:ext cx="1600200" cy="1015663"/>
          </a:xfrm>
          <a:prstGeom prst="rect">
            <a:avLst/>
          </a:prstGeom>
          <a:solidFill>
            <a:schemeClr val="bg1"/>
          </a:solidFill>
          <a:ln w="19050">
            <a:solidFill>
              <a:schemeClr val="tx1"/>
            </a:solidFill>
          </a:ln>
        </p:spPr>
        <p:txBody>
          <a:bodyPr wrap="square" rtlCol="0">
            <a:spAutoFit/>
          </a:bodyPr>
          <a:lstStyle/>
          <a:p>
            <a:r>
              <a:rPr lang="en-US" sz="1200" dirty="0" smtClean="0"/>
              <a:t>WBC (V19-23)</a:t>
            </a:r>
          </a:p>
          <a:p>
            <a:r>
              <a:rPr lang="en-US" sz="1200" dirty="0" smtClean="0"/>
              <a:t>Note no mention of</a:t>
            </a:r>
          </a:p>
          <a:p>
            <a:r>
              <a:rPr lang="en-US" sz="1200" dirty="0" smtClean="0"/>
              <a:t>-charge of </a:t>
            </a:r>
            <a:r>
              <a:rPr lang="en-US" sz="1200" dirty="0" smtClean="0"/>
              <a:t>spying</a:t>
            </a:r>
          </a:p>
          <a:p>
            <a:r>
              <a:rPr lang="en-US" sz="1200" dirty="0"/>
              <a:t>-</a:t>
            </a:r>
            <a:r>
              <a:rPr lang="en-US" sz="1200" dirty="0" smtClean="0"/>
              <a:t>imprisonment</a:t>
            </a:r>
          </a:p>
          <a:p>
            <a:r>
              <a:rPr lang="en-US" sz="1200" dirty="0"/>
              <a:t>-</a:t>
            </a:r>
            <a:r>
              <a:rPr lang="en-US" sz="1200" dirty="0" smtClean="0"/>
              <a:t>detention of Simeon.</a:t>
            </a:r>
          </a:p>
        </p:txBody>
      </p:sp>
      <p:sp>
        <p:nvSpPr>
          <p:cNvPr id="7" name="TextBox 6"/>
          <p:cNvSpPr txBox="1"/>
          <p:nvPr/>
        </p:nvSpPr>
        <p:spPr>
          <a:xfrm>
            <a:off x="76200" y="5798403"/>
            <a:ext cx="6400800" cy="830997"/>
          </a:xfrm>
          <a:prstGeom prst="rect">
            <a:avLst/>
          </a:prstGeom>
          <a:solidFill>
            <a:schemeClr val="bg1"/>
          </a:solidFill>
          <a:ln w="19050">
            <a:solidFill>
              <a:schemeClr val="tx1"/>
            </a:solidFill>
          </a:ln>
        </p:spPr>
        <p:txBody>
          <a:bodyPr wrap="square" rtlCol="0">
            <a:spAutoFit/>
          </a:bodyPr>
          <a:lstStyle/>
          <a:p>
            <a:r>
              <a:rPr lang="en-US" sz="1200" dirty="0" smtClean="0"/>
              <a:t>WBC (V19-23)</a:t>
            </a:r>
          </a:p>
          <a:p>
            <a:r>
              <a:rPr lang="en-US" sz="1200" dirty="0" smtClean="0"/>
              <a:t>The </a:t>
            </a:r>
            <a:r>
              <a:rPr lang="en-US" sz="1200" dirty="0"/>
              <a:t>acknowledgment of his father’s </a:t>
            </a:r>
            <a:r>
              <a:rPr lang="en-US" sz="1200" dirty="0">
                <a:solidFill>
                  <a:srgbClr val="FF00FF"/>
                </a:solidFill>
              </a:rPr>
              <a:t>favoritism</a:t>
            </a:r>
            <a:r>
              <a:rPr lang="en-US" sz="1200" dirty="0"/>
              <a:t> is striking, for it was Jacob’s love of Joseph that caused his brothers to hate him. Now this same </a:t>
            </a:r>
            <a:r>
              <a:rPr lang="en-US" sz="1200" dirty="0">
                <a:solidFill>
                  <a:srgbClr val="FF00FF"/>
                </a:solidFill>
              </a:rPr>
              <a:t>favoritism</a:t>
            </a:r>
            <a:r>
              <a:rPr lang="en-US" sz="1200" dirty="0"/>
              <a:t> is cited as ground for mercy; the other brothers, or at least Judah, have accepted that love for their father must override all other grudges</a:t>
            </a:r>
            <a:r>
              <a:rPr lang="en-US" sz="1200" dirty="0" smtClean="0"/>
              <a:t>.</a:t>
            </a:r>
            <a:endParaRPr lang="en-US" sz="1200" dirty="0" smtClean="0"/>
          </a:p>
        </p:txBody>
      </p:sp>
    </p:spTree>
    <p:extLst>
      <p:ext uri="{BB962C8B-B14F-4D97-AF65-F5344CB8AC3E}">
        <p14:creationId xmlns:p14="http://schemas.microsoft.com/office/powerpoint/2010/main" val="1150695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44:24-29</a:t>
            </a:r>
            <a:endParaRPr lang="en-US" sz="1200" dirty="0"/>
          </a:p>
        </p:txBody>
      </p:sp>
      <p:sp>
        <p:nvSpPr>
          <p:cNvPr id="3" name="Content Placeholder 2"/>
          <p:cNvSpPr txBox="1">
            <a:spLocks/>
          </p:cNvSpPr>
          <p:nvPr/>
        </p:nvSpPr>
        <p:spPr>
          <a:xfrm>
            <a:off x="76200" y="457200"/>
            <a:ext cx="8915400" cy="6248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3200400" algn="r"/>
              </a:tabLst>
            </a:pPr>
            <a:r>
              <a:rPr lang="he-IL" sz="2200" dirty="0">
                <a:latin typeface="SBL Hebrew" pitchFamily="2" charset="-79"/>
                <a:cs typeface="SBL Hebrew" pitchFamily="2" charset="-79"/>
              </a:rPr>
              <a:t>		וַיְהִי֙ כִּ֣י עָלִ֔ינוּ אֶֽל־עַבְדְּךָ֖ אָבִ֑י </a:t>
            </a:r>
            <a:r>
              <a:rPr lang="he-IL" sz="2200" dirty="0" smtClean="0">
                <a:latin typeface="SBL Hebrew" pitchFamily="2" charset="-79"/>
                <a:cs typeface="SBL Hebrew" pitchFamily="2" charset="-79"/>
              </a:rPr>
              <a:t>וַנַּ֨גֶּד־ל֔וֹ </a:t>
            </a:r>
            <a:r>
              <a:rPr lang="he-IL" sz="2200" dirty="0">
                <a:latin typeface="SBL Hebrew" pitchFamily="2" charset="-79"/>
                <a:cs typeface="SBL Hebrew" pitchFamily="2" charset="-79"/>
              </a:rPr>
              <a:t>אֵ֖ת דִּבְרֵ֥י אֲדֹנִֽי׃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וַיֹּ֖אמֶר אָבִ֑ינוּ</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שֻׁ֖בוּ </a:t>
            </a:r>
            <a:r>
              <a:rPr lang="he-IL" sz="2200" dirty="0">
                <a:latin typeface="SBL Hebrew" pitchFamily="2" charset="-79"/>
                <a:cs typeface="SBL Hebrew" pitchFamily="2" charset="-79"/>
              </a:rPr>
              <a:t>שִׁבְרוּ־לָ֥נוּ מְעַט־אֹֽכֶל׃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וַנֹּ֕אמֶר</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נוּכַ֖ל </a:t>
            </a:r>
            <a:r>
              <a:rPr lang="he-IL" sz="2200" dirty="0" smtClean="0">
                <a:latin typeface="SBL Hebrew" pitchFamily="2" charset="-79"/>
                <a:cs typeface="SBL Hebrew" pitchFamily="2" charset="-79"/>
              </a:rPr>
              <a:t>לָרֶ֑דֶת</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אִם־יֵשׁ֩ </a:t>
            </a:r>
            <a:r>
              <a:rPr lang="he-IL" sz="2200" dirty="0">
                <a:latin typeface="SBL Hebrew" pitchFamily="2" charset="-79"/>
                <a:cs typeface="SBL Hebrew" pitchFamily="2" charset="-79"/>
              </a:rPr>
              <a:t>אָחִ֨ינוּ הַקָּטֹ֤ן אִתָּ֙נוּ֙ </a:t>
            </a:r>
            <a:r>
              <a:rPr lang="he-IL" sz="2200" dirty="0" smtClean="0">
                <a:latin typeface="SBL Hebrew" pitchFamily="2" charset="-79"/>
                <a:cs typeface="SBL Hebrew" pitchFamily="2" charset="-79"/>
              </a:rPr>
              <a:t>וְיָרַ֔דְנוּ</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כִּי־לֹ֣א </a:t>
            </a:r>
            <a:r>
              <a:rPr lang="he-IL" sz="2200" dirty="0">
                <a:latin typeface="SBL Hebrew" pitchFamily="2" charset="-79"/>
                <a:cs typeface="SBL Hebrew" pitchFamily="2" charset="-79"/>
              </a:rPr>
              <a:t>נוּכַ֗ל לִרְאוֹת֙ פְּנֵ֣י הָאִ֔ישׁ </a:t>
            </a:r>
            <a:r>
              <a:rPr lang="he-IL" sz="2200" dirty="0" smtClean="0">
                <a:latin typeface="SBL Hebrew" pitchFamily="2" charset="-79"/>
                <a:cs typeface="SBL Hebrew" pitchFamily="2" charset="-79"/>
              </a:rPr>
              <a:t>וְאָחִ֥ינוּ </a:t>
            </a:r>
            <a:r>
              <a:rPr lang="he-IL" sz="2200" dirty="0">
                <a:latin typeface="SBL Hebrew" pitchFamily="2" charset="-79"/>
                <a:cs typeface="SBL Hebrew" pitchFamily="2" charset="-79"/>
              </a:rPr>
              <a:t>הַקָּטֹ֖ן אֵינֶ֥נּוּ אִתָּֽנוּ׃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וַיֹּ֛אמֶר </a:t>
            </a:r>
            <a:r>
              <a:rPr lang="he-IL" sz="2200" dirty="0">
                <a:latin typeface="SBL Hebrew" pitchFamily="2" charset="-79"/>
                <a:cs typeface="SBL Hebrew" pitchFamily="2" charset="-79"/>
              </a:rPr>
              <a:t>עַבְדְּךָ֥ אָבִ֖י </a:t>
            </a:r>
            <a:r>
              <a:rPr lang="he-IL" sz="2200" dirty="0" smtClean="0">
                <a:latin typeface="SBL Hebrew" pitchFamily="2" charset="-79"/>
                <a:cs typeface="SBL Hebrew" pitchFamily="2" charset="-79"/>
              </a:rPr>
              <a:t>אֵלֵ֑ינוּ</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אַתֶּ֣ם </a:t>
            </a:r>
            <a:r>
              <a:rPr lang="he-IL" sz="2200" dirty="0">
                <a:latin typeface="SBL Hebrew" pitchFamily="2" charset="-79"/>
                <a:cs typeface="SBL Hebrew" pitchFamily="2" charset="-79"/>
              </a:rPr>
              <a:t>יְדַעְתֶּ֔ם כִּ֥י שְׁנַ֖יִם יָֽלְדָה־לִּ֥י אִשְׁתִּֽי׃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וַיֵּצֵ֤א </a:t>
            </a:r>
            <a:r>
              <a:rPr lang="he-IL" sz="2200" dirty="0">
                <a:latin typeface="SBL Hebrew" pitchFamily="2" charset="-79"/>
                <a:cs typeface="SBL Hebrew" pitchFamily="2" charset="-79"/>
              </a:rPr>
              <a:t>הָֽאֶחָד֙ מֵֽאִתִּ֔י </a:t>
            </a:r>
            <a:r>
              <a:rPr lang="he-IL" sz="2200" dirty="0" smtClean="0">
                <a:latin typeface="SBL Hebrew" pitchFamily="2" charset="-79"/>
                <a:cs typeface="SBL Hebrew" pitchFamily="2" charset="-79"/>
              </a:rPr>
              <a:t>וָאֹמַ֕ר </a:t>
            </a:r>
            <a:r>
              <a:rPr lang="he-IL" sz="2200" dirty="0">
                <a:latin typeface="SBL Hebrew" pitchFamily="2" charset="-79"/>
                <a:cs typeface="SBL Hebrew" pitchFamily="2" charset="-79"/>
              </a:rPr>
              <a:t>אַ֖ךְ טָרֹ֣ף טֹרָ֑ף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וְלֹ֥א </a:t>
            </a:r>
            <a:r>
              <a:rPr lang="he-IL" sz="2200" dirty="0">
                <a:latin typeface="SBL Hebrew" pitchFamily="2" charset="-79"/>
                <a:cs typeface="SBL Hebrew" pitchFamily="2" charset="-79"/>
              </a:rPr>
              <a:t>רְאִיתִ֖יו עַד־הֵֽנָּה׃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וּלְקַחְתֶּ֧ם </a:t>
            </a:r>
            <a:r>
              <a:rPr lang="he-IL" sz="2200" dirty="0">
                <a:latin typeface="SBL Hebrew" pitchFamily="2" charset="-79"/>
                <a:cs typeface="SBL Hebrew" pitchFamily="2" charset="-79"/>
              </a:rPr>
              <a:t>גַּם־אֶת־זֶ֛ה מֵעִ֥ם פָּנַ֖י וְקָרָ֣הוּ אָס֑וֹן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וְהֽוֹרַדְתֶּ֧ם </a:t>
            </a:r>
            <a:r>
              <a:rPr lang="he-IL" sz="2200" dirty="0">
                <a:latin typeface="SBL Hebrew" pitchFamily="2" charset="-79"/>
                <a:cs typeface="SBL Hebrew" pitchFamily="2" charset="-79"/>
              </a:rPr>
              <a:t>אֶת־שֵׂיבָתִ֛י בְּרָעָ֖ה שְׁאֹֽלָה׃ </a:t>
            </a:r>
          </a:p>
        </p:txBody>
      </p:sp>
    </p:spTree>
    <p:extLst>
      <p:ext uri="{BB962C8B-B14F-4D97-AF65-F5344CB8AC3E}">
        <p14:creationId xmlns:p14="http://schemas.microsoft.com/office/powerpoint/2010/main" val="40974859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44:24-29</a:t>
            </a:r>
            <a:endParaRPr lang="en-US" sz="1200" dirty="0"/>
          </a:p>
        </p:txBody>
      </p:sp>
      <p:sp>
        <p:nvSpPr>
          <p:cNvPr id="3" name="Content Placeholder 2"/>
          <p:cNvSpPr txBox="1">
            <a:spLocks/>
          </p:cNvSpPr>
          <p:nvPr/>
        </p:nvSpPr>
        <p:spPr>
          <a:xfrm>
            <a:off x="76200" y="457200"/>
            <a:ext cx="8915400" cy="6248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3200400" algn="r"/>
              </a:tabLst>
            </a:pPr>
            <a:r>
              <a:rPr lang="he-IL" sz="2200" dirty="0">
                <a:latin typeface="SBL Hebrew" pitchFamily="2" charset="-79"/>
                <a:cs typeface="SBL Hebrew" pitchFamily="2" charset="-79"/>
              </a:rPr>
              <a:t>		וַיְהִי֙ כִּ֣י עָלִ֔ינוּ אֶֽל־עַבְדְּךָ֖ אָבִ֑י </a:t>
            </a:r>
            <a:r>
              <a:rPr lang="he-IL" sz="2200" dirty="0" smtClean="0">
                <a:latin typeface="SBL Hebrew" pitchFamily="2" charset="-79"/>
                <a:cs typeface="SBL Hebrew" pitchFamily="2" charset="-79"/>
              </a:rPr>
              <a:t>וַנַּ֨גֶּד־ל֔וֹ </a:t>
            </a:r>
            <a:r>
              <a:rPr lang="he-IL" sz="2200" dirty="0">
                <a:latin typeface="SBL Hebrew" pitchFamily="2" charset="-79"/>
                <a:cs typeface="SBL Hebrew" pitchFamily="2" charset="-79"/>
              </a:rPr>
              <a:t>אֵ֖ת דִּבְרֵ֥י אֲדֹנִֽי׃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וַיֹּ֖אמֶר אָבִ֑ינוּ</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שֻׁ֖בוּ </a:t>
            </a:r>
            <a:r>
              <a:rPr lang="he-IL" sz="2200" dirty="0">
                <a:latin typeface="SBL Hebrew" pitchFamily="2" charset="-79"/>
                <a:cs typeface="SBL Hebrew" pitchFamily="2" charset="-79"/>
              </a:rPr>
              <a:t>שִׁבְרוּ־לָ֥נוּ מְעַט־אֹֽכֶל׃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וַנֹּ֕אמֶר</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נוּכַ֖ל </a:t>
            </a:r>
            <a:r>
              <a:rPr lang="he-IL" sz="2200" dirty="0" smtClean="0">
                <a:latin typeface="SBL Hebrew" pitchFamily="2" charset="-79"/>
                <a:cs typeface="SBL Hebrew" pitchFamily="2" charset="-79"/>
              </a:rPr>
              <a:t>לָרֶ֑דֶת</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אִם־יֵשׁ֩ </a:t>
            </a:r>
            <a:r>
              <a:rPr lang="he-IL" sz="2200" dirty="0">
                <a:latin typeface="SBL Hebrew" pitchFamily="2" charset="-79"/>
                <a:cs typeface="SBL Hebrew" pitchFamily="2" charset="-79"/>
              </a:rPr>
              <a:t>אָחִ֨ינוּ הַקָּטֹ֤ן אִתָּ֙נוּ֙ </a:t>
            </a:r>
            <a:r>
              <a:rPr lang="he-IL" sz="2200" dirty="0" smtClean="0">
                <a:latin typeface="SBL Hebrew" pitchFamily="2" charset="-79"/>
                <a:cs typeface="SBL Hebrew" pitchFamily="2" charset="-79"/>
              </a:rPr>
              <a:t>וְיָרַ֔דְנוּ</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כִּי־לֹ֣א </a:t>
            </a:r>
            <a:r>
              <a:rPr lang="he-IL" sz="2200" dirty="0">
                <a:latin typeface="SBL Hebrew" pitchFamily="2" charset="-79"/>
                <a:cs typeface="SBL Hebrew" pitchFamily="2" charset="-79"/>
              </a:rPr>
              <a:t>נוּכַ֗ל לִרְאוֹת֙ פְּנֵ֣י הָאִ֔ישׁ </a:t>
            </a:r>
            <a:r>
              <a:rPr lang="he-IL" sz="2200" dirty="0" smtClean="0">
                <a:latin typeface="SBL Hebrew" pitchFamily="2" charset="-79"/>
                <a:cs typeface="SBL Hebrew" pitchFamily="2" charset="-79"/>
              </a:rPr>
              <a:t>וְאָחִ֥ינוּ </a:t>
            </a:r>
            <a:r>
              <a:rPr lang="he-IL" sz="2200" dirty="0">
                <a:latin typeface="SBL Hebrew" pitchFamily="2" charset="-79"/>
                <a:cs typeface="SBL Hebrew" pitchFamily="2" charset="-79"/>
              </a:rPr>
              <a:t>הַקָּטֹ֖ן אֵינֶ֥נּוּ אִתָּֽנוּ׃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וַיֹּ֛אמֶר </a:t>
            </a:r>
            <a:r>
              <a:rPr lang="he-IL" sz="2200" dirty="0">
                <a:latin typeface="SBL Hebrew" pitchFamily="2" charset="-79"/>
                <a:cs typeface="SBL Hebrew" pitchFamily="2" charset="-79"/>
              </a:rPr>
              <a:t>עַבְדְּךָ֥ אָבִ֖י </a:t>
            </a:r>
            <a:r>
              <a:rPr lang="he-IL" sz="2200" dirty="0" smtClean="0">
                <a:latin typeface="SBL Hebrew" pitchFamily="2" charset="-79"/>
                <a:cs typeface="SBL Hebrew" pitchFamily="2" charset="-79"/>
              </a:rPr>
              <a:t>אֵלֵ֑ינוּ</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אַתֶּ֣ם </a:t>
            </a:r>
            <a:r>
              <a:rPr lang="he-IL" sz="2200" dirty="0">
                <a:latin typeface="SBL Hebrew" pitchFamily="2" charset="-79"/>
                <a:cs typeface="SBL Hebrew" pitchFamily="2" charset="-79"/>
              </a:rPr>
              <a:t>יְדַעְתֶּ֔ם כִּ֥י שְׁנַ֖יִם יָֽלְדָה־לִּ֥י אִשְׁתִּֽי׃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וַיֵּצֵ֤א </a:t>
            </a:r>
            <a:r>
              <a:rPr lang="he-IL" sz="2200" dirty="0">
                <a:latin typeface="SBL Hebrew" pitchFamily="2" charset="-79"/>
                <a:cs typeface="SBL Hebrew" pitchFamily="2" charset="-79"/>
              </a:rPr>
              <a:t>הָֽאֶחָד֙ מֵֽאִתִּ֔י </a:t>
            </a:r>
            <a:r>
              <a:rPr lang="he-IL" sz="2200" dirty="0" smtClean="0">
                <a:latin typeface="SBL Hebrew" pitchFamily="2" charset="-79"/>
                <a:cs typeface="SBL Hebrew" pitchFamily="2" charset="-79"/>
              </a:rPr>
              <a:t>וָאֹמַ֕ר </a:t>
            </a:r>
            <a:r>
              <a:rPr lang="he-IL" sz="2200" dirty="0">
                <a:latin typeface="SBL Hebrew" pitchFamily="2" charset="-79"/>
                <a:cs typeface="SBL Hebrew" pitchFamily="2" charset="-79"/>
              </a:rPr>
              <a:t>אַ֖ךְ טָרֹ֣ף טֹרָ֑ף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וְלֹ֥א </a:t>
            </a:r>
            <a:r>
              <a:rPr lang="he-IL" sz="2200" dirty="0">
                <a:latin typeface="SBL Hebrew" pitchFamily="2" charset="-79"/>
                <a:cs typeface="SBL Hebrew" pitchFamily="2" charset="-79"/>
              </a:rPr>
              <a:t>רְאִיתִ֖יו עַד־הֵֽנָּה׃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וּלְקַחְתֶּ֧ם </a:t>
            </a:r>
            <a:r>
              <a:rPr lang="he-IL" sz="2200" dirty="0">
                <a:latin typeface="SBL Hebrew" pitchFamily="2" charset="-79"/>
                <a:cs typeface="SBL Hebrew" pitchFamily="2" charset="-79"/>
              </a:rPr>
              <a:t>גַּם־אֶת־זֶ֛ה מֵעִ֥ם פָּנַ֖י וְקָרָ֣הוּ אָס֑וֹן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וְהֽוֹרַדְתֶּ֧ם </a:t>
            </a:r>
            <a:r>
              <a:rPr lang="he-IL" sz="2200" dirty="0">
                <a:latin typeface="SBL Hebrew" pitchFamily="2" charset="-79"/>
                <a:cs typeface="SBL Hebrew" pitchFamily="2" charset="-79"/>
              </a:rPr>
              <a:t>אֶת־שֵׂיבָתִ֛י בְּרָעָ֖ה שְׁאֹֽלָה׃ </a:t>
            </a:r>
          </a:p>
        </p:txBody>
      </p:sp>
      <p:sp>
        <p:nvSpPr>
          <p:cNvPr id="4" name="TextBox 3"/>
          <p:cNvSpPr txBox="1"/>
          <p:nvPr/>
        </p:nvSpPr>
        <p:spPr>
          <a:xfrm>
            <a:off x="3429000" y="63519"/>
            <a:ext cx="2590800" cy="276999"/>
          </a:xfrm>
          <a:prstGeom prst="rect">
            <a:avLst/>
          </a:prstGeom>
          <a:solidFill>
            <a:schemeClr val="bg1"/>
          </a:solidFill>
          <a:ln w="19050">
            <a:solidFill>
              <a:schemeClr val="tx1"/>
            </a:solidFill>
          </a:ln>
        </p:spPr>
        <p:txBody>
          <a:bodyPr wrap="square" rtlCol="0">
            <a:spAutoFit/>
          </a:bodyPr>
          <a:lstStyle/>
          <a:p>
            <a:pPr algn="ctr"/>
            <a:r>
              <a:rPr lang="en-US" sz="1200" dirty="0" smtClean="0"/>
              <a:t>Summary of the discussion in Canaan. </a:t>
            </a:r>
            <a:endParaRPr lang="en-CA" sz="1200" dirty="0"/>
          </a:p>
        </p:txBody>
      </p:sp>
    </p:spTree>
    <p:extLst>
      <p:ext uri="{BB962C8B-B14F-4D97-AF65-F5344CB8AC3E}">
        <p14:creationId xmlns:p14="http://schemas.microsoft.com/office/powerpoint/2010/main" val="39950440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44:24-29</a:t>
            </a:r>
            <a:endParaRPr lang="en-US" sz="1200" dirty="0"/>
          </a:p>
        </p:txBody>
      </p:sp>
      <p:sp>
        <p:nvSpPr>
          <p:cNvPr id="3" name="Content Placeholder 2"/>
          <p:cNvSpPr txBox="1">
            <a:spLocks/>
          </p:cNvSpPr>
          <p:nvPr/>
        </p:nvSpPr>
        <p:spPr>
          <a:xfrm>
            <a:off x="76200" y="457200"/>
            <a:ext cx="8915400" cy="6248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3200400" algn="r"/>
              </a:tabLst>
            </a:pPr>
            <a:r>
              <a:rPr lang="he-IL" sz="2200" dirty="0">
                <a:latin typeface="SBL Hebrew" pitchFamily="2" charset="-79"/>
                <a:cs typeface="SBL Hebrew" pitchFamily="2" charset="-79"/>
              </a:rPr>
              <a:t>		וַיְהִי֙ כִּ֣י עָלִ֔ינוּ אֶֽל־עַבְדְּךָ֖ אָבִ֑י </a:t>
            </a:r>
            <a:r>
              <a:rPr lang="he-IL" sz="2200" dirty="0" smtClean="0">
                <a:latin typeface="SBL Hebrew" pitchFamily="2" charset="-79"/>
                <a:cs typeface="SBL Hebrew" pitchFamily="2" charset="-79"/>
              </a:rPr>
              <a:t>וַנַּ֨גֶּד־ל֔וֹ </a:t>
            </a:r>
            <a:r>
              <a:rPr lang="he-IL" sz="2200" dirty="0">
                <a:latin typeface="SBL Hebrew" pitchFamily="2" charset="-79"/>
                <a:cs typeface="SBL Hebrew" pitchFamily="2" charset="-79"/>
              </a:rPr>
              <a:t>אֵ֖ת דִּבְרֵ֥י אֲדֹנִֽי׃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וַיֹּ֖אמֶר אָבִ֑ינוּ</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שֻׁ֖בוּ </a:t>
            </a:r>
            <a:r>
              <a:rPr lang="he-IL" sz="2200" dirty="0">
                <a:latin typeface="SBL Hebrew" pitchFamily="2" charset="-79"/>
                <a:cs typeface="SBL Hebrew" pitchFamily="2" charset="-79"/>
              </a:rPr>
              <a:t>שִׁבְרוּ־לָ֥נוּ מְעַט־אֹֽכֶל׃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וַנֹּ֕אמֶר</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נוּכַ֖ל </a:t>
            </a:r>
            <a:r>
              <a:rPr lang="he-IL" sz="2200" dirty="0" smtClean="0">
                <a:latin typeface="SBL Hebrew" pitchFamily="2" charset="-79"/>
                <a:cs typeface="SBL Hebrew" pitchFamily="2" charset="-79"/>
              </a:rPr>
              <a:t>לָרֶ֑דֶת</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אִם־יֵשׁ֩ </a:t>
            </a:r>
            <a:r>
              <a:rPr lang="he-IL" sz="2200" dirty="0">
                <a:latin typeface="SBL Hebrew" pitchFamily="2" charset="-79"/>
                <a:cs typeface="SBL Hebrew" pitchFamily="2" charset="-79"/>
              </a:rPr>
              <a:t>אָחִ֨ינוּ הַקָּטֹ֤ן אִתָּ֙נוּ֙ </a:t>
            </a:r>
            <a:r>
              <a:rPr lang="he-IL" sz="2200" dirty="0" smtClean="0">
                <a:latin typeface="SBL Hebrew" pitchFamily="2" charset="-79"/>
                <a:cs typeface="SBL Hebrew" pitchFamily="2" charset="-79"/>
              </a:rPr>
              <a:t>וְיָרַ֔דְנוּ</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כִּי־לֹ֣א </a:t>
            </a:r>
            <a:r>
              <a:rPr lang="he-IL" sz="2200" dirty="0">
                <a:latin typeface="SBL Hebrew" pitchFamily="2" charset="-79"/>
                <a:cs typeface="SBL Hebrew" pitchFamily="2" charset="-79"/>
              </a:rPr>
              <a:t>נוּכַ֗ל לִרְאוֹת֙ פְּנֵ֣י הָאִ֔ישׁ </a:t>
            </a:r>
            <a:r>
              <a:rPr lang="he-IL" sz="2200" dirty="0" smtClean="0">
                <a:latin typeface="SBL Hebrew" pitchFamily="2" charset="-79"/>
                <a:cs typeface="SBL Hebrew" pitchFamily="2" charset="-79"/>
              </a:rPr>
              <a:t>וְאָחִ֥ינוּ </a:t>
            </a:r>
            <a:r>
              <a:rPr lang="he-IL" sz="2200" dirty="0">
                <a:latin typeface="SBL Hebrew" pitchFamily="2" charset="-79"/>
                <a:cs typeface="SBL Hebrew" pitchFamily="2" charset="-79"/>
              </a:rPr>
              <a:t>הַקָּטֹ֖ן אֵינֶ֥נּוּ אִתָּֽנוּ׃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וַיֹּ֛אמֶר </a:t>
            </a:r>
            <a:r>
              <a:rPr lang="he-IL" sz="2200" dirty="0">
                <a:latin typeface="SBL Hebrew" pitchFamily="2" charset="-79"/>
                <a:cs typeface="SBL Hebrew" pitchFamily="2" charset="-79"/>
              </a:rPr>
              <a:t>עַבְדְּךָ֥ אָבִ֖י </a:t>
            </a:r>
            <a:r>
              <a:rPr lang="he-IL" sz="2200" dirty="0" smtClean="0">
                <a:latin typeface="SBL Hebrew" pitchFamily="2" charset="-79"/>
                <a:cs typeface="SBL Hebrew" pitchFamily="2" charset="-79"/>
              </a:rPr>
              <a:t>אֵלֵ֑ינוּ</a:t>
            </a:r>
            <a:r>
              <a:rPr lang="en-US" sz="2200" dirty="0" smtClean="0">
                <a:latin typeface="SBL Hebrew" pitchFamily="2" charset="-79"/>
                <a:cs typeface="SBL Hebrew" pitchFamily="2" charset="-79"/>
              </a:rPr>
              <a:t>	</a:t>
            </a:r>
            <a:r>
              <a:rPr lang="he-IL" sz="2200" dirty="0" smtClean="0">
                <a:solidFill>
                  <a:srgbClr val="FF00FF"/>
                </a:solidFill>
                <a:latin typeface="SBL Hebrew" pitchFamily="2" charset="-79"/>
                <a:cs typeface="SBL Hebrew" pitchFamily="2" charset="-79"/>
              </a:rPr>
              <a:t>אַתֶּ֣ם </a:t>
            </a:r>
            <a:r>
              <a:rPr lang="he-IL" sz="2200" dirty="0">
                <a:solidFill>
                  <a:srgbClr val="FF00FF"/>
                </a:solidFill>
                <a:latin typeface="SBL Hebrew" pitchFamily="2" charset="-79"/>
                <a:cs typeface="SBL Hebrew" pitchFamily="2" charset="-79"/>
              </a:rPr>
              <a:t>יְדַעְתֶּ֔ם כִּ֥י שְׁנַ֖יִם יָֽלְדָה־לִּ֥י אִשְׁתִּֽי</a:t>
            </a:r>
            <a:r>
              <a:rPr lang="he-IL" sz="2200" dirty="0">
                <a:latin typeface="SBL Hebrew" pitchFamily="2" charset="-79"/>
                <a:cs typeface="SBL Hebrew" pitchFamily="2" charset="-79"/>
              </a:rPr>
              <a:t>׃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וַיֵּצֵ֤א </a:t>
            </a:r>
            <a:r>
              <a:rPr lang="he-IL" sz="2200" dirty="0">
                <a:latin typeface="SBL Hebrew" pitchFamily="2" charset="-79"/>
                <a:cs typeface="SBL Hebrew" pitchFamily="2" charset="-79"/>
              </a:rPr>
              <a:t>הָֽאֶחָד֙ מֵֽאִתִּ֔י </a:t>
            </a:r>
            <a:r>
              <a:rPr lang="he-IL" sz="2200" dirty="0" smtClean="0">
                <a:latin typeface="SBL Hebrew" pitchFamily="2" charset="-79"/>
                <a:cs typeface="SBL Hebrew" pitchFamily="2" charset="-79"/>
              </a:rPr>
              <a:t>וָאֹמַ֕ר </a:t>
            </a:r>
            <a:r>
              <a:rPr lang="he-IL" sz="2200" dirty="0">
                <a:latin typeface="SBL Hebrew" pitchFamily="2" charset="-79"/>
                <a:cs typeface="SBL Hebrew" pitchFamily="2" charset="-79"/>
              </a:rPr>
              <a:t>אַ֖ךְ טָרֹ֣ף טֹרָ֑ף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וְלֹ֥א </a:t>
            </a:r>
            <a:r>
              <a:rPr lang="he-IL" sz="2200" dirty="0">
                <a:latin typeface="SBL Hebrew" pitchFamily="2" charset="-79"/>
                <a:cs typeface="SBL Hebrew" pitchFamily="2" charset="-79"/>
              </a:rPr>
              <a:t>רְאִיתִ֖יו עַד־הֵֽנָּה׃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וּלְקַחְתֶּ֧ם </a:t>
            </a:r>
            <a:r>
              <a:rPr lang="he-IL" sz="2200" dirty="0">
                <a:latin typeface="SBL Hebrew" pitchFamily="2" charset="-79"/>
                <a:cs typeface="SBL Hebrew" pitchFamily="2" charset="-79"/>
              </a:rPr>
              <a:t>גַּם־אֶת־זֶ֛ה מֵעִ֥ם פָּנַ֖י וְקָרָ֣הוּ אָס֑וֹן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וְהֽוֹרַדְתֶּ֧ם </a:t>
            </a:r>
            <a:r>
              <a:rPr lang="he-IL" sz="2200" dirty="0">
                <a:latin typeface="SBL Hebrew" pitchFamily="2" charset="-79"/>
                <a:cs typeface="SBL Hebrew" pitchFamily="2" charset="-79"/>
              </a:rPr>
              <a:t>אֶת־שֵׂיבָתִ֛י בְּרָעָ֖ה שְׁאֹֽלָה׃ </a:t>
            </a:r>
          </a:p>
        </p:txBody>
      </p:sp>
      <p:sp>
        <p:nvSpPr>
          <p:cNvPr id="4" name="TextBox 3"/>
          <p:cNvSpPr txBox="1"/>
          <p:nvPr/>
        </p:nvSpPr>
        <p:spPr>
          <a:xfrm>
            <a:off x="3429000" y="63519"/>
            <a:ext cx="2590800" cy="276999"/>
          </a:xfrm>
          <a:prstGeom prst="rect">
            <a:avLst/>
          </a:prstGeom>
          <a:solidFill>
            <a:schemeClr val="bg1"/>
          </a:solidFill>
          <a:ln w="19050">
            <a:solidFill>
              <a:schemeClr val="tx1"/>
            </a:solidFill>
          </a:ln>
        </p:spPr>
        <p:txBody>
          <a:bodyPr wrap="square" rtlCol="0">
            <a:spAutoFit/>
          </a:bodyPr>
          <a:lstStyle/>
          <a:p>
            <a:pPr algn="ctr"/>
            <a:r>
              <a:rPr lang="en-US" sz="1200" dirty="0" smtClean="0"/>
              <a:t>Summary of the discussion in Canaan. </a:t>
            </a:r>
            <a:endParaRPr lang="en-CA" sz="1200" dirty="0"/>
          </a:p>
        </p:txBody>
      </p:sp>
      <p:sp>
        <p:nvSpPr>
          <p:cNvPr id="5" name="TextBox 4"/>
          <p:cNvSpPr txBox="1"/>
          <p:nvPr/>
        </p:nvSpPr>
        <p:spPr>
          <a:xfrm>
            <a:off x="76200" y="3352800"/>
            <a:ext cx="1828800" cy="1754326"/>
          </a:xfrm>
          <a:prstGeom prst="rect">
            <a:avLst/>
          </a:prstGeom>
          <a:solidFill>
            <a:schemeClr val="bg1"/>
          </a:solidFill>
          <a:ln w="19050">
            <a:solidFill>
              <a:schemeClr val="tx1"/>
            </a:solidFill>
          </a:ln>
        </p:spPr>
        <p:txBody>
          <a:bodyPr wrap="square" rtlCol="0">
            <a:spAutoFit/>
          </a:bodyPr>
          <a:lstStyle/>
          <a:p>
            <a:r>
              <a:rPr lang="en-US" sz="1200" dirty="0" smtClean="0"/>
              <a:t>WBC (V24-29)</a:t>
            </a:r>
          </a:p>
          <a:p>
            <a:r>
              <a:rPr lang="en-US" sz="1200" dirty="0"/>
              <a:t>Nowhere in 42:29–43:14 does Jacob say, “</a:t>
            </a:r>
            <a:r>
              <a:rPr lang="en-US" sz="1200" dirty="0">
                <a:solidFill>
                  <a:srgbClr val="FF00FF"/>
                </a:solidFill>
              </a:rPr>
              <a:t>You know my wife bore me two sons</a:t>
            </a:r>
            <a:r>
              <a:rPr lang="en-US" sz="1200" dirty="0"/>
              <a:t>” (44:27), but Judah puts his father’s attitudes into words, even though he thereby in effect delegitimizes himself.</a:t>
            </a:r>
            <a:endParaRPr lang="en-US" sz="1200" dirty="0" smtClean="0"/>
          </a:p>
        </p:txBody>
      </p:sp>
    </p:spTree>
    <p:extLst>
      <p:ext uri="{BB962C8B-B14F-4D97-AF65-F5344CB8AC3E}">
        <p14:creationId xmlns:p14="http://schemas.microsoft.com/office/powerpoint/2010/main" val="993295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44:24-29</a:t>
            </a:r>
            <a:endParaRPr lang="en-US" sz="1200" dirty="0"/>
          </a:p>
        </p:txBody>
      </p:sp>
      <p:sp>
        <p:nvSpPr>
          <p:cNvPr id="3" name="Content Placeholder 2"/>
          <p:cNvSpPr txBox="1">
            <a:spLocks/>
          </p:cNvSpPr>
          <p:nvPr/>
        </p:nvSpPr>
        <p:spPr>
          <a:xfrm>
            <a:off x="76200" y="457200"/>
            <a:ext cx="8915400" cy="6248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3200400" algn="r"/>
              </a:tabLst>
            </a:pPr>
            <a:r>
              <a:rPr lang="he-IL" sz="2200" dirty="0">
                <a:latin typeface="SBL Hebrew" pitchFamily="2" charset="-79"/>
                <a:cs typeface="SBL Hebrew" pitchFamily="2" charset="-79"/>
              </a:rPr>
              <a:t>		וַיְהִי֙ כִּ֣י עָלִ֔ינוּ אֶֽל־עַבְדְּךָ֖ אָבִ֑י </a:t>
            </a:r>
            <a:r>
              <a:rPr lang="he-IL" sz="2200" dirty="0" smtClean="0">
                <a:latin typeface="SBL Hebrew" pitchFamily="2" charset="-79"/>
                <a:cs typeface="SBL Hebrew" pitchFamily="2" charset="-79"/>
              </a:rPr>
              <a:t>וַנַּ֨גֶּד־ל֔וֹ </a:t>
            </a:r>
            <a:r>
              <a:rPr lang="he-IL" sz="2200" dirty="0">
                <a:latin typeface="SBL Hebrew" pitchFamily="2" charset="-79"/>
                <a:cs typeface="SBL Hebrew" pitchFamily="2" charset="-79"/>
              </a:rPr>
              <a:t>אֵ֖ת דִּבְרֵ֥י אֲדֹנִֽי׃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וַיֹּ֖אמֶר אָבִ֑ינוּ</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שֻׁ֖בוּ </a:t>
            </a:r>
            <a:r>
              <a:rPr lang="he-IL" sz="2200" dirty="0">
                <a:latin typeface="SBL Hebrew" pitchFamily="2" charset="-79"/>
                <a:cs typeface="SBL Hebrew" pitchFamily="2" charset="-79"/>
              </a:rPr>
              <a:t>שִׁבְרוּ־לָ֥נוּ מְעַט־אֹֽכֶל׃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וַנֹּ֕אמֶר</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נוּכַ֖ל </a:t>
            </a:r>
            <a:r>
              <a:rPr lang="he-IL" sz="2200" dirty="0" smtClean="0">
                <a:latin typeface="SBL Hebrew" pitchFamily="2" charset="-79"/>
                <a:cs typeface="SBL Hebrew" pitchFamily="2" charset="-79"/>
              </a:rPr>
              <a:t>לָרֶ֑דֶת</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אִם־יֵשׁ֩ </a:t>
            </a:r>
            <a:r>
              <a:rPr lang="he-IL" sz="2200" dirty="0">
                <a:latin typeface="SBL Hebrew" pitchFamily="2" charset="-79"/>
                <a:cs typeface="SBL Hebrew" pitchFamily="2" charset="-79"/>
              </a:rPr>
              <a:t>אָחִ֨ינוּ הַקָּטֹ֤ן אִתָּ֙נוּ֙ </a:t>
            </a:r>
            <a:r>
              <a:rPr lang="he-IL" sz="2200" dirty="0" smtClean="0">
                <a:latin typeface="SBL Hebrew" pitchFamily="2" charset="-79"/>
                <a:cs typeface="SBL Hebrew" pitchFamily="2" charset="-79"/>
              </a:rPr>
              <a:t>וְיָרַ֔דְנוּ</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כִּי־לֹ֣א </a:t>
            </a:r>
            <a:r>
              <a:rPr lang="he-IL" sz="2200" dirty="0">
                <a:latin typeface="SBL Hebrew" pitchFamily="2" charset="-79"/>
                <a:cs typeface="SBL Hebrew" pitchFamily="2" charset="-79"/>
              </a:rPr>
              <a:t>נוּכַ֗ל לִרְאוֹת֙ פְּנֵ֣י הָאִ֔ישׁ </a:t>
            </a:r>
            <a:r>
              <a:rPr lang="he-IL" sz="2200" dirty="0" smtClean="0">
                <a:latin typeface="SBL Hebrew" pitchFamily="2" charset="-79"/>
                <a:cs typeface="SBL Hebrew" pitchFamily="2" charset="-79"/>
              </a:rPr>
              <a:t>וְאָחִ֥ינוּ </a:t>
            </a:r>
            <a:r>
              <a:rPr lang="he-IL" sz="2200" dirty="0">
                <a:latin typeface="SBL Hebrew" pitchFamily="2" charset="-79"/>
                <a:cs typeface="SBL Hebrew" pitchFamily="2" charset="-79"/>
              </a:rPr>
              <a:t>הַקָּטֹ֖ן אֵינֶ֥נּוּ אִתָּֽנוּ׃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וַיֹּ֛אמֶר </a:t>
            </a:r>
            <a:r>
              <a:rPr lang="he-IL" sz="2200" dirty="0">
                <a:latin typeface="SBL Hebrew" pitchFamily="2" charset="-79"/>
                <a:cs typeface="SBL Hebrew" pitchFamily="2" charset="-79"/>
              </a:rPr>
              <a:t>עַבְדְּךָ֥ אָבִ֖י </a:t>
            </a:r>
            <a:r>
              <a:rPr lang="he-IL" sz="2200" dirty="0" smtClean="0">
                <a:latin typeface="SBL Hebrew" pitchFamily="2" charset="-79"/>
                <a:cs typeface="SBL Hebrew" pitchFamily="2" charset="-79"/>
              </a:rPr>
              <a:t>אֵלֵ֑ינוּ</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אַתֶּ֣ם </a:t>
            </a:r>
            <a:r>
              <a:rPr lang="he-IL" sz="2200" dirty="0">
                <a:latin typeface="SBL Hebrew" pitchFamily="2" charset="-79"/>
                <a:cs typeface="SBL Hebrew" pitchFamily="2" charset="-79"/>
              </a:rPr>
              <a:t>יְדַעְתֶּ֔ם כִּ֥י שְׁנַ֖יִם יָֽלְדָה־לִּ֥י אִשְׁתִּֽי׃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וַיֵּצֵ֤א </a:t>
            </a:r>
            <a:r>
              <a:rPr lang="he-IL" sz="2200" dirty="0">
                <a:latin typeface="SBL Hebrew" pitchFamily="2" charset="-79"/>
                <a:cs typeface="SBL Hebrew" pitchFamily="2" charset="-79"/>
              </a:rPr>
              <a:t>הָֽאֶחָד֙ מֵֽאִתִּ֔י </a:t>
            </a:r>
            <a:r>
              <a:rPr lang="he-IL" sz="2200" dirty="0" smtClean="0">
                <a:latin typeface="SBL Hebrew" pitchFamily="2" charset="-79"/>
                <a:cs typeface="SBL Hebrew" pitchFamily="2" charset="-79"/>
              </a:rPr>
              <a:t>וָאֹמַ֕ר </a:t>
            </a:r>
            <a:r>
              <a:rPr lang="he-IL" sz="2200" dirty="0">
                <a:solidFill>
                  <a:srgbClr val="FF00FF"/>
                </a:solidFill>
                <a:latin typeface="SBL Hebrew" pitchFamily="2" charset="-79"/>
                <a:cs typeface="SBL Hebrew" pitchFamily="2" charset="-79"/>
              </a:rPr>
              <a:t>אַ֖ךְ טָרֹ֣ף טֹרָ֑ף </a:t>
            </a:r>
            <a:endParaRPr lang="he-IL" sz="2200" dirty="0" smtClean="0">
              <a:solidFill>
                <a:srgbClr val="FF00FF"/>
              </a:solidFill>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a:t>
            </a:r>
            <a:r>
              <a:rPr lang="he-IL" sz="2200" dirty="0" smtClean="0">
                <a:solidFill>
                  <a:srgbClr val="0000FF"/>
                </a:solidFill>
                <a:latin typeface="SBL Hebrew" pitchFamily="2" charset="-79"/>
                <a:cs typeface="SBL Hebrew" pitchFamily="2" charset="-79"/>
              </a:rPr>
              <a:t>וְלֹ֥א </a:t>
            </a:r>
            <a:r>
              <a:rPr lang="he-IL" sz="2200" dirty="0">
                <a:solidFill>
                  <a:srgbClr val="0000FF"/>
                </a:solidFill>
                <a:latin typeface="SBL Hebrew" pitchFamily="2" charset="-79"/>
                <a:cs typeface="SBL Hebrew" pitchFamily="2" charset="-79"/>
              </a:rPr>
              <a:t>רְאִיתִ֖יו עַד־הֵֽנָּה</a:t>
            </a:r>
            <a:r>
              <a:rPr lang="he-IL" sz="2200" dirty="0">
                <a:latin typeface="SBL Hebrew" pitchFamily="2" charset="-79"/>
                <a:cs typeface="SBL Hebrew" pitchFamily="2" charset="-79"/>
              </a:rPr>
              <a:t>׃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וּלְקַחְתֶּ֧ם </a:t>
            </a:r>
            <a:r>
              <a:rPr lang="he-IL" sz="2200" dirty="0">
                <a:latin typeface="SBL Hebrew" pitchFamily="2" charset="-79"/>
                <a:cs typeface="SBL Hebrew" pitchFamily="2" charset="-79"/>
              </a:rPr>
              <a:t>גַּם־אֶת־זֶ֛ה מֵעִ֥ם פָּנַ֖י וְקָרָ֣הוּ אָס֑וֹן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solidFill>
                  <a:schemeClr val="accent6">
                    <a:lumMod val="50000"/>
                  </a:schemeClr>
                </a:solidFill>
                <a:latin typeface="SBL Hebrew" pitchFamily="2" charset="-79"/>
                <a:cs typeface="SBL Hebrew" pitchFamily="2" charset="-79"/>
              </a:rPr>
              <a:t>וְהֽוֹרַדְתֶּ֧ם </a:t>
            </a:r>
            <a:r>
              <a:rPr lang="he-IL" sz="2200" dirty="0">
                <a:solidFill>
                  <a:schemeClr val="accent6">
                    <a:lumMod val="50000"/>
                  </a:schemeClr>
                </a:solidFill>
                <a:latin typeface="SBL Hebrew" pitchFamily="2" charset="-79"/>
                <a:cs typeface="SBL Hebrew" pitchFamily="2" charset="-79"/>
              </a:rPr>
              <a:t>אֶת־שֵׂיבָתִ֛י בְּרָעָ֖ה שְׁאֹֽלָה</a:t>
            </a:r>
            <a:r>
              <a:rPr lang="he-IL" sz="2200" dirty="0">
                <a:latin typeface="SBL Hebrew" pitchFamily="2" charset="-79"/>
                <a:cs typeface="SBL Hebrew" pitchFamily="2" charset="-79"/>
              </a:rPr>
              <a:t>׃ </a:t>
            </a:r>
          </a:p>
        </p:txBody>
      </p:sp>
      <p:sp>
        <p:nvSpPr>
          <p:cNvPr id="4" name="TextBox 3"/>
          <p:cNvSpPr txBox="1"/>
          <p:nvPr/>
        </p:nvSpPr>
        <p:spPr>
          <a:xfrm>
            <a:off x="3429000" y="63519"/>
            <a:ext cx="2590800" cy="276999"/>
          </a:xfrm>
          <a:prstGeom prst="rect">
            <a:avLst/>
          </a:prstGeom>
          <a:solidFill>
            <a:schemeClr val="bg1"/>
          </a:solidFill>
          <a:ln w="19050">
            <a:solidFill>
              <a:schemeClr val="tx1"/>
            </a:solidFill>
          </a:ln>
        </p:spPr>
        <p:txBody>
          <a:bodyPr wrap="square" rtlCol="0">
            <a:spAutoFit/>
          </a:bodyPr>
          <a:lstStyle/>
          <a:p>
            <a:pPr algn="ctr"/>
            <a:r>
              <a:rPr lang="en-US" sz="1200" dirty="0" smtClean="0"/>
              <a:t>Summary of the discussion in Canaan. </a:t>
            </a:r>
            <a:endParaRPr lang="en-CA" sz="1200" dirty="0"/>
          </a:p>
        </p:txBody>
      </p:sp>
      <p:sp>
        <p:nvSpPr>
          <p:cNvPr id="5" name="TextBox 4"/>
          <p:cNvSpPr txBox="1"/>
          <p:nvPr/>
        </p:nvSpPr>
        <p:spPr>
          <a:xfrm>
            <a:off x="5943600" y="4277142"/>
            <a:ext cx="3048000" cy="2308324"/>
          </a:xfrm>
          <a:prstGeom prst="rect">
            <a:avLst/>
          </a:prstGeom>
          <a:solidFill>
            <a:schemeClr val="bg1"/>
          </a:solidFill>
          <a:ln w="19050">
            <a:solidFill>
              <a:schemeClr val="tx1"/>
            </a:solidFill>
          </a:ln>
        </p:spPr>
        <p:txBody>
          <a:bodyPr wrap="square" rtlCol="0">
            <a:spAutoFit/>
          </a:bodyPr>
          <a:lstStyle/>
          <a:p>
            <a:r>
              <a:rPr lang="en-US" sz="1200" dirty="0" smtClean="0"/>
              <a:t>WBC (V24-29)</a:t>
            </a:r>
          </a:p>
          <a:p>
            <a:r>
              <a:rPr lang="en-US" sz="1200" dirty="0"/>
              <a:t>Then he goes on to tell what Jacob surmised had happened to Joseph: “</a:t>
            </a:r>
            <a:r>
              <a:rPr lang="en-US" sz="1200" dirty="0">
                <a:solidFill>
                  <a:srgbClr val="FF00FF"/>
                </a:solidFill>
              </a:rPr>
              <a:t>Surely he has been torn to bits</a:t>
            </a:r>
            <a:r>
              <a:rPr lang="en-US" sz="1200" dirty="0"/>
              <a:t> [</a:t>
            </a:r>
            <a:r>
              <a:rPr lang="en-US" sz="1200" dirty="0" err="1"/>
              <a:t>cf</a:t>
            </a:r>
            <a:r>
              <a:rPr lang="en-US" sz="1200" dirty="0"/>
              <a:t> 37:33], </a:t>
            </a:r>
            <a:r>
              <a:rPr lang="en-US" sz="1200" dirty="0">
                <a:solidFill>
                  <a:srgbClr val="0000FF"/>
                </a:solidFill>
              </a:rPr>
              <a:t>and I haven’t seen him since</a:t>
            </a:r>
            <a:r>
              <a:rPr lang="en-US" sz="1200" dirty="0"/>
              <a:t>.” “Joseph now hears for the first time what happened at home when the brothers came back without </a:t>
            </a:r>
            <a:r>
              <a:rPr lang="en-US" sz="1200" dirty="0" smtClean="0"/>
              <a:t>him.</a:t>
            </a:r>
          </a:p>
          <a:p>
            <a:endParaRPr lang="en-US" sz="1200" dirty="0"/>
          </a:p>
          <a:p>
            <a:r>
              <a:rPr lang="en-US" sz="1200" dirty="0" smtClean="0"/>
              <a:t>He </a:t>
            </a:r>
            <a:r>
              <a:rPr lang="en-US" sz="1200" dirty="0"/>
              <a:t>hears of his father’s </a:t>
            </a:r>
            <a:r>
              <a:rPr lang="en-US" sz="1200" b="1" dirty="0">
                <a:solidFill>
                  <a:schemeClr val="accent6">
                    <a:lumMod val="50000"/>
                  </a:schemeClr>
                </a:solidFill>
              </a:rPr>
              <a:t>lament</a:t>
            </a:r>
            <a:r>
              <a:rPr lang="en-US" sz="1200" dirty="0"/>
              <a:t> and </a:t>
            </a:r>
            <a:r>
              <a:rPr lang="en-US" sz="1200" b="1" dirty="0">
                <a:solidFill>
                  <a:schemeClr val="accent6">
                    <a:lumMod val="50000"/>
                  </a:schemeClr>
                </a:solidFill>
              </a:rPr>
              <a:t>grief</a:t>
            </a:r>
            <a:r>
              <a:rPr lang="en-US" sz="1200" dirty="0"/>
              <a:t> that still persists; he hears the father’s cry ‘</a:t>
            </a:r>
            <a:r>
              <a:rPr lang="en-US" sz="1200" dirty="0">
                <a:solidFill>
                  <a:srgbClr val="FF00FF"/>
                </a:solidFill>
              </a:rPr>
              <a:t>torn to pieces, torn to pieces</a:t>
            </a:r>
            <a:r>
              <a:rPr lang="en-US" sz="1200" dirty="0"/>
              <a:t>!’ which still echoes in the brothers’ ears” (</a:t>
            </a:r>
            <a:r>
              <a:rPr lang="en-US" sz="1200" dirty="0" err="1"/>
              <a:t>Westermann</a:t>
            </a:r>
            <a:r>
              <a:rPr lang="en-US" sz="1200" dirty="0"/>
              <a:t> 3:136).</a:t>
            </a:r>
            <a:endParaRPr lang="en-US" sz="1200" dirty="0" smtClean="0"/>
          </a:p>
        </p:txBody>
      </p:sp>
    </p:spTree>
    <p:extLst>
      <p:ext uri="{BB962C8B-B14F-4D97-AF65-F5344CB8AC3E}">
        <p14:creationId xmlns:p14="http://schemas.microsoft.com/office/powerpoint/2010/main" val="28758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44:6-10</a:t>
            </a:r>
            <a:endParaRPr lang="en-US" sz="1200" dirty="0"/>
          </a:p>
        </p:txBody>
      </p:sp>
      <p:sp>
        <p:nvSpPr>
          <p:cNvPr id="3" name="Content Placeholder 2"/>
          <p:cNvSpPr txBox="1">
            <a:spLocks/>
          </p:cNvSpPr>
          <p:nvPr/>
        </p:nvSpPr>
        <p:spPr>
          <a:xfrm>
            <a:off x="1219200" y="457200"/>
            <a:ext cx="77724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וַֽיַּשִּׂגֵ֑ם וַיְדַבֵּ֣ר אֲלֵהֶ֔ם אֶת־הַדְּבָרִ֖ים הָאֵֽלֶּה׃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אֵלָ֔יו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לָ֚מָּה </a:t>
            </a:r>
            <a:r>
              <a:rPr lang="he-IL" sz="2200" dirty="0">
                <a:latin typeface="SBL Hebrew" pitchFamily="2" charset="-79"/>
                <a:cs typeface="SBL Hebrew" pitchFamily="2" charset="-79"/>
              </a:rPr>
              <a:t>יְדַבֵּ֣ר אֲדֹנִ֔י כַּדְּבָרִ֖ים הָאֵ֑לֶּה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חָלִ֙ילָה֙ </a:t>
            </a:r>
            <a:r>
              <a:rPr lang="he-IL" sz="2200" dirty="0">
                <a:latin typeface="SBL Hebrew" pitchFamily="2" charset="-79"/>
                <a:cs typeface="SBL Hebrew" pitchFamily="2" charset="-79"/>
              </a:rPr>
              <a:t>לַעֲבָדֶ֔יךָ מֵעֲשׂ֖וֹת כַּדָּבָ֥ר הַזֶּֽה׃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הֵ֣ן </a:t>
            </a:r>
            <a:r>
              <a:rPr lang="he-IL" sz="2200" dirty="0">
                <a:latin typeface="SBL Hebrew" pitchFamily="2" charset="-79"/>
                <a:cs typeface="SBL Hebrew" pitchFamily="2" charset="-79"/>
              </a:rPr>
              <a:t>כֶּ֗סֶף אֲשֶׁ֤ר מָצָ֙אנוּ֙ בְּפִ֣י אַמְתְּחֹתֵ֔ינוּ הֱשִׁיבֹ֥נוּ אֵלֶ֖יךָ מֵאֶ֣רֶץ כְּנָ֑עַן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וְאֵ֗יךְ </a:t>
            </a:r>
            <a:r>
              <a:rPr lang="he-IL" sz="2200" dirty="0">
                <a:latin typeface="SBL Hebrew" pitchFamily="2" charset="-79"/>
                <a:cs typeface="SBL Hebrew" pitchFamily="2" charset="-79"/>
              </a:rPr>
              <a:t>נִגְנֹב֙ מִבֵּ֣ית אֲדֹנֶ֔יךָ כֶּ֖סֶף א֥וֹ זָהָֽב׃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אֲשֶׁ֨ר </a:t>
            </a:r>
            <a:r>
              <a:rPr lang="he-IL" sz="2200" dirty="0">
                <a:latin typeface="SBL Hebrew" pitchFamily="2" charset="-79"/>
                <a:cs typeface="SBL Hebrew" pitchFamily="2" charset="-79"/>
              </a:rPr>
              <a:t>יִמָּצֵ֥א אִתּ֛וֹ מֵעֲבָדֶ֖יךָ 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וְגַם־אֲנַ֕חְנוּ </a:t>
            </a:r>
            <a:r>
              <a:rPr lang="he-IL" sz="2200" dirty="0">
                <a:latin typeface="SBL Hebrew" pitchFamily="2" charset="-79"/>
                <a:cs typeface="SBL Hebrew" pitchFamily="2" charset="-79"/>
              </a:rPr>
              <a:t>נִֽהְיֶ֥ה לַֽאדֹנִ֖י לַעֲבָדִֽים׃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גַּם־עַתָּ֥ה </a:t>
            </a:r>
            <a:r>
              <a:rPr lang="he-IL" sz="2200" dirty="0">
                <a:latin typeface="SBL Hebrew" pitchFamily="2" charset="-79"/>
                <a:cs typeface="SBL Hebrew" pitchFamily="2" charset="-79"/>
              </a:rPr>
              <a:t>כְדִבְרֵיכֶ֖ם כֶּן־ה֑וּא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אֲשֶׁ֨ר </a:t>
            </a:r>
            <a:r>
              <a:rPr lang="he-IL" sz="2200" dirty="0">
                <a:latin typeface="SBL Hebrew" pitchFamily="2" charset="-79"/>
                <a:cs typeface="SBL Hebrew" pitchFamily="2" charset="-79"/>
              </a:rPr>
              <a:t>יִמָּצֵ֤א אִתּוֹ֙ יִהְיֶה־לִּ֣י עָ֔בֶד וְאַתֶּ֖ם תִּהְי֥וּ נְקִיִּֽם׃ </a:t>
            </a:r>
            <a:endParaRPr lang="he-IL" sz="2200" dirty="0" smtClean="0">
              <a:latin typeface="SBL Hebrew" pitchFamily="2" charset="-79"/>
              <a:cs typeface="SBL Hebrew" pitchFamily="2" charset="-79"/>
            </a:endParaRPr>
          </a:p>
        </p:txBody>
      </p:sp>
    </p:spTree>
    <p:extLst>
      <p:ext uri="{BB962C8B-B14F-4D97-AF65-F5344CB8AC3E}">
        <p14:creationId xmlns:p14="http://schemas.microsoft.com/office/powerpoint/2010/main" val="33052566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44:30-34</a:t>
            </a:r>
            <a:endParaRPr lang="en-US" sz="1200" dirty="0"/>
          </a:p>
        </p:txBody>
      </p:sp>
      <p:sp>
        <p:nvSpPr>
          <p:cNvPr id="3" name="Content Placeholder 2"/>
          <p:cNvSpPr txBox="1">
            <a:spLocks/>
          </p:cNvSpPr>
          <p:nvPr/>
        </p:nvSpPr>
        <p:spPr>
          <a:xfrm>
            <a:off x="304800" y="457200"/>
            <a:ext cx="8686800" cy="6248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וְעַתָּ֗ה </a:t>
            </a:r>
            <a:r>
              <a:rPr lang="he-IL" sz="2200" dirty="0">
                <a:latin typeface="SBL Hebrew" pitchFamily="2" charset="-79"/>
                <a:cs typeface="SBL Hebrew" pitchFamily="2" charset="-79"/>
              </a:rPr>
              <a:t>כְּבֹאִי֙ אֶל־עַבְדְּךָ֣ אָבִ֔י וְהַנַּ֖עַר אֵינֶ֣נּוּ אִתָּ֑נוּ וְנַפְשׁ֖וֹ קְשׁוּרָ֥ה בְנַפְשֽׁוֹ׃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וְהָיָ֗ה </a:t>
            </a:r>
            <a:r>
              <a:rPr lang="he-IL" sz="2200" dirty="0">
                <a:latin typeface="SBL Hebrew" pitchFamily="2" charset="-79"/>
                <a:cs typeface="SBL Hebrew" pitchFamily="2" charset="-79"/>
              </a:rPr>
              <a:t>כִּרְאוֹת֛וֹ כִּי־אֵ֥ין הַנַּ֖עַר 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וְהוֹרִ֨ידוּ </a:t>
            </a:r>
            <a:r>
              <a:rPr lang="he-IL" sz="2200" dirty="0">
                <a:latin typeface="SBL Hebrew" pitchFamily="2" charset="-79"/>
                <a:cs typeface="SBL Hebrew" pitchFamily="2" charset="-79"/>
              </a:rPr>
              <a:t>עֲבָדֶ֜יךָ אֶת־שֵׂיבַ֨ת עַבְדְּךָ֥ אָבִ֛ינוּ בְּיָג֖וֹן שְׁאֹֽלָה׃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כִּ֤י </a:t>
            </a:r>
            <a:r>
              <a:rPr lang="he-IL" sz="2200" dirty="0">
                <a:latin typeface="SBL Hebrew" pitchFamily="2" charset="-79"/>
                <a:cs typeface="SBL Hebrew" pitchFamily="2" charset="-79"/>
              </a:rPr>
              <a:t>עַבְדְּךָ֙ עָרַ֣ב אֶת־הַנַּ֔עַר מֵעִ֥ם אָבִ֖י לֵאמֹ֑ר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אִם־לֹ֤א </a:t>
            </a:r>
            <a:r>
              <a:rPr lang="he-IL" sz="2200" dirty="0">
                <a:latin typeface="SBL Hebrew" pitchFamily="2" charset="-79"/>
                <a:cs typeface="SBL Hebrew" pitchFamily="2" charset="-79"/>
              </a:rPr>
              <a:t>אֲבִיאֶ֙נּוּ֙ אֵלֶ֔יךָ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וְחָטָ֥אתִי </a:t>
            </a:r>
            <a:r>
              <a:rPr lang="he-IL" sz="2200" dirty="0">
                <a:latin typeface="SBL Hebrew" pitchFamily="2" charset="-79"/>
                <a:cs typeface="SBL Hebrew" pitchFamily="2" charset="-79"/>
              </a:rPr>
              <a:t>לְאָבִ֖י כָּל־הַיָּמִֽים׃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וְעַתָּ֗ה </a:t>
            </a:r>
            <a:r>
              <a:rPr lang="he-IL" sz="2200" dirty="0">
                <a:latin typeface="SBL Hebrew" pitchFamily="2" charset="-79"/>
                <a:cs typeface="SBL Hebrew" pitchFamily="2" charset="-79"/>
              </a:rPr>
              <a:t>יֵֽשֶׁב־נָ֤א עַבְדְּךָ֙ תַּ֣חַת הַנַּ֔עַר עֶ֖בֶד לַֽאדֹנִ֑י וְהַנַּ֖עַר יַ֥עַל עִם־אֶחָֽיו׃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כִּי־אֵיךְ֙ </a:t>
            </a:r>
            <a:r>
              <a:rPr lang="he-IL" sz="2200" dirty="0">
                <a:latin typeface="SBL Hebrew" pitchFamily="2" charset="-79"/>
                <a:cs typeface="SBL Hebrew" pitchFamily="2" charset="-79"/>
              </a:rPr>
              <a:t>אֶֽעֱלֶ֣ה אֶל־אָבִ֔י וְהַנַּ֖עַר אֵינֶ֣נּוּ אִתִּ֑י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פֶּ֚ן </a:t>
            </a:r>
            <a:r>
              <a:rPr lang="he-IL" sz="2200" dirty="0">
                <a:latin typeface="SBL Hebrew" pitchFamily="2" charset="-79"/>
                <a:cs typeface="SBL Hebrew" pitchFamily="2" charset="-79"/>
              </a:rPr>
              <a:t>אֶרְאֶ֣ה בָרָ֔ע אֲשֶׁ֥ר יִמְצָ֖א אֶת־אָבִֽי׃ </a:t>
            </a:r>
          </a:p>
        </p:txBody>
      </p:sp>
    </p:spTree>
    <p:extLst>
      <p:ext uri="{BB962C8B-B14F-4D97-AF65-F5344CB8AC3E}">
        <p14:creationId xmlns:p14="http://schemas.microsoft.com/office/powerpoint/2010/main" val="3357178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44:30-34</a:t>
            </a:r>
            <a:endParaRPr lang="en-US" sz="1200" dirty="0"/>
          </a:p>
        </p:txBody>
      </p:sp>
      <p:sp>
        <p:nvSpPr>
          <p:cNvPr id="3" name="Content Placeholder 2"/>
          <p:cNvSpPr txBox="1">
            <a:spLocks/>
          </p:cNvSpPr>
          <p:nvPr/>
        </p:nvSpPr>
        <p:spPr>
          <a:xfrm>
            <a:off x="304800" y="457200"/>
            <a:ext cx="8686800" cy="6248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וְעַתָּ֗ה </a:t>
            </a:r>
            <a:r>
              <a:rPr lang="he-IL" sz="2200" dirty="0">
                <a:latin typeface="SBL Hebrew" pitchFamily="2" charset="-79"/>
                <a:cs typeface="SBL Hebrew" pitchFamily="2" charset="-79"/>
              </a:rPr>
              <a:t>כְּבֹאִי֙ אֶל־עַבְדְּךָ֣ אָבִ֔י וְהַנַּ֖עַר אֵינֶ֣נּוּ אִתָּ֑נוּ וְנַפְשׁ֖וֹ קְשׁוּרָ֥ה בְנַפְשֽׁוֹ׃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וְהָיָ֗ה </a:t>
            </a:r>
            <a:r>
              <a:rPr lang="he-IL" sz="2200" dirty="0">
                <a:latin typeface="SBL Hebrew" pitchFamily="2" charset="-79"/>
                <a:cs typeface="SBL Hebrew" pitchFamily="2" charset="-79"/>
              </a:rPr>
              <a:t>כִּרְאוֹת֛וֹ כִּי־אֵ֥ין הַנַּ֖עַר 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וְהוֹרִ֨ידוּ </a:t>
            </a:r>
            <a:r>
              <a:rPr lang="he-IL" sz="2200" dirty="0">
                <a:latin typeface="SBL Hebrew" pitchFamily="2" charset="-79"/>
                <a:cs typeface="SBL Hebrew" pitchFamily="2" charset="-79"/>
              </a:rPr>
              <a:t>עֲבָדֶ֜יךָ אֶת־שֵׂיבַ֨ת עַבְדְּךָ֥ אָבִ֛ינוּ בְּיָג֖וֹן שְׁאֹֽלָה׃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כִּ֤י </a:t>
            </a:r>
            <a:r>
              <a:rPr lang="he-IL" sz="2200" dirty="0">
                <a:latin typeface="SBL Hebrew" pitchFamily="2" charset="-79"/>
                <a:cs typeface="SBL Hebrew" pitchFamily="2" charset="-79"/>
              </a:rPr>
              <a:t>עַבְדְּךָ֙ עָרַ֣ב אֶת־הַנַּ֔עַר מֵעִ֥ם אָבִ֖י לֵאמֹ֑ר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אִם־לֹ֤א </a:t>
            </a:r>
            <a:r>
              <a:rPr lang="he-IL" sz="2200" dirty="0">
                <a:latin typeface="SBL Hebrew" pitchFamily="2" charset="-79"/>
                <a:cs typeface="SBL Hebrew" pitchFamily="2" charset="-79"/>
              </a:rPr>
              <a:t>אֲבִיאֶ֙נּוּ֙ אֵלֶ֔יךָ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וְחָטָ֥אתִי </a:t>
            </a:r>
            <a:r>
              <a:rPr lang="he-IL" sz="2200" dirty="0">
                <a:latin typeface="SBL Hebrew" pitchFamily="2" charset="-79"/>
                <a:cs typeface="SBL Hebrew" pitchFamily="2" charset="-79"/>
              </a:rPr>
              <a:t>לְאָבִ֖י כָּל־הַיָּמִֽים׃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וְעַתָּ֗ה </a:t>
            </a:r>
            <a:r>
              <a:rPr lang="he-IL" sz="2200" dirty="0">
                <a:latin typeface="SBL Hebrew" pitchFamily="2" charset="-79"/>
                <a:cs typeface="SBL Hebrew" pitchFamily="2" charset="-79"/>
              </a:rPr>
              <a:t>יֵֽשֶׁב־נָ֤א עַבְדְּךָ֙ תַּ֣חַת הַנַּ֔עַר עֶ֖בֶד לַֽאדֹנִ֑י וְהַנַּ֖עַר יַ֥עַל עִם־אֶחָֽיו׃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כִּי־אֵיךְ֙ </a:t>
            </a:r>
            <a:r>
              <a:rPr lang="he-IL" sz="2200" dirty="0">
                <a:latin typeface="SBL Hebrew" pitchFamily="2" charset="-79"/>
                <a:cs typeface="SBL Hebrew" pitchFamily="2" charset="-79"/>
              </a:rPr>
              <a:t>אֶֽעֱלֶ֣ה אֶל־אָבִ֔י וְהַנַּ֖עַר אֵינֶ֣נּוּ אִתִּ֑י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פֶּ֚ן </a:t>
            </a:r>
            <a:r>
              <a:rPr lang="he-IL" sz="2200" dirty="0">
                <a:latin typeface="SBL Hebrew" pitchFamily="2" charset="-79"/>
                <a:cs typeface="SBL Hebrew" pitchFamily="2" charset="-79"/>
              </a:rPr>
              <a:t>אֶרְאֶ֣ה בָרָ֔ע אֲשֶׁ֥ר יִמְצָ֖א אֶת־אָבִֽי׃ </a:t>
            </a:r>
          </a:p>
        </p:txBody>
      </p:sp>
      <p:sp>
        <p:nvSpPr>
          <p:cNvPr id="4" name="TextBox 3"/>
          <p:cNvSpPr txBox="1"/>
          <p:nvPr/>
        </p:nvSpPr>
        <p:spPr>
          <a:xfrm>
            <a:off x="3200400" y="63519"/>
            <a:ext cx="3124200" cy="276999"/>
          </a:xfrm>
          <a:prstGeom prst="rect">
            <a:avLst/>
          </a:prstGeom>
          <a:solidFill>
            <a:schemeClr val="bg1"/>
          </a:solidFill>
          <a:ln w="19050">
            <a:solidFill>
              <a:schemeClr val="tx1"/>
            </a:solidFill>
          </a:ln>
        </p:spPr>
        <p:txBody>
          <a:bodyPr wrap="square" rtlCol="0">
            <a:spAutoFit/>
          </a:bodyPr>
          <a:lstStyle/>
          <a:p>
            <a:pPr algn="ctr"/>
            <a:r>
              <a:rPr lang="en-US" sz="1200" dirty="0" smtClean="0"/>
              <a:t>Judah predicts what will happen to his father.</a:t>
            </a:r>
            <a:endParaRPr lang="en-CA" sz="1200" dirty="0"/>
          </a:p>
        </p:txBody>
      </p:sp>
    </p:spTree>
    <p:extLst>
      <p:ext uri="{BB962C8B-B14F-4D97-AF65-F5344CB8AC3E}">
        <p14:creationId xmlns:p14="http://schemas.microsoft.com/office/powerpoint/2010/main" val="42872840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44:30-34</a:t>
            </a:r>
            <a:endParaRPr lang="en-US" sz="1200" dirty="0"/>
          </a:p>
        </p:txBody>
      </p:sp>
      <p:sp>
        <p:nvSpPr>
          <p:cNvPr id="3" name="Content Placeholder 2"/>
          <p:cNvSpPr txBox="1">
            <a:spLocks/>
          </p:cNvSpPr>
          <p:nvPr/>
        </p:nvSpPr>
        <p:spPr>
          <a:xfrm>
            <a:off x="304800" y="457200"/>
            <a:ext cx="8686800" cy="6248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וְעַתָּ֗ה </a:t>
            </a:r>
            <a:r>
              <a:rPr lang="he-IL" sz="2200" dirty="0">
                <a:latin typeface="SBL Hebrew" pitchFamily="2" charset="-79"/>
                <a:cs typeface="SBL Hebrew" pitchFamily="2" charset="-79"/>
              </a:rPr>
              <a:t>כְּבֹאִי֙ אֶל־עַבְדְּךָ֣ אָבִ֔י וְהַנַּ֖עַר אֵינֶ֣נּוּ אִתָּ֑נוּ </a:t>
            </a:r>
            <a:r>
              <a:rPr lang="he-IL" sz="2200" dirty="0">
                <a:solidFill>
                  <a:srgbClr val="0000FF"/>
                </a:solidFill>
                <a:latin typeface="SBL Hebrew" pitchFamily="2" charset="-79"/>
                <a:cs typeface="SBL Hebrew" pitchFamily="2" charset="-79"/>
              </a:rPr>
              <a:t>וְנַפְשׁ֖וֹ קְשׁוּרָ֥ה בְנַפְשֽׁוֹ</a:t>
            </a:r>
            <a:r>
              <a:rPr lang="he-IL" sz="2200" dirty="0">
                <a:latin typeface="SBL Hebrew" pitchFamily="2" charset="-79"/>
                <a:cs typeface="SBL Hebrew" pitchFamily="2" charset="-79"/>
              </a:rPr>
              <a:t>׃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וְהָיָ֗ה </a:t>
            </a:r>
            <a:r>
              <a:rPr lang="he-IL" sz="2200" dirty="0">
                <a:latin typeface="SBL Hebrew" pitchFamily="2" charset="-79"/>
                <a:cs typeface="SBL Hebrew" pitchFamily="2" charset="-79"/>
              </a:rPr>
              <a:t>כִּרְאוֹת֛וֹ כִּי־אֵ֥ין הַנַּ֖עַר 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a:t>
            </a:r>
            <a:r>
              <a:rPr lang="he-IL" sz="2200" dirty="0" smtClean="0">
                <a:solidFill>
                  <a:srgbClr val="FF00FF"/>
                </a:solidFill>
                <a:latin typeface="SBL Hebrew" pitchFamily="2" charset="-79"/>
                <a:cs typeface="SBL Hebrew" pitchFamily="2" charset="-79"/>
              </a:rPr>
              <a:t>וְהוֹרִ֨ידוּ </a:t>
            </a:r>
            <a:r>
              <a:rPr lang="he-IL" sz="2200" dirty="0">
                <a:solidFill>
                  <a:srgbClr val="FF00FF"/>
                </a:solidFill>
                <a:latin typeface="SBL Hebrew" pitchFamily="2" charset="-79"/>
                <a:cs typeface="SBL Hebrew" pitchFamily="2" charset="-79"/>
              </a:rPr>
              <a:t>עֲבָדֶ֜יךָ אֶת־שֵׂיבַ֨ת עַבְדְּךָ֥ אָבִ֛ינוּ בְּיָג֖וֹן שְׁאֹֽלָה</a:t>
            </a:r>
            <a:r>
              <a:rPr lang="he-IL" sz="2200" dirty="0">
                <a:latin typeface="SBL Hebrew" pitchFamily="2" charset="-79"/>
                <a:cs typeface="SBL Hebrew" pitchFamily="2" charset="-79"/>
              </a:rPr>
              <a:t>׃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כִּ֤י </a:t>
            </a:r>
            <a:r>
              <a:rPr lang="he-IL" sz="2200" dirty="0">
                <a:latin typeface="SBL Hebrew" pitchFamily="2" charset="-79"/>
                <a:cs typeface="SBL Hebrew" pitchFamily="2" charset="-79"/>
              </a:rPr>
              <a:t>עַבְדְּךָ֙ עָרַ֣ב אֶת־הַנַּ֔עַר מֵעִ֥ם אָבִ֖י לֵאמֹ֑ר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אִם־לֹ֤א </a:t>
            </a:r>
            <a:r>
              <a:rPr lang="he-IL" sz="2200" dirty="0">
                <a:latin typeface="SBL Hebrew" pitchFamily="2" charset="-79"/>
                <a:cs typeface="SBL Hebrew" pitchFamily="2" charset="-79"/>
              </a:rPr>
              <a:t>אֲבִיאֶ֙נּוּ֙ אֵלֶ֔יךָ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וְחָטָ֥אתִי </a:t>
            </a:r>
            <a:r>
              <a:rPr lang="he-IL" sz="2200" dirty="0">
                <a:latin typeface="SBL Hebrew" pitchFamily="2" charset="-79"/>
                <a:cs typeface="SBL Hebrew" pitchFamily="2" charset="-79"/>
              </a:rPr>
              <a:t>לְאָבִ֖י כָּל־הַיָּמִֽים׃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וְעַתָּ֗ה </a:t>
            </a:r>
            <a:r>
              <a:rPr lang="he-IL" sz="2200" dirty="0">
                <a:latin typeface="SBL Hebrew" pitchFamily="2" charset="-79"/>
                <a:cs typeface="SBL Hebrew" pitchFamily="2" charset="-79"/>
              </a:rPr>
              <a:t>יֵֽשֶׁב־נָ֤א עַבְדְּךָ֙ תַּ֣חַת הַנַּ֔עַר עֶ֖בֶד לַֽאדֹנִ֑י וְהַנַּ֖עַר יַ֥עַל עִם־אֶחָֽיו׃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כִּי־אֵיךְ֙ </a:t>
            </a:r>
            <a:r>
              <a:rPr lang="he-IL" sz="2200" dirty="0">
                <a:latin typeface="SBL Hebrew" pitchFamily="2" charset="-79"/>
                <a:cs typeface="SBL Hebrew" pitchFamily="2" charset="-79"/>
              </a:rPr>
              <a:t>אֶֽעֱלֶ֣ה אֶל־אָבִ֔י וְהַנַּ֖עַר אֵינֶ֣נּוּ אִתִּ֑י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פֶּ֚ן </a:t>
            </a:r>
            <a:r>
              <a:rPr lang="he-IL" sz="2200" dirty="0">
                <a:latin typeface="SBL Hebrew" pitchFamily="2" charset="-79"/>
                <a:cs typeface="SBL Hebrew" pitchFamily="2" charset="-79"/>
              </a:rPr>
              <a:t>אֶרְאֶ֣ה בָרָ֔ע אֲשֶׁ֥ר יִמְצָ֖א אֶת־אָבִֽי׃ </a:t>
            </a:r>
          </a:p>
        </p:txBody>
      </p:sp>
      <p:sp>
        <p:nvSpPr>
          <p:cNvPr id="4" name="TextBox 3"/>
          <p:cNvSpPr txBox="1"/>
          <p:nvPr/>
        </p:nvSpPr>
        <p:spPr>
          <a:xfrm>
            <a:off x="3200400" y="63519"/>
            <a:ext cx="3124200" cy="276999"/>
          </a:xfrm>
          <a:prstGeom prst="rect">
            <a:avLst/>
          </a:prstGeom>
          <a:solidFill>
            <a:schemeClr val="bg1"/>
          </a:solidFill>
          <a:ln w="19050">
            <a:solidFill>
              <a:schemeClr val="tx1"/>
            </a:solidFill>
          </a:ln>
        </p:spPr>
        <p:txBody>
          <a:bodyPr wrap="square" rtlCol="0">
            <a:spAutoFit/>
          </a:bodyPr>
          <a:lstStyle/>
          <a:p>
            <a:pPr algn="ctr"/>
            <a:r>
              <a:rPr lang="en-US" sz="1200" dirty="0" smtClean="0"/>
              <a:t>Judah predicts what will happen to his father.</a:t>
            </a:r>
            <a:endParaRPr lang="en-CA" sz="1200" dirty="0"/>
          </a:p>
        </p:txBody>
      </p:sp>
      <p:sp>
        <p:nvSpPr>
          <p:cNvPr id="5" name="TextBox 4"/>
          <p:cNvSpPr txBox="1"/>
          <p:nvPr/>
        </p:nvSpPr>
        <p:spPr>
          <a:xfrm>
            <a:off x="76200" y="1143000"/>
            <a:ext cx="3124200" cy="1754326"/>
          </a:xfrm>
          <a:prstGeom prst="rect">
            <a:avLst/>
          </a:prstGeom>
          <a:solidFill>
            <a:schemeClr val="bg1"/>
          </a:solidFill>
          <a:ln w="19050">
            <a:solidFill>
              <a:schemeClr val="tx1"/>
            </a:solidFill>
          </a:ln>
        </p:spPr>
        <p:txBody>
          <a:bodyPr wrap="square" rtlCol="0">
            <a:spAutoFit/>
          </a:bodyPr>
          <a:lstStyle/>
          <a:p>
            <a:r>
              <a:rPr lang="en-US" sz="1200" dirty="0" smtClean="0"/>
              <a:t>WBC (V30-32)</a:t>
            </a:r>
          </a:p>
          <a:p>
            <a:r>
              <a:rPr lang="en-US" sz="1200" dirty="0"/>
              <a:t>Judah makes Jacob’s words his own, “</a:t>
            </a:r>
            <a:r>
              <a:rPr lang="en-US" sz="1200" dirty="0">
                <a:solidFill>
                  <a:srgbClr val="FF00FF"/>
                </a:solidFill>
              </a:rPr>
              <a:t>bring down your servant’s gray head in sorrow to the grave</a:t>
            </a:r>
            <a:r>
              <a:rPr lang="en-US" sz="1200" dirty="0"/>
              <a:t>” (</a:t>
            </a:r>
            <a:r>
              <a:rPr lang="en-US" sz="1200" dirty="0" err="1"/>
              <a:t>cf</a:t>
            </a:r>
            <a:r>
              <a:rPr lang="en-US" sz="1200" dirty="0"/>
              <a:t> 42:38</a:t>
            </a:r>
            <a:r>
              <a:rPr lang="en-US" sz="1200" dirty="0" smtClean="0"/>
              <a:t>).</a:t>
            </a:r>
          </a:p>
          <a:p>
            <a:endParaRPr lang="en-US" sz="1200" dirty="0"/>
          </a:p>
          <a:p>
            <a:r>
              <a:rPr lang="en-US" sz="1200" dirty="0"/>
              <a:t>Once again adding a comment of his own, Judah underlines the bond of affection between Jacob and Benjamin: “</a:t>
            </a:r>
            <a:r>
              <a:rPr lang="en-US" sz="1200" dirty="0">
                <a:solidFill>
                  <a:srgbClr val="0000FF"/>
                </a:solidFill>
              </a:rPr>
              <a:t>his life is bound up with his</a:t>
            </a:r>
            <a:r>
              <a:rPr lang="en-US" sz="1200" dirty="0" smtClean="0"/>
              <a:t>.”</a:t>
            </a:r>
            <a:endParaRPr lang="en-US" sz="1200" dirty="0"/>
          </a:p>
        </p:txBody>
      </p:sp>
    </p:spTree>
    <p:extLst>
      <p:ext uri="{BB962C8B-B14F-4D97-AF65-F5344CB8AC3E}">
        <p14:creationId xmlns:p14="http://schemas.microsoft.com/office/powerpoint/2010/main" val="32252828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44:30-34</a:t>
            </a:r>
            <a:endParaRPr lang="en-US" sz="1200" dirty="0"/>
          </a:p>
        </p:txBody>
      </p:sp>
      <p:sp>
        <p:nvSpPr>
          <p:cNvPr id="3" name="Content Placeholder 2"/>
          <p:cNvSpPr txBox="1">
            <a:spLocks/>
          </p:cNvSpPr>
          <p:nvPr/>
        </p:nvSpPr>
        <p:spPr>
          <a:xfrm>
            <a:off x="304800" y="457200"/>
            <a:ext cx="8686800" cy="6248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וְעַתָּ֗ה </a:t>
            </a:r>
            <a:r>
              <a:rPr lang="he-IL" sz="2200" dirty="0">
                <a:latin typeface="SBL Hebrew" pitchFamily="2" charset="-79"/>
                <a:cs typeface="SBL Hebrew" pitchFamily="2" charset="-79"/>
              </a:rPr>
              <a:t>כְּבֹאִי֙ אֶל־עַבְדְּךָ֣ אָבִ֔י וְהַנַּ֖עַר אֵינֶ֣נּוּ אִתָּ֑נוּ וְנַפְשׁ֖וֹ קְשׁוּרָ֥ה בְנַפְשֽׁוֹ׃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וְהָיָ֗ה </a:t>
            </a:r>
            <a:r>
              <a:rPr lang="he-IL" sz="2200" dirty="0">
                <a:latin typeface="SBL Hebrew" pitchFamily="2" charset="-79"/>
                <a:cs typeface="SBL Hebrew" pitchFamily="2" charset="-79"/>
              </a:rPr>
              <a:t>כִּרְאוֹת֛וֹ כִּי־אֵ֥ין הַנַּ֖עַר 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וְהוֹרִ֨ידוּ </a:t>
            </a:r>
            <a:r>
              <a:rPr lang="he-IL" sz="2200" dirty="0">
                <a:latin typeface="SBL Hebrew" pitchFamily="2" charset="-79"/>
                <a:cs typeface="SBL Hebrew" pitchFamily="2" charset="-79"/>
              </a:rPr>
              <a:t>עֲבָדֶ֜יךָ אֶת־שֵׂיבַ֨ת עַבְדְּךָ֥ אָבִ֛ינוּ בְּיָג֖וֹן שְׁאֹֽלָה׃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כִּ֤י </a:t>
            </a:r>
            <a:r>
              <a:rPr lang="he-IL" sz="2200" dirty="0">
                <a:latin typeface="SBL Hebrew" pitchFamily="2" charset="-79"/>
                <a:cs typeface="SBL Hebrew" pitchFamily="2" charset="-79"/>
              </a:rPr>
              <a:t>עַבְדְּךָ֙ עָרַ֣ב אֶת־הַנַּ֔עַר מֵעִ֥ם אָבִ֖י לֵאמֹ֑ר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אִם־לֹ֤א </a:t>
            </a:r>
            <a:r>
              <a:rPr lang="he-IL" sz="2200" dirty="0">
                <a:latin typeface="SBL Hebrew" pitchFamily="2" charset="-79"/>
                <a:cs typeface="SBL Hebrew" pitchFamily="2" charset="-79"/>
              </a:rPr>
              <a:t>אֲבִיאֶ֙נּוּ֙ אֵלֶ֔יךָ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וְחָטָ֥אתִי </a:t>
            </a:r>
            <a:r>
              <a:rPr lang="he-IL" sz="2200" dirty="0">
                <a:latin typeface="SBL Hebrew" pitchFamily="2" charset="-79"/>
                <a:cs typeface="SBL Hebrew" pitchFamily="2" charset="-79"/>
              </a:rPr>
              <a:t>לְאָבִ֖י כָּל־הַיָּמִֽים׃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וְעַתָּ֗ה </a:t>
            </a:r>
            <a:r>
              <a:rPr lang="he-IL" sz="2200" dirty="0">
                <a:latin typeface="SBL Hebrew" pitchFamily="2" charset="-79"/>
                <a:cs typeface="SBL Hebrew" pitchFamily="2" charset="-79"/>
              </a:rPr>
              <a:t>יֵֽשֶׁב־נָ֤א עַבְדְּךָ֙ תַּ֣חַת הַנַּ֔עַר עֶ֖בֶד לַֽאדֹנִ֑י וְהַנַּ֖עַר יַ֥עַל עִם־אֶחָֽיו׃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כִּי־אֵיךְ֙ </a:t>
            </a:r>
            <a:r>
              <a:rPr lang="he-IL" sz="2200" dirty="0">
                <a:latin typeface="SBL Hebrew" pitchFamily="2" charset="-79"/>
                <a:cs typeface="SBL Hebrew" pitchFamily="2" charset="-79"/>
              </a:rPr>
              <a:t>אֶֽעֱלֶ֣ה אֶל־אָבִ֔י וְהַנַּ֖עַר אֵינֶ֣נּוּ אִתִּ֑י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פֶּ֚ן </a:t>
            </a:r>
            <a:r>
              <a:rPr lang="he-IL" sz="2200" dirty="0">
                <a:latin typeface="SBL Hebrew" pitchFamily="2" charset="-79"/>
                <a:cs typeface="SBL Hebrew" pitchFamily="2" charset="-79"/>
              </a:rPr>
              <a:t>אֶרְאֶ֣ה בָרָ֔ע אֲשֶׁ֥ר יִמְצָ֖א אֶת־אָבִֽי׃ </a:t>
            </a:r>
          </a:p>
        </p:txBody>
      </p:sp>
      <p:sp>
        <p:nvSpPr>
          <p:cNvPr id="4" name="TextBox 3"/>
          <p:cNvSpPr txBox="1"/>
          <p:nvPr/>
        </p:nvSpPr>
        <p:spPr>
          <a:xfrm>
            <a:off x="3695700" y="2133600"/>
            <a:ext cx="1905000" cy="276999"/>
          </a:xfrm>
          <a:prstGeom prst="rect">
            <a:avLst/>
          </a:prstGeom>
          <a:solidFill>
            <a:schemeClr val="bg1"/>
          </a:solidFill>
          <a:ln w="19050">
            <a:solidFill>
              <a:schemeClr val="tx1"/>
            </a:solidFill>
          </a:ln>
        </p:spPr>
        <p:txBody>
          <a:bodyPr wrap="square" rtlCol="0">
            <a:spAutoFit/>
          </a:bodyPr>
          <a:lstStyle/>
          <a:p>
            <a:pPr algn="ctr"/>
            <a:r>
              <a:rPr lang="en-US" sz="1200" dirty="0" smtClean="0"/>
              <a:t>Judah offers himself.</a:t>
            </a:r>
            <a:endParaRPr lang="en-CA" sz="1200" dirty="0"/>
          </a:p>
        </p:txBody>
      </p:sp>
    </p:spTree>
    <p:extLst>
      <p:ext uri="{BB962C8B-B14F-4D97-AF65-F5344CB8AC3E}">
        <p14:creationId xmlns:p14="http://schemas.microsoft.com/office/powerpoint/2010/main" val="6616024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44:30-34</a:t>
            </a:r>
            <a:endParaRPr lang="en-US" sz="1200" dirty="0"/>
          </a:p>
        </p:txBody>
      </p:sp>
      <p:sp>
        <p:nvSpPr>
          <p:cNvPr id="3" name="Content Placeholder 2"/>
          <p:cNvSpPr txBox="1">
            <a:spLocks/>
          </p:cNvSpPr>
          <p:nvPr/>
        </p:nvSpPr>
        <p:spPr>
          <a:xfrm>
            <a:off x="304800" y="457200"/>
            <a:ext cx="8686800" cy="6248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וְעַתָּ֗ה </a:t>
            </a:r>
            <a:r>
              <a:rPr lang="he-IL" sz="2200" dirty="0">
                <a:latin typeface="SBL Hebrew" pitchFamily="2" charset="-79"/>
                <a:cs typeface="SBL Hebrew" pitchFamily="2" charset="-79"/>
              </a:rPr>
              <a:t>כְּבֹאִי֙ אֶל־עַבְדְּךָ֣ אָבִ֔י וְהַנַּ֖עַר אֵינֶ֣נּוּ אִתָּ֑נוּ וְנַפְשׁ֖וֹ קְשׁוּרָ֥ה בְנַפְשֽׁוֹ׃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וְהָיָ֗ה </a:t>
            </a:r>
            <a:r>
              <a:rPr lang="he-IL" sz="2200" dirty="0">
                <a:latin typeface="SBL Hebrew" pitchFamily="2" charset="-79"/>
                <a:cs typeface="SBL Hebrew" pitchFamily="2" charset="-79"/>
              </a:rPr>
              <a:t>כִּרְאוֹת֛וֹ כִּי־אֵ֥ין הַנַּ֖עַר 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וְהוֹרִ֨ידוּ </a:t>
            </a:r>
            <a:r>
              <a:rPr lang="he-IL" sz="2200" dirty="0">
                <a:latin typeface="SBL Hebrew" pitchFamily="2" charset="-79"/>
                <a:cs typeface="SBL Hebrew" pitchFamily="2" charset="-79"/>
              </a:rPr>
              <a:t>עֲבָדֶ֜יךָ אֶת־שֵׂיבַ֨ת עַבְדְּךָ֥ אָבִ֛ינוּ בְּיָג֖וֹן שְׁאֹֽלָה׃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כִּ֤י </a:t>
            </a:r>
            <a:r>
              <a:rPr lang="he-IL" sz="2200" dirty="0">
                <a:latin typeface="SBL Hebrew" pitchFamily="2" charset="-79"/>
                <a:cs typeface="SBL Hebrew" pitchFamily="2" charset="-79"/>
              </a:rPr>
              <a:t>עַבְדְּךָ֙ עָרַ֣ב אֶת־הַנַּ֔עַר מֵעִ֥ם אָבִ֖י לֵאמֹ֑ר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אִם־לֹ֤א </a:t>
            </a:r>
            <a:r>
              <a:rPr lang="he-IL" sz="2200" dirty="0">
                <a:latin typeface="SBL Hebrew" pitchFamily="2" charset="-79"/>
                <a:cs typeface="SBL Hebrew" pitchFamily="2" charset="-79"/>
              </a:rPr>
              <a:t>אֲבִיאֶ֙נּוּ֙ אֵלֶ֔יךָ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וְחָטָ֥אתִי </a:t>
            </a:r>
            <a:r>
              <a:rPr lang="he-IL" sz="2200" dirty="0">
                <a:latin typeface="SBL Hebrew" pitchFamily="2" charset="-79"/>
                <a:cs typeface="SBL Hebrew" pitchFamily="2" charset="-79"/>
              </a:rPr>
              <a:t>לְאָבִ֖י כָּל־הַיָּמִֽים׃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a:t>
            </a:r>
            <a:r>
              <a:rPr lang="he-IL" sz="2200" dirty="0" smtClean="0">
                <a:solidFill>
                  <a:schemeClr val="accent6">
                    <a:lumMod val="50000"/>
                  </a:schemeClr>
                </a:solidFill>
                <a:latin typeface="SBL Hebrew" pitchFamily="2" charset="-79"/>
                <a:cs typeface="SBL Hebrew" pitchFamily="2" charset="-79"/>
              </a:rPr>
              <a:t>וְעַתָּ֗ה </a:t>
            </a:r>
            <a:r>
              <a:rPr lang="he-IL" sz="2200" dirty="0">
                <a:solidFill>
                  <a:schemeClr val="accent6">
                    <a:lumMod val="50000"/>
                  </a:schemeClr>
                </a:solidFill>
                <a:latin typeface="SBL Hebrew" pitchFamily="2" charset="-79"/>
                <a:cs typeface="SBL Hebrew" pitchFamily="2" charset="-79"/>
              </a:rPr>
              <a:t>יֵֽשֶׁב־נָ֤א עַבְדְּךָ֙ תַּ֣חַת הַנַּ֔עַר עֶ֖בֶד לַֽאדֹנִ֑י וְהַנַּ֖עַר יַ֥עַל עִם־אֶחָֽיו</a:t>
            </a:r>
            <a:r>
              <a:rPr lang="he-IL" sz="2200" dirty="0">
                <a:latin typeface="SBL Hebrew" pitchFamily="2" charset="-79"/>
                <a:cs typeface="SBL Hebrew" pitchFamily="2" charset="-79"/>
              </a:rPr>
              <a:t>׃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כִּי־אֵיךְ֙ </a:t>
            </a:r>
            <a:r>
              <a:rPr lang="he-IL" sz="2200" dirty="0">
                <a:latin typeface="SBL Hebrew" pitchFamily="2" charset="-79"/>
                <a:cs typeface="SBL Hebrew" pitchFamily="2" charset="-79"/>
              </a:rPr>
              <a:t>אֶֽעֱלֶ֣ה אֶל־אָבִ֔י וְהַנַּ֖עַר אֵינֶ֣נּוּ אִתִּ֑י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פֶּ֚ן </a:t>
            </a:r>
            <a:r>
              <a:rPr lang="he-IL" sz="2200" dirty="0">
                <a:latin typeface="SBL Hebrew" pitchFamily="2" charset="-79"/>
                <a:cs typeface="SBL Hebrew" pitchFamily="2" charset="-79"/>
              </a:rPr>
              <a:t>אֶרְאֶ֣ה בָרָ֔ע אֲשֶׁ֥ר יִמְצָ֖א אֶת־אָבִֽי׃ </a:t>
            </a:r>
          </a:p>
        </p:txBody>
      </p:sp>
      <p:sp>
        <p:nvSpPr>
          <p:cNvPr id="4" name="TextBox 3"/>
          <p:cNvSpPr txBox="1"/>
          <p:nvPr/>
        </p:nvSpPr>
        <p:spPr>
          <a:xfrm>
            <a:off x="3695700" y="2133600"/>
            <a:ext cx="1905000" cy="276999"/>
          </a:xfrm>
          <a:prstGeom prst="rect">
            <a:avLst/>
          </a:prstGeom>
          <a:solidFill>
            <a:schemeClr val="bg1"/>
          </a:solidFill>
          <a:ln w="19050">
            <a:solidFill>
              <a:schemeClr val="tx1"/>
            </a:solidFill>
          </a:ln>
        </p:spPr>
        <p:txBody>
          <a:bodyPr wrap="square" rtlCol="0">
            <a:spAutoFit/>
          </a:bodyPr>
          <a:lstStyle/>
          <a:p>
            <a:pPr algn="ctr"/>
            <a:r>
              <a:rPr lang="en-US" sz="1200" dirty="0" smtClean="0"/>
              <a:t>Judah offers himself.</a:t>
            </a:r>
            <a:endParaRPr lang="en-CA" sz="1200" dirty="0"/>
          </a:p>
        </p:txBody>
      </p:sp>
      <p:sp>
        <p:nvSpPr>
          <p:cNvPr id="5" name="TextBox 4"/>
          <p:cNvSpPr txBox="1"/>
          <p:nvPr/>
        </p:nvSpPr>
        <p:spPr>
          <a:xfrm>
            <a:off x="76200" y="4572000"/>
            <a:ext cx="3352800" cy="830997"/>
          </a:xfrm>
          <a:prstGeom prst="rect">
            <a:avLst/>
          </a:prstGeom>
          <a:solidFill>
            <a:schemeClr val="bg1"/>
          </a:solidFill>
          <a:ln w="19050">
            <a:solidFill>
              <a:schemeClr val="tx1"/>
            </a:solidFill>
          </a:ln>
        </p:spPr>
        <p:txBody>
          <a:bodyPr wrap="square" rtlCol="0">
            <a:spAutoFit/>
          </a:bodyPr>
          <a:lstStyle/>
          <a:p>
            <a:r>
              <a:rPr lang="en-US" sz="1200" dirty="0" smtClean="0"/>
              <a:t>WBC (V33-34)</a:t>
            </a:r>
          </a:p>
          <a:p>
            <a:r>
              <a:rPr lang="en-US" sz="1200" dirty="0"/>
              <a:t>“Simply, Judah so feels for his father that </a:t>
            </a:r>
            <a:r>
              <a:rPr lang="en-US" sz="1200" b="1" dirty="0">
                <a:solidFill>
                  <a:schemeClr val="accent6">
                    <a:lumMod val="50000"/>
                  </a:schemeClr>
                </a:solidFill>
              </a:rPr>
              <a:t>he begs to sacrifice himself</a:t>
            </a:r>
            <a:r>
              <a:rPr lang="en-US" sz="1200" dirty="0"/>
              <a:t> for a brother more loved than himself” (Sternberg, </a:t>
            </a:r>
            <a:r>
              <a:rPr lang="en-US" sz="1200" i="1" dirty="0"/>
              <a:t>Poetics</a:t>
            </a:r>
            <a:r>
              <a:rPr lang="en-US" sz="1200" dirty="0"/>
              <a:t>, 308).</a:t>
            </a:r>
          </a:p>
        </p:txBody>
      </p:sp>
    </p:spTree>
    <p:extLst>
      <p:ext uri="{BB962C8B-B14F-4D97-AF65-F5344CB8AC3E}">
        <p14:creationId xmlns:p14="http://schemas.microsoft.com/office/powerpoint/2010/main" val="2078058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44:30-34</a:t>
            </a:r>
            <a:endParaRPr lang="en-US" sz="1200" dirty="0"/>
          </a:p>
        </p:txBody>
      </p:sp>
      <p:sp>
        <p:nvSpPr>
          <p:cNvPr id="3" name="Content Placeholder 2"/>
          <p:cNvSpPr txBox="1">
            <a:spLocks/>
          </p:cNvSpPr>
          <p:nvPr/>
        </p:nvSpPr>
        <p:spPr>
          <a:xfrm>
            <a:off x="304800" y="457200"/>
            <a:ext cx="8686800" cy="6248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וְעַתָּ֗ה </a:t>
            </a:r>
            <a:r>
              <a:rPr lang="he-IL" sz="2200" dirty="0">
                <a:latin typeface="SBL Hebrew" pitchFamily="2" charset="-79"/>
                <a:cs typeface="SBL Hebrew" pitchFamily="2" charset="-79"/>
              </a:rPr>
              <a:t>כְּבֹאִי֙ אֶל־עַבְדְּךָ֣ אָבִ֔י וְהַנַּ֖עַר אֵינֶ֣נּוּ אִתָּ֑נוּ וְנַפְשׁ֖וֹ קְשׁוּרָ֥ה בְנַפְשֽׁוֹ׃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וְהָיָ֗ה </a:t>
            </a:r>
            <a:r>
              <a:rPr lang="he-IL" sz="2200" dirty="0">
                <a:latin typeface="SBL Hebrew" pitchFamily="2" charset="-79"/>
                <a:cs typeface="SBL Hebrew" pitchFamily="2" charset="-79"/>
              </a:rPr>
              <a:t>כִּרְאוֹת֛וֹ כִּי־אֵ֥ין הַנַּ֖עַר 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וְהוֹרִ֨ידוּ </a:t>
            </a:r>
            <a:r>
              <a:rPr lang="he-IL" sz="2200" dirty="0">
                <a:latin typeface="SBL Hebrew" pitchFamily="2" charset="-79"/>
                <a:cs typeface="SBL Hebrew" pitchFamily="2" charset="-79"/>
              </a:rPr>
              <a:t>עֲבָדֶ֜יךָ אֶת־שֵׂיבַ֨ת עַבְדְּךָ֥ אָבִ֛ינוּ בְּיָג֖וֹן שְׁאֹֽלָה׃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כִּ֤י </a:t>
            </a:r>
            <a:r>
              <a:rPr lang="he-IL" sz="2200" dirty="0">
                <a:latin typeface="SBL Hebrew" pitchFamily="2" charset="-79"/>
                <a:cs typeface="SBL Hebrew" pitchFamily="2" charset="-79"/>
              </a:rPr>
              <a:t>עַבְדְּךָ֙ עָרַ֣ב אֶת־הַנַּ֔עַר מֵעִ֥ם אָבִ֖י לֵאמֹ֑ר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אִם־לֹ֤א </a:t>
            </a:r>
            <a:r>
              <a:rPr lang="he-IL" sz="2200" dirty="0">
                <a:latin typeface="SBL Hebrew" pitchFamily="2" charset="-79"/>
                <a:cs typeface="SBL Hebrew" pitchFamily="2" charset="-79"/>
              </a:rPr>
              <a:t>אֲבִיאֶ֙נּוּ֙ אֵלֶ֔יךָ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וְחָטָ֥אתִי </a:t>
            </a:r>
            <a:r>
              <a:rPr lang="he-IL" sz="2200" dirty="0">
                <a:latin typeface="SBL Hebrew" pitchFamily="2" charset="-79"/>
                <a:cs typeface="SBL Hebrew" pitchFamily="2" charset="-79"/>
              </a:rPr>
              <a:t>לְאָבִ֖י כָּל־הַיָּמִֽים׃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וְעַתָּ֗ה </a:t>
            </a:r>
            <a:r>
              <a:rPr lang="he-IL" sz="2200" dirty="0">
                <a:latin typeface="SBL Hebrew" pitchFamily="2" charset="-79"/>
                <a:cs typeface="SBL Hebrew" pitchFamily="2" charset="-79"/>
              </a:rPr>
              <a:t>יֵֽשֶׁב־נָ֤א עַבְדְּךָ֙ תַּ֣חַת הַנַּ֔עַר עֶ֖בֶד לַֽאדֹנִ֑י וְהַנַּ֖עַר יַ֥עַל עִם־אֶחָֽיו׃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smtClean="0">
                <a:latin typeface="SBL Hebrew" pitchFamily="2" charset="-79"/>
                <a:cs typeface="SBL Hebrew" pitchFamily="2" charset="-79"/>
              </a:rPr>
              <a:t>		כִּי־אֵיךְ֙ </a:t>
            </a:r>
            <a:r>
              <a:rPr lang="he-IL" sz="2200" dirty="0">
                <a:latin typeface="SBL Hebrew" pitchFamily="2" charset="-79"/>
                <a:cs typeface="SBL Hebrew" pitchFamily="2" charset="-79"/>
              </a:rPr>
              <a:t>אֶֽעֱלֶ֣ה אֶל־אָבִ֔י וְהַנַּ֖עַר אֵינֶ֣נּוּ אִתִּ֑י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27432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פֶּ֚ן </a:t>
            </a:r>
            <a:r>
              <a:rPr lang="he-IL" sz="2200" dirty="0">
                <a:latin typeface="SBL Hebrew" pitchFamily="2" charset="-79"/>
                <a:cs typeface="SBL Hebrew" pitchFamily="2" charset="-79"/>
              </a:rPr>
              <a:t>אֶרְאֶ֣ה בָרָ֔ע אֲשֶׁ֥ר יִמְצָ֖א אֶת־אָבִֽי׃ </a:t>
            </a:r>
          </a:p>
        </p:txBody>
      </p:sp>
      <p:sp>
        <p:nvSpPr>
          <p:cNvPr id="4" name="TextBox 3"/>
          <p:cNvSpPr txBox="1"/>
          <p:nvPr/>
        </p:nvSpPr>
        <p:spPr>
          <a:xfrm>
            <a:off x="4572000" y="2133600"/>
            <a:ext cx="1905000" cy="276999"/>
          </a:xfrm>
          <a:prstGeom prst="rect">
            <a:avLst/>
          </a:prstGeom>
          <a:solidFill>
            <a:schemeClr val="bg1"/>
          </a:solidFill>
          <a:ln w="19050">
            <a:solidFill>
              <a:schemeClr val="tx1"/>
            </a:solidFill>
          </a:ln>
        </p:spPr>
        <p:txBody>
          <a:bodyPr wrap="square" rtlCol="0">
            <a:spAutoFit/>
          </a:bodyPr>
          <a:lstStyle/>
          <a:p>
            <a:pPr algn="ctr"/>
            <a:r>
              <a:rPr lang="en-US" sz="1200" dirty="0" smtClean="0"/>
              <a:t>Judah offers himself.</a:t>
            </a:r>
            <a:endParaRPr lang="en-CA" sz="1200" dirty="0"/>
          </a:p>
        </p:txBody>
      </p:sp>
      <p:sp>
        <p:nvSpPr>
          <p:cNvPr id="5" name="TextBox 4"/>
          <p:cNvSpPr txBox="1"/>
          <p:nvPr/>
        </p:nvSpPr>
        <p:spPr>
          <a:xfrm>
            <a:off x="76200" y="4572000"/>
            <a:ext cx="3276600" cy="1938992"/>
          </a:xfrm>
          <a:prstGeom prst="rect">
            <a:avLst/>
          </a:prstGeom>
          <a:solidFill>
            <a:schemeClr val="bg1"/>
          </a:solidFill>
          <a:ln w="19050">
            <a:solidFill>
              <a:schemeClr val="tx1"/>
            </a:solidFill>
          </a:ln>
        </p:spPr>
        <p:txBody>
          <a:bodyPr wrap="square" rtlCol="0">
            <a:spAutoFit/>
          </a:bodyPr>
          <a:lstStyle/>
          <a:p>
            <a:r>
              <a:rPr lang="en-US" sz="1200" dirty="0" smtClean="0"/>
              <a:t>…That </a:t>
            </a:r>
            <a:r>
              <a:rPr lang="en-US" sz="1200" dirty="0"/>
              <a:t>the sons of the hated wife should have come to terms with the father’s attachment to Rachel (“my wife”) and her children is enough to promise an end to hostilities and a fresh start. That the second of these children should enjoy his brothers’ affection is amazing. But that Judah should adduce the father’s favoritism as the ground for self-sacrifice is such an irresistible proof of filial devotion that it breaks down Joseph’s last </a:t>
            </a:r>
            <a:r>
              <a:rPr lang="en-US" sz="1200" dirty="0" err="1"/>
              <a:t>defences</a:t>
            </a:r>
            <a:r>
              <a:rPr lang="en-US" sz="1200" dirty="0"/>
              <a:t>. (Sternberg, </a:t>
            </a:r>
            <a:r>
              <a:rPr lang="en-US" sz="1200" i="1" dirty="0"/>
              <a:t>Poetics</a:t>
            </a:r>
            <a:r>
              <a:rPr lang="en-US" sz="1200" dirty="0"/>
              <a:t>, 308)</a:t>
            </a:r>
          </a:p>
        </p:txBody>
      </p:sp>
      <p:sp>
        <p:nvSpPr>
          <p:cNvPr id="6" name="TextBox 5"/>
          <p:cNvSpPr txBox="1"/>
          <p:nvPr/>
        </p:nvSpPr>
        <p:spPr>
          <a:xfrm>
            <a:off x="76200" y="1524000"/>
            <a:ext cx="3276600" cy="2492990"/>
          </a:xfrm>
          <a:prstGeom prst="rect">
            <a:avLst/>
          </a:prstGeom>
          <a:solidFill>
            <a:schemeClr val="bg1"/>
          </a:solidFill>
          <a:ln w="19050">
            <a:solidFill>
              <a:schemeClr val="tx1"/>
            </a:solidFill>
          </a:ln>
        </p:spPr>
        <p:txBody>
          <a:bodyPr wrap="square" rtlCol="0">
            <a:spAutoFit/>
          </a:bodyPr>
          <a:lstStyle/>
          <a:p>
            <a:r>
              <a:rPr lang="en-US" sz="1200" dirty="0" smtClean="0"/>
              <a:t>WBC (V33-34)</a:t>
            </a:r>
          </a:p>
          <a:p>
            <a:r>
              <a:rPr lang="en-US" sz="1200" dirty="0"/>
              <a:t>To Joseph, of course, the speech again reveals even more than the speaker intended: the official version of his own death (“torn to pieces”), the reason for the delay in the brothers’ return, the pain his testing as well as his fate must have given. Most important, if to a listener ignorant of the family situation and record, the brothers’ attitude as expressed by their leader would appear admirable, then to one in the know it surely manifests nothing short of a transformation, from subnormal to abnormal solidarity. </a:t>
            </a:r>
            <a:r>
              <a:rPr lang="en-US" sz="1200" dirty="0" smtClean="0"/>
              <a:t>…</a:t>
            </a:r>
            <a:endParaRPr lang="en-US" sz="1200" dirty="0"/>
          </a:p>
        </p:txBody>
      </p:sp>
    </p:spTree>
    <p:extLst>
      <p:ext uri="{BB962C8B-B14F-4D97-AF65-F5344CB8AC3E}">
        <p14:creationId xmlns:p14="http://schemas.microsoft.com/office/powerpoint/2010/main" val="7107562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44:24-29</a:t>
            </a:r>
            <a:endParaRPr lang="en-US" sz="1200" dirty="0"/>
          </a:p>
        </p:txBody>
      </p:sp>
      <p:sp>
        <p:nvSpPr>
          <p:cNvPr id="3" name="Content Placeholder 2"/>
          <p:cNvSpPr txBox="1">
            <a:spLocks/>
          </p:cNvSpPr>
          <p:nvPr/>
        </p:nvSpPr>
        <p:spPr>
          <a:xfrm>
            <a:off x="76200" y="457200"/>
            <a:ext cx="8915400" cy="6248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 pos="3200400" algn="r"/>
              </a:tabLst>
            </a:pPr>
            <a:r>
              <a:rPr lang="he-IL" sz="2200" dirty="0">
                <a:latin typeface="SBL Hebrew" pitchFamily="2" charset="-79"/>
                <a:cs typeface="SBL Hebrew" pitchFamily="2" charset="-79"/>
              </a:rPr>
              <a:t>		וַיְהִי֙ כִּ֣י עָלִ֔ינוּ אֶֽל־עַבְדְּךָ֖ אָבִ֑י </a:t>
            </a:r>
            <a:r>
              <a:rPr lang="he-IL" sz="2200" dirty="0" smtClean="0">
                <a:latin typeface="SBL Hebrew" pitchFamily="2" charset="-79"/>
                <a:cs typeface="SBL Hebrew" pitchFamily="2" charset="-79"/>
              </a:rPr>
              <a:t>וַנַּ֨גֶּד־ל֔וֹ </a:t>
            </a:r>
            <a:r>
              <a:rPr lang="he-IL" sz="2200" dirty="0">
                <a:latin typeface="SBL Hebrew" pitchFamily="2" charset="-79"/>
                <a:cs typeface="SBL Hebrew" pitchFamily="2" charset="-79"/>
              </a:rPr>
              <a:t>אֵ֖ת דִּבְרֵ֥י אֲדֹנִֽי׃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וַיֹּ֖אמֶר אָבִ֑ינוּ</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שֻׁ֖בוּ </a:t>
            </a:r>
            <a:r>
              <a:rPr lang="he-IL" sz="2200" dirty="0">
                <a:latin typeface="SBL Hebrew" pitchFamily="2" charset="-79"/>
                <a:cs typeface="SBL Hebrew" pitchFamily="2" charset="-79"/>
              </a:rPr>
              <a:t>שִׁבְרוּ־לָ֥נוּ מְעַט־אֹֽכֶל׃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וַנֹּ֕אמֶר</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לֹ֥א </a:t>
            </a:r>
            <a:r>
              <a:rPr lang="he-IL" sz="2200" dirty="0">
                <a:latin typeface="SBL Hebrew" pitchFamily="2" charset="-79"/>
                <a:cs typeface="SBL Hebrew" pitchFamily="2" charset="-79"/>
              </a:rPr>
              <a:t>נוּכַ֖ל </a:t>
            </a:r>
            <a:r>
              <a:rPr lang="he-IL" sz="2200" dirty="0" smtClean="0">
                <a:latin typeface="SBL Hebrew" pitchFamily="2" charset="-79"/>
                <a:cs typeface="SBL Hebrew" pitchFamily="2" charset="-79"/>
              </a:rPr>
              <a:t>לָרֶ֑דֶת</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אִם־יֵשׁ֩ </a:t>
            </a:r>
            <a:r>
              <a:rPr lang="he-IL" sz="2200" dirty="0">
                <a:latin typeface="SBL Hebrew" pitchFamily="2" charset="-79"/>
                <a:cs typeface="SBL Hebrew" pitchFamily="2" charset="-79"/>
              </a:rPr>
              <a:t>אָחִ֨ינוּ הַקָּטֹ֤ן אִתָּ֙נוּ֙ </a:t>
            </a:r>
            <a:r>
              <a:rPr lang="he-IL" sz="2200" dirty="0" smtClean="0">
                <a:latin typeface="SBL Hebrew" pitchFamily="2" charset="-79"/>
                <a:cs typeface="SBL Hebrew" pitchFamily="2" charset="-79"/>
              </a:rPr>
              <a:t>וְיָרַ֔דְנוּ</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כִּי־לֹ֣א </a:t>
            </a:r>
            <a:r>
              <a:rPr lang="he-IL" sz="2200" dirty="0">
                <a:latin typeface="SBL Hebrew" pitchFamily="2" charset="-79"/>
                <a:cs typeface="SBL Hebrew" pitchFamily="2" charset="-79"/>
              </a:rPr>
              <a:t>נוּכַ֗ל לִרְאוֹת֙ פְּנֵ֣י הָאִ֔ישׁ </a:t>
            </a:r>
            <a:r>
              <a:rPr lang="he-IL" sz="2200" dirty="0" smtClean="0">
                <a:latin typeface="SBL Hebrew" pitchFamily="2" charset="-79"/>
                <a:cs typeface="SBL Hebrew" pitchFamily="2" charset="-79"/>
              </a:rPr>
              <a:t>וְאָחִ֥ינוּ </a:t>
            </a:r>
            <a:r>
              <a:rPr lang="he-IL" sz="2200" dirty="0">
                <a:latin typeface="SBL Hebrew" pitchFamily="2" charset="-79"/>
                <a:cs typeface="SBL Hebrew" pitchFamily="2" charset="-79"/>
              </a:rPr>
              <a:t>הַקָּטֹ֖ן אֵינֶ֥נּוּ אִתָּֽנוּ׃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smtClean="0">
                <a:latin typeface="SBL Hebrew" pitchFamily="2" charset="-79"/>
                <a:cs typeface="SBL Hebrew" pitchFamily="2" charset="-79"/>
              </a:rPr>
              <a:t>		וַיֹּ֛אמֶר </a:t>
            </a:r>
            <a:r>
              <a:rPr lang="he-IL" sz="2200" dirty="0">
                <a:latin typeface="SBL Hebrew" pitchFamily="2" charset="-79"/>
                <a:cs typeface="SBL Hebrew" pitchFamily="2" charset="-79"/>
              </a:rPr>
              <a:t>עַבְדְּךָ֥ אָבִ֖י </a:t>
            </a:r>
            <a:r>
              <a:rPr lang="he-IL" sz="2200" dirty="0" smtClean="0">
                <a:latin typeface="SBL Hebrew" pitchFamily="2" charset="-79"/>
                <a:cs typeface="SBL Hebrew" pitchFamily="2" charset="-79"/>
              </a:rPr>
              <a:t>אֵלֵ֑ינוּ</a:t>
            </a:r>
            <a:r>
              <a:rPr lang="en-US" sz="2200" dirty="0" smtClean="0">
                <a:latin typeface="SBL Hebrew" pitchFamily="2" charset="-79"/>
                <a:cs typeface="SBL Hebrew" pitchFamily="2" charset="-79"/>
              </a:rPr>
              <a:t>	</a:t>
            </a:r>
            <a:r>
              <a:rPr lang="he-IL" sz="2200" dirty="0" smtClean="0">
                <a:solidFill>
                  <a:srgbClr val="FF00FF"/>
                </a:solidFill>
                <a:latin typeface="SBL Hebrew" pitchFamily="2" charset="-79"/>
                <a:cs typeface="SBL Hebrew" pitchFamily="2" charset="-79"/>
              </a:rPr>
              <a:t>אַתֶּ֣ם </a:t>
            </a:r>
            <a:r>
              <a:rPr lang="he-IL" sz="2200" dirty="0">
                <a:solidFill>
                  <a:srgbClr val="FF00FF"/>
                </a:solidFill>
                <a:latin typeface="SBL Hebrew" pitchFamily="2" charset="-79"/>
                <a:cs typeface="SBL Hebrew" pitchFamily="2" charset="-79"/>
              </a:rPr>
              <a:t>יְדַעְתֶּ֔ם כִּ֥י שְׁנַ֖יִם יָֽלְדָה־לִּ֥י אִשְׁתִּֽי</a:t>
            </a:r>
            <a:r>
              <a:rPr lang="he-IL" sz="2200" dirty="0">
                <a:latin typeface="SBL Hebrew" pitchFamily="2" charset="-79"/>
                <a:cs typeface="SBL Hebrew" pitchFamily="2" charset="-79"/>
              </a:rPr>
              <a:t>׃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וַיֵּצֵ֤א </a:t>
            </a:r>
            <a:r>
              <a:rPr lang="he-IL" sz="2200" dirty="0">
                <a:latin typeface="SBL Hebrew" pitchFamily="2" charset="-79"/>
                <a:cs typeface="SBL Hebrew" pitchFamily="2" charset="-79"/>
              </a:rPr>
              <a:t>הָֽאֶחָד֙ מֵֽאִתִּ֔י </a:t>
            </a:r>
            <a:r>
              <a:rPr lang="he-IL" sz="2200" dirty="0" smtClean="0">
                <a:latin typeface="SBL Hebrew" pitchFamily="2" charset="-79"/>
                <a:cs typeface="SBL Hebrew" pitchFamily="2" charset="-79"/>
              </a:rPr>
              <a:t>וָאֹמַ֕ר </a:t>
            </a:r>
            <a:r>
              <a:rPr lang="he-IL" sz="2200" dirty="0">
                <a:latin typeface="SBL Hebrew" pitchFamily="2" charset="-79"/>
                <a:cs typeface="SBL Hebrew" pitchFamily="2" charset="-79"/>
              </a:rPr>
              <a:t>אַ֖ךְ טָרֹ֣ף טֹרָ֑ף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וְלֹ֥א </a:t>
            </a:r>
            <a:r>
              <a:rPr lang="he-IL" sz="2200" dirty="0">
                <a:latin typeface="SBL Hebrew" pitchFamily="2" charset="-79"/>
                <a:cs typeface="SBL Hebrew" pitchFamily="2" charset="-79"/>
              </a:rPr>
              <a:t>רְאִיתִ֖יו עַד־הֵֽנָּה׃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endParaRPr lang="en-US" sz="2200" dirty="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וּלְקַחְתֶּ֧ם </a:t>
            </a:r>
            <a:r>
              <a:rPr lang="he-IL" sz="2200" dirty="0">
                <a:latin typeface="SBL Hebrew" pitchFamily="2" charset="-79"/>
                <a:cs typeface="SBL Hebrew" pitchFamily="2" charset="-79"/>
              </a:rPr>
              <a:t>גַּם־אֶת־זֶ֛ה מֵעִ֥ם פָּנַ֖י וְקָרָ֣הוּ אָס֑וֹן </a:t>
            </a:r>
            <a:endParaRPr lang="en-US"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 pos="3200400" algn="r"/>
              </a:tabLst>
            </a:pPr>
            <a:r>
              <a:rPr lang="en-US" sz="2200" dirty="0">
                <a:latin typeface="SBL Hebrew" pitchFamily="2" charset="-79"/>
                <a:cs typeface="SBL Hebrew" pitchFamily="2" charset="-79"/>
              </a:rPr>
              <a:t>	</a:t>
            </a:r>
            <a:r>
              <a:rPr lang="en-US" sz="2200" dirty="0" smtClean="0">
                <a:latin typeface="SBL Hebrew" pitchFamily="2" charset="-79"/>
                <a:cs typeface="SBL Hebrew" pitchFamily="2" charset="-79"/>
              </a:rPr>
              <a:t>				</a:t>
            </a:r>
            <a:r>
              <a:rPr lang="he-IL" sz="2200" dirty="0" smtClean="0">
                <a:latin typeface="SBL Hebrew" pitchFamily="2" charset="-79"/>
                <a:cs typeface="SBL Hebrew" pitchFamily="2" charset="-79"/>
              </a:rPr>
              <a:t>וְהֽוֹרַדְתֶּ֧ם </a:t>
            </a:r>
            <a:r>
              <a:rPr lang="he-IL" sz="2200" dirty="0">
                <a:latin typeface="SBL Hebrew" pitchFamily="2" charset="-79"/>
                <a:cs typeface="SBL Hebrew" pitchFamily="2" charset="-79"/>
              </a:rPr>
              <a:t>אֶת־שֵׂיבָתִ֛י בְּרָעָ֖ה שְׁאֹֽלָה׃ </a:t>
            </a:r>
          </a:p>
        </p:txBody>
      </p:sp>
      <p:sp>
        <p:nvSpPr>
          <p:cNvPr id="4" name="TextBox 3"/>
          <p:cNvSpPr txBox="1"/>
          <p:nvPr/>
        </p:nvSpPr>
        <p:spPr>
          <a:xfrm>
            <a:off x="3429000" y="63519"/>
            <a:ext cx="2590800" cy="276999"/>
          </a:xfrm>
          <a:prstGeom prst="rect">
            <a:avLst/>
          </a:prstGeom>
          <a:solidFill>
            <a:schemeClr val="bg1"/>
          </a:solidFill>
          <a:ln w="19050">
            <a:solidFill>
              <a:schemeClr val="tx1"/>
            </a:solidFill>
          </a:ln>
        </p:spPr>
        <p:txBody>
          <a:bodyPr wrap="square" rtlCol="0">
            <a:spAutoFit/>
          </a:bodyPr>
          <a:lstStyle/>
          <a:p>
            <a:pPr algn="ctr"/>
            <a:r>
              <a:rPr lang="en-US" sz="1200" dirty="0" smtClean="0"/>
              <a:t>Summary of the discussion in Canaan. </a:t>
            </a:r>
            <a:endParaRPr lang="en-CA" sz="1200" dirty="0"/>
          </a:p>
        </p:txBody>
      </p:sp>
      <p:sp>
        <p:nvSpPr>
          <p:cNvPr id="5" name="TextBox 4"/>
          <p:cNvSpPr txBox="1"/>
          <p:nvPr/>
        </p:nvSpPr>
        <p:spPr>
          <a:xfrm>
            <a:off x="266700" y="4267200"/>
            <a:ext cx="8610600" cy="1384995"/>
          </a:xfrm>
          <a:prstGeom prst="rect">
            <a:avLst/>
          </a:prstGeom>
          <a:solidFill>
            <a:schemeClr val="bg1"/>
          </a:solidFill>
          <a:ln w="19050">
            <a:solidFill>
              <a:schemeClr val="tx1"/>
            </a:solidFill>
          </a:ln>
        </p:spPr>
        <p:txBody>
          <a:bodyPr wrap="square" rtlCol="0">
            <a:spAutoFit/>
          </a:bodyPr>
          <a:lstStyle/>
          <a:p>
            <a:r>
              <a:rPr lang="en-US" sz="1200" dirty="0" smtClean="0"/>
              <a:t>Jan </a:t>
            </a:r>
            <a:r>
              <a:rPr lang="en-US" sz="1200" dirty="0" err="1" smtClean="0"/>
              <a:t>Joosten</a:t>
            </a:r>
            <a:r>
              <a:rPr lang="en-US" sz="1200" dirty="0" smtClean="0"/>
              <a:t>, </a:t>
            </a:r>
            <a:r>
              <a:rPr lang="en-US" sz="1200" i="1" dirty="0" smtClean="0"/>
              <a:t>Biblical Rhetoric as Illustrated by Judah’s </a:t>
            </a:r>
            <a:r>
              <a:rPr lang="en-US" sz="1200" i="1" dirty="0"/>
              <a:t>S</a:t>
            </a:r>
            <a:r>
              <a:rPr lang="en-US" sz="1200" i="1" dirty="0" smtClean="0"/>
              <a:t>peech in Genesis 44.18-34. </a:t>
            </a:r>
            <a:r>
              <a:rPr lang="en-US" sz="1200" dirty="0" smtClean="0"/>
              <a:t>JSOT Vol 41.1 (2016); 15-30.</a:t>
            </a:r>
          </a:p>
          <a:p>
            <a:endParaRPr lang="en-US" sz="1200" dirty="0" smtClean="0"/>
          </a:p>
          <a:p>
            <a:r>
              <a:rPr lang="en-US" sz="1200" dirty="0" smtClean="0"/>
              <a:t>Judah tells the minister [Joseph]: ‘Our father said to us: “</a:t>
            </a:r>
            <a:r>
              <a:rPr lang="en-US" sz="1200" dirty="0" smtClean="0">
                <a:solidFill>
                  <a:srgbClr val="FF00FF"/>
                </a:solidFill>
              </a:rPr>
              <a:t>You know that my wife bore me two sons</a:t>
            </a:r>
            <a:r>
              <a:rPr lang="en-US" sz="1200" dirty="0"/>
              <a:t>” </a:t>
            </a:r>
            <a:r>
              <a:rPr lang="en-US" sz="1200" dirty="0" smtClean="0"/>
              <a:t>– he said that to us, ten sons of a different wife, but still we love him and worry about him. That is the way one should behave toward one’s family.’ By telling the story, Judah draws the minister into the family circle. It is almost as if Judah wishes to suggest to the minister that he too is a member of the family. By introducing a ‘third party’, Judah tries to develop a personal relationship with a stranger. The strategy is not based on logic. But we can fill its strength.</a:t>
            </a:r>
            <a:endParaRPr lang="en-US" sz="1200" dirty="0" smtClean="0"/>
          </a:p>
        </p:txBody>
      </p:sp>
    </p:spTree>
    <p:extLst>
      <p:ext uri="{BB962C8B-B14F-4D97-AF65-F5344CB8AC3E}">
        <p14:creationId xmlns:p14="http://schemas.microsoft.com/office/powerpoint/2010/main" val="2588090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44:6-10</a:t>
            </a:r>
            <a:endParaRPr lang="en-US" sz="1200" dirty="0"/>
          </a:p>
        </p:txBody>
      </p:sp>
      <p:sp>
        <p:nvSpPr>
          <p:cNvPr id="3" name="Content Placeholder 2"/>
          <p:cNvSpPr txBox="1">
            <a:spLocks/>
          </p:cNvSpPr>
          <p:nvPr/>
        </p:nvSpPr>
        <p:spPr>
          <a:xfrm>
            <a:off x="1219200" y="457200"/>
            <a:ext cx="77724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וַֽיַּשִּׂגֵ֑ם וַיְדַבֵּ֣ר אֲלֵהֶ֔ם אֶת־הַדְּבָרִ֖ים הָאֵֽלֶּה׃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אֵלָ֔יו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לָ֚מָּה </a:t>
            </a:r>
            <a:r>
              <a:rPr lang="he-IL" sz="2200" dirty="0">
                <a:latin typeface="SBL Hebrew" pitchFamily="2" charset="-79"/>
                <a:cs typeface="SBL Hebrew" pitchFamily="2" charset="-79"/>
              </a:rPr>
              <a:t>יְדַבֵּ֣ר אֲדֹנִ֔י כַּדְּבָרִ֖ים הָאֵ֑לֶּה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חָלִ֙ילָה֙ </a:t>
            </a:r>
            <a:r>
              <a:rPr lang="he-IL" sz="2200" dirty="0">
                <a:latin typeface="SBL Hebrew" pitchFamily="2" charset="-79"/>
                <a:cs typeface="SBL Hebrew" pitchFamily="2" charset="-79"/>
              </a:rPr>
              <a:t>לַעֲבָדֶ֔יךָ מֵעֲשׂ֖וֹת כַּדָּבָ֥ר הַזֶּֽה׃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הֵ֣ן </a:t>
            </a:r>
            <a:r>
              <a:rPr lang="he-IL" sz="2200" dirty="0">
                <a:latin typeface="SBL Hebrew" pitchFamily="2" charset="-79"/>
                <a:cs typeface="SBL Hebrew" pitchFamily="2" charset="-79"/>
              </a:rPr>
              <a:t>כֶּ֗סֶף אֲשֶׁ֤ר מָצָ֙אנוּ֙ בְּפִ֣י אַמְתְּחֹתֵ֔ינוּ הֱשִׁיבֹ֥נוּ אֵלֶ֖יךָ מֵאֶ֣רֶץ כְּנָ֑עַן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וְאֵ֗יךְ </a:t>
            </a:r>
            <a:r>
              <a:rPr lang="he-IL" sz="2200" dirty="0">
                <a:latin typeface="SBL Hebrew" pitchFamily="2" charset="-79"/>
                <a:cs typeface="SBL Hebrew" pitchFamily="2" charset="-79"/>
              </a:rPr>
              <a:t>נִגְנֹב֙ מִבֵּ֣ית אֲדֹנֶ֔יךָ כֶּ֖סֶף א֥וֹ זָהָֽב׃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אֲשֶׁ֨ר </a:t>
            </a:r>
            <a:r>
              <a:rPr lang="he-IL" sz="2200" dirty="0">
                <a:latin typeface="SBL Hebrew" pitchFamily="2" charset="-79"/>
                <a:cs typeface="SBL Hebrew" pitchFamily="2" charset="-79"/>
              </a:rPr>
              <a:t>יִמָּצֵ֥א אִתּ֛וֹ מֵעֲבָדֶ֖יךָ 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וְגַם־אֲנַ֕חְנוּ </a:t>
            </a:r>
            <a:r>
              <a:rPr lang="he-IL" sz="2200" dirty="0">
                <a:latin typeface="SBL Hebrew" pitchFamily="2" charset="-79"/>
                <a:cs typeface="SBL Hebrew" pitchFamily="2" charset="-79"/>
              </a:rPr>
              <a:t>נִֽהְיֶ֥ה לַֽאדֹנִ֖י לַעֲבָדִֽים׃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גַּם־עַתָּ֥ה </a:t>
            </a:r>
            <a:r>
              <a:rPr lang="he-IL" sz="2200" dirty="0">
                <a:latin typeface="SBL Hebrew" pitchFamily="2" charset="-79"/>
                <a:cs typeface="SBL Hebrew" pitchFamily="2" charset="-79"/>
              </a:rPr>
              <a:t>כְדִבְרֵיכֶ֖ם כֶּן־ה֑וּא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אֲשֶׁ֨ר </a:t>
            </a:r>
            <a:r>
              <a:rPr lang="he-IL" sz="2200" dirty="0">
                <a:latin typeface="SBL Hebrew" pitchFamily="2" charset="-79"/>
                <a:cs typeface="SBL Hebrew" pitchFamily="2" charset="-79"/>
              </a:rPr>
              <a:t>יִמָּצֵ֤א אִתּוֹ֙ יִהְיֶה־לִּ֣י עָ֔בֶד וְאַתֶּ֖ם תִּהְי֥וּ נְקִיִּֽם׃ </a:t>
            </a:r>
            <a:endParaRPr lang="he-IL" sz="2200" dirty="0" smtClean="0">
              <a:latin typeface="SBL Hebrew" pitchFamily="2" charset="-79"/>
              <a:cs typeface="SBL Hebrew" pitchFamily="2" charset="-79"/>
            </a:endParaRPr>
          </a:p>
        </p:txBody>
      </p:sp>
      <p:sp>
        <p:nvSpPr>
          <p:cNvPr id="5" name="TextBox 4"/>
          <p:cNvSpPr txBox="1"/>
          <p:nvPr/>
        </p:nvSpPr>
        <p:spPr>
          <a:xfrm>
            <a:off x="152400" y="3429000"/>
            <a:ext cx="4648200" cy="1754326"/>
          </a:xfrm>
          <a:prstGeom prst="rect">
            <a:avLst/>
          </a:prstGeom>
          <a:solidFill>
            <a:schemeClr val="bg1"/>
          </a:solidFill>
          <a:ln w="19050">
            <a:solidFill>
              <a:schemeClr val="tx1"/>
            </a:solidFill>
          </a:ln>
        </p:spPr>
        <p:txBody>
          <a:bodyPr wrap="square" rtlCol="0">
            <a:spAutoFit/>
          </a:bodyPr>
          <a:lstStyle/>
          <a:p>
            <a:r>
              <a:rPr lang="en-US" sz="1200" dirty="0" smtClean="0"/>
              <a:t>WBC (v7-9)</a:t>
            </a:r>
          </a:p>
          <a:p>
            <a:r>
              <a:rPr lang="en-US" sz="1200" dirty="0" smtClean="0"/>
              <a:t>“The </a:t>
            </a:r>
            <a:r>
              <a:rPr lang="en-US" sz="1200" dirty="0"/>
              <a:t>brothers protest their innocence in the most outspoken terms. They point to their past behavior: their return of the money on their previous trip. Their wild offer, that if any of them is a thief, he should die and the rest of them be enslaved, shows their confidence in their innocence. But in the total perspective of the Joseph story, the punishment of theft with slavery or death has echoes of their treatment of Joseph; the brothers are now offering to suffer as they made him suffer. So they are being fairer than they realize in making such an offer</a:t>
            </a:r>
            <a:r>
              <a:rPr lang="en-US" sz="1200" dirty="0" smtClean="0"/>
              <a:t>.”</a:t>
            </a:r>
            <a:endParaRPr lang="en-CA" sz="1200" dirty="0"/>
          </a:p>
        </p:txBody>
      </p:sp>
    </p:spTree>
    <p:extLst>
      <p:ext uri="{BB962C8B-B14F-4D97-AF65-F5344CB8AC3E}">
        <p14:creationId xmlns:p14="http://schemas.microsoft.com/office/powerpoint/2010/main" val="1507270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44:6-10</a:t>
            </a:r>
            <a:endParaRPr lang="en-US" sz="1200" dirty="0"/>
          </a:p>
        </p:txBody>
      </p:sp>
      <p:sp>
        <p:nvSpPr>
          <p:cNvPr id="3" name="Content Placeholder 2"/>
          <p:cNvSpPr txBox="1">
            <a:spLocks/>
          </p:cNvSpPr>
          <p:nvPr/>
        </p:nvSpPr>
        <p:spPr>
          <a:xfrm>
            <a:off x="1219200" y="457200"/>
            <a:ext cx="77724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וַֽיַּשִּׂגֵ֑ם וַיְדַבֵּ֣ר אֲלֵהֶ֔ם אֶת־הַדְּבָרִ֖ים הָאֵֽלֶּה׃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אֵלָ֔יו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לָ֚מָּה </a:t>
            </a:r>
            <a:r>
              <a:rPr lang="he-IL" sz="2200" dirty="0">
                <a:latin typeface="SBL Hebrew" pitchFamily="2" charset="-79"/>
                <a:cs typeface="SBL Hebrew" pitchFamily="2" charset="-79"/>
              </a:rPr>
              <a:t>יְדַבֵּ֣ר אֲדֹנִ֔י כַּדְּבָרִ֖ים הָאֵ֑לֶּה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חָלִ֙ילָה֙ </a:t>
            </a:r>
            <a:r>
              <a:rPr lang="he-IL" sz="2200" dirty="0">
                <a:latin typeface="SBL Hebrew" pitchFamily="2" charset="-79"/>
                <a:cs typeface="SBL Hebrew" pitchFamily="2" charset="-79"/>
              </a:rPr>
              <a:t>לַעֲבָדֶ֔יךָ מֵעֲשׂ֖וֹת כַּדָּבָ֥ר הַזֶּֽה׃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הֵ֣ן </a:t>
            </a:r>
            <a:r>
              <a:rPr lang="he-IL" sz="2200" dirty="0">
                <a:latin typeface="SBL Hebrew" pitchFamily="2" charset="-79"/>
                <a:cs typeface="SBL Hebrew" pitchFamily="2" charset="-79"/>
              </a:rPr>
              <a:t>כֶּ֗סֶף אֲשֶׁ֤ר מָצָ֙אנוּ֙ בְּפִ֣י אַמְתְּחֹתֵ֔ינוּ הֱשִׁיבֹ֥נוּ אֵלֶ֖יךָ מֵאֶ֣רֶץ כְּנָ֑עַן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וְאֵ֗יךְ </a:t>
            </a:r>
            <a:r>
              <a:rPr lang="he-IL" sz="2200" dirty="0">
                <a:latin typeface="SBL Hebrew" pitchFamily="2" charset="-79"/>
                <a:cs typeface="SBL Hebrew" pitchFamily="2" charset="-79"/>
              </a:rPr>
              <a:t>נִגְנֹב֙ מִבֵּ֣ית אֲדֹנֶ֔יךָ כֶּ֖סֶף א֥וֹ זָהָֽב׃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a:t>
            </a:r>
            <a:r>
              <a:rPr lang="he-IL" sz="2200" dirty="0" smtClean="0">
                <a:solidFill>
                  <a:srgbClr val="FF00FF"/>
                </a:solidFill>
                <a:latin typeface="SBL Hebrew" pitchFamily="2" charset="-79"/>
                <a:cs typeface="SBL Hebrew" pitchFamily="2" charset="-79"/>
              </a:rPr>
              <a:t>אֲשֶׁ֨ר </a:t>
            </a:r>
            <a:r>
              <a:rPr lang="he-IL" sz="2200" dirty="0">
                <a:solidFill>
                  <a:srgbClr val="FF00FF"/>
                </a:solidFill>
                <a:latin typeface="SBL Hebrew" pitchFamily="2" charset="-79"/>
                <a:cs typeface="SBL Hebrew" pitchFamily="2" charset="-79"/>
              </a:rPr>
              <a:t>יִמָּצֵ֥א אִתּ֛וֹ מֵעֲבָדֶ֖יךָ וָמֵ֑ת </a:t>
            </a:r>
            <a:endParaRPr lang="he-IL" sz="2200" dirty="0" smtClean="0">
              <a:solidFill>
                <a:srgbClr val="FF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וְגַם־אֲנַ֕חְנוּ </a:t>
            </a:r>
            <a:r>
              <a:rPr lang="he-IL" sz="2200" dirty="0">
                <a:latin typeface="SBL Hebrew" pitchFamily="2" charset="-79"/>
                <a:cs typeface="SBL Hebrew" pitchFamily="2" charset="-79"/>
              </a:rPr>
              <a:t>נִֽהְיֶ֥ה לַֽאדֹנִ֖י לַעֲבָדִֽים׃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גַּם־עַתָּ֥ה </a:t>
            </a:r>
            <a:r>
              <a:rPr lang="he-IL" sz="2200" dirty="0">
                <a:latin typeface="SBL Hebrew" pitchFamily="2" charset="-79"/>
                <a:cs typeface="SBL Hebrew" pitchFamily="2" charset="-79"/>
              </a:rPr>
              <a:t>כְדִבְרֵיכֶ֖ם כֶּן־ה֑וּא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אֲשֶׁ֨ר </a:t>
            </a:r>
            <a:r>
              <a:rPr lang="he-IL" sz="2200" dirty="0">
                <a:latin typeface="SBL Hebrew" pitchFamily="2" charset="-79"/>
                <a:cs typeface="SBL Hebrew" pitchFamily="2" charset="-79"/>
              </a:rPr>
              <a:t>יִמָּצֵ֤א אִתּוֹ֙ יִהְיֶה־לִּ֣י עָ֔בֶד וְאַתֶּ֖ם תִּהְי֥וּ נְקִיִּֽם׃ </a:t>
            </a:r>
            <a:endParaRPr lang="he-IL" sz="2200" dirty="0" smtClean="0">
              <a:latin typeface="SBL Hebrew" pitchFamily="2" charset="-79"/>
              <a:cs typeface="SBL Hebrew" pitchFamily="2" charset="-79"/>
            </a:endParaRPr>
          </a:p>
        </p:txBody>
      </p:sp>
      <p:sp>
        <p:nvSpPr>
          <p:cNvPr id="5" name="TextBox 4"/>
          <p:cNvSpPr txBox="1"/>
          <p:nvPr/>
        </p:nvSpPr>
        <p:spPr>
          <a:xfrm>
            <a:off x="152400" y="4114800"/>
            <a:ext cx="4648200" cy="1015663"/>
          </a:xfrm>
          <a:prstGeom prst="rect">
            <a:avLst/>
          </a:prstGeom>
          <a:solidFill>
            <a:schemeClr val="bg1"/>
          </a:solidFill>
          <a:ln w="19050">
            <a:solidFill>
              <a:schemeClr val="tx1"/>
            </a:solidFill>
          </a:ln>
        </p:spPr>
        <p:txBody>
          <a:bodyPr wrap="square" rtlCol="0">
            <a:spAutoFit/>
          </a:bodyPr>
          <a:lstStyle/>
          <a:p>
            <a:r>
              <a:rPr lang="en-US" sz="1200" dirty="0" smtClean="0"/>
              <a:t>Another comparison</a:t>
            </a:r>
          </a:p>
          <a:p>
            <a:r>
              <a:rPr lang="en-US" sz="1200" dirty="0" smtClean="0"/>
              <a:t>ESV  </a:t>
            </a:r>
            <a:r>
              <a:rPr lang="en-US" sz="1200" dirty="0"/>
              <a:t>Genesis </a:t>
            </a:r>
            <a:r>
              <a:rPr lang="en-US" sz="1200" dirty="0" smtClean="0"/>
              <a:t>31:32</a:t>
            </a:r>
          </a:p>
          <a:p>
            <a:r>
              <a:rPr lang="en-US" sz="1200" dirty="0" smtClean="0"/>
              <a:t>“</a:t>
            </a:r>
            <a:r>
              <a:rPr lang="en-US" sz="1200" dirty="0" smtClean="0">
                <a:solidFill>
                  <a:srgbClr val="FF00FF"/>
                </a:solidFill>
              </a:rPr>
              <a:t>Anyone </a:t>
            </a:r>
            <a:r>
              <a:rPr lang="en-US" sz="1200" dirty="0">
                <a:solidFill>
                  <a:srgbClr val="FF00FF"/>
                </a:solidFill>
              </a:rPr>
              <a:t>with whom you find your gods shall not live</a:t>
            </a:r>
            <a:r>
              <a:rPr lang="en-US" sz="1200" dirty="0"/>
              <a:t>. In the presence of our kinsmen point out what I have that is yours, and take it." Now Jacob did not know that Rachel had stolen them</a:t>
            </a:r>
            <a:r>
              <a:rPr lang="en-US" sz="1200" dirty="0" smtClean="0"/>
              <a:t>.”</a:t>
            </a:r>
            <a:endParaRPr lang="en-CA" sz="1200" dirty="0"/>
          </a:p>
        </p:txBody>
      </p:sp>
    </p:spTree>
    <p:extLst>
      <p:ext uri="{BB962C8B-B14F-4D97-AF65-F5344CB8AC3E}">
        <p14:creationId xmlns:p14="http://schemas.microsoft.com/office/powerpoint/2010/main" val="2528265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44:6-10</a:t>
            </a:r>
            <a:endParaRPr lang="en-US" sz="1200" dirty="0"/>
          </a:p>
        </p:txBody>
      </p:sp>
      <p:sp>
        <p:nvSpPr>
          <p:cNvPr id="3" name="Content Placeholder 2"/>
          <p:cNvSpPr txBox="1">
            <a:spLocks/>
          </p:cNvSpPr>
          <p:nvPr/>
        </p:nvSpPr>
        <p:spPr>
          <a:xfrm>
            <a:off x="1219200" y="457200"/>
            <a:ext cx="77724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וַֽיַּשִּׂגֵ֑ם וַיְדַבֵּ֣ר אֲלֵהֶ֔ם אֶת־הַדְּבָרִ֖ים הָאֵֽלֶּה׃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וַיֹּאמְר֣וּ אֵלָ֔יו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לָ֚מָּה </a:t>
            </a:r>
            <a:r>
              <a:rPr lang="he-IL" sz="2200" dirty="0">
                <a:latin typeface="SBL Hebrew" pitchFamily="2" charset="-79"/>
                <a:cs typeface="SBL Hebrew" pitchFamily="2" charset="-79"/>
              </a:rPr>
              <a:t>יְדַבֵּ֣ר אֲדֹנִ֔י כַּדְּבָרִ֖ים הָאֵ֑לֶּה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חָלִ֙ילָה֙ </a:t>
            </a:r>
            <a:r>
              <a:rPr lang="he-IL" sz="2200" dirty="0">
                <a:latin typeface="SBL Hebrew" pitchFamily="2" charset="-79"/>
                <a:cs typeface="SBL Hebrew" pitchFamily="2" charset="-79"/>
              </a:rPr>
              <a:t>לַעֲבָדֶ֔יךָ מֵעֲשׂ֖וֹת כַּדָּבָ֥ר הַזֶּֽה׃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הֵ֣ן </a:t>
            </a:r>
            <a:r>
              <a:rPr lang="he-IL" sz="2200" dirty="0">
                <a:latin typeface="SBL Hebrew" pitchFamily="2" charset="-79"/>
                <a:cs typeface="SBL Hebrew" pitchFamily="2" charset="-79"/>
              </a:rPr>
              <a:t>כֶּ֗סֶף אֲשֶׁ֤ר מָצָ֙אנוּ֙ בְּפִ֣י אַמְתְּחֹתֵ֔ינוּ הֱשִׁיבֹ֥נוּ אֵלֶ֖יךָ מֵאֶ֣רֶץ כְּנָ֑עַן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וְאֵ֗יךְ </a:t>
            </a:r>
            <a:r>
              <a:rPr lang="he-IL" sz="2200" dirty="0">
                <a:latin typeface="SBL Hebrew" pitchFamily="2" charset="-79"/>
                <a:cs typeface="SBL Hebrew" pitchFamily="2" charset="-79"/>
              </a:rPr>
              <a:t>נִגְנֹב֙ מִבֵּ֣ית אֲדֹנֶ֔יךָ כֶּ֖סֶף א֥וֹ זָהָֽב׃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אֲשֶׁ֨ר </a:t>
            </a:r>
            <a:r>
              <a:rPr lang="he-IL" sz="2200" dirty="0">
                <a:latin typeface="SBL Hebrew" pitchFamily="2" charset="-79"/>
                <a:cs typeface="SBL Hebrew" pitchFamily="2" charset="-79"/>
              </a:rPr>
              <a:t>יִמָּצֵ֥א אִתּ֛וֹ מֵעֲבָדֶ֖יךָ וָמֵ֑ת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		וְגַם־אֲנַ֕חְנוּ </a:t>
            </a:r>
            <a:r>
              <a:rPr lang="he-IL" sz="2200" dirty="0">
                <a:latin typeface="SBL Hebrew" pitchFamily="2" charset="-79"/>
                <a:cs typeface="SBL Hebrew" pitchFamily="2" charset="-79"/>
              </a:rPr>
              <a:t>נִֽהְיֶ֥ה לַֽאדֹנִ֖י לַעֲבָדִֽים׃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גַּם־עַתָּ֥ה </a:t>
            </a:r>
            <a:r>
              <a:rPr lang="he-IL" sz="2200" dirty="0">
                <a:latin typeface="SBL Hebrew" pitchFamily="2" charset="-79"/>
                <a:cs typeface="SBL Hebrew" pitchFamily="2" charset="-79"/>
              </a:rPr>
              <a:t>כְדִבְרֵיכֶ֖ם כֶּן־ה֑וּא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אֲשֶׁ֨ר </a:t>
            </a:r>
            <a:r>
              <a:rPr lang="he-IL" sz="2200" dirty="0">
                <a:latin typeface="SBL Hebrew" pitchFamily="2" charset="-79"/>
                <a:cs typeface="SBL Hebrew" pitchFamily="2" charset="-79"/>
              </a:rPr>
              <a:t>יִמָּצֵ֤א אִתּוֹ֙ יִהְיֶה־לִּ֣י עָ֔בֶד וְאַתֶּ֖ם תִּהְי֥וּ נְקִיִּֽם׃ </a:t>
            </a:r>
            <a:endParaRPr lang="he-IL" sz="2200" dirty="0" smtClean="0">
              <a:latin typeface="SBL Hebrew" pitchFamily="2" charset="-79"/>
              <a:cs typeface="SBL Hebrew" pitchFamily="2" charset="-79"/>
            </a:endParaRPr>
          </a:p>
        </p:txBody>
      </p:sp>
      <p:sp>
        <p:nvSpPr>
          <p:cNvPr id="6" name="TextBox 5"/>
          <p:cNvSpPr txBox="1"/>
          <p:nvPr/>
        </p:nvSpPr>
        <p:spPr>
          <a:xfrm>
            <a:off x="152400" y="5257800"/>
            <a:ext cx="5638800" cy="830997"/>
          </a:xfrm>
          <a:prstGeom prst="rect">
            <a:avLst/>
          </a:prstGeom>
          <a:solidFill>
            <a:schemeClr val="bg1"/>
          </a:solidFill>
          <a:ln w="19050">
            <a:solidFill>
              <a:schemeClr val="tx1"/>
            </a:solidFill>
          </a:ln>
        </p:spPr>
        <p:txBody>
          <a:bodyPr wrap="square" rtlCol="0">
            <a:spAutoFit/>
          </a:bodyPr>
          <a:lstStyle/>
          <a:p>
            <a:r>
              <a:rPr lang="en-US" sz="1200" dirty="0" smtClean="0"/>
              <a:t>WBC (v10)</a:t>
            </a:r>
          </a:p>
          <a:p>
            <a:r>
              <a:rPr lang="en-US" sz="1200" dirty="0"/>
              <a:t>“Joseph’s whole purpose is to single out Benjamin to see whether his brothers will sacrifice him as they did Joseph. Hence, the steward insists that only the thief will be taken into custody.”</a:t>
            </a:r>
            <a:endParaRPr lang="en-CA" sz="1200" dirty="0"/>
          </a:p>
        </p:txBody>
      </p:sp>
    </p:spTree>
    <p:extLst>
      <p:ext uri="{BB962C8B-B14F-4D97-AF65-F5344CB8AC3E}">
        <p14:creationId xmlns:p14="http://schemas.microsoft.com/office/powerpoint/2010/main" val="673414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44:11-15</a:t>
            </a:r>
            <a:endParaRPr lang="en-US" sz="1200" dirty="0"/>
          </a:p>
        </p:txBody>
      </p:sp>
      <p:sp>
        <p:nvSpPr>
          <p:cNvPr id="3" name="Content Placeholder 2"/>
          <p:cNvSpPr txBox="1">
            <a:spLocks/>
          </p:cNvSpPr>
          <p:nvPr/>
        </p:nvSpPr>
        <p:spPr>
          <a:xfrm>
            <a:off x="1219200" y="457200"/>
            <a:ext cx="77724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וַֽיְמַהֲר֗וּ וַיּוֹרִ֛דוּ אִ֥ישׁ אֶת־אַמְתַּחְתּ֖וֹ אָ֑רְצָה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וַֽיִּפְתְּח֖וּ </a:t>
            </a:r>
            <a:r>
              <a:rPr lang="he-IL" sz="2200" dirty="0">
                <a:latin typeface="SBL Hebrew" pitchFamily="2" charset="-79"/>
                <a:cs typeface="SBL Hebrew" pitchFamily="2" charset="-79"/>
              </a:rPr>
              <a:t>אִ֥ישׁ אַמְתַּחְתּֽוֹ׃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וַיְחַפֵּ֕שׂ בַּגָּד֣וֹל הֵחֵ֔ל וּבַקָּטֹ֖ן כִּלָּ֑ה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וַיִּמָּצֵא֙ </a:t>
            </a:r>
            <a:r>
              <a:rPr lang="he-IL" sz="2200" dirty="0">
                <a:latin typeface="SBL Hebrew" pitchFamily="2" charset="-79"/>
                <a:cs typeface="SBL Hebrew" pitchFamily="2" charset="-79"/>
              </a:rPr>
              <a:t>הַגָּבִ֔יעַ בְּאַמְתַּ֖חַת בִּנְיָמִֽן׃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וַֽיִּקְרְע֖וּ שִׂמְלֹתָ֑ם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וַֽיַּעֲמֹס֙ </a:t>
            </a:r>
            <a:r>
              <a:rPr lang="he-IL" sz="2200" dirty="0">
                <a:latin typeface="SBL Hebrew" pitchFamily="2" charset="-79"/>
                <a:cs typeface="SBL Hebrew" pitchFamily="2" charset="-79"/>
              </a:rPr>
              <a:t>אִ֣ישׁ עַל־חֲמֹר֔וֹ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וַיָּשֻׁ֖בוּ </a:t>
            </a:r>
            <a:r>
              <a:rPr lang="he-IL" sz="2200" dirty="0">
                <a:latin typeface="SBL Hebrew" pitchFamily="2" charset="-79"/>
                <a:cs typeface="SBL Hebrew" pitchFamily="2" charset="-79"/>
              </a:rPr>
              <a:t>הָעִֽירָה׃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יְהוּדָ֤ה וְאֶחָיו֙ בֵּ֣יתָה יוֹסֵ֔ף </a:t>
            </a:r>
            <a:r>
              <a:rPr lang="he-IL" sz="2200" dirty="0" smtClean="0">
                <a:latin typeface="SBL Hebrew" pitchFamily="2" charset="-79"/>
                <a:cs typeface="SBL Hebrew" pitchFamily="2" charset="-79"/>
              </a:rPr>
              <a:t>וְה֖וּא </a:t>
            </a:r>
            <a:r>
              <a:rPr lang="he-IL" sz="2200" dirty="0">
                <a:latin typeface="SBL Hebrew" pitchFamily="2" charset="-79"/>
                <a:cs typeface="SBL Hebrew" pitchFamily="2" charset="-79"/>
              </a:rPr>
              <a:t>עוֹדֶ֣נּוּ שָׁ֑ם וַיִּפְּל֥וּ לְפָנָ֖יו אָֽרְצָה׃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לָהֶם֙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מָֽה־הַמַּעֲשֶׂ֥ה </a:t>
            </a:r>
            <a:r>
              <a:rPr lang="he-IL" sz="2200" dirty="0">
                <a:latin typeface="SBL Hebrew" pitchFamily="2" charset="-79"/>
                <a:cs typeface="SBL Hebrew" pitchFamily="2" charset="-79"/>
              </a:rPr>
              <a:t>הַזֶּ֖ה אֲשֶׁ֣ר עֲשִׂיתֶ֑ם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הֲל֣וֹא </a:t>
            </a:r>
            <a:r>
              <a:rPr lang="he-IL" sz="2200" dirty="0">
                <a:latin typeface="SBL Hebrew" pitchFamily="2" charset="-79"/>
                <a:cs typeface="SBL Hebrew" pitchFamily="2" charset="-79"/>
              </a:rPr>
              <a:t>יְדַעְתֶּ֔ם כִּֽי־נַחֵ֧שׁ יְנַחֵ֛שׁ אִ֖ישׁ אֲשֶׁ֥ר כָּמֹֽנִי׃ </a:t>
            </a:r>
            <a:endParaRPr lang="he-IL" sz="2200" dirty="0" smtClean="0">
              <a:latin typeface="SBL Hebrew" pitchFamily="2" charset="-79"/>
              <a:cs typeface="SBL Hebrew" pitchFamily="2" charset="-79"/>
            </a:endParaRPr>
          </a:p>
        </p:txBody>
      </p:sp>
    </p:spTree>
    <p:extLst>
      <p:ext uri="{BB962C8B-B14F-4D97-AF65-F5344CB8AC3E}">
        <p14:creationId xmlns:p14="http://schemas.microsoft.com/office/powerpoint/2010/main" val="3996595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44:11-15</a:t>
            </a:r>
            <a:endParaRPr lang="en-US" sz="1200" dirty="0"/>
          </a:p>
        </p:txBody>
      </p:sp>
      <p:sp>
        <p:nvSpPr>
          <p:cNvPr id="3" name="Content Placeholder 2"/>
          <p:cNvSpPr txBox="1">
            <a:spLocks/>
          </p:cNvSpPr>
          <p:nvPr/>
        </p:nvSpPr>
        <p:spPr>
          <a:xfrm>
            <a:off x="1219200" y="457200"/>
            <a:ext cx="77724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וַֽיְמַהֲר֗וּ וַיּוֹרִ֛דוּ אִ֥ישׁ אֶת־אַמְתַּחְתּ֖וֹ אָ֑רְצָה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וַֽיִּפְתְּח֖וּ </a:t>
            </a:r>
            <a:r>
              <a:rPr lang="he-IL" sz="2200" dirty="0">
                <a:latin typeface="SBL Hebrew" pitchFamily="2" charset="-79"/>
                <a:cs typeface="SBL Hebrew" pitchFamily="2" charset="-79"/>
              </a:rPr>
              <a:t>אִ֥ישׁ אַמְתַּחְתּֽוֹ׃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וַיְחַפֵּ֕שׂ בַּגָּד֣וֹל הֵחֵ֔ל וּבַקָּטֹ֖ן כִּלָּ֑ה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וַיִּמָּצֵא֙ </a:t>
            </a:r>
            <a:r>
              <a:rPr lang="he-IL" sz="2200" dirty="0">
                <a:latin typeface="SBL Hebrew" pitchFamily="2" charset="-79"/>
                <a:cs typeface="SBL Hebrew" pitchFamily="2" charset="-79"/>
              </a:rPr>
              <a:t>הַגָּבִ֔יעַ בְּאַמְתַּ֖חַת בִּנְיָמִֽן׃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solidFill>
                  <a:srgbClr val="FF00FF"/>
                </a:solidFill>
                <a:latin typeface="SBL Hebrew" pitchFamily="2" charset="-79"/>
                <a:cs typeface="SBL Hebrew" pitchFamily="2" charset="-79"/>
              </a:rPr>
              <a:t>וַֽיִּקְרְע֖וּ שִׂמְלֹתָ֑ם </a:t>
            </a:r>
            <a:endParaRPr lang="he-IL" sz="2200" dirty="0" smtClean="0">
              <a:solidFill>
                <a:srgbClr val="FF00FF"/>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וַֽיַּעֲמֹס֙ </a:t>
            </a:r>
            <a:r>
              <a:rPr lang="he-IL" sz="2200" dirty="0">
                <a:latin typeface="SBL Hebrew" pitchFamily="2" charset="-79"/>
                <a:cs typeface="SBL Hebrew" pitchFamily="2" charset="-79"/>
              </a:rPr>
              <a:t>אִ֣ישׁ עַל־חֲמֹר֔וֹ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וַיָּשֻׁ֖בוּ </a:t>
            </a:r>
            <a:r>
              <a:rPr lang="he-IL" sz="2200" dirty="0">
                <a:latin typeface="SBL Hebrew" pitchFamily="2" charset="-79"/>
                <a:cs typeface="SBL Hebrew" pitchFamily="2" charset="-79"/>
              </a:rPr>
              <a:t>הָעִֽירָה׃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יְהוּדָ֤ה וְאֶחָיו֙ בֵּ֣יתָה יוֹסֵ֔ף </a:t>
            </a:r>
            <a:r>
              <a:rPr lang="he-IL" sz="2200" dirty="0" smtClean="0">
                <a:latin typeface="SBL Hebrew" pitchFamily="2" charset="-79"/>
                <a:cs typeface="SBL Hebrew" pitchFamily="2" charset="-79"/>
              </a:rPr>
              <a:t>וְה֖וּא </a:t>
            </a:r>
            <a:r>
              <a:rPr lang="he-IL" sz="2200" dirty="0">
                <a:latin typeface="SBL Hebrew" pitchFamily="2" charset="-79"/>
                <a:cs typeface="SBL Hebrew" pitchFamily="2" charset="-79"/>
              </a:rPr>
              <a:t>עוֹדֶ֣נּוּ שָׁ֑ם וַיִּפְּל֥וּ לְפָנָ֖יו אָֽרְצָה׃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לָהֶם֙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מָֽה־הַמַּעֲשֶׂ֥ה </a:t>
            </a:r>
            <a:r>
              <a:rPr lang="he-IL" sz="2200" dirty="0">
                <a:latin typeface="SBL Hebrew" pitchFamily="2" charset="-79"/>
                <a:cs typeface="SBL Hebrew" pitchFamily="2" charset="-79"/>
              </a:rPr>
              <a:t>הַזֶּ֖ה אֲשֶׁ֣ר עֲשִׂיתֶ֑ם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הֲל֣וֹא </a:t>
            </a:r>
            <a:r>
              <a:rPr lang="he-IL" sz="2200" dirty="0">
                <a:latin typeface="SBL Hebrew" pitchFamily="2" charset="-79"/>
                <a:cs typeface="SBL Hebrew" pitchFamily="2" charset="-79"/>
              </a:rPr>
              <a:t>יְדַעְתֶּ֔ם כִּֽי־נַחֵ֧שׁ יְנַחֵ֛שׁ אִ֖ישׁ אֲשֶׁ֥ר כָּמֹֽנִי׃ </a:t>
            </a:r>
            <a:endParaRPr lang="he-IL" sz="2200" dirty="0" smtClean="0">
              <a:latin typeface="SBL Hebrew" pitchFamily="2" charset="-79"/>
              <a:cs typeface="SBL Hebrew" pitchFamily="2" charset="-79"/>
            </a:endParaRPr>
          </a:p>
        </p:txBody>
      </p:sp>
      <p:sp>
        <p:nvSpPr>
          <p:cNvPr id="4" name="TextBox 3"/>
          <p:cNvSpPr txBox="1"/>
          <p:nvPr/>
        </p:nvSpPr>
        <p:spPr>
          <a:xfrm>
            <a:off x="152400" y="2895600"/>
            <a:ext cx="6248400" cy="830997"/>
          </a:xfrm>
          <a:prstGeom prst="rect">
            <a:avLst/>
          </a:prstGeom>
          <a:solidFill>
            <a:schemeClr val="bg1"/>
          </a:solidFill>
          <a:ln w="19050">
            <a:solidFill>
              <a:schemeClr val="tx1"/>
            </a:solidFill>
          </a:ln>
        </p:spPr>
        <p:txBody>
          <a:bodyPr wrap="square" rtlCol="0">
            <a:spAutoFit/>
          </a:bodyPr>
          <a:lstStyle/>
          <a:p>
            <a:r>
              <a:rPr lang="en-US" sz="1200" dirty="0" smtClean="0"/>
              <a:t>WBC (v13)</a:t>
            </a:r>
          </a:p>
          <a:p>
            <a:r>
              <a:rPr lang="en-US" sz="1200" dirty="0" smtClean="0"/>
              <a:t>“When </a:t>
            </a:r>
            <a:r>
              <a:rPr lang="en-US" sz="1200" dirty="0"/>
              <a:t>Joseph disappeared, it was only Jacob who </a:t>
            </a:r>
            <a:r>
              <a:rPr lang="en-US" sz="1200" dirty="0">
                <a:solidFill>
                  <a:srgbClr val="FF00FF"/>
                </a:solidFill>
              </a:rPr>
              <a:t>tore his clothes </a:t>
            </a:r>
            <a:r>
              <a:rPr lang="en-US" sz="1200" dirty="0"/>
              <a:t>(37:34); now all the brothers do, the first clear sign of fraternal solidarity. Whereas they had contrived to dispatch Joseph to Egypt, this time they voluntarily return with Benjamin to Egypt</a:t>
            </a:r>
            <a:r>
              <a:rPr lang="en-US" sz="1200" dirty="0" smtClean="0"/>
              <a:t>.”</a:t>
            </a:r>
            <a:endParaRPr lang="en-CA" sz="1200" dirty="0"/>
          </a:p>
        </p:txBody>
      </p:sp>
      <p:sp>
        <p:nvSpPr>
          <p:cNvPr id="5" name="TextBox 4"/>
          <p:cNvSpPr txBox="1"/>
          <p:nvPr/>
        </p:nvSpPr>
        <p:spPr>
          <a:xfrm>
            <a:off x="152400" y="3881735"/>
            <a:ext cx="6248400" cy="461665"/>
          </a:xfrm>
          <a:prstGeom prst="rect">
            <a:avLst/>
          </a:prstGeom>
          <a:solidFill>
            <a:schemeClr val="bg1"/>
          </a:solidFill>
          <a:ln w="19050">
            <a:solidFill>
              <a:schemeClr val="tx1"/>
            </a:solidFill>
          </a:ln>
        </p:spPr>
        <p:txBody>
          <a:bodyPr wrap="square" rtlCol="0">
            <a:spAutoFit/>
          </a:bodyPr>
          <a:lstStyle/>
          <a:p>
            <a:r>
              <a:rPr lang="en-US" sz="1200" dirty="0"/>
              <a:t>ESV  Genesis 37:34 </a:t>
            </a:r>
            <a:r>
              <a:rPr lang="en-US" sz="1200" dirty="0" smtClean="0"/>
              <a:t>“Then </a:t>
            </a:r>
            <a:r>
              <a:rPr lang="en-US" sz="1200" dirty="0"/>
              <a:t>Jacob </a:t>
            </a:r>
            <a:r>
              <a:rPr lang="en-US" sz="1200" dirty="0">
                <a:solidFill>
                  <a:srgbClr val="FF00FF"/>
                </a:solidFill>
              </a:rPr>
              <a:t>tore his garments </a:t>
            </a:r>
            <a:r>
              <a:rPr lang="en-US" sz="1200" dirty="0"/>
              <a:t>and put sackcloth on his loins and mourned for his son many days</a:t>
            </a:r>
            <a:r>
              <a:rPr lang="en-US" sz="1200" dirty="0" smtClean="0"/>
              <a:t>.”</a:t>
            </a:r>
            <a:endParaRPr lang="en-CA" sz="1200" dirty="0"/>
          </a:p>
        </p:txBody>
      </p:sp>
    </p:spTree>
    <p:extLst>
      <p:ext uri="{BB962C8B-B14F-4D97-AF65-F5344CB8AC3E}">
        <p14:creationId xmlns:p14="http://schemas.microsoft.com/office/powerpoint/2010/main" val="2341316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7620000" y="0"/>
            <a:ext cx="1524000" cy="334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Genesis 44:11-15</a:t>
            </a:r>
            <a:endParaRPr lang="en-US" sz="1200" dirty="0"/>
          </a:p>
        </p:txBody>
      </p:sp>
      <p:sp>
        <p:nvSpPr>
          <p:cNvPr id="3" name="Content Placeholder 2"/>
          <p:cNvSpPr txBox="1">
            <a:spLocks/>
          </p:cNvSpPr>
          <p:nvPr/>
        </p:nvSpPr>
        <p:spPr>
          <a:xfrm>
            <a:off x="1219200" y="457200"/>
            <a:ext cx="7772400" cy="6096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וַֽיְמַהֲר֗וּ וַיּוֹרִ֛דוּ אִ֥ישׁ אֶת־אַמְתַּחְתּ֖וֹ אָ֑רְצָה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וַֽיִּפְתְּח֖וּ </a:t>
            </a:r>
            <a:r>
              <a:rPr lang="he-IL" sz="2200" dirty="0">
                <a:latin typeface="SBL Hebrew" pitchFamily="2" charset="-79"/>
                <a:cs typeface="SBL Hebrew" pitchFamily="2" charset="-79"/>
              </a:rPr>
              <a:t>אִ֥ישׁ אַמְתַּחְתּֽוֹ׃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וַיְחַפֵּ֕שׂ בַּגָּד֣וֹל הֵחֵ֔ל וּבַקָּטֹ֖ן כִּלָּ֑ה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וַיִּמָּצֵא֙ </a:t>
            </a:r>
            <a:r>
              <a:rPr lang="he-IL" sz="2200" dirty="0">
                <a:latin typeface="SBL Hebrew" pitchFamily="2" charset="-79"/>
                <a:cs typeface="SBL Hebrew" pitchFamily="2" charset="-79"/>
              </a:rPr>
              <a:t>הַגָּבִ֔יעַ בְּאַמְתַּ֖חַת בִּנְיָמִֽן׃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וַֽיִּקְרְע֖וּ שִׂמְלֹתָ֑ם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וַֽיַּעֲמֹס֙ </a:t>
            </a:r>
            <a:r>
              <a:rPr lang="he-IL" sz="2200" dirty="0">
                <a:latin typeface="SBL Hebrew" pitchFamily="2" charset="-79"/>
                <a:cs typeface="SBL Hebrew" pitchFamily="2" charset="-79"/>
              </a:rPr>
              <a:t>אִ֣ישׁ עַל־חֲמֹר֔וֹ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smtClean="0">
                <a:latin typeface="SBL Hebrew" pitchFamily="2" charset="-79"/>
                <a:cs typeface="SBL Hebrew" pitchFamily="2" charset="-79"/>
              </a:rPr>
              <a:t>וַיָּשֻׁ֖בוּ </a:t>
            </a:r>
            <a:r>
              <a:rPr lang="he-IL" sz="2200" dirty="0">
                <a:latin typeface="SBL Hebrew" pitchFamily="2" charset="-79"/>
                <a:cs typeface="SBL Hebrew" pitchFamily="2" charset="-79"/>
              </a:rPr>
              <a:t>הָעִֽירָה׃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וַיָּבֹ֨א יְהוּדָ֤ה וְאֶחָיו֙ בֵּ֣יתָה יוֹסֵ֔ף </a:t>
            </a:r>
            <a:r>
              <a:rPr lang="he-IL" sz="2200" dirty="0" smtClean="0">
                <a:solidFill>
                  <a:srgbClr val="FF00FF"/>
                </a:solidFill>
                <a:latin typeface="SBL Hebrew" pitchFamily="2" charset="-79"/>
                <a:cs typeface="SBL Hebrew" pitchFamily="2" charset="-79"/>
              </a:rPr>
              <a:t>וְה֖וּא </a:t>
            </a:r>
            <a:r>
              <a:rPr lang="he-IL" sz="2200" dirty="0">
                <a:solidFill>
                  <a:srgbClr val="FF00FF"/>
                </a:solidFill>
                <a:latin typeface="SBL Hebrew" pitchFamily="2" charset="-79"/>
                <a:cs typeface="SBL Hebrew" pitchFamily="2" charset="-79"/>
              </a:rPr>
              <a:t>עוֹדֶ֣נּוּ שָׁ֑ם </a:t>
            </a:r>
            <a:r>
              <a:rPr lang="he-IL" sz="2200" dirty="0">
                <a:latin typeface="SBL Hebrew" pitchFamily="2" charset="-79"/>
                <a:cs typeface="SBL Hebrew" pitchFamily="2" charset="-79"/>
              </a:rPr>
              <a:t>וַיִּפְּל֥וּ לְפָנָ֖יו אָֽרְצָה׃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2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וַיֹּ֤אמֶר לָהֶם֙ יוֹסֵ֔ף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מָֽה־הַמַּעֲשֶׂ֥ה </a:t>
            </a:r>
            <a:r>
              <a:rPr lang="he-IL" sz="2200" dirty="0">
                <a:latin typeface="SBL Hebrew" pitchFamily="2" charset="-79"/>
                <a:cs typeface="SBL Hebrew" pitchFamily="2" charset="-79"/>
              </a:rPr>
              <a:t>הַזֶּ֖ה אֲשֶׁ֣ר עֲשִׂיתֶ֑ם </a:t>
            </a:r>
            <a:endParaRPr lang="he-IL" sz="22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200" dirty="0">
                <a:latin typeface="SBL Hebrew" pitchFamily="2" charset="-79"/>
                <a:cs typeface="SBL Hebrew" pitchFamily="2" charset="-79"/>
              </a:rPr>
              <a:t>	</a:t>
            </a:r>
            <a:r>
              <a:rPr lang="he-IL" sz="2200" dirty="0" smtClean="0">
                <a:latin typeface="SBL Hebrew" pitchFamily="2" charset="-79"/>
                <a:cs typeface="SBL Hebrew" pitchFamily="2" charset="-79"/>
              </a:rPr>
              <a:t>	הֲל֣וֹא </a:t>
            </a:r>
            <a:r>
              <a:rPr lang="he-IL" sz="2200" dirty="0">
                <a:latin typeface="SBL Hebrew" pitchFamily="2" charset="-79"/>
                <a:cs typeface="SBL Hebrew" pitchFamily="2" charset="-79"/>
              </a:rPr>
              <a:t>יְדַעְתֶּ֔ם כִּֽי־נַחֵ֧שׁ יְנַחֵ֛שׁ אִ֖ישׁ אֲשֶׁ֥ר כָּמֹֽנִי׃ </a:t>
            </a:r>
            <a:endParaRPr lang="he-IL" sz="2200" dirty="0" smtClean="0">
              <a:latin typeface="SBL Hebrew" pitchFamily="2" charset="-79"/>
              <a:cs typeface="SBL Hebrew" pitchFamily="2" charset="-79"/>
            </a:endParaRPr>
          </a:p>
        </p:txBody>
      </p:sp>
      <p:sp>
        <p:nvSpPr>
          <p:cNvPr id="4" name="TextBox 3"/>
          <p:cNvSpPr txBox="1"/>
          <p:nvPr/>
        </p:nvSpPr>
        <p:spPr>
          <a:xfrm>
            <a:off x="152400" y="3810000"/>
            <a:ext cx="5867400" cy="523220"/>
          </a:xfrm>
          <a:prstGeom prst="rect">
            <a:avLst/>
          </a:prstGeom>
          <a:solidFill>
            <a:schemeClr val="bg1"/>
          </a:solidFill>
          <a:ln w="19050">
            <a:solidFill>
              <a:schemeClr val="tx1"/>
            </a:solidFill>
          </a:ln>
        </p:spPr>
        <p:txBody>
          <a:bodyPr wrap="square" rtlCol="0">
            <a:spAutoFit/>
          </a:bodyPr>
          <a:lstStyle/>
          <a:p>
            <a:r>
              <a:rPr lang="en-US" sz="1200" dirty="0" smtClean="0"/>
              <a:t>WBC (v14)</a:t>
            </a:r>
          </a:p>
          <a:p>
            <a:r>
              <a:rPr lang="en-US" sz="1200" dirty="0"/>
              <a:t>“The brothers had left very early (v 3</a:t>
            </a:r>
            <a:r>
              <a:rPr lang="en-US" sz="1200" dirty="0" smtClean="0"/>
              <a:t>) [</a:t>
            </a:r>
            <a:r>
              <a:rPr lang="he-IL" sz="1600" dirty="0">
                <a:solidFill>
                  <a:srgbClr val="FF00FF"/>
                </a:solidFill>
                <a:latin typeface="SBL Hebrew" panose="02000000000000000000" pitchFamily="2" charset="-79"/>
                <a:cs typeface="SBL Hebrew" panose="02000000000000000000" pitchFamily="2" charset="-79"/>
              </a:rPr>
              <a:t>הַבֹּ֖קֶר א֑וֹר</a:t>
            </a:r>
            <a:r>
              <a:rPr lang="en-US" sz="1200" dirty="0" smtClean="0"/>
              <a:t>], </a:t>
            </a:r>
            <a:r>
              <a:rPr lang="en-US" sz="1200" dirty="0"/>
              <a:t>so Joseph was still at his residence</a:t>
            </a:r>
            <a:r>
              <a:rPr lang="en-US" sz="1200" dirty="0" smtClean="0"/>
              <a:t>.”</a:t>
            </a:r>
            <a:endParaRPr lang="en-CA" sz="1200" dirty="0"/>
          </a:p>
        </p:txBody>
      </p:sp>
    </p:spTree>
    <p:extLst>
      <p:ext uri="{BB962C8B-B14F-4D97-AF65-F5344CB8AC3E}">
        <p14:creationId xmlns:p14="http://schemas.microsoft.com/office/powerpoint/2010/main" val="2539141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7892</TotalTime>
  <Words>2287</Words>
  <Application>Microsoft Office PowerPoint</Application>
  <PresentationFormat>On-screen Show (4:3)</PresentationFormat>
  <Paragraphs>613</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767</cp:revision>
  <dcterms:created xsi:type="dcterms:W3CDTF">2006-08-16T00:00:00Z</dcterms:created>
  <dcterms:modified xsi:type="dcterms:W3CDTF">2016-12-07T01:42:51Z</dcterms:modified>
</cp:coreProperties>
</file>