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8" r:id="rId2"/>
    <p:sldId id="349" r:id="rId3"/>
    <p:sldId id="355" r:id="rId4"/>
    <p:sldId id="350" r:id="rId5"/>
    <p:sldId id="356" r:id="rId6"/>
    <p:sldId id="357" r:id="rId7"/>
    <p:sldId id="358" r:id="rId8"/>
    <p:sldId id="359" r:id="rId9"/>
    <p:sldId id="351" r:id="rId10"/>
    <p:sldId id="360" r:id="rId11"/>
    <p:sldId id="361" r:id="rId12"/>
    <p:sldId id="362" r:id="rId13"/>
    <p:sldId id="352" r:id="rId14"/>
    <p:sldId id="365" r:id="rId15"/>
    <p:sldId id="366" r:id="rId16"/>
    <p:sldId id="364" r:id="rId17"/>
    <p:sldId id="367" r:id="rId18"/>
    <p:sldId id="353" r:id="rId19"/>
    <p:sldId id="368" r:id="rId20"/>
    <p:sldId id="369" r:id="rId21"/>
    <p:sldId id="370" r:id="rId22"/>
    <p:sldId id="354" r:id="rId23"/>
    <p:sldId id="37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a:srgbClr val="008000"/>
    <a:srgbClr val="FF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94" autoAdjust="0"/>
  </p:normalViewPr>
  <p:slideViewPr>
    <p:cSldViewPr>
      <p:cViewPr>
        <p:scale>
          <a:sx n="100" d="100"/>
          <a:sy n="100" d="100"/>
        </p:scale>
        <p:origin x="-150" y="-21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2016-11-08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1</a:t>
            </a:fld>
            <a:endParaRPr lang="en-US"/>
          </a:p>
        </p:txBody>
      </p:sp>
    </p:spTree>
    <p:extLst>
      <p:ext uri="{BB962C8B-B14F-4D97-AF65-F5344CB8AC3E}">
        <p14:creationId xmlns:p14="http://schemas.microsoft.com/office/powerpoint/2010/main" val="3812377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2016-11-08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2016-11-08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2016-11-08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2016-11-08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2016-11-08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2016-11-08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2016-11-08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2016-11-08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2016-11-08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2016-11-08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2016-11-08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2016-11-08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0" y="6334125"/>
            <a:ext cx="2514600" cy="519856"/>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457200"/>
            <a:r>
              <a:rPr lang="en-US" sz="2800" dirty="0" smtClean="0">
                <a:solidFill>
                  <a:schemeClr val="bg1"/>
                </a:solidFill>
                <a:cs typeface="Times New Roman" pitchFamily="18" charset="0"/>
              </a:rPr>
              <a:t>Genesis 43</a:t>
            </a:r>
            <a:endParaRPr lang="en-US" sz="2800" dirty="0">
              <a:solidFill>
                <a:schemeClr val="bg1"/>
              </a:solidFill>
              <a:cs typeface="Times New Roman" pitchFamily="18" charset="0"/>
            </a:endParaRPr>
          </a:p>
        </p:txBody>
      </p:sp>
      <p:pic>
        <p:nvPicPr>
          <p:cNvPr id="1026" name="Picture 2" descr="D:\My Documents\HebrewCourseBriercrestFirstYear2014\Rocine Readings\08 Genesis 43_1-45_28\pics\1200px-Claes_Cornelisz._Moeyaert_00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24840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2057400" y="6324600"/>
            <a:ext cx="7086600" cy="529381"/>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defTabSz="457200"/>
            <a:r>
              <a:rPr lang="en-US" sz="1400" dirty="0" err="1">
                <a:solidFill>
                  <a:schemeClr val="bg1"/>
                </a:solidFill>
                <a:cs typeface="Times New Roman" pitchFamily="18" charset="0"/>
              </a:rPr>
              <a:t>Claes</a:t>
            </a:r>
            <a:r>
              <a:rPr lang="en-US" sz="1400" dirty="0">
                <a:solidFill>
                  <a:schemeClr val="bg1"/>
                </a:solidFill>
                <a:cs typeface="Times New Roman" pitchFamily="18" charset="0"/>
              </a:rPr>
              <a:t> </a:t>
            </a:r>
            <a:r>
              <a:rPr lang="en-US" sz="1400" dirty="0" err="1">
                <a:solidFill>
                  <a:schemeClr val="bg1"/>
                </a:solidFill>
                <a:cs typeface="Times New Roman" pitchFamily="18" charset="0"/>
              </a:rPr>
              <a:t>Corneliszoon</a:t>
            </a:r>
            <a:r>
              <a:rPr lang="en-US" sz="1400" dirty="0">
                <a:solidFill>
                  <a:schemeClr val="bg1"/>
                </a:solidFill>
                <a:cs typeface="Times New Roman" pitchFamily="18" charset="0"/>
              </a:rPr>
              <a:t> </a:t>
            </a:r>
            <a:r>
              <a:rPr lang="en-US" sz="1400" dirty="0" err="1">
                <a:solidFill>
                  <a:schemeClr val="bg1"/>
                </a:solidFill>
                <a:cs typeface="Times New Roman" pitchFamily="18" charset="0"/>
              </a:rPr>
              <a:t>Moeyaert</a:t>
            </a:r>
            <a:r>
              <a:rPr lang="en-US" sz="1400" dirty="0">
                <a:solidFill>
                  <a:schemeClr val="bg1"/>
                </a:solidFill>
                <a:cs typeface="Times New Roman" pitchFamily="18" charset="0"/>
              </a:rPr>
              <a:t>  </a:t>
            </a:r>
            <a:r>
              <a:rPr lang="en-US" sz="1400" dirty="0" smtClean="0">
                <a:solidFill>
                  <a:schemeClr val="bg1"/>
                </a:solidFill>
                <a:cs typeface="Times New Roman" pitchFamily="18" charset="0"/>
              </a:rPr>
              <a:t>- </a:t>
            </a:r>
            <a:r>
              <a:rPr lang="de-DE" sz="1400" i="1" dirty="0" smtClean="0">
                <a:solidFill>
                  <a:schemeClr val="bg1"/>
                </a:solidFill>
                <a:cs typeface="Times New Roman" pitchFamily="18" charset="0"/>
              </a:rPr>
              <a:t>Josephs </a:t>
            </a:r>
            <a:r>
              <a:rPr lang="de-DE" sz="1400" i="1" dirty="0">
                <a:solidFill>
                  <a:schemeClr val="bg1"/>
                </a:solidFill>
                <a:cs typeface="Times New Roman" pitchFamily="18" charset="0"/>
              </a:rPr>
              <a:t>Schaffner findet den Kelch in Benjamins </a:t>
            </a:r>
            <a:r>
              <a:rPr lang="de-DE" sz="1400" i="1" dirty="0" smtClean="0">
                <a:solidFill>
                  <a:schemeClr val="bg1"/>
                </a:solidFill>
                <a:cs typeface="Times New Roman" pitchFamily="18" charset="0"/>
              </a:rPr>
              <a:t>Sack</a:t>
            </a:r>
            <a:r>
              <a:rPr lang="de-DE" sz="1400" dirty="0" smtClean="0">
                <a:solidFill>
                  <a:schemeClr val="bg1"/>
                </a:solidFill>
                <a:cs typeface="Times New Roman" pitchFamily="18" charset="0"/>
              </a:rPr>
              <a:t> </a:t>
            </a:r>
            <a:r>
              <a:rPr lang="en-US" sz="1400" dirty="0" smtClean="0">
                <a:solidFill>
                  <a:schemeClr val="bg1"/>
                </a:solidFill>
                <a:cs typeface="Times New Roman" pitchFamily="18" charset="0"/>
              </a:rPr>
              <a:t>(December 31, 1626)</a:t>
            </a:r>
            <a:endParaRPr lang="en-US" sz="1400" dirty="0">
              <a:solidFill>
                <a:schemeClr val="bg1"/>
              </a:solidFill>
              <a:cs typeface="Times New Roman" pitchFamily="18" charset="0"/>
            </a:endParaRPr>
          </a:p>
        </p:txBody>
      </p:sp>
    </p:spTree>
    <p:extLst>
      <p:ext uri="{BB962C8B-B14F-4D97-AF65-F5344CB8AC3E}">
        <p14:creationId xmlns:p14="http://schemas.microsoft.com/office/powerpoint/2010/main" val="186181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43:14-16</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וְאֵ֣ל </a:t>
            </a:r>
            <a:r>
              <a:rPr lang="he-IL" sz="2200" dirty="0">
                <a:latin typeface="SBL Hebrew" pitchFamily="2" charset="-79"/>
                <a:cs typeface="SBL Hebrew" pitchFamily="2" charset="-79"/>
              </a:rPr>
              <a:t>שַׁדַּ֗י יִתֵּ֨ן לָכֶ֤ם רַחֲמִים֙ לִפְנֵ֣י הָאִ֔ישׁ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וְשִׁלַּ֥ח </a:t>
            </a:r>
            <a:r>
              <a:rPr lang="he-IL" sz="2200" dirty="0">
                <a:latin typeface="SBL Hebrew" pitchFamily="2" charset="-79"/>
                <a:cs typeface="SBL Hebrew" pitchFamily="2" charset="-79"/>
              </a:rPr>
              <a:t>לָכֶ֛ם אֶת־</a:t>
            </a:r>
            <a:r>
              <a:rPr lang="he-IL" sz="2200" dirty="0">
                <a:solidFill>
                  <a:srgbClr val="0000FF"/>
                </a:solidFill>
                <a:latin typeface="SBL Hebrew" pitchFamily="2" charset="-79"/>
                <a:cs typeface="SBL Hebrew" pitchFamily="2" charset="-79"/>
              </a:rPr>
              <a:t>אֲחִיכֶ֥ם אַחֵ֖ר </a:t>
            </a:r>
            <a:r>
              <a:rPr lang="he-IL" sz="2200" dirty="0">
                <a:latin typeface="SBL Hebrew" pitchFamily="2" charset="-79"/>
                <a:cs typeface="SBL Hebrew" pitchFamily="2" charset="-79"/>
              </a:rPr>
              <a:t>וְאֶת־בִּנְיָמִ֑ין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וַאֲנִ֕י </a:t>
            </a:r>
            <a:r>
              <a:rPr lang="he-IL" sz="2200" dirty="0">
                <a:latin typeface="SBL Hebrew" pitchFamily="2" charset="-79"/>
                <a:cs typeface="SBL Hebrew" pitchFamily="2" charset="-79"/>
              </a:rPr>
              <a:t>כַּאֲשֶׁ֥ר שָׁכֹ֖לְתִּי שָׁכָֽלְתִּי׃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וַיִּקְח֤וּ הָֽאֲנָשִׁים֙ אֶת־הַמִּנְחָ֣ה הַזֹּ֔את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וּמִשְׁנֶה־כֶּ֛סֶף </a:t>
            </a:r>
            <a:r>
              <a:rPr lang="he-IL" sz="2200" dirty="0">
                <a:latin typeface="SBL Hebrew" pitchFamily="2" charset="-79"/>
                <a:cs typeface="SBL Hebrew" pitchFamily="2" charset="-79"/>
              </a:rPr>
              <a:t>לָקְח֥וּ בְיָדָ֖ם וְאֶת־בִּנְיָמִ֑ן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וַיָּקֻ֙מוּ֙ </a:t>
            </a:r>
            <a:r>
              <a:rPr lang="he-IL" sz="2200" dirty="0">
                <a:latin typeface="SBL Hebrew" pitchFamily="2" charset="-79"/>
                <a:cs typeface="SBL Hebrew" pitchFamily="2" charset="-79"/>
              </a:rPr>
              <a:t>וַיֵּרְד֣וּ מִצְרַ֔יִם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וַיַּֽעַמְד֖וּ </a:t>
            </a:r>
            <a:r>
              <a:rPr lang="he-IL" sz="2200" dirty="0">
                <a:latin typeface="SBL Hebrew" pitchFamily="2" charset="-79"/>
                <a:cs typeface="SBL Hebrew" pitchFamily="2" charset="-79"/>
              </a:rPr>
              <a:t>לִפְנֵ֥י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וַיַּ֨רְא יוֹסֵ֣ף אִתָּם֮ אֶת־בִּנְיָמִין֒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r>
              <a:rPr lang="he-IL" sz="2200" dirty="0">
                <a:latin typeface="SBL Hebrew" pitchFamily="2" charset="-79"/>
                <a:cs typeface="SBL Hebrew" pitchFamily="2" charset="-79"/>
              </a:rPr>
              <a:t>לַֽאֲשֶׁ֣ר עַל־בֵּית֔וֹ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הָבֵ֥א </a:t>
            </a:r>
            <a:r>
              <a:rPr lang="he-IL" sz="2200" dirty="0">
                <a:latin typeface="SBL Hebrew" pitchFamily="2" charset="-79"/>
                <a:cs typeface="SBL Hebrew" pitchFamily="2" charset="-79"/>
              </a:rPr>
              <a:t>אֶת־הָאֲנָשִׁ֖ים הַבָּ֑יְתָה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וּטְבֹ֤חַ </a:t>
            </a:r>
            <a:r>
              <a:rPr lang="he-IL" sz="2200" dirty="0">
                <a:latin typeface="SBL Hebrew" pitchFamily="2" charset="-79"/>
                <a:cs typeface="SBL Hebrew" pitchFamily="2" charset="-79"/>
              </a:rPr>
              <a:t>טֶ֙בַח֙ וְהָכֵ֔ן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 </a:t>
            </a:r>
            <a:r>
              <a:rPr lang="he-IL" sz="2200" dirty="0">
                <a:latin typeface="SBL Hebrew" pitchFamily="2" charset="-79"/>
                <a:cs typeface="SBL Hebrew" pitchFamily="2" charset="-79"/>
              </a:rPr>
              <a:t>אִתִּ֛י יֹאכְל֥וּ הָאֲנָשִׁ֖ים בַּֽצָּהֳרָֽיִם׃ </a:t>
            </a: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43:17-20</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וַיַּ֣עַשׂ הָאִ֔ישׁ כַּֽאֲשֶׁ֖ר אָמַ֣ר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וַיָּבֵ֥א </a:t>
            </a:r>
            <a:r>
              <a:rPr lang="he-IL" sz="2200" dirty="0">
                <a:latin typeface="SBL Hebrew" pitchFamily="2" charset="-79"/>
                <a:cs typeface="SBL Hebrew" pitchFamily="2" charset="-79"/>
              </a:rPr>
              <a:t>הָאִ֛ישׁ אֶת־הָאֲנָשִׁ֖ים בֵּ֥יתָה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וַיִּֽירְא֣וּ הָֽאֲנָשִׁ֗ים כִּ֣י הֽוּבְאוּ֮ בֵּ֣ית יוֹסֵף֒ </a:t>
            </a:r>
            <a:r>
              <a:rPr lang="he-IL" sz="2200" dirty="0" smtClean="0">
                <a:latin typeface="SBL Hebrew" pitchFamily="2" charset="-79"/>
                <a:cs typeface="SBL Hebrew" pitchFamily="2" charset="-79"/>
              </a:rPr>
              <a:t>וַיֹּאמְר֗וּ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עַל־דְּבַ֤ר </a:t>
            </a:r>
            <a:r>
              <a:rPr lang="he-IL" sz="2200" dirty="0">
                <a:latin typeface="SBL Hebrew" pitchFamily="2" charset="-79"/>
                <a:cs typeface="SBL Hebrew" pitchFamily="2" charset="-79"/>
              </a:rPr>
              <a:t>הַכֶּ֙סֶף֙ הַשָּׁ֤ב בְּאַמְתְּחֹתֵ֙ינוּ֙ בַּתְּחִלָּ֔ה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אֲנַ֖חְנוּ </a:t>
            </a:r>
            <a:r>
              <a:rPr lang="he-IL" sz="2200" dirty="0">
                <a:latin typeface="SBL Hebrew" pitchFamily="2" charset="-79"/>
                <a:cs typeface="SBL Hebrew" pitchFamily="2" charset="-79"/>
              </a:rPr>
              <a:t>מֽוּבָאִ֑ים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לְהִתְגֹּלֵ֤ל </a:t>
            </a:r>
            <a:r>
              <a:rPr lang="he-IL" sz="2200" dirty="0">
                <a:latin typeface="SBL Hebrew" pitchFamily="2" charset="-79"/>
                <a:cs typeface="SBL Hebrew" pitchFamily="2" charset="-79"/>
              </a:rPr>
              <a:t>עָלֵ֙ינוּ֙ וּלְהִתְנַפֵּ֣ל עָלֵ֔ינוּ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וְלָקַ֧חַת </a:t>
            </a:r>
            <a:r>
              <a:rPr lang="he-IL" sz="2200" dirty="0">
                <a:latin typeface="SBL Hebrew" pitchFamily="2" charset="-79"/>
                <a:cs typeface="SBL Hebrew" pitchFamily="2" charset="-79"/>
              </a:rPr>
              <a:t>אֹתָ֛נוּ לַעֲבָדִ֖ים וְאֶת־חֲמֹרֵֽינוּ׃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וַֽיִּגְּשׁוּ֙ אֶל־הָאִ֔ישׁ אֲשֶׁ֖ר עַל־בֵּ֣ית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וַיְדַבְּר֥וּ </a:t>
            </a:r>
            <a:r>
              <a:rPr lang="he-IL" sz="2200" dirty="0">
                <a:latin typeface="SBL Hebrew" pitchFamily="2" charset="-79"/>
                <a:cs typeface="SBL Hebrew" pitchFamily="2" charset="-79"/>
              </a:rPr>
              <a:t>אֵלָ֖יו פֶּ֥תַח הַבָּֽיִת׃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בִּ֣י </a:t>
            </a:r>
            <a:r>
              <a:rPr lang="he-IL" sz="2200" dirty="0">
                <a:latin typeface="SBL Hebrew" pitchFamily="2" charset="-79"/>
                <a:cs typeface="SBL Hebrew" pitchFamily="2" charset="-79"/>
              </a:rPr>
              <a:t>אֲדֹנִ֑י יָרֹ֥ד יָרַ֛דְנוּ בַּתְּחִלָּ֖ה לִשְׁבָּר־אֹֽכֶל׃ </a:t>
            </a:r>
          </a:p>
        </p:txBody>
      </p:sp>
      <p:sp>
        <p:nvSpPr>
          <p:cNvPr id="6" name="TextBox 5"/>
          <p:cNvSpPr txBox="1"/>
          <p:nvPr/>
        </p:nvSpPr>
        <p:spPr>
          <a:xfrm>
            <a:off x="152400" y="441127"/>
            <a:ext cx="4648200" cy="2677656"/>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400" dirty="0" smtClean="0">
                <a:latin typeface="SBL Hebrew" panose="02000000000000000000" pitchFamily="2" charset="-79"/>
                <a:cs typeface="SBL Hebrew" panose="02000000000000000000" pitchFamily="2" charset="-79"/>
              </a:rPr>
              <a:t>Simeon or Joseph?</a:t>
            </a:r>
          </a:p>
          <a:p>
            <a:endParaRPr lang="en-US" sz="1400" dirty="0">
              <a:latin typeface="SBL Hebrew" panose="02000000000000000000" pitchFamily="2" charset="-79"/>
              <a:cs typeface="SBL Hebrew" panose="02000000000000000000" pitchFamily="2" charset="-79"/>
            </a:endParaRPr>
          </a:p>
          <a:p>
            <a:r>
              <a:rPr lang="en-US" sz="1400" dirty="0" smtClean="0">
                <a:latin typeface="SBL Hebrew" panose="02000000000000000000" pitchFamily="2" charset="-79"/>
                <a:cs typeface="SBL Hebrew" panose="02000000000000000000" pitchFamily="2" charset="-79"/>
              </a:rPr>
              <a:t>WBC</a:t>
            </a:r>
          </a:p>
          <a:p>
            <a:r>
              <a:rPr lang="en-US" sz="1400" dirty="0">
                <a:latin typeface="SBL Hebrew" panose="02000000000000000000" pitchFamily="2" charset="-79"/>
                <a:cs typeface="SBL Hebrew" panose="02000000000000000000" pitchFamily="2" charset="-79"/>
              </a:rPr>
              <a:t>“</a:t>
            </a:r>
            <a:r>
              <a:rPr lang="en-US" sz="1400" dirty="0">
                <a:solidFill>
                  <a:srgbClr val="0000FF"/>
                </a:solidFill>
                <a:latin typeface="SBL Hebrew" panose="02000000000000000000" pitchFamily="2" charset="-79"/>
                <a:cs typeface="SBL Hebrew" panose="02000000000000000000" pitchFamily="2" charset="-79"/>
              </a:rPr>
              <a:t>Your other brother</a:t>
            </a:r>
            <a:r>
              <a:rPr lang="en-US" sz="1400" dirty="0">
                <a:latin typeface="SBL Hebrew" panose="02000000000000000000" pitchFamily="2" charset="-79"/>
                <a:cs typeface="SBL Hebrew" panose="02000000000000000000" pitchFamily="2" charset="-79"/>
              </a:rPr>
              <a:t>” in context refers to Simeon, but the narrator may have a greater answer to the prayer in view, for the other brother could be Joseph (</a:t>
            </a:r>
            <a:r>
              <a:rPr lang="en-US" sz="1400" dirty="0" err="1">
                <a:latin typeface="SBL Hebrew" panose="02000000000000000000" pitchFamily="2" charset="-79"/>
                <a:cs typeface="SBL Hebrew" panose="02000000000000000000" pitchFamily="2" charset="-79"/>
              </a:rPr>
              <a:t>cf</a:t>
            </a:r>
            <a:r>
              <a:rPr lang="en-US" sz="1400" dirty="0">
                <a:latin typeface="SBL Hebrew" panose="02000000000000000000" pitchFamily="2" charset="-79"/>
                <a:cs typeface="SBL Hebrew" panose="02000000000000000000" pitchFamily="2" charset="-79"/>
              </a:rPr>
              <a:t> </a:t>
            </a:r>
            <a:r>
              <a:rPr lang="en-US" sz="1400" dirty="0" err="1">
                <a:latin typeface="SBL Hebrew" panose="02000000000000000000" pitchFamily="2" charset="-79"/>
                <a:cs typeface="SBL Hebrew" panose="02000000000000000000" pitchFamily="2" charset="-79"/>
              </a:rPr>
              <a:t>Eph</a:t>
            </a:r>
            <a:r>
              <a:rPr lang="en-US" sz="1400" dirty="0">
                <a:latin typeface="SBL Hebrew" panose="02000000000000000000" pitchFamily="2" charset="-79"/>
                <a:cs typeface="SBL Hebrew" panose="02000000000000000000" pitchFamily="2" charset="-79"/>
              </a:rPr>
              <a:t> 3:20). (This has been observed by some Jewish commentators: “Jacob [vol. 02, p. 422] prophesied but knew not what he was prophesying; ‘your brother’ refers to Benjamin, ‘another’ refers to Joseph,” so </a:t>
            </a:r>
            <a:r>
              <a:rPr lang="en-US" sz="1400" i="1" dirty="0" err="1">
                <a:latin typeface="SBL Hebrew" panose="02000000000000000000" pitchFamily="2" charset="-79"/>
                <a:cs typeface="SBL Hebrew" panose="02000000000000000000" pitchFamily="2" charset="-79"/>
              </a:rPr>
              <a:t>ʾAbot</a:t>
            </a:r>
            <a:r>
              <a:rPr lang="en-US" sz="1400" i="1" dirty="0">
                <a:latin typeface="SBL Hebrew" panose="02000000000000000000" pitchFamily="2" charset="-79"/>
                <a:cs typeface="SBL Hebrew" panose="02000000000000000000" pitchFamily="2" charset="-79"/>
              </a:rPr>
              <a:t> r. Nat.</a:t>
            </a:r>
            <a:r>
              <a:rPr lang="en-US" sz="1400" dirty="0">
                <a:latin typeface="SBL Hebrew" panose="02000000000000000000" pitchFamily="2" charset="-79"/>
                <a:cs typeface="SBL Hebrew" panose="02000000000000000000" pitchFamily="2" charset="-79"/>
              </a:rPr>
              <a:t>, quoted by Leibowitz, 480; similar points are made by </a:t>
            </a:r>
            <a:r>
              <a:rPr lang="en-US" sz="1400" i="1" dirty="0" err="1">
                <a:latin typeface="SBL Hebrew" panose="02000000000000000000" pitchFamily="2" charset="-79"/>
                <a:cs typeface="SBL Hebrew" panose="02000000000000000000" pitchFamily="2" charset="-79"/>
              </a:rPr>
              <a:t>Midr</a:t>
            </a:r>
            <a:r>
              <a:rPr lang="en-US" sz="1400" i="1" dirty="0">
                <a:latin typeface="SBL Hebrew" panose="02000000000000000000" pitchFamily="2" charset="-79"/>
                <a:cs typeface="SBL Hebrew" panose="02000000000000000000" pitchFamily="2" charset="-79"/>
              </a:rPr>
              <a:t>. </a:t>
            </a:r>
            <a:r>
              <a:rPr lang="en-US" sz="1400" i="1" dirty="0" err="1">
                <a:latin typeface="SBL Hebrew" panose="02000000000000000000" pitchFamily="2" charset="-79"/>
                <a:cs typeface="SBL Hebrew" panose="02000000000000000000" pitchFamily="2" charset="-79"/>
              </a:rPr>
              <a:t>Rab</a:t>
            </a:r>
            <a:r>
              <a:rPr lang="en-US" sz="1400" dirty="0">
                <a:latin typeface="SBL Hebrew" panose="02000000000000000000" pitchFamily="2" charset="-79"/>
                <a:cs typeface="SBL Hebrew" panose="02000000000000000000" pitchFamily="2" charset="-79"/>
              </a:rPr>
              <a:t>. 90:3; </a:t>
            </a:r>
            <a:r>
              <a:rPr lang="en-US" sz="1400" i="1" dirty="0" err="1">
                <a:latin typeface="SBL Hebrew" panose="02000000000000000000" pitchFamily="2" charset="-79"/>
                <a:cs typeface="SBL Hebrew" panose="02000000000000000000" pitchFamily="2" charset="-79"/>
              </a:rPr>
              <a:t>Rashi</a:t>
            </a:r>
            <a:r>
              <a:rPr lang="en-US" sz="1400" dirty="0">
                <a:latin typeface="SBL Hebrew" panose="02000000000000000000" pitchFamily="2" charset="-79"/>
                <a:cs typeface="SBL Hebrew" panose="02000000000000000000" pitchFamily="2" charset="-79"/>
              </a:rPr>
              <a:t>; </a:t>
            </a:r>
            <a:r>
              <a:rPr lang="en-US" sz="1400" dirty="0" err="1">
                <a:latin typeface="SBL Hebrew" panose="02000000000000000000" pitchFamily="2" charset="-79"/>
                <a:cs typeface="SBL Hebrew" panose="02000000000000000000" pitchFamily="2" charset="-79"/>
              </a:rPr>
              <a:t>Ramban</a:t>
            </a:r>
            <a:r>
              <a:rPr lang="en-US" sz="1400" dirty="0">
                <a:latin typeface="SBL Hebrew" panose="02000000000000000000" pitchFamily="2" charset="-79"/>
                <a:cs typeface="SBL Hebrew" panose="02000000000000000000" pitchFamily="2" charset="-79"/>
              </a:rPr>
              <a:t>.)</a:t>
            </a:r>
            <a:endParaRPr lang="en-US" sz="1400" dirty="0" smtClean="0">
              <a:latin typeface="SBL Hebrew" panose="02000000000000000000" pitchFamily="2" charset="-79"/>
              <a:cs typeface="SBL Hebrew" panose="02000000000000000000" pitchFamily="2" charset="-79"/>
            </a:endParaRPr>
          </a:p>
        </p:txBody>
      </p:sp>
      <p:sp>
        <p:nvSpPr>
          <p:cNvPr id="7" name="TextBox 6"/>
          <p:cNvSpPr txBox="1"/>
          <p:nvPr/>
        </p:nvSpPr>
        <p:spPr>
          <a:xfrm>
            <a:off x="5167312" y="2158560"/>
            <a:ext cx="657225" cy="215444"/>
          </a:xfrm>
          <a:prstGeom prst="rect">
            <a:avLst/>
          </a:prstGeom>
          <a:noFill/>
          <a:ln w="19050">
            <a:noFill/>
          </a:ln>
        </p:spPr>
        <p:txBody>
          <a:bodyPr wrap="square" rtlCol="0">
            <a:spAutoFit/>
          </a:bodyPr>
          <a:lstStyle/>
          <a:p>
            <a:pPr algn="ctr"/>
            <a:r>
              <a:rPr lang="en-US" sz="800" dirty="0" smtClean="0">
                <a:solidFill>
                  <a:srgbClr val="C00000"/>
                </a:solidFill>
                <a:latin typeface="SBL Hebrew" panose="02000000000000000000" pitchFamily="2" charset="-79"/>
                <a:cs typeface="SBL Hebrew" panose="02000000000000000000" pitchFamily="2" charset="-79"/>
              </a:rPr>
              <a:t>Food</a:t>
            </a:r>
          </a:p>
        </p:txBody>
      </p:sp>
      <p:sp>
        <p:nvSpPr>
          <p:cNvPr id="8" name="TextBox 7"/>
          <p:cNvSpPr txBox="1"/>
          <p:nvPr/>
        </p:nvSpPr>
        <p:spPr>
          <a:xfrm>
            <a:off x="7543800" y="2375356"/>
            <a:ext cx="657225" cy="215444"/>
          </a:xfrm>
          <a:prstGeom prst="rect">
            <a:avLst/>
          </a:prstGeom>
          <a:noFill/>
          <a:ln w="19050">
            <a:noFill/>
          </a:ln>
        </p:spPr>
        <p:txBody>
          <a:bodyPr wrap="square" rtlCol="0">
            <a:spAutoFit/>
          </a:bodyPr>
          <a:lstStyle/>
          <a:p>
            <a:pPr algn="ctr"/>
            <a:r>
              <a:rPr lang="en-US" sz="800" dirty="0" smtClean="0">
                <a:solidFill>
                  <a:srgbClr val="C00000"/>
                </a:solidFill>
                <a:latin typeface="SBL Hebrew" panose="02000000000000000000" pitchFamily="2" charset="-79"/>
                <a:cs typeface="SBL Hebrew" panose="02000000000000000000" pitchFamily="2" charset="-79"/>
              </a:rPr>
              <a:t>Money</a:t>
            </a:r>
          </a:p>
        </p:txBody>
      </p:sp>
      <p:sp>
        <p:nvSpPr>
          <p:cNvPr id="9" name="TextBox 8"/>
          <p:cNvSpPr txBox="1"/>
          <p:nvPr/>
        </p:nvSpPr>
        <p:spPr>
          <a:xfrm>
            <a:off x="4800600" y="2590800"/>
            <a:ext cx="657225" cy="215444"/>
          </a:xfrm>
          <a:prstGeom prst="rect">
            <a:avLst/>
          </a:prstGeom>
          <a:noFill/>
          <a:ln w="19050">
            <a:noFill/>
          </a:ln>
        </p:spPr>
        <p:txBody>
          <a:bodyPr wrap="square" rtlCol="0">
            <a:spAutoFit/>
          </a:bodyPr>
          <a:lstStyle/>
          <a:p>
            <a:pPr algn="ctr"/>
            <a:r>
              <a:rPr lang="en-US" sz="800" dirty="0" smtClean="0">
                <a:solidFill>
                  <a:srgbClr val="C00000"/>
                </a:solidFill>
                <a:latin typeface="SBL Hebrew" panose="02000000000000000000" pitchFamily="2" charset="-79"/>
                <a:cs typeface="SBL Hebrew" panose="02000000000000000000" pitchFamily="2" charset="-79"/>
              </a:rPr>
              <a:t>Benjamin</a:t>
            </a:r>
          </a:p>
        </p:txBody>
      </p:sp>
    </p:spTree>
    <p:extLst>
      <p:ext uri="{BB962C8B-B14F-4D97-AF65-F5344CB8AC3E}">
        <p14:creationId xmlns:p14="http://schemas.microsoft.com/office/powerpoint/2010/main" val="1645988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43:14-16</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וְאֵ֣ל </a:t>
            </a:r>
            <a:r>
              <a:rPr lang="he-IL" sz="2200" dirty="0">
                <a:latin typeface="SBL Hebrew" pitchFamily="2" charset="-79"/>
                <a:cs typeface="SBL Hebrew" pitchFamily="2" charset="-79"/>
              </a:rPr>
              <a:t>שַׁדַּ֗י יִתֵּ֨ן לָכֶ֤ם רַחֲמִים֙ לִפְנֵ֣י הָאִ֔ישׁ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וְשִׁלַּ֥ח </a:t>
            </a:r>
            <a:r>
              <a:rPr lang="he-IL" sz="2200" dirty="0">
                <a:latin typeface="SBL Hebrew" pitchFamily="2" charset="-79"/>
                <a:cs typeface="SBL Hebrew" pitchFamily="2" charset="-79"/>
              </a:rPr>
              <a:t>לָכֶ֛ם אֶת־אֲחִיכֶ֥ם אַחֵ֖ר וְאֶת־בִּנְיָמִ֑ין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וַאֲנִ֕י </a:t>
            </a:r>
            <a:r>
              <a:rPr lang="he-IL" sz="2200" dirty="0">
                <a:latin typeface="SBL Hebrew" pitchFamily="2" charset="-79"/>
                <a:cs typeface="SBL Hebrew" pitchFamily="2" charset="-79"/>
              </a:rPr>
              <a:t>כַּאֲשֶׁ֥ר שָׁכֹ֖לְתִּי שָׁכָֽלְתִּי׃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וַיִּקְח֤וּ הָֽאֲנָשִׁים֙ אֶת־הַמִּנְחָ֣ה הַזֹּ֔את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וּמִשְׁנֶה־כֶּ֛סֶף </a:t>
            </a:r>
            <a:r>
              <a:rPr lang="he-IL" sz="2200" dirty="0">
                <a:latin typeface="SBL Hebrew" pitchFamily="2" charset="-79"/>
                <a:cs typeface="SBL Hebrew" pitchFamily="2" charset="-79"/>
              </a:rPr>
              <a:t>לָקְח֥וּ בְיָדָ֖ם וְאֶת־בִּנְיָמִ֑ן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וַיָּקֻ֙מוּ֙ </a:t>
            </a:r>
            <a:r>
              <a:rPr lang="he-IL" sz="2200" dirty="0">
                <a:latin typeface="SBL Hebrew" pitchFamily="2" charset="-79"/>
                <a:cs typeface="SBL Hebrew" pitchFamily="2" charset="-79"/>
              </a:rPr>
              <a:t>וַיֵּרְד֣וּ מִצְרַ֔יִם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וַיַּֽעַמְד֖וּ </a:t>
            </a:r>
            <a:r>
              <a:rPr lang="he-IL" sz="2200" dirty="0">
                <a:latin typeface="SBL Hebrew" pitchFamily="2" charset="-79"/>
                <a:cs typeface="SBL Hebrew" pitchFamily="2" charset="-79"/>
              </a:rPr>
              <a:t>לִפְנֵ֥י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וַיַּ֨רְא יוֹסֵ֣ף אִתָּם֮ אֶת־בִּנְיָמִין֒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r>
              <a:rPr lang="he-IL" sz="2200" dirty="0">
                <a:latin typeface="SBL Hebrew" pitchFamily="2" charset="-79"/>
                <a:cs typeface="SBL Hebrew" pitchFamily="2" charset="-79"/>
              </a:rPr>
              <a:t>לַֽאֲשֶׁ֣ר עַל־בֵּית֔וֹ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הָבֵ֥א </a:t>
            </a:r>
            <a:r>
              <a:rPr lang="he-IL" sz="2200" dirty="0">
                <a:latin typeface="SBL Hebrew" pitchFamily="2" charset="-79"/>
                <a:cs typeface="SBL Hebrew" pitchFamily="2" charset="-79"/>
              </a:rPr>
              <a:t>אֶת־הָאֲנָשִׁ֖ים הַבָּ֑יְתָה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וּטְבֹ֤חַ </a:t>
            </a:r>
            <a:r>
              <a:rPr lang="he-IL" sz="2200" dirty="0">
                <a:latin typeface="SBL Hebrew" pitchFamily="2" charset="-79"/>
                <a:cs typeface="SBL Hebrew" pitchFamily="2" charset="-79"/>
              </a:rPr>
              <a:t>טֶ֙בַח֙ וְהָכֵ֔ן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 </a:t>
            </a:r>
            <a:r>
              <a:rPr lang="he-IL" sz="2200" dirty="0">
                <a:latin typeface="SBL Hebrew" pitchFamily="2" charset="-79"/>
                <a:cs typeface="SBL Hebrew" pitchFamily="2" charset="-79"/>
              </a:rPr>
              <a:t>אִתִּ֛י יֹאכְל֥וּ הָאֲנָשִׁ֖ים בַּֽצָּהֳרָֽיִם׃ </a:t>
            </a: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43:17-20</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וַיַּ֣עַשׂ הָאִ֔ישׁ כַּֽאֲשֶׁ֖ר אָמַ֣ר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וַיָּבֵ֥א </a:t>
            </a:r>
            <a:r>
              <a:rPr lang="he-IL" sz="2200" dirty="0">
                <a:latin typeface="SBL Hebrew" pitchFamily="2" charset="-79"/>
                <a:cs typeface="SBL Hebrew" pitchFamily="2" charset="-79"/>
              </a:rPr>
              <a:t>הָאִ֛ישׁ אֶת־הָאֲנָשִׁ֖ים בֵּ֥יתָה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וַיִּֽירְא֣וּ הָֽאֲנָשִׁ֗ים כִּ֣י הֽוּבְאוּ֮ בֵּ֣ית יוֹסֵף֒ </a:t>
            </a:r>
            <a:r>
              <a:rPr lang="he-IL" sz="2200" dirty="0" smtClean="0">
                <a:latin typeface="SBL Hebrew" pitchFamily="2" charset="-79"/>
                <a:cs typeface="SBL Hebrew" pitchFamily="2" charset="-79"/>
              </a:rPr>
              <a:t>וַיֹּאמְר֗וּ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עַל־דְּבַ֤ר </a:t>
            </a:r>
            <a:r>
              <a:rPr lang="he-IL" sz="2200" dirty="0">
                <a:latin typeface="SBL Hebrew" pitchFamily="2" charset="-79"/>
                <a:cs typeface="SBL Hebrew" pitchFamily="2" charset="-79"/>
              </a:rPr>
              <a:t>הַכֶּ֙סֶף֙ הַשָּׁ֤ב בְּאַמְתְּחֹתֵ֙ינוּ֙ בַּתְּחִלָּ֔ה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אֲנַ֖חְנוּ </a:t>
            </a:r>
            <a:r>
              <a:rPr lang="he-IL" sz="2200" dirty="0">
                <a:latin typeface="SBL Hebrew" pitchFamily="2" charset="-79"/>
                <a:cs typeface="SBL Hebrew" pitchFamily="2" charset="-79"/>
              </a:rPr>
              <a:t>מֽוּבָאִ֑ים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לְהִתְגֹּלֵ֤ל </a:t>
            </a:r>
            <a:r>
              <a:rPr lang="he-IL" sz="2200" dirty="0">
                <a:latin typeface="SBL Hebrew" pitchFamily="2" charset="-79"/>
                <a:cs typeface="SBL Hebrew" pitchFamily="2" charset="-79"/>
              </a:rPr>
              <a:t>עָלֵ֙ינוּ֙ וּלְהִתְנַפֵּ֣ל עָלֵ֔ינוּ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וְלָקַ֧חַת </a:t>
            </a:r>
            <a:r>
              <a:rPr lang="he-IL" sz="2200" dirty="0">
                <a:latin typeface="SBL Hebrew" pitchFamily="2" charset="-79"/>
                <a:cs typeface="SBL Hebrew" pitchFamily="2" charset="-79"/>
              </a:rPr>
              <a:t>אֹתָ֛נוּ לַעֲבָדִ֖ים וְאֶת־חֲמֹרֵֽינוּ׃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וַֽיִּגְּשׁוּ֙ אֶל־הָאִ֔ישׁ אֲשֶׁ֖ר עַל־בֵּ֣ית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וַיְדַבְּר֥וּ </a:t>
            </a:r>
            <a:r>
              <a:rPr lang="he-IL" sz="2200" dirty="0">
                <a:latin typeface="SBL Hebrew" pitchFamily="2" charset="-79"/>
                <a:cs typeface="SBL Hebrew" pitchFamily="2" charset="-79"/>
              </a:rPr>
              <a:t>אֵלָ֖יו </a:t>
            </a:r>
            <a:r>
              <a:rPr lang="he-IL" sz="2200" dirty="0">
                <a:solidFill>
                  <a:srgbClr val="FF00FF"/>
                </a:solidFill>
                <a:latin typeface="SBL Hebrew" pitchFamily="2" charset="-79"/>
                <a:cs typeface="SBL Hebrew" pitchFamily="2" charset="-79"/>
              </a:rPr>
              <a:t>פֶּ֥תַח הַבָּֽיִת</a:t>
            </a:r>
            <a:r>
              <a:rPr lang="he-IL" sz="2200" dirty="0">
                <a:latin typeface="SBL Hebrew" pitchFamily="2" charset="-79"/>
                <a:cs typeface="SBL Hebrew" pitchFamily="2" charset="-79"/>
              </a:rPr>
              <a:t>׃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בִּ֣י </a:t>
            </a:r>
            <a:r>
              <a:rPr lang="he-IL" sz="2200" dirty="0">
                <a:latin typeface="SBL Hebrew" pitchFamily="2" charset="-79"/>
                <a:cs typeface="SBL Hebrew" pitchFamily="2" charset="-79"/>
              </a:rPr>
              <a:t>אֲדֹנִ֑י יָרֹ֥ד יָרַ֛דְנוּ בַּתְּחִלָּ֖ה לִשְׁבָּר־אֹֽכֶל׃ </a:t>
            </a:r>
          </a:p>
        </p:txBody>
      </p:sp>
      <p:sp>
        <p:nvSpPr>
          <p:cNvPr id="6" name="TextBox 5"/>
          <p:cNvSpPr txBox="1"/>
          <p:nvPr/>
        </p:nvSpPr>
        <p:spPr>
          <a:xfrm>
            <a:off x="4648200" y="4330005"/>
            <a:ext cx="3810000" cy="1384995"/>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400" dirty="0" smtClean="0">
                <a:latin typeface="SBL Hebrew" panose="02000000000000000000" pitchFamily="2" charset="-79"/>
                <a:cs typeface="SBL Hebrew" panose="02000000000000000000" pitchFamily="2" charset="-79"/>
              </a:rPr>
              <a:t>WBC</a:t>
            </a:r>
          </a:p>
          <a:p>
            <a:r>
              <a:rPr lang="en-US" sz="1400" dirty="0">
                <a:latin typeface="SBL Hebrew" panose="02000000000000000000" pitchFamily="2" charset="-79"/>
                <a:cs typeface="SBL Hebrew" panose="02000000000000000000" pitchFamily="2" charset="-79"/>
              </a:rPr>
              <a:t>“</a:t>
            </a:r>
            <a:r>
              <a:rPr lang="en-US" sz="1400" dirty="0">
                <a:solidFill>
                  <a:srgbClr val="FF00FF"/>
                </a:solidFill>
                <a:latin typeface="SBL Hebrew" panose="02000000000000000000" pitchFamily="2" charset="-79"/>
                <a:cs typeface="SBL Hebrew" panose="02000000000000000000" pitchFamily="2" charset="-79"/>
              </a:rPr>
              <a:t>In the courtyard</a:t>
            </a:r>
            <a:r>
              <a:rPr lang="en-US" sz="1400" dirty="0">
                <a:latin typeface="SBL Hebrew" panose="02000000000000000000" pitchFamily="2" charset="-79"/>
                <a:cs typeface="SBL Hebrew" panose="02000000000000000000" pitchFamily="2" charset="-79"/>
              </a:rPr>
              <a:t>,” lit “in the opening of the house.” As in the ritual texts</a:t>
            </a:r>
            <a:r>
              <a:rPr lang="en-US" sz="1400" dirty="0" smtClean="0">
                <a:latin typeface="SBL Hebrew" panose="02000000000000000000" pitchFamily="2" charset="-79"/>
                <a:cs typeface="SBL Hebrew" panose="02000000000000000000" pitchFamily="2" charset="-79"/>
              </a:rPr>
              <a:t>, </a:t>
            </a:r>
            <a:r>
              <a:rPr lang="he-IL" sz="1400" dirty="0" smtClean="0">
                <a:latin typeface="SBL Hebrew" panose="02000000000000000000" pitchFamily="2" charset="-79"/>
                <a:cs typeface="SBL Hebrew" panose="02000000000000000000" pitchFamily="2" charset="-79"/>
              </a:rPr>
              <a:t>פתח </a:t>
            </a:r>
            <a:r>
              <a:rPr lang="en-US" sz="1400" dirty="0" smtClean="0">
                <a:latin typeface="SBL Hebrew" panose="02000000000000000000" pitchFamily="2" charset="-79"/>
                <a:cs typeface="SBL Hebrew" panose="02000000000000000000" pitchFamily="2" charset="-79"/>
              </a:rPr>
              <a:t> “opening</a:t>
            </a:r>
            <a:r>
              <a:rPr lang="en-US" sz="1400" dirty="0">
                <a:latin typeface="SBL Hebrew" panose="02000000000000000000" pitchFamily="2" charset="-79"/>
                <a:cs typeface="SBL Hebrew" panose="02000000000000000000" pitchFamily="2" charset="-79"/>
              </a:rPr>
              <a:t>” seems to have the sense of a precinct, such as the court of the tabernacle, surrounding a building (</a:t>
            </a:r>
            <a:r>
              <a:rPr lang="en-US" sz="1400" dirty="0" err="1">
                <a:latin typeface="SBL Hebrew" panose="02000000000000000000" pitchFamily="2" charset="-79"/>
                <a:cs typeface="SBL Hebrew" panose="02000000000000000000" pitchFamily="2" charset="-79"/>
              </a:rPr>
              <a:t>cf</a:t>
            </a:r>
            <a:r>
              <a:rPr lang="en-US" sz="1400" dirty="0">
                <a:latin typeface="SBL Hebrew" panose="02000000000000000000" pitchFamily="2" charset="-79"/>
                <a:cs typeface="SBL Hebrew" panose="02000000000000000000" pitchFamily="2" charset="-79"/>
              </a:rPr>
              <a:t> </a:t>
            </a:r>
            <a:r>
              <a:rPr lang="en-US" sz="1400" dirty="0" err="1">
                <a:latin typeface="SBL Hebrew" panose="02000000000000000000" pitchFamily="2" charset="-79"/>
                <a:cs typeface="SBL Hebrew" panose="02000000000000000000" pitchFamily="2" charset="-79"/>
              </a:rPr>
              <a:t>eg</a:t>
            </a:r>
            <a:r>
              <a:rPr lang="en-US" sz="1400" dirty="0">
                <a:latin typeface="SBL Hebrew" panose="02000000000000000000" pitchFamily="2" charset="-79"/>
                <a:cs typeface="SBL Hebrew" panose="02000000000000000000" pitchFamily="2" charset="-79"/>
              </a:rPr>
              <a:t>, Lev 1:3, 5).</a:t>
            </a:r>
            <a:endParaRPr lang="en-US" sz="1400" dirty="0" smtClean="0">
              <a:latin typeface="SBL Hebrew" panose="02000000000000000000" pitchFamily="2" charset="-79"/>
              <a:cs typeface="SBL Hebrew" panose="02000000000000000000" pitchFamily="2" charset="-79"/>
            </a:endParaRPr>
          </a:p>
        </p:txBody>
      </p:sp>
      <p:sp>
        <p:nvSpPr>
          <p:cNvPr id="7" name="TextBox 6"/>
          <p:cNvSpPr txBox="1"/>
          <p:nvPr/>
        </p:nvSpPr>
        <p:spPr>
          <a:xfrm>
            <a:off x="4648200" y="5791200"/>
            <a:ext cx="3810000" cy="954107"/>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400" dirty="0" smtClean="0">
                <a:latin typeface="SBL Hebrew" panose="02000000000000000000" pitchFamily="2" charset="-79"/>
                <a:cs typeface="SBL Hebrew" panose="02000000000000000000" pitchFamily="2" charset="-79"/>
              </a:rPr>
              <a:t>Me</a:t>
            </a:r>
          </a:p>
          <a:p>
            <a:r>
              <a:rPr lang="en-US" sz="1400" dirty="0" smtClean="0">
                <a:latin typeface="SBL Hebrew" panose="02000000000000000000" pitchFamily="2" charset="-79"/>
                <a:cs typeface="SBL Hebrew" panose="02000000000000000000" pitchFamily="2" charset="-79"/>
              </a:rPr>
              <a:t>Note too that Joseph used to be in charge of someone else’s house. Again the wheel comes full circle.</a:t>
            </a:r>
          </a:p>
        </p:txBody>
      </p:sp>
    </p:spTree>
    <p:extLst>
      <p:ext uri="{BB962C8B-B14F-4D97-AF65-F5344CB8AC3E}">
        <p14:creationId xmlns:p14="http://schemas.microsoft.com/office/powerpoint/2010/main" val="475336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43:14-16</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וְאֵ֣ל </a:t>
            </a:r>
            <a:r>
              <a:rPr lang="he-IL" sz="2200" dirty="0">
                <a:latin typeface="SBL Hebrew" pitchFamily="2" charset="-79"/>
                <a:cs typeface="SBL Hebrew" pitchFamily="2" charset="-79"/>
              </a:rPr>
              <a:t>שַׁדַּ֗י יִתֵּ֨ן לָכֶ֤ם רַחֲמִים֙ לִפְנֵ֣י הָאִ֔ישׁ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וְשִׁלַּ֥ח </a:t>
            </a:r>
            <a:r>
              <a:rPr lang="he-IL" sz="2200" dirty="0">
                <a:latin typeface="SBL Hebrew" pitchFamily="2" charset="-79"/>
                <a:cs typeface="SBL Hebrew" pitchFamily="2" charset="-79"/>
              </a:rPr>
              <a:t>לָכֶ֛ם אֶת־אֲחִיכֶ֥ם אַחֵ֖ר וְאֶת־בִּנְיָמִ֑ין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וַאֲנִ֕י </a:t>
            </a:r>
            <a:r>
              <a:rPr lang="he-IL" sz="2200" dirty="0">
                <a:latin typeface="SBL Hebrew" pitchFamily="2" charset="-79"/>
                <a:cs typeface="SBL Hebrew" pitchFamily="2" charset="-79"/>
              </a:rPr>
              <a:t>כַּאֲשֶׁ֥ר שָׁכֹ֖לְתִּי שָׁכָֽלְתִּי׃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וַיִּקְח֤וּ הָֽאֲנָשִׁים֙ אֶת־הַמִּנְחָ֣ה הַזֹּ֔את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וּמִשְׁנֶה־כֶּ֛סֶף </a:t>
            </a:r>
            <a:r>
              <a:rPr lang="he-IL" sz="2200" dirty="0">
                <a:latin typeface="SBL Hebrew" pitchFamily="2" charset="-79"/>
                <a:cs typeface="SBL Hebrew" pitchFamily="2" charset="-79"/>
              </a:rPr>
              <a:t>לָקְח֥וּ בְיָדָ֖ם וְאֶת־בִּנְיָמִ֑ן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וַיָּקֻ֙מוּ֙ </a:t>
            </a:r>
            <a:r>
              <a:rPr lang="he-IL" sz="2200" dirty="0">
                <a:latin typeface="SBL Hebrew" pitchFamily="2" charset="-79"/>
                <a:cs typeface="SBL Hebrew" pitchFamily="2" charset="-79"/>
              </a:rPr>
              <a:t>וַיֵּרְד֣וּ מִצְרַ֔יִם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וַיַּֽעַמְד֖וּ </a:t>
            </a:r>
            <a:r>
              <a:rPr lang="he-IL" sz="2200" dirty="0">
                <a:latin typeface="SBL Hebrew" pitchFamily="2" charset="-79"/>
                <a:cs typeface="SBL Hebrew" pitchFamily="2" charset="-79"/>
              </a:rPr>
              <a:t>לִפְנֵ֥י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וַיַּ֨רְא יוֹסֵ֣ף אִתָּם֮ אֶת־בִּנְיָמִין֒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r>
              <a:rPr lang="he-IL" sz="2200" dirty="0">
                <a:latin typeface="SBL Hebrew" pitchFamily="2" charset="-79"/>
                <a:cs typeface="SBL Hebrew" pitchFamily="2" charset="-79"/>
              </a:rPr>
              <a:t>לַֽאֲשֶׁ֣ר עַל־בֵּית֔וֹ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הָבֵ֥א </a:t>
            </a:r>
            <a:r>
              <a:rPr lang="he-IL" sz="2200" dirty="0">
                <a:latin typeface="SBL Hebrew" pitchFamily="2" charset="-79"/>
                <a:cs typeface="SBL Hebrew" pitchFamily="2" charset="-79"/>
              </a:rPr>
              <a:t>אֶת־הָאֲנָשִׁ֖ים הַבָּ֑יְתָה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וּטְבֹ֤חַ </a:t>
            </a:r>
            <a:r>
              <a:rPr lang="he-IL" sz="2200" dirty="0">
                <a:latin typeface="SBL Hebrew" pitchFamily="2" charset="-79"/>
                <a:cs typeface="SBL Hebrew" pitchFamily="2" charset="-79"/>
              </a:rPr>
              <a:t>טֶ֙בַח֙ וְהָכֵ֔ן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 </a:t>
            </a:r>
            <a:r>
              <a:rPr lang="he-IL" sz="2200" dirty="0">
                <a:latin typeface="SBL Hebrew" pitchFamily="2" charset="-79"/>
                <a:cs typeface="SBL Hebrew" pitchFamily="2" charset="-79"/>
              </a:rPr>
              <a:t>אִתִּ֛י יֹאכְל֥וּ הָאֲנָשִׁ֖ים בַּֽצָּהֳרָֽיִם׃ </a:t>
            </a: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43:17-20</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וַיַּ֣עַשׂ הָאִ֔ישׁ כַּֽאֲשֶׁ֖ר אָמַ֣ר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וַיָּבֵ֥א </a:t>
            </a:r>
            <a:r>
              <a:rPr lang="he-IL" sz="2200" dirty="0">
                <a:latin typeface="SBL Hebrew" pitchFamily="2" charset="-79"/>
                <a:cs typeface="SBL Hebrew" pitchFamily="2" charset="-79"/>
              </a:rPr>
              <a:t>הָאִ֛ישׁ אֶת־הָאֲנָשִׁ֖ים בֵּ֥יתָה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וַיִּֽירְא֣וּ הָֽאֲנָשִׁ֗ים כִּ֣י הֽוּבְאוּ֮ בֵּ֣ית יוֹסֵף֒ </a:t>
            </a:r>
            <a:r>
              <a:rPr lang="he-IL" sz="2200" dirty="0" smtClean="0">
                <a:latin typeface="SBL Hebrew" pitchFamily="2" charset="-79"/>
                <a:cs typeface="SBL Hebrew" pitchFamily="2" charset="-79"/>
              </a:rPr>
              <a:t>וַיֹּאמְר֗וּ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עַל־דְּבַ֤ר </a:t>
            </a:r>
            <a:r>
              <a:rPr lang="he-IL" sz="2200" dirty="0">
                <a:latin typeface="SBL Hebrew" pitchFamily="2" charset="-79"/>
                <a:cs typeface="SBL Hebrew" pitchFamily="2" charset="-79"/>
              </a:rPr>
              <a:t>הַכֶּ֙סֶף֙ הַשָּׁ֤ב בְּאַמְתְּחֹתֵ֙ינוּ֙ בַּתְּחִלָּ֔ה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אֲנַ֖חְנוּ </a:t>
            </a:r>
            <a:r>
              <a:rPr lang="he-IL" sz="2200" dirty="0">
                <a:latin typeface="SBL Hebrew" pitchFamily="2" charset="-79"/>
                <a:cs typeface="SBL Hebrew" pitchFamily="2" charset="-79"/>
              </a:rPr>
              <a:t>מֽוּבָאִ֑ים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לְהִתְגֹּלֵ֤ל </a:t>
            </a:r>
            <a:r>
              <a:rPr lang="he-IL" sz="2200" dirty="0">
                <a:latin typeface="SBL Hebrew" pitchFamily="2" charset="-79"/>
                <a:cs typeface="SBL Hebrew" pitchFamily="2" charset="-79"/>
              </a:rPr>
              <a:t>עָלֵ֙ינוּ֙ וּלְהִתְנַפֵּ֣ל עָלֵ֔ינוּ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וְלָקַ֧חַת </a:t>
            </a:r>
            <a:r>
              <a:rPr lang="he-IL" sz="2200" dirty="0">
                <a:latin typeface="SBL Hebrew" pitchFamily="2" charset="-79"/>
                <a:cs typeface="SBL Hebrew" pitchFamily="2" charset="-79"/>
              </a:rPr>
              <a:t>אֹתָ֛נוּ לַעֲבָדִ֖ים וְאֶת־חֲמֹרֵֽינוּ׃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וַֽיִּגְּשׁוּ֙ אֶל־הָאִ֔ישׁ אֲשֶׁ֖ר עַל־בֵּ֣ית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וַיְדַבְּר֥וּ </a:t>
            </a:r>
            <a:r>
              <a:rPr lang="he-IL" sz="2200" dirty="0">
                <a:latin typeface="SBL Hebrew" pitchFamily="2" charset="-79"/>
                <a:cs typeface="SBL Hebrew" pitchFamily="2" charset="-79"/>
              </a:rPr>
              <a:t>אֵלָ֖יו פֶּ֥תַח הַבָּֽיִת׃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solidFill>
                  <a:srgbClr val="FF00FF"/>
                </a:solidFill>
                <a:latin typeface="SBL Hebrew" pitchFamily="2" charset="-79"/>
                <a:cs typeface="SBL Hebrew" pitchFamily="2" charset="-79"/>
              </a:rPr>
              <a:t>בִּ֣י</a:t>
            </a:r>
            <a:r>
              <a:rPr lang="he-IL" sz="2200" dirty="0" smtClean="0">
                <a:latin typeface="SBL Hebrew" pitchFamily="2" charset="-79"/>
                <a:cs typeface="SBL Hebrew" pitchFamily="2" charset="-79"/>
              </a:rPr>
              <a:t> </a:t>
            </a:r>
            <a:r>
              <a:rPr lang="he-IL" sz="2200" dirty="0">
                <a:solidFill>
                  <a:srgbClr val="0000FF"/>
                </a:solidFill>
                <a:latin typeface="SBL Hebrew" pitchFamily="2" charset="-79"/>
                <a:cs typeface="SBL Hebrew" pitchFamily="2" charset="-79"/>
              </a:rPr>
              <a:t>אֲדֹנִ֑י</a:t>
            </a:r>
            <a:r>
              <a:rPr lang="he-IL" sz="2200" dirty="0">
                <a:latin typeface="SBL Hebrew" pitchFamily="2" charset="-79"/>
                <a:cs typeface="SBL Hebrew" pitchFamily="2" charset="-79"/>
              </a:rPr>
              <a:t> יָרֹ֥ד יָרַ֛דְנוּ בַּתְּחִלָּ֖ה לִשְׁבָּר־אֹֽכֶל׃ </a:t>
            </a:r>
          </a:p>
        </p:txBody>
      </p:sp>
      <p:sp>
        <p:nvSpPr>
          <p:cNvPr id="6" name="TextBox 5"/>
          <p:cNvSpPr txBox="1"/>
          <p:nvPr/>
        </p:nvSpPr>
        <p:spPr>
          <a:xfrm>
            <a:off x="4648200" y="1295400"/>
            <a:ext cx="4419600" cy="5262979"/>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400" dirty="0" smtClean="0">
                <a:latin typeface="SBL Hebrew" panose="02000000000000000000" pitchFamily="2" charset="-79"/>
                <a:cs typeface="SBL Hebrew" panose="02000000000000000000" pitchFamily="2" charset="-79"/>
              </a:rPr>
              <a:t>JM </a:t>
            </a:r>
            <a:r>
              <a:rPr lang="en-US" sz="1400" dirty="0">
                <a:latin typeface="SBL Hebrew" panose="02000000000000000000" pitchFamily="2" charset="-79"/>
                <a:cs typeface="SBL Hebrew" panose="02000000000000000000" pitchFamily="2" charset="-79"/>
              </a:rPr>
              <a:t>§ </a:t>
            </a:r>
            <a:r>
              <a:rPr lang="en-US" sz="1400" dirty="0" smtClean="0">
                <a:latin typeface="SBL Hebrew" panose="02000000000000000000" pitchFamily="2" charset="-79"/>
                <a:cs typeface="SBL Hebrew" panose="02000000000000000000" pitchFamily="2" charset="-79"/>
              </a:rPr>
              <a:t>105 c, p323</a:t>
            </a:r>
          </a:p>
          <a:p>
            <a:r>
              <a:rPr lang="he-IL" sz="1400" dirty="0" smtClean="0">
                <a:solidFill>
                  <a:srgbClr val="FF00FF"/>
                </a:solidFill>
                <a:latin typeface="SBL Hebrew" panose="02000000000000000000" pitchFamily="2" charset="-79"/>
                <a:cs typeface="SBL Hebrew" panose="02000000000000000000" pitchFamily="2" charset="-79"/>
              </a:rPr>
              <a:t>בִּי</a:t>
            </a:r>
            <a:r>
              <a:rPr lang="en-US" sz="1400" dirty="0" smtClean="0">
                <a:solidFill>
                  <a:srgbClr val="FF00FF"/>
                </a:solidFill>
                <a:latin typeface="SBL Hebrew" panose="02000000000000000000" pitchFamily="2" charset="-79"/>
                <a:cs typeface="SBL Hebrew" panose="02000000000000000000" pitchFamily="2" charset="-79"/>
              </a:rPr>
              <a:t> </a:t>
            </a:r>
            <a:r>
              <a:rPr lang="en-US" sz="1400" dirty="0">
                <a:latin typeface="SBL Hebrew" panose="02000000000000000000" pitchFamily="2" charset="-79"/>
                <a:cs typeface="SBL Hebrew" panose="02000000000000000000" pitchFamily="2" charset="-79"/>
              </a:rPr>
              <a:t>is an entreating interjection in the special sense of </a:t>
            </a:r>
            <a:r>
              <a:rPr lang="en-US" sz="1400" i="1" dirty="0">
                <a:latin typeface="SBL Hebrew" panose="02000000000000000000" pitchFamily="2" charset="-79"/>
                <a:cs typeface="SBL Hebrew" panose="02000000000000000000" pitchFamily="2" charset="-79"/>
              </a:rPr>
              <a:t>Pardon!, Excuse me!</a:t>
            </a:r>
            <a:r>
              <a:rPr lang="en-US" sz="1400" dirty="0">
                <a:latin typeface="SBL Hebrew" panose="02000000000000000000" pitchFamily="2" charset="-79"/>
                <a:cs typeface="SBL Hebrew" panose="02000000000000000000" pitchFamily="2" charset="-79"/>
              </a:rPr>
              <a:t> The fact that we find </a:t>
            </a:r>
            <a:r>
              <a:rPr lang="he-IL" sz="1400" dirty="0">
                <a:solidFill>
                  <a:srgbClr val="FF00FF"/>
                </a:solidFill>
                <a:latin typeface="SBL Hebrew" panose="02000000000000000000" pitchFamily="2" charset="-79"/>
                <a:cs typeface="SBL Hebrew" panose="02000000000000000000" pitchFamily="2" charset="-79"/>
              </a:rPr>
              <a:t>בִּי</a:t>
            </a:r>
            <a:r>
              <a:rPr lang="en-US" sz="1400" dirty="0">
                <a:solidFill>
                  <a:srgbClr val="FF00FF"/>
                </a:solidFill>
                <a:latin typeface="SBL Hebrew" panose="02000000000000000000" pitchFamily="2" charset="-79"/>
                <a:cs typeface="SBL Hebrew" panose="02000000000000000000" pitchFamily="2" charset="-79"/>
              </a:rPr>
              <a:t> </a:t>
            </a:r>
            <a:r>
              <a:rPr lang="en-US" sz="1400" dirty="0" smtClean="0">
                <a:latin typeface="SBL Hebrew" panose="02000000000000000000" pitchFamily="2" charset="-79"/>
                <a:cs typeface="SBL Hebrew" panose="02000000000000000000" pitchFamily="2" charset="-79"/>
              </a:rPr>
              <a:t>solely </a:t>
            </a:r>
            <a:r>
              <a:rPr lang="en-US" sz="1400" dirty="0">
                <a:latin typeface="SBL Hebrew" panose="02000000000000000000" pitchFamily="2" charset="-79"/>
                <a:cs typeface="SBL Hebrew" panose="02000000000000000000" pitchFamily="2" charset="-79"/>
              </a:rPr>
              <a:t>before </a:t>
            </a:r>
            <a:r>
              <a:rPr lang="he-IL" sz="1400" dirty="0" smtClean="0">
                <a:solidFill>
                  <a:srgbClr val="0000FF"/>
                </a:solidFill>
                <a:latin typeface="SBL Hebrew" panose="02000000000000000000" pitchFamily="2" charset="-79"/>
                <a:cs typeface="SBL Hebrew" panose="02000000000000000000" pitchFamily="2" charset="-79"/>
              </a:rPr>
              <a:t>אֲדֹנִי</a:t>
            </a:r>
            <a:r>
              <a:rPr lang="en-US" sz="1400" dirty="0" smtClean="0">
                <a:solidFill>
                  <a:srgbClr val="0000FF"/>
                </a:solidFill>
                <a:latin typeface="SBL Hebrew" panose="02000000000000000000" pitchFamily="2" charset="-79"/>
                <a:cs typeface="SBL Hebrew" panose="02000000000000000000" pitchFamily="2" charset="-79"/>
              </a:rPr>
              <a:t> </a:t>
            </a:r>
            <a:r>
              <a:rPr lang="en-US" sz="1400" dirty="0" smtClean="0">
                <a:latin typeface="SBL Hebrew" panose="02000000000000000000" pitchFamily="2" charset="-79"/>
                <a:cs typeface="SBL Hebrew" panose="02000000000000000000" pitchFamily="2" charset="-79"/>
              </a:rPr>
              <a:t>(7 </a:t>
            </a:r>
            <a:r>
              <a:rPr lang="en-US" sz="1400" dirty="0">
                <a:latin typeface="SBL Hebrew" panose="02000000000000000000" pitchFamily="2" charset="-79"/>
                <a:cs typeface="SBL Hebrew" panose="02000000000000000000" pitchFamily="2" charset="-79"/>
              </a:rPr>
              <a:t>x) and </a:t>
            </a:r>
            <a:r>
              <a:rPr lang="he-IL" sz="1400" dirty="0" smtClean="0">
                <a:latin typeface="SBL Hebrew" panose="02000000000000000000" pitchFamily="2" charset="-79"/>
                <a:cs typeface="SBL Hebrew" panose="02000000000000000000" pitchFamily="2" charset="-79"/>
              </a:rPr>
              <a:t>אֲדּנָי</a:t>
            </a:r>
            <a:r>
              <a:rPr lang="en-US" sz="1400" dirty="0" smtClean="0">
                <a:latin typeface="SBL Hebrew" panose="02000000000000000000" pitchFamily="2" charset="-79"/>
                <a:cs typeface="SBL Hebrew" panose="02000000000000000000" pitchFamily="2" charset="-79"/>
              </a:rPr>
              <a:t> </a:t>
            </a:r>
            <a:r>
              <a:rPr lang="en-US" sz="1400" dirty="0">
                <a:latin typeface="SBL Hebrew" panose="02000000000000000000" pitchFamily="2" charset="-79"/>
                <a:cs typeface="SBL Hebrew" panose="02000000000000000000" pitchFamily="2" charset="-79"/>
              </a:rPr>
              <a:t>(5 x) clearly indicates that this is mainly a term of politeness. It is used with the strong nuance in Nu 12.11 in order to beg for forgiveness for an offence; elsewhere always in a weakened sense, like </a:t>
            </a:r>
            <a:r>
              <a:rPr lang="en-US" sz="1400" i="1" dirty="0">
                <a:latin typeface="SBL Hebrew" panose="02000000000000000000" pitchFamily="2" charset="-79"/>
                <a:cs typeface="SBL Hebrew" panose="02000000000000000000" pitchFamily="2" charset="-79"/>
              </a:rPr>
              <a:t>Pardon me!</a:t>
            </a:r>
            <a:r>
              <a:rPr lang="en-US" sz="1400" dirty="0">
                <a:latin typeface="SBL Hebrew" panose="02000000000000000000" pitchFamily="2" charset="-79"/>
                <a:cs typeface="SBL Hebrew" panose="02000000000000000000" pitchFamily="2" charset="-79"/>
              </a:rPr>
              <a:t> in English in order to excuse oneself for doing something as in Ex 4.10, 13; </a:t>
            </a:r>
            <a:r>
              <a:rPr lang="en-US" sz="1400" dirty="0" err="1">
                <a:latin typeface="SBL Hebrew" panose="02000000000000000000" pitchFamily="2" charset="-79"/>
                <a:cs typeface="SBL Hebrew" panose="02000000000000000000" pitchFamily="2" charset="-79"/>
              </a:rPr>
              <a:t>Jdg</a:t>
            </a:r>
            <a:r>
              <a:rPr lang="en-US" sz="1400" dirty="0">
                <a:latin typeface="SBL Hebrew" panose="02000000000000000000" pitchFamily="2" charset="-79"/>
                <a:cs typeface="SBL Hebrew" panose="02000000000000000000" pitchFamily="2" charset="-79"/>
              </a:rPr>
              <a:t> 6.15; in order to excuse oneself for what one is going to say as in Josh 7.8; </a:t>
            </a:r>
            <a:r>
              <a:rPr lang="en-US" sz="1400" dirty="0" err="1">
                <a:latin typeface="SBL Hebrew" panose="02000000000000000000" pitchFamily="2" charset="-79"/>
                <a:cs typeface="SBL Hebrew" panose="02000000000000000000" pitchFamily="2" charset="-79"/>
              </a:rPr>
              <a:t>Jdg</a:t>
            </a:r>
            <a:r>
              <a:rPr lang="en-US" sz="1400" dirty="0">
                <a:latin typeface="SBL Hebrew" panose="02000000000000000000" pitchFamily="2" charset="-79"/>
                <a:cs typeface="SBL Hebrew" panose="02000000000000000000" pitchFamily="2" charset="-79"/>
              </a:rPr>
              <a:t> 6.13; 13.8; in order to excuse oneself for addressing a person of distinction as in </a:t>
            </a:r>
            <a:r>
              <a:rPr lang="en-US" sz="1400" dirty="0" err="1">
                <a:latin typeface="SBL Hebrew" panose="02000000000000000000" pitchFamily="2" charset="-79"/>
                <a:cs typeface="SBL Hebrew" panose="02000000000000000000" pitchFamily="2" charset="-79"/>
              </a:rPr>
              <a:t>Gn</a:t>
            </a:r>
            <a:r>
              <a:rPr lang="en-US" sz="1400" dirty="0">
                <a:latin typeface="SBL Hebrew" panose="02000000000000000000" pitchFamily="2" charset="-79"/>
                <a:cs typeface="SBL Hebrew" panose="02000000000000000000" pitchFamily="2" charset="-79"/>
              </a:rPr>
              <a:t> 43.20; 44.18; 1Sm 1.26; 1Kg 3.17, 26†(11</a:t>
            </a:r>
            <a:r>
              <a:rPr lang="en-US" sz="1400" dirty="0" smtClean="0">
                <a:latin typeface="SBL Hebrew" panose="02000000000000000000" pitchFamily="2" charset="-79"/>
                <a:cs typeface="SBL Hebrew" panose="02000000000000000000" pitchFamily="2" charset="-79"/>
              </a:rPr>
              <a:t>).</a:t>
            </a:r>
          </a:p>
          <a:p>
            <a:endParaRPr lang="en-US" sz="1400" dirty="0">
              <a:latin typeface="SBL Hebrew" panose="02000000000000000000" pitchFamily="2" charset="-79"/>
              <a:cs typeface="SBL Hebrew" panose="02000000000000000000" pitchFamily="2" charset="-79"/>
            </a:endParaRPr>
          </a:p>
          <a:p>
            <a:r>
              <a:rPr lang="en-US" sz="1400" baseline="30000" dirty="0">
                <a:latin typeface="SBL Hebrew" panose="02000000000000000000" pitchFamily="2" charset="-79"/>
                <a:cs typeface="SBL Hebrew" panose="02000000000000000000" pitchFamily="2" charset="-79"/>
              </a:rPr>
              <a:t>11</a:t>
            </a:r>
            <a:r>
              <a:rPr lang="en-US" sz="1400" dirty="0">
                <a:latin typeface="SBL Hebrew" panose="02000000000000000000" pitchFamily="2" charset="-79"/>
                <a:cs typeface="SBL Hebrew" panose="02000000000000000000" pitchFamily="2" charset="-79"/>
              </a:rPr>
              <a:t> </a:t>
            </a:r>
            <a:r>
              <a:rPr lang="he-IL" sz="1400" dirty="0" smtClean="0">
                <a:solidFill>
                  <a:srgbClr val="FF00FF"/>
                </a:solidFill>
                <a:latin typeface="SBL Hebrew" panose="02000000000000000000" pitchFamily="2" charset="-79"/>
                <a:cs typeface="SBL Hebrew" panose="02000000000000000000" pitchFamily="2" charset="-79"/>
              </a:rPr>
              <a:t>בִּי</a:t>
            </a:r>
            <a:r>
              <a:rPr lang="en-US" sz="1400" dirty="0" smtClean="0">
                <a:solidFill>
                  <a:srgbClr val="FF00FF"/>
                </a:solidFill>
                <a:latin typeface="SBL Hebrew" panose="02000000000000000000" pitchFamily="2" charset="-79"/>
                <a:cs typeface="SBL Hebrew" panose="02000000000000000000" pitchFamily="2" charset="-79"/>
              </a:rPr>
              <a:t> </a:t>
            </a:r>
            <a:r>
              <a:rPr lang="en-US" sz="1400" dirty="0" smtClean="0">
                <a:latin typeface="SBL Hebrew" panose="02000000000000000000" pitchFamily="2" charset="-79"/>
                <a:cs typeface="SBL Hebrew" panose="02000000000000000000" pitchFamily="2" charset="-79"/>
              </a:rPr>
              <a:t>therefore </a:t>
            </a:r>
            <a:r>
              <a:rPr lang="en-US" sz="1400" dirty="0">
                <a:latin typeface="SBL Hebrew" panose="02000000000000000000" pitchFamily="2" charset="-79"/>
                <a:cs typeface="SBL Hebrew" panose="02000000000000000000" pitchFamily="2" charset="-79"/>
              </a:rPr>
              <a:t>has a sense totally different from </a:t>
            </a:r>
            <a:r>
              <a:rPr lang="he-IL" sz="1400" dirty="0" smtClean="0">
                <a:latin typeface="SBL Hebrew" panose="02000000000000000000" pitchFamily="2" charset="-79"/>
                <a:cs typeface="SBL Hebrew" panose="02000000000000000000" pitchFamily="2" charset="-79"/>
              </a:rPr>
              <a:t>אָנָּא</a:t>
            </a:r>
            <a:r>
              <a:rPr lang="en-US" sz="1400" dirty="0" smtClean="0">
                <a:latin typeface="SBL Hebrew" panose="02000000000000000000" pitchFamily="2" charset="-79"/>
                <a:cs typeface="SBL Hebrew" panose="02000000000000000000" pitchFamily="2" charset="-79"/>
              </a:rPr>
              <a:t>. </a:t>
            </a:r>
            <a:r>
              <a:rPr lang="en-US" sz="1400" dirty="0">
                <a:latin typeface="SBL Hebrew" panose="02000000000000000000" pitchFamily="2" charset="-79"/>
                <a:cs typeface="SBL Hebrew" panose="02000000000000000000" pitchFamily="2" charset="-79"/>
              </a:rPr>
              <a:t>It does not mean: </a:t>
            </a:r>
            <a:r>
              <a:rPr lang="en-US" sz="1400" i="1" dirty="0">
                <a:latin typeface="SBL Hebrew" panose="02000000000000000000" pitchFamily="2" charset="-79"/>
                <a:cs typeface="SBL Hebrew" panose="02000000000000000000" pitchFamily="2" charset="-79"/>
              </a:rPr>
              <a:t>for pity's sake I beg you</a:t>
            </a:r>
            <a:r>
              <a:rPr lang="en-US" sz="1400" dirty="0">
                <a:latin typeface="SBL Hebrew" panose="02000000000000000000" pitchFamily="2" charset="-79"/>
                <a:cs typeface="SBL Hebrew" panose="02000000000000000000" pitchFamily="2" charset="-79"/>
              </a:rPr>
              <a:t>, as it is usually translated. The sense </a:t>
            </a:r>
            <a:r>
              <a:rPr lang="en-US" sz="1400" i="1" dirty="0">
                <a:latin typeface="SBL Hebrew" panose="02000000000000000000" pitchFamily="2" charset="-79"/>
                <a:cs typeface="SBL Hebrew" panose="02000000000000000000" pitchFamily="2" charset="-79"/>
              </a:rPr>
              <a:t>Pardon!, Excuse me!</a:t>
            </a:r>
            <a:r>
              <a:rPr lang="en-US" sz="1400" dirty="0">
                <a:latin typeface="SBL Hebrew" panose="02000000000000000000" pitchFamily="2" charset="-79"/>
                <a:cs typeface="SBL Hebrew" panose="02000000000000000000" pitchFamily="2" charset="-79"/>
              </a:rPr>
              <a:t> is in favour of the explanation, according to which </a:t>
            </a:r>
            <a:r>
              <a:rPr lang="he-IL" sz="1400" dirty="0" smtClean="0">
                <a:solidFill>
                  <a:srgbClr val="FF00FF"/>
                </a:solidFill>
                <a:latin typeface="SBL Hebrew" panose="02000000000000000000" pitchFamily="2" charset="-79"/>
                <a:cs typeface="SBL Hebrew" panose="02000000000000000000" pitchFamily="2" charset="-79"/>
              </a:rPr>
              <a:t>בִּי</a:t>
            </a:r>
            <a:r>
              <a:rPr lang="fr-CA" sz="1400" dirty="0" smtClean="0">
                <a:solidFill>
                  <a:srgbClr val="FF00FF"/>
                </a:solidFill>
                <a:latin typeface="SBL Hebrew" panose="02000000000000000000" pitchFamily="2" charset="-79"/>
                <a:cs typeface="SBL Hebrew" panose="02000000000000000000" pitchFamily="2" charset="-79"/>
              </a:rPr>
              <a:t> </a:t>
            </a:r>
            <a:r>
              <a:rPr lang="en-US" sz="1400" dirty="0" smtClean="0">
                <a:latin typeface="SBL Hebrew" panose="02000000000000000000" pitchFamily="2" charset="-79"/>
                <a:cs typeface="SBL Hebrew" panose="02000000000000000000" pitchFamily="2" charset="-79"/>
              </a:rPr>
              <a:t>would </a:t>
            </a:r>
            <a:r>
              <a:rPr lang="en-US" sz="1400" dirty="0">
                <a:latin typeface="SBL Hebrew" panose="02000000000000000000" pitchFamily="2" charset="-79"/>
                <a:cs typeface="SBL Hebrew" panose="02000000000000000000" pitchFamily="2" charset="-79"/>
              </a:rPr>
              <a:t>be elliptical for "(the fault is) </a:t>
            </a:r>
            <a:r>
              <a:rPr lang="en-US" sz="1400" i="1" dirty="0">
                <a:latin typeface="SBL Hebrew" panose="02000000000000000000" pitchFamily="2" charset="-79"/>
                <a:cs typeface="SBL Hebrew" panose="02000000000000000000" pitchFamily="2" charset="-79"/>
              </a:rPr>
              <a:t>upon me</a:t>
            </a:r>
            <a:r>
              <a:rPr lang="en-US" sz="1400" dirty="0">
                <a:latin typeface="SBL Hebrew" panose="02000000000000000000" pitchFamily="2" charset="-79"/>
                <a:cs typeface="SBL Hebrew" panose="02000000000000000000" pitchFamily="2" charset="-79"/>
              </a:rPr>
              <a:t>," "I am to blame," an admission which amounts to asking for forgiveness. Note that we never find in Hebrew an expression corresponding to the notion of </a:t>
            </a:r>
            <a:r>
              <a:rPr lang="en-US" sz="1400" i="1" dirty="0">
                <a:latin typeface="SBL Hebrew" panose="02000000000000000000" pitchFamily="2" charset="-79"/>
                <a:cs typeface="SBL Hebrew" panose="02000000000000000000" pitchFamily="2" charset="-79"/>
              </a:rPr>
              <a:t>begging pardon</a:t>
            </a:r>
            <a:r>
              <a:rPr lang="en-US" sz="1400" dirty="0">
                <a:latin typeface="SBL Hebrew" panose="02000000000000000000" pitchFamily="2" charset="-79"/>
                <a:cs typeface="SBL Hebrew" panose="02000000000000000000" pitchFamily="2" charset="-79"/>
              </a:rPr>
              <a:t>; for that one says "I have sinned" (cf. Ehrlich ad Ex 9.27). For that matter BH lacks expressions for "Thank you!".</a:t>
            </a:r>
            <a:endParaRPr lang="en-US" sz="1400"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2205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43:21-23</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וַֽיְהִ֞י כִּי־בָ֣אנוּ אֶל־הַמָּל֗וֹן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וַֽנִּפְתְּחָה֙ </a:t>
            </a:r>
            <a:r>
              <a:rPr lang="he-IL" sz="2200" dirty="0">
                <a:latin typeface="SBL Hebrew" pitchFamily="2" charset="-79"/>
                <a:cs typeface="SBL Hebrew" pitchFamily="2" charset="-79"/>
              </a:rPr>
              <a:t>אֶת־אַמְתְּחֹתֵ֔ינוּ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וְהִנֵּ֤ה </a:t>
            </a:r>
            <a:r>
              <a:rPr lang="he-IL" sz="2200" dirty="0">
                <a:latin typeface="SBL Hebrew" pitchFamily="2" charset="-79"/>
                <a:cs typeface="SBL Hebrew" pitchFamily="2" charset="-79"/>
              </a:rPr>
              <a:t>כֶֽסֶף־אִישׁ֙ בְּפִ֣י אַמְתַּחְתּ֔וֹ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כַּסְפֵּ֖נוּ </a:t>
            </a:r>
            <a:r>
              <a:rPr lang="he-IL" sz="2200" dirty="0">
                <a:latin typeface="SBL Hebrew" pitchFamily="2" charset="-79"/>
                <a:cs typeface="SBL Hebrew" pitchFamily="2" charset="-79"/>
              </a:rPr>
              <a:t>בְּמִשְׁקָל֑וֹ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וַנָּ֥שֶׁב </a:t>
            </a:r>
            <a:r>
              <a:rPr lang="he-IL" sz="2200" dirty="0">
                <a:latin typeface="SBL Hebrew" pitchFamily="2" charset="-79"/>
                <a:cs typeface="SBL Hebrew" pitchFamily="2" charset="-79"/>
              </a:rPr>
              <a:t>אֹת֖וֹ בְּיָדֵֽנוּ׃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וְכֶ֧סֶף </a:t>
            </a:r>
            <a:r>
              <a:rPr lang="he-IL" sz="2200" dirty="0">
                <a:latin typeface="SBL Hebrew" pitchFamily="2" charset="-79"/>
                <a:cs typeface="SBL Hebrew" pitchFamily="2" charset="-79"/>
              </a:rPr>
              <a:t>אַחֵ֛ר הוֹרַ֥דְנוּ בְיָדֵ֖נוּ לִשְׁבָּר־אֹ֑כֶל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יָדַ֔עְנוּ מִי־שָׂ֥ם כַּסְפֵּ֖נוּ בְּאַמְתְּחֹתֵֽינוּ׃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שָׁל֨וֹם </a:t>
            </a:r>
            <a:r>
              <a:rPr lang="he-IL" sz="2200" dirty="0">
                <a:latin typeface="SBL Hebrew" pitchFamily="2" charset="-79"/>
                <a:cs typeface="SBL Hebrew" pitchFamily="2" charset="-79"/>
              </a:rPr>
              <a:t>לָכֶ֜ם אַל־תִּירָ֗אוּ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אֱלֹ֨הֵיכֶ֜ם </a:t>
            </a:r>
            <a:r>
              <a:rPr lang="he-IL" sz="2200" dirty="0">
                <a:latin typeface="SBL Hebrew" pitchFamily="2" charset="-79"/>
                <a:cs typeface="SBL Hebrew" pitchFamily="2" charset="-79"/>
              </a:rPr>
              <a:t>וֵֽאלֹהֵ֤י אֲבִיכֶם֙ נָתַ֨ן לָכֶ֤ם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מַטְמוֹן֙ </a:t>
            </a:r>
            <a:r>
              <a:rPr lang="he-IL" sz="2200" dirty="0">
                <a:latin typeface="SBL Hebrew" pitchFamily="2" charset="-79"/>
                <a:cs typeface="SBL Hebrew" pitchFamily="2" charset="-79"/>
              </a:rPr>
              <a:t>בְּאַמְתְּחֹ֣תֵיכֶ֔ם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כַּסְפְּכֶ֖ם </a:t>
            </a:r>
            <a:r>
              <a:rPr lang="he-IL" sz="2200" dirty="0">
                <a:latin typeface="SBL Hebrew" pitchFamily="2" charset="-79"/>
                <a:cs typeface="SBL Hebrew" pitchFamily="2" charset="-79"/>
              </a:rPr>
              <a:t>בָּ֣א אֵלָ֑י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וַיּוֹצֵ֥א </a:t>
            </a:r>
            <a:r>
              <a:rPr lang="he-IL" sz="2200" dirty="0">
                <a:latin typeface="SBL Hebrew" pitchFamily="2" charset="-79"/>
                <a:cs typeface="SBL Hebrew" pitchFamily="2" charset="-79"/>
              </a:rPr>
              <a:t>אֲלֵהֶ֖ם אֶת־שִׁמְעֽוֹן׃ </a:t>
            </a: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43:24-26</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וַיָּבֵ֥א הָאִ֛ישׁ אֶת־הָאֲנָשִׁ֖ים בֵּ֣יתָה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וַיִּתֶּן־מַ֙יִם֙ </a:t>
            </a: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וַיִּרְחֲצ֣וּ </a:t>
            </a:r>
            <a:r>
              <a:rPr lang="he-IL" sz="2200" dirty="0">
                <a:latin typeface="SBL Hebrew" pitchFamily="2" charset="-79"/>
                <a:cs typeface="SBL Hebrew" pitchFamily="2" charset="-79"/>
              </a:rPr>
              <a:t>רַגְלֵיהֶ֔ם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וַיִּתֵּ֥ן </a:t>
            </a:r>
            <a:r>
              <a:rPr lang="he-IL" sz="2200" dirty="0">
                <a:latin typeface="SBL Hebrew" pitchFamily="2" charset="-79"/>
                <a:cs typeface="SBL Hebrew" pitchFamily="2" charset="-79"/>
              </a:rPr>
              <a:t>מִסְפּ֖וֹא לַחֲמֹֽרֵיהֶֽם׃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וַיָּכִ֙ינוּ֙ אֶת־הַמִּנְחָ֔ה עַד־בּ֥וֹא יוֹסֵ֖ף בַּֽצָּהֳרָ֑יִם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 </a:t>
            </a:r>
            <a:r>
              <a:rPr lang="he-IL" sz="2200" dirty="0">
                <a:latin typeface="SBL Hebrew" pitchFamily="2" charset="-79"/>
                <a:cs typeface="SBL Hebrew" pitchFamily="2" charset="-79"/>
              </a:rPr>
              <a:t>שָֽׁמְע֔וּ כִּי־שָׁ֖ם יֹ֥אכְלוּ לָֽחֶם׃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וַיָּבֹ֤א יוֹסֵף֙ הַבַּ֔יְתָה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וַיָּבִ֥יאּוּ </a:t>
            </a:r>
            <a:r>
              <a:rPr lang="he-IL" sz="2200" dirty="0">
                <a:latin typeface="SBL Hebrew" pitchFamily="2" charset="-79"/>
                <a:cs typeface="SBL Hebrew" pitchFamily="2" charset="-79"/>
              </a:rPr>
              <a:t>ל֛וֹ אֶת־הַמִּנְחָ֥ה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אֲשֶׁר־בְּיָדָ֖ם </a:t>
            </a:r>
            <a:r>
              <a:rPr lang="he-IL" sz="2200" dirty="0">
                <a:latin typeface="SBL Hebrew" pitchFamily="2" charset="-79"/>
                <a:cs typeface="SBL Hebrew" pitchFamily="2" charset="-79"/>
              </a:rPr>
              <a:t>הַבָּ֑יְתָה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וַיִּשְׁתַּחֲווּ־ל֖וֹ </a:t>
            </a:r>
            <a:r>
              <a:rPr lang="he-IL" sz="2200" dirty="0">
                <a:latin typeface="SBL Hebrew" pitchFamily="2" charset="-79"/>
                <a:cs typeface="SBL Hebrew" pitchFamily="2" charset="-79"/>
              </a:rPr>
              <a:t>אָֽרְצָה׃ </a:t>
            </a:r>
          </a:p>
        </p:txBody>
      </p:sp>
    </p:spTree>
    <p:extLst>
      <p:ext uri="{BB962C8B-B14F-4D97-AF65-F5344CB8AC3E}">
        <p14:creationId xmlns:p14="http://schemas.microsoft.com/office/powerpoint/2010/main" val="1648716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וַֽיְהִ֞י כִּי־בָ֣אנוּ אֶל־הַמָּל֗וֹן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solidFill>
                  <a:srgbClr val="0000FF"/>
                </a:solidFill>
                <a:latin typeface="SBL Hebrew" pitchFamily="2" charset="-79"/>
                <a:cs typeface="SBL Hebrew" pitchFamily="2" charset="-79"/>
              </a:rPr>
              <a:t>וַֽנִּפְתְּחָה֙ </a:t>
            </a:r>
            <a:r>
              <a:rPr lang="he-IL" sz="2200" dirty="0">
                <a:latin typeface="SBL Hebrew" pitchFamily="2" charset="-79"/>
                <a:cs typeface="SBL Hebrew" pitchFamily="2" charset="-79"/>
              </a:rPr>
              <a:t>אֶת־אַמְתְּחֹתֵ֔ינוּ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וְהִנֵּ֤ה </a:t>
            </a:r>
            <a:r>
              <a:rPr lang="he-IL" sz="2200" dirty="0">
                <a:latin typeface="SBL Hebrew" pitchFamily="2" charset="-79"/>
                <a:cs typeface="SBL Hebrew" pitchFamily="2" charset="-79"/>
              </a:rPr>
              <a:t>כֶֽסֶף־אִישׁ֙ בְּפִ֣י אַמְתַּחְתּ֔וֹ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כַּסְפֵּ֖נוּ </a:t>
            </a:r>
            <a:r>
              <a:rPr lang="he-IL" sz="2200" dirty="0">
                <a:latin typeface="SBL Hebrew" pitchFamily="2" charset="-79"/>
                <a:cs typeface="SBL Hebrew" pitchFamily="2" charset="-79"/>
              </a:rPr>
              <a:t>בְּמִשְׁקָל֑וֹ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וַנָּ֥שֶׁב </a:t>
            </a:r>
            <a:r>
              <a:rPr lang="he-IL" sz="2200" dirty="0">
                <a:latin typeface="SBL Hebrew" pitchFamily="2" charset="-79"/>
                <a:cs typeface="SBL Hebrew" pitchFamily="2" charset="-79"/>
              </a:rPr>
              <a:t>אֹת֖וֹ בְּיָדֵֽנוּ׃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וְכֶ֧סֶף </a:t>
            </a:r>
            <a:r>
              <a:rPr lang="he-IL" sz="2200" dirty="0">
                <a:latin typeface="SBL Hebrew" pitchFamily="2" charset="-79"/>
                <a:cs typeface="SBL Hebrew" pitchFamily="2" charset="-79"/>
              </a:rPr>
              <a:t>אַחֵ֛ר הוֹרַ֥דְנוּ בְיָדֵ֖נוּ לִשְׁבָּר־אֹ֑כֶל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יָדַ֔עְנוּ מִי־שָׂ֥ם כַּסְפֵּ֖נוּ בְּאַמְתְּחֹתֵֽינוּ׃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שָׁל֨וֹם </a:t>
            </a:r>
            <a:r>
              <a:rPr lang="he-IL" sz="2200" dirty="0">
                <a:latin typeface="SBL Hebrew" pitchFamily="2" charset="-79"/>
                <a:cs typeface="SBL Hebrew" pitchFamily="2" charset="-79"/>
              </a:rPr>
              <a:t>לָכֶ֜ם אַל־תִּירָ֗אוּ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אֱלֹ֨הֵיכֶ֜ם </a:t>
            </a:r>
            <a:r>
              <a:rPr lang="he-IL" sz="2200" dirty="0">
                <a:latin typeface="SBL Hebrew" pitchFamily="2" charset="-79"/>
                <a:cs typeface="SBL Hebrew" pitchFamily="2" charset="-79"/>
              </a:rPr>
              <a:t>וֵֽאלֹהֵ֤י אֲבִיכֶם֙ נָתַ֨ן לָכֶ֤ם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מַטְמוֹן֙ </a:t>
            </a:r>
            <a:r>
              <a:rPr lang="he-IL" sz="2200" dirty="0">
                <a:latin typeface="SBL Hebrew" pitchFamily="2" charset="-79"/>
                <a:cs typeface="SBL Hebrew" pitchFamily="2" charset="-79"/>
              </a:rPr>
              <a:t>בְּאַמְתְּחֹ֣תֵיכֶ֔ם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כַּסְפְּכֶ֖ם </a:t>
            </a:r>
            <a:r>
              <a:rPr lang="he-IL" sz="2200" dirty="0">
                <a:latin typeface="SBL Hebrew" pitchFamily="2" charset="-79"/>
                <a:cs typeface="SBL Hebrew" pitchFamily="2" charset="-79"/>
              </a:rPr>
              <a:t>בָּ֣א אֵלָ֑י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וַיּוֹצֵ֥א </a:t>
            </a:r>
            <a:r>
              <a:rPr lang="he-IL" sz="2200" dirty="0">
                <a:latin typeface="SBL Hebrew" pitchFamily="2" charset="-79"/>
                <a:cs typeface="SBL Hebrew" pitchFamily="2" charset="-79"/>
              </a:rPr>
              <a:t>אֲלֵהֶ֖ם אֶת־שִׁמְעֽוֹן׃ </a:t>
            </a:r>
          </a:p>
        </p:txBody>
      </p:sp>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43:21-23</a:t>
            </a:r>
            <a:endParaRPr lang="en-US" sz="1200" dirty="0"/>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43:24-26</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וַיָּבֵ֥א הָאִ֛ישׁ אֶת־הָאֲנָשִׁ֖ים בֵּ֣יתָה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וַיִּתֶּן־מַ֙יִם֙ </a:t>
            </a: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וַיִּרְחֲצ֣וּ </a:t>
            </a:r>
            <a:r>
              <a:rPr lang="he-IL" sz="2200" dirty="0">
                <a:latin typeface="SBL Hebrew" pitchFamily="2" charset="-79"/>
                <a:cs typeface="SBL Hebrew" pitchFamily="2" charset="-79"/>
              </a:rPr>
              <a:t>רַגְלֵיהֶ֔ם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וַיִּתֵּ֥ן </a:t>
            </a:r>
            <a:r>
              <a:rPr lang="he-IL" sz="2200" dirty="0">
                <a:latin typeface="SBL Hebrew" pitchFamily="2" charset="-79"/>
                <a:cs typeface="SBL Hebrew" pitchFamily="2" charset="-79"/>
              </a:rPr>
              <a:t>מִסְפּ֖וֹא לַחֲמֹֽרֵיהֶֽם׃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וַיָּכִ֙ינוּ֙ אֶת־הַמִּנְחָ֔ה עַד־בּ֥וֹא יוֹסֵ֖ף בַּֽצָּהֳרָ֑יִם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 </a:t>
            </a:r>
            <a:r>
              <a:rPr lang="he-IL" sz="2200" dirty="0">
                <a:latin typeface="SBL Hebrew" pitchFamily="2" charset="-79"/>
                <a:cs typeface="SBL Hebrew" pitchFamily="2" charset="-79"/>
              </a:rPr>
              <a:t>שָֽׁמְע֔וּ כִּי־שָׁ֖ם יֹ֥אכְלוּ לָֽחֶם׃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וַיָּבֹ֤א יוֹסֵף֙ הַבַּ֔יְתָה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וַיָּבִ֥יאּוּ </a:t>
            </a:r>
            <a:r>
              <a:rPr lang="he-IL" sz="2200" dirty="0">
                <a:latin typeface="SBL Hebrew" pitchFamily="2" charset="-79"/>
                <a:cs typeface="SBL Hebrew" pitchFamily="2" charset="-79"/>
              </a:rPr>
              <a:t>ל֛וֹ אֶת־הַמִּנְחָ֥ה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אֲשֶׁר־בְּיָדָ֖ם </a:t>
            </a:r>
            <a:r>
              <a:rPr lang="he-IL" sz="2200" dirty="0">
                <a:latin typeface="SBL Hebrew" pitchFamily="2" charset="-79"/>
                <a:cs typeface="SBL Hebrew" pitchFamily="2" charset="-79"/>
              </a:rPr>
              <a:t>הַבָּ֑יְתָה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וַיִּשְׁתַּחֲווּ־ל֖וֹ </a:t>
            </a:r>
            <a:r>
              <a:rPr lang="he-IL" sz="2200" dirty="0">
                <a:latin typeface="SBL Hebrew" pitchFamily="2" charset="-79"/>
                <a:cs typeface="SBL Hebrew" pitchFamily="2" charset="-79"/>
              </a:rPr>
              <a:t>אָֽרְצָה׃ </a:t>
            </a:r>
          </a:p>
        </p:txBody>
      </p:sp>
      <p:sp>
        <p:nvSpPr>
          <p:cNvPr id="7" name="TextBox 6"/>
          <p:cNvSpPr txBox="1"/>
          <p:nvPr/>
        </p:nvSpPr>
        <p:spPr>
          <a:xfrm>
            <a:off x="228600" y="404332"/>
            <a:ext cx="3476624" cy="738664"/>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400" dirty="0" smtClean="0">
                <a:latin typeface="SBL Hebrew" panose="02000000000000000000" pitchFamily="2" charset="-79"/>
                <a:cs typeface="SBL Hebrew" panose="02000000000000000000" pitchFamily="2" charset="-79"/>
              </a:rPr>
              <a:t>WBC</a:t>
            </a:r>
          </a:p>
          <a:p>
            <a:r>
              <a:rPr lang="en-US" sz="1400" dirty="0">
                <a:latin typeface="SBL Hebrew" panose="02000000000000000000" pitchFamily="2" charset="-79"/>
                <a:cs typeface="SBL Hebrew" panose="02000000000000000000" pitchFamily="2" charset="-79"/>
              </a:rPr>
              <a:t>On use of (pseudo</a:t>
            </a:r>
            <a:r>
              <a:rPr lang="en-US" sz="1400" dirty="0" smtClean="0">
                <a:latin typeface="SBL Hebrew" panose="02000000000000000000" pitchFamily="2" charset="-79"/>
                <a:cs typeface="SBL Hebrew" panose="02000000000000000000" pitchFamily="2" charset="-79"/>
              </a:rPr>
              <a:t>) </a:t>
            </a:r>
            <a:r>
              <a:rPr lang="en-US" sz="1400" dirty="0" err="1" smtClean="0">
                <a:solidFill>
                  <a:srgbClr val="0000FF"/>
                </a:solidFill>
                <a:latin typeface="SBL Hebrew" panose="02000000000000000000" pitchFamily="2" charset="-79"/>
                <a:cs typeface="SBL Hebrew" panose="02000000000000000000" pitchFamily="2" charset="-79"/>
              </a:rPr>
              <a:t>coh</a:t>
            </a:r>
            <a:r>
              <a:rPr lang="en-US" sz="1400" dirty="0" smtClean="0">
                <a:solidFill>
                  <a:srgbClr val="0000FF"/>
                </a:solidFill>
                <a:latin typeface="SBL Hebrew" panose="02000000000000000000" pitchFamily="2" charset="-79"/>
                <a:cs typeface="SBL Hebrew" panose="02000000000000000000" pitchFamily="2" charset="-79"/>
              </a:rPr>
              <a:t> </a:t>
            </a:r>
            <a:r>
              <a:rPr lang="en-US" sz="1400" dirty="0" smtClean="0">
                <a:latin typeface="SBL Hebrew" panose="02000000000000000000" pitchFamily="2" charset="-79"/>
                <a:cs typeface="SBL Hebrew" panose="02000000000000000000" pitchFamily="2" charset="-79"/>
              </a:rPr>
              <a:t>here, see </a:t>
            </a:r>
            <a:r>
              <a:rPr lang="en-US" sz="1400" dirty="0">
                <a:latin typeface="SBL Hebrew" panose="02000000000000000000" pitchFamily="2" charset="-79"/>
                <a:cs typeface="SBL Hebrew" panose="02000000000000000000" pitchFamily="2" charset="-79"/>
              </a:rPr>
              <a:t>WOC, 576–77.</a:t>
            </a:r>
            <a:endParaRPr lang="en-US" sz="1400" dirty="0" smtClean="0">
              <a:latin typeface="SBL Hebrew" panose="02000000000000000000" pitchFamily="2" charset="-79"/>
              <a:cs typeface="SBL Hebrew" panose="02000000000000000000" pitchFamily="2" charset="-79"/>
            </a:endParaRPr>
          </a:p>
        </p:txBody>
      </p:sp>
      <p:sp>
        <p:nvSpPr>
          <p:cNvPr id="8" name="TextBox 7"/>
          <p:cNvSpPr txBox="1"/>
          <p:nvPr/>
        </p:nvSpPr>
        <p:spPr>
          <a:xfrm>
            <a:off x="228599" y="1318200"/>
            <a:ext cx="3476625" cy="4339650"/>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400" dirty="0">
                <a:latin typeface="SBL Hebrew" panose="02000000000000000000" pitchFamily="2" charset="-79"/>
                <a:cs typeface="SBL Hebrew" panose="02000000000000000000" pitchFamily="2" charset="-79"/>
              </a:rPr>
              <a:t>WOC </a:t>
            </a:r>
            <a:r>
              <a:rPr lang="en-US" sz="1400" dirty="0" smtClean="0">
                <a:latin typeface="SBL Hebrew" panose="02000000000000000000" pitchFamily="2" charset="-79"/>
                <a:cs typeface="SBL Hebrew" panose="02000000000000000000" pitchFamily="2" charset="-79"/>
              </a:rPr>
              <a:t>(p. 576-77)</a:t>
            </a:r>
          </a:p>
          <a:p>
            <a:r>
              <a:rPr lang="en-US" sz="1400" dirty="0" smtClean="0">
                <a:latin typeface="SBL Hebrew" panose="02000000000000000000" pitchFamily="2" charset="-79"/>
                <a:cs typeface="SBL Hebrew" panose="02000000000000000000" pitchFamily="2" charset="-79"/>
              </a:rPr>
              <a:t>§ 34.5.3 Pseudo-</a:t>
            </a:r>
            <a:r>
              <a:rPr lang="en-US" sz="1400" dirty="0" err="1" smtClean="0">
                <a:latin typeface="SBL Hebrew" panose="02000000000000000000" pitchFamily="2" charset="-79"/>
                <a:cs typeface="SBL Hebrew" panose="02000000000000000000" pitchFamily="2" charset="-79"/>
              </a:rPr>
              <a:t>Cohortative</a:t>
            </a:r>
            <a:endParaRPr lang="en-US" sz="1400" dirty="0" smtClean="0">
              <a:latin typeface="SBL Hebrew" panose="02000000000000000000" pitchFamily="2" charset="-79"/>
              <a:cs typeface="SBL Hebrew" panose="02000000000000000000" pitchFamily="2" charset="-79"/>
            </a:endParaRPr>
          </a:p>
          <a:p>
            <a:endParaRPr lang="en-US" sz="1400" dirty="0" smtClean="0">
              <a:latin typeface="SBL Hebrew" panose="02000000000000000000" pitchFamily="2" charset="-79"/>
              <a:cs typeface="SBL Hebrew" panose="02000000000000000000" pitchFamily="2" charset="-79"/>
            </a:endParaRPr>
          </a:p>
          <a:p>
            <a:r>
              <a:rPr lang="en-US" sz="1400" dirty="0">
                <a:latin typeface="SBL Hebrew" panose="02000000000000000000" pitchFamily="2" charset="-79"/>
                <a:cs typeface="SBL Hebrew" panose="02000000000000000000" pitchFamily="2" charset="-79"/>
              </a:rPr>
              <a:t>a</a:t>
            </a:r>
          </a:p>
          <a:p>
            <a:r>
              <a:rPr lang="en-US" sz="1400" dirty="0" smtClean="0">
                <a:latin typeface="SBL Hebrew" panose="02000000000000000000" pitchFamily="2" charset="-79"/>
                <a:cs typeface="SBL Hebrew" panose="02000000000000000000" pitchFamily="2" charset="-79"/>
              </a:rPr>
              <a:t>The </a:t>
            </a:r>
            <a:r>
              <a:rPr lang="en-US" sz="1400" dirty="0" err="1">
                <a:latin typeface="SBL Hebrew" panose="02000000000000000000" pitchFamily="2" charset="-79"/>
                <a:cs typeface="SBL Hebrew" panose="02000000000000000000" pitchFamily="2" charset="-79"/>
              </a:rPr>
              <a:t>cohortative</a:t>
            </a:r>
            <a:r>
              <a:rPr lang="en-US" sz="1400" dirty="0">
                <a:latin typeface="SBL Hebrew" panose="02000000000000000000" pitchFamily="2" charset="-79"/>
                <a:cs typeface="SBL Hebrew" panose="02000000000000000000" pitchFamily="2" charset="-79"/>
              </a:rPr>
              <a:t> form is sometimes used where an appropriate sense is lacking. The use of a single form to denote both the volitional and indicative moods cannot be readily explained. </a:t>
            </a:r>
            <a:r>
              <a:rPr lang="en-US" sz="1050" dirty="0" smtClean="0">
                <a:latin typeface="SBL Hebrew" panose="02000000000000000000" pitchFamily="2" charset="-79"/>
                <a:cs typeface="SBL Hebrew" panose="02000000000000000000" pitchFamily="2" charset="-79"/>
              </a:rPr>
              <a:t>…</a:t>
            </a:r>
            <a:endParaRPr lang="en-US" sz="1050" dirty="0">
              <a:latin typeface="SBL Hebrew" panose="02000000000000000000" pitchFamily="2" charset="-79"/>
              <a:cs typeface="SBL Hebrew" panose="02000000000000000000" pitchFamily="2" charset="-79"/>
            </a:endParaRPr>
          </a:p>
          <a:p>
            <a:endParaRPr lang="en-US" sz="1400" dirty="0">
              <a:latin typeface="SBL Hebrew" panose="02000000000000000000" pitchFamily="2" charset="-79"/>
              <a:cs typeface="SBL Hebrew" panose="02000000000000000000" pitchFamily="2" charset="-79"/>
            </a:endParaRPr>
          </a:p>
          <a:p>
            <a:r>
              <a:rPr lang="en-US" sz="1400" dirty="0">
                <a:latin typeface="SBL Hebrew" panose="02000000000000000000" pitchFamily="2" charset="-79"/>
                <a:cs typeface="SBL Hebrew" panose="02000000000000000000" pitchFamily="2" charset="-79"/>
              </a:rPr>
              <a:t>b</a:t>
            </a:r>
          </a:p>
          <a:p>
            <a:r>
              <a:rPr lang="en-US" sz="1400" dirty="0" smtClean="0">
                <a:latin typeface="SBL Hebrew" panose="02000000000000000000" pitchFamily="2" charset="-79"/>
                <a:cs typeface="SBL Hebrew" panose="02000000000000000000" pitchFamily="2" charset="-79"/>
              </a:rPr>
              <a:t>The </a:t>
            </a:r>
            <a:r>
              <a:rPr lang="en-US" sz="1400" dirty="0">
                <a:latin typeface="SBL Hebrew" panose="02000000000000000000" pitchFamily="2" charset="-79"/>
                <a:cs typeface="SBL Hebrew" panose="02000000000000000000" pitchFamily="2" charset="-79"/>
              </a:rPr>
              <a:t>pseudo-</a:t>
            </a:r>
            <a:r>
              <a:rPr lang="en-US" sz="1400" dirty="0" err="1">
                <a:latin typeface="SBL Hebrew" panose="02000000000000000000" pitchFamily="2" charset="-79"/>
                <a:cs typeface="SBL Hebrew" panose="02000000000000000000" pitchFamily="2" charset="-79"/>
              </a:rPr>
              <a:t>cohortative</a:t>
            </a:r>
            <a:r>
              <a:rPr lang="en-US" sz="1400" dirty="0">
                <a:latin typeface="SBL Hebrew" panose="02000000000000000000" pitchFamily="2" charset="-79"/>
                <a:cs typeface="SBL Hebrew" panose="02000000000000000000" pitchFamily="2" charset="-79"/>
              </a:rPr>
              <a:t> (as we may call this form) can be used to refer to </a:t>
            </a:r>
            <a:r>
              <a:rPr lang="en-US" sz="1400" b="1" dirty="0">
                <a:solidFill>
                  <a:srgbClr val="0000FF"/>
                </a:solidFill>
                <a:latin typeface="SBL Hebrew" panose="02000000000000000000" pitchFamily="2" charset="-79"/>
                <a:cs typeface="SBL Hebrew" panose="02000000000000000000" pitchFamily="2" charset="-79"/>
              </a:rPr>
              <a:t>past time</a:t>
            </a:r>
            <a:r>
              <a:rPr lang="en-US" sz="1400" dirty="0">
                <a:latin typeface="SBL Hebrew" panose="02000000000000000000" pitchFamily="2" charset="-79"/>
                <a:cs typeface="SBL Hebrew" panose="02000000000000000000" pitchFamily="2" charset="-79"/>
              </a:rPr>
              <a:t>, without </a:t>
            </a:r>
            <a:r>
              <a:rPr lang="en-US" sz="1400" dirty="0" err="1">
                <a:latin typeface="SBL Hebrew" panose="02000000000000000000" pitchFamily="2" charset="-79"/>
                <a:cs typeface="SBL Hebrew" panose="02000000000000000000" pitchFamily="2" charset="-79"/>
              </a:rPr>
              <a:t>waw</a:t>
            </a:r>
            <a:r>
              <a:rPr lang="en-US" sz="1400" dirty="0">
                <a:latin typeface="SBL Hebrew" panose="02000000000000000000" pitchFamily="2" charset="-79"/>
                <a:cs typeface="SBL Hebrew" panose="02000000000000000000" pitchFamily="2" charset="-79"/>
              </a:rPr>
              <a:t>-relative (## 1–2) or with it (## 3–5).28 </a:t>
            </a:r>
            <a:r>
              <a:rPr lang="en-US" sz="1000" dirty="0">
                <a:latin typeface="SBL Hebrew" panose="02000000000000000000" pitchFamily="2" charset="-79"/>
                <a:cs typeface="SBL Hebrew" panose="02000000000000000000" pitchFamily="2" charset="-79"/>
              </a:rPr>
              <a:t>The latter combination is relatively common (about ninety occurrences) and has an erratic distribution in the Bible. </a:t>
            </a:r>
            <a:r>
              <a:rPr lang="en-US" sz="1000" dirty="0" smtClean="0">
                <a:latin typeface="SBL Hebrew" panose="02000000000000000000" pitchFamily="2" charset="-79"/>
                <a:cs typeface="SBL Hebrew" panose="02000000000000000000" pitchFamily="2" charset="-79"/>
              </a:rPr>
              <a:t>…</a:t>
            </a:r>
            <a:r>
              <a:rPr lang="en-US" sz="1400" dirty="0" smtClean="0">
                <a:latin typeface="SBL Hebrew" panose="02000000000000000000" pitchFamily="2" charset="-79"/>
                <a:cs typeface="SBL Hebrew" panose="02000000000000000000" pitchFamily="2" charset="-79"/>
              </a:rPr>
              <a:t>The </a:t>
            </a:r>
            <a:r>
              <a:rPr lang="en-US" sz="1400" dirty="0">
                <a:latin typeface="SBL Hebrew" panose="02000000000000000000" pitchFamily="2" charset="-79"/>
                <a:cs typeface="SBL Hebrew" panose="02000000000000000000" pitchFamily="2" charset="-79"/>
              </a:rPr>
              <a:t>combination is also used in </a:t>
            </a:r>
            <a:r>
              <a:rPr lang="en-US" sz="1400" b="1" dirty="0">
                <a:solidFill>
                  <a:srgbClr val="0000FF"/>
                </a:solidFill>
                <a:latin typeface="SBL Hebrew" panose="02000000000000000000" pitchFamily="2" charset="-79"/>
                <a:cs typeface="SBL Hebrew" panose="02000000000000000000" pitchFamily="2" charset="-79"/>
              </a:rPr>
              <a:t>gnomic</a:t>
            </a:r>
            <a:r>
              <a:rPr lang="en-US" sz="1400" dirty="0">
                <a:solidFill>
                  <a:srgbClr val="0000FF"/>
                </a:solidFill>
                <a:latin typeface="SBL Hebrew" panose="02000000000000000000" pitchFamily="2" charset="-79"/>
                <a:cs typeface="SBL Hebrew" panose="02000000000000000000" pitchFamily="2" charset="-79"/>
              </a:rPr>
              <a:t> </a:t>
            </a:r>
            <a:r>
              <a:rPr lang="en-US" sz="1400" dirty="0">
                <a:latin typeface="SBL Hebrew" panose="02000000000000000000" pitchFamily="2" charset="-79"/>
                <a:cs typeface="SBL Hebrew" panose="02000000000000000000" pitchFamily="2" charset="-79"/>
              </a:rPr>
              <a:t>situations (rendered with an English present tense; ## 6-7) and with </a:t>
            </a:r>
            <a:r>
              <a:rPr lang="en-US" sz="1400" b="1" dirty="0">
                <a:solidFill>
                  <a:srgbClr val="0000FF"/>
                </a:solidFill>
                <a:latin typeface="SBL Hebrew" panose="02000000000000000000" pitchFamily="2" charset="-79"/>
                <a:cs typeface="SBL Hebrew" panose="02000000000000000000" pitchFamily="2" charset="-79"/>
              </a:rPr>
              <a:t>future</a:t>
            </a:r>
            <a:r>
              <a:rPr lang="en-US" sz="1400" dirty="0">
                <a:latin typeface="SBL Hebrew" panose="02000000000000000000" pitchFamily="2" charset="-79"/>
                <a:cs typeface="SBL Hebrew" panose="02000000000000000000" pitchFamily="2" charset="-79"/>
              </a:rPr>
              <a:t>-time reference (# 8</a:t>
            </a:r>
            <a:r>
              <a:rPr lang="en-US" sz="1400" dirty="0" smtClean="0">
                <a:latin typeface="SBL Hebrew" panose="02000000000000000000" pitchFamily="2" charset="-79"/>
                <a:cs typeface="SBL Hebrew" panose="02000000000000000000" pitchFamily="2" charset="-79"/>
              </a:rPr>
              <a:t>).</a:t>
            </a:r>
            <a:endParaRPr lang="en-US" sz="1400"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2684820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וַֽיְהִ֞י כִּי־בָ֣אנוּ אֶל־הַמָּל֗וֹן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solidFill>
                  <a:srgbClr val="0000FF"/>
                </a:solidFill>
                <a:latin typeface="SBL Hebrew" pitchFamily="2" charset="-79"/>
                <a:cs typeface="SBL Hebrew" pitchFamily="2" charset="-79"/>
              </a:rPr>
              <a:t>וַֽנִּפְתְּחָה֙ </a:t>
            </a:r>
            <a:r>
              <a:rPr lang="he-IL" sz="2200" dirty="0">
                <a:latin typeface="SBL Hebrew" pitchFamily="2" charset="-79"/>
                <a:cs typeface="SBL Hebrew" pitchFamily="2" charset="-79"/>
              </a:rPr>
              <a:t>אֶת־אַמְתְּחֹתֵ֔ינוּ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וְהִנֵּ֤ה </a:t>
            </a:r>
            <a:r>
              <a:rPr lang="he-IL" sz="2200" dirty="0">
                <a:latin typeface="SBL Hebrew" pitchFamily="2" charset="-79"/>
                <a:cs typeface="SBL Hebrew" pitchFamily="2" charset="-79"/>
              </a:rPr>
              <a:t>כֶֽסֶף־אִישׁ֙ בְּפִ֣י אַמְתַּחְתּ֔וֹ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כַּסְפֵּ֖נוּ </a:t>
            </a:r>
            <a:r>
              <a:rPr lang="he-IL" sz="2200" dirty="0">
                <a:latin typeface="SBL Hebrew" pitchFamily="2" charset="-79"/>
                <a:cs typeface="SBL Hebrew" pitchFamily="2" charset="-79"/>
              </a:rPr>
              <a:t>בְּמִשְׁקָל֑וֹ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וַנָּ֥שֶׁב </a:t>
            </a:r>
            <a:r>
              <a:rPr lang="he-IL" sz="2200" dirty="0">
                <a:latin typeface="SBL Hebrew" pitchFamily="2" charset="-79"/>
                <a:cs typeface="SBL Hebrew" pitchFamily="2" charset="-79"/>
              </a:rPr>
              <a:t>אֹת֖וֹ בְּיָדֵֽנוּ׃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וְכֶ֧סֶף </a:t>
            </a:r>
            <a:r>
              <a:rPr lang="he-IL" sz="2200" dirty="0">
                <a:latin typeface="SBL Hebrew" pitchFamily="2" charset="-79"/>
                <a:cs typeface="SBL Hebrew" pitchFamily="2" charset="-79"/>
              </a:rPr>
              <a:t>אַחֵ֛ר הוֹרַ֥דְנוּ בְיָדֵ֖נוּ לִשְׁבָּר־אֹ֑כֶל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יָדַ֔עְנוּ מִי־שָׂ֥ם כַּסְפֵּ֖נוּ בְּאַמְתְּחֹתֵֽינוּ׃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שָׁל֨וֹם </a:t>
            </a:r>
            <a:r>
              <a:rPr lang="he-IL" sz="2200" dirty="0">
                <a:latin typeface="SBL Hebrew" pitchFamily="2" charset="-79"/>
                <a:cs typeface="SBL Hebrew" pitchFamily="2" charset="-79"/>
              </a:rPr>
              <a:t>לָכֶ֜ם אַל־תִּירָ֗אוּ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אֱלֹ֨הֵיכֶ֜ם </a:t>
            </a:r>
            <a:r>
              <a:rPr lang="he-IL" sz="2200" dirty="0">
                <a:latin typeface="SBL Hebrew" pitchFamily="2" charset="-79"/>
                <a:cs typeface="SBL Hebrew" pitchFamily="2" charset="-79"/>
              </a:rPr>
              <a:t>וֵֽאלֹהֵ֤י אֲבִיכֶם֙ נָתַ֨ן לָכֶ֤ם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מַטְמוֹן֙ </a:t>
            </a:r>
            <a:r>
              <a:rPr lang="he-IL" sz="2200" dirty="0">
                <a:latin typeface="SBL Hebrew" pitchFamily="2" charset="-79"/>
                <a:cs typeface="SBL Hebrew" pitchFamily="2" charset="-79"/>
              </a:rPr>
              <a:t>בְּאַמְתְּחֹ֣תֵיכֶ֔ם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כַּסְפְּכֶ֖ם </a:t>
            </a:r>
            <a:r>
              <a:rPr lang="he-IL" sz="2200" dirty="0">
                <a:latin typeface="SBL Hebrew" pitchFamily="2" charset="-79"/>
                <a:cs typeface="SBL Hebrew" pitchFamily="2" charset="-79"/>
              </a:rPr>
              <a:t>בָּ֣א אֵלָ֑י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וַיּוֹצֵ֥א </a:t>
            </a:r>
            <a:r>
              <a:rPr lang="he-IL" sz="2200" dirty="0">
                <a:latin typeface="SBL Hebrew" pitchFamily="2" charset="-79"/>
                <a:cs typeface="SBL Hebrew" pitchFamily="2" charset="-79"/>
              </a:rPr>
              <a:t>אֲלֵהֶ֖ם אֶת־שִׁמְעֽוֹן׃ </a:t>
            </a:r>
          </a:p>
        </p:txBody>
      </p:sp>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43:21-23</a:t>
            </a:r>
            <a:endParaRPr lang="en-US" sz="1200" dirty="0"/>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43:24-26</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וַיָּבֵ֥א הָאִ֛ישׁ אֶת־הָאֲנָשִׁ֖ים בֵּ֣יתָה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וַיִּתֶּן־מַ֙יִם֙ </a:t>
            </a: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וַיִּרְחֲצ֣וּ </a:t>
            </a:r>
            <a:r>
              <a:rPr lang="he-IL" sz="2200" dirty="0">
                <a:latin typeface="SBL Hebrew" pitchFamily="2" charset="-79"/>
                <a:cs typeface="SBL Hebrew" pitchFamily="2" charset="-79"/>
              </a:rPr>
              <a:t>רַגְלֵיהֶ֔ם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וַיִּתֵּ֥ן </a:t>
            </a:r>
            <a:r>
              <a:rPr lang="he-IL" sz="2200" dirty="0">
                <a:latin typeface="SBL Hebrew" pitchFamily="2" charset="-79"/>
                <a:cs typeface="SBL Hebrew" pitchFamily="2" charset="-79"/>
              </a:rPr>
              <a:t>מִסְפּ֖וֹא לַחֲמֹֽרֵיהֶֽם׃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וַיָּכִ֙ינוּ֙ אֶת־הַמִּנְחָ֔ה עַד־בּ֥וֹא יוֹסֵ֖ף בַּֽצָּהֳרָ֑יִם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 </a:t>
            </a:r>
            <a:r>
              <a:rPr lang="he-IL" sz="2200" dirty="0">
                <a:latin typeface="SBL Hebrew" pitchFamily="2" charset="-79"/>
                <a:cs typeface="SBL Hebrew" pitchFamily="2" charset="-79"/>
              </a:rPr>
              <a:t>שָֽׁמְע֔וּ כִּי־שָׁ֖ם יֹ֥אכְלוּ לָֽחֶם׃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וַיָּבֹ֤א יוֹסֵף֙ הַבַּ֔יְתָה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וַיָּבִ֥יאּוּ </a:t>
            </a:r>
            <a:r>
              <a:rPr lang="he-IL" sz="2200" dirty="0">
                <a:latin typeface="SBL Hebrew" pitchFamily="2" charset="-79"/>
                <a:cs typeface="SBL Hebrew" pitchFamily="2" charset="-79"/>
              </a:rPr>
              <a:t>ל֛וֹ אֶת־הַמִּנְחָ֥ה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אֲשֶׁר־בְּיָדָ֖ם </a:t>
            </a:r>
            <a:r>
              <a:rPr lang="he-IL" sz="2200" dirty="0">
                <a:latin typeface="SBL Hebrew" pitchFamily="2" charset="-79"/>
                <a:cs typeface="SBL Hebrew" pitchFamily="2" charset="-79"/>
              </a:rPr>
              <a:t>הַבָּ֑יְתָה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וַיִּשְׁתַּחֲווּ־ל֖וֹ </a:t>
            </a:r>
            <a:r>
              <a:rPr lang="he-IL" sz="2200" dirty="0">
                <a:latin typeface="SBL Hebrew" pitchFamily="2" charset="-79"/>
                <a:cs typeface="SBL Hebrew" pitchFamily="2" charset="-79"/>
              </a:rPr>
              <a:t>אָֽרְצָה׃ </a:t>
            </a:r>
          </a:p>
        </p:txBody>
      </p:sp>
      <p:sp>
        <p:nvSpPr>
          <p:cNvPr id="8" name="TextBox 7"/>
          <p:cNvSpPr txBox="1"/>
          <p:nvPr/>
        </p:nvSpPr>
        <p:spPr>
          <a:xfrm>
            <a:off x="228599" y="1318200"/>
            <a:ext cx="3476625" cy="4339650"/>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400" dirty="0">
                <a:latin typeface="SBL Hebrew" panose="02000000000000000000" pitchFamily="2" charset="-79"/>
                <a:cs typeface="SBL Hebrew" panose="02000000000000000000" pitchFamily="2" charset="-79"/>
              </a:rPr>
              <a:t>WOC </a:t>
            </a:r>
            <a:r>
              <a:rPr lang="en-US" sz="1400" dirty="0" smtClean="0">
                <a:latin typeface="SBL Hebrew" panose="02000000000000000000" pitchFamily="2" charset="-79"/>
                <a:cs typeface="SBL Hebrew" panose="02000000000000000000" pitchFamily="2" charset="-79"/>
              </a:rPr>
              <a:t>(p. 576-77)</a:t>
            </a:r>
          </a:p>
          <a:p>
            <a:r>
              <a:rPr lang="en-US" sz="1400" dirty="0" smtClean="0">
                <a:latin typeface="SBL Hebrew" panose="02000000000000000000" pitchFamily="2" charset="-79"/>
                <a:cs typeface="SBL Hebrew" panose="02000000000000000000" pitchFamily="2" charset="-79"/>
              </a:rPr>
              <a:t>§ 34.5.3 Pseudo-</a:t>
            </a:r>
            <a:r>
              <a:rPr lang="en-US" sz="1400" dirty="0" err="1" smtClean="0">
                <a:latin typeface="SBL Hebrew" panose="02000000000000000000" pitchFamily="2" charset="-79"/>
                <a:cs typeface="SBL Hebrew" panose="02000000000000000000" pitchFamily="2" charset="-79"/>
              </a:rPr>
              <a:t>Cohortative</a:t>
            </a:r>
            <a:endParaRPr lang="en-US" sz="1400" dirty="0" smtClean="0">
              <a:latin typeface="SBL Hebrew" panose="02000000000000000000" pitchFamily="2" charset="-79"/>
              <a:cs typeface="SBL Hebrew" panose="02000000000000000000" pitchFamily="2" charset="-79"/>
            </a:endParaRPr>
          </a:p>
          <a:p>
            <a:endParaRPr lang="en-US" sz="1400" dirty="0" smtClean="0">
              <a:latin typeface="SBL Hebrew" panose="02000000000000000000" pitchFamily="2" charset="-79"/>
              <a:cs typeface="SBL Hebrew" panose="02000000000000000000" pitchFamily="2" charset="-79"/>
            </a:endParaRPr>
          </a:p>
          <a:p>
            <a:r>
              <a:rPr lang="en-US" sz="1400" dirty="0">
                <a:latin typeface="SBL Hebrew" panose="02000000000000000000" pitchFamily="2" charset="-79"/>
                <a:cs typeface="SBL Hebrew" panose="02000000000000000000" pitchFamily="2" charset="-79"/>
              </a:rPr>
              <a:t>a</a:t>
            </a:r>
          </a:p>
          <a:p>
            <a:r>
              <a:rPr lang="en-US" sz="1400" dirty="0" smtClean="0">
                <a:latin typeface="SBL Hebrew" panose="02000000000000000000" pitchFamily="2" charset="-79"/>
                <a:cs typeface="SBL Hebrew" panose="02000000000000000000" pitchFamily="2" charset="-79"/>
              </a:rPr>
              <a:t>The </a:t>
            </a:r>
            <a:r>
              <a:rPr lang="en-US" sz="1400" dirty="0" err="1">
                <a:latin typeface="SBL Hebrew" panose="02000000000000000000" pitchFamily="2" charset="-79"/>
                <a:cs typeface="SBL Hebrew" panose="02000000000000000000" pitchFamily="2" charset="-79"/>
              </a:rPr>
              <a:t>cohortative</a:t>
            </a:r>
            <a:r>
              <a:rPr lang="en-US" sz="1400" dirty="0">
                <a:latin typeface="SBL Hebrew" panose="02000000000000000000" pitchFamily="2" charset="-79"/>
                <a:cs typeface="SBL Hebrew" panose="02000000000000000000" pitchFamily="2" charset="-79"/>
              </a:rPr>
              <a:t> form is sometimes used where an appropriate sense is lacking. The use of a single form to denote both the volitional and indicative moods cannot be readily explained. </a:t>
            </a:r>
            <a:r>
              <a:rPr lang="en-US" sz="1050" dirty="0" smtClean="0">
                <a:latin typeface="SBL Hebrew" panose="02000000000000000000" pitchFamily="2" charset="-79"/>
                <a:cs typeface="SBL Hebrew" panose="02000000000000000000" pitchFamily="2" charset="-79"/>
              </a:rPr>
              <a:t>…</a:t>
            </a:r>
            <a:endParaRPr lang="en-US" sz="1050" dirty="0">
              <a:latin typeface="SBL Hebrew" panose="02000000000000000000" pitchFamily="2" charset="-79"/>
              <a:cs typeface="SBL Hebrew" panose="02000000000000000000" pitchFamily="2" charset="-79"/>
            </a:endParaRPr>
          </a:p>
          <a:p>
            <a:endParaRPr lang="en-US" sz="1400" dirty="0">
              <a:latin typeface="SBL Hebrew" panose="02000000000000000000" pitchFamily="2" charset="-79"/>
              <a:cs typeface="SBL Hebrew" panose="02000000000000000000" pitchFamily="2" charset="-79"/>
            </a:endParaRPr>
          </a:p>
          <a:p>
            <a:r>
              <a:rPr lang="en-US" sz="1400" dirty="0">
                <a:latin typeface="SBL Hebrew" panose="02000000000000000000" pitchFamily="2" charset="-79"/>
                <a:cs typeface="SBL Hebrew" panose="02000000000000000000" pitchFamily="2" charset="-79"/>
              </a:rPr>
              <a:t>b</a:t>
            </a:r>
          </a:p>
          <a:p>
            <a:r>
              <a:rPr lang="en-US" sz="1400" dirty="0" smtClean="0">
                <a:latin typeface="SBL Hebrew" panose="02000000000000000000" pitchFamily="2" charset="-79"/>
                <a:cs typeface="SBL Hebrew" panose="02000000000000000000" pitchFamily="2" charset="-79"/>
              </a:rPr>
              <a:t>The </a:t>
            </a:r>
            <a:r>
              <a:rPr lang="en-US" sz="1400" dirty="0">
                <a:latin typeface="SBL Hebrew" panose="02000000000000000000" pitchFamily="2" charset="-79"/>
                <a:cs typeface="SBL Hebrew" panose="02000000000000000000" pitchFamily="2" charset="-79"/>
              </a:rPr>
              <a:t>pseudo-</a:t>
            </a:r>
            <a:r>
              <a:rPr lang="en-US" sz="1400" dirty="0" err="1">
                <a:latin typeface="SBL Hebrew" panose="02000000000000000000" pitchFamily="2" charset="-79"/>
                <a:cs typeface="SBL Hebrew" panose="02000000000000000000" pitchFamily="2" charset="-79"/>
              </a:rPr>
              <a:t>cohortative</a:t>
            </a:r>
            <a:r>
              <a:rPr lang="en-US" sz="1400" dirty="0">
                <a:latin typeface="SBL Hebrew" panose="02000000000000000000" pitchFamily="2" charset="-79"/>
                <a:cs typeface="SBL Hebrew" panose="02000000000000000000" pitchFamily="2" charset="-79"/>
              </a:rPr>
              <a:t> (as we may call this form) can be used to refer to </a:t>
            </a:r>
            <a:r>
              <a:rPr lang="en-US" sz="1400" b="1" dirty="0">
                <a:solidFill>
                  <a:schemeClr val="accent6">
                    <a:lumMod val="50000"/>
                  </a:schemeClr>
                </a:solidFill>
                <a:latin typeface="SBL Hebrew" panose="02000000000000000000" pitchFamily="2" charset="-79"/>
                <a:cs typeface="SBL Hebrew" panose="02000000000000000000" pitchFamily="2" charset="-79"/>
              </a:rPr>
              <a:t>past time</a:t>
            </a:r>
            <a:r>
              <a:rPr lang="en-US" sz="1400" dirty="0">
                <a:latin typeface="SBL Hebrew" panose="02000000000000000000" pitchFamily="2" charset="-79"/>
                <a:cs typeface="SBL Hebrew" panose="02000000000000000000" pitchFamily="2" charset="-79"/>
              </a:rPr>
              <a:t>, without </a:t>
            </a:r>
            <a:r>
              <a:rPr lang="en-US" sz="1400" dirty="0" err="1">
                <a:latin typeface="SBL Hebrew" panose="02000000000000000000" pitchFamily="2" charset="-79"/>
                <a:cs typeface="SBL Hebrew" panose="02000000000000000000" pitchFamily="2" charset="-79"/>
              </a:rPr>
              <a:t>waw</a:t>
            </a:r>
            <a:r>
              <a:rPr lang="en-US" sz="1400" dirty="0">
                <a:latin typeface="SBL Hebrew" panose="02000000000000000000" pitchFamily="2" charset="-79"/>
                <a:cs typeface="SBL Hebrew" panose="02000000000000000000" pitchFamily="2" charset="-79"/>
              </a:rPr>
              <a:t>-relative (## 1–2) or with it (## 3–5).28 </a:t>
            </a:r>
            <a:r>
              <a:rPr lang="en-US" sz="1000" dirty="0">
                <a:latin typeface="SBL Hebrew" panose="02000000000000000000" pitchFamily="2" charset="-79"/>
                <a:cs typeface="SBL Hebrew" panose="02000000000000000000" pitchFamily="2" charset="-79"/>
              </a:rPr>
              <a:t>The latter combination is relatively common (about ninety occurrences) and has an erratic distribution in the Bible. </a:t>
            </a:r>
            <a:r>
              <a:rPr lang="en-US" sz="1000" dirty="0" smtClean="0">
                <a:latin typeface="SBL Hebrew" panose="02000000000000000000" pitchFamily="2" charset="-79"/>
                <a:cs typeface="SBL Hebrew" panose="02000000000000000000" pitchFamily="2" charset="-79"/>
              </a:rPr>
              <a:t>…</a:t>
            </a:r>
            <a:r>
              <a:rPr lang="en-US" sz="1400" dirty="0" smtClean="0">
                <a:latin typeface="SBL Hebrew" panose="02000000000000000000" pitchFamily="2" charset="-79"/>
                <a:cs typeface="SBL Hebrew" panose="02000000000000000000" pitchFamily="2" charset="-79"/>
              </a:rPr>
              <a:t>The </a:t>
            </a:r>
            <a:r>
              <a:rPr lang="en-US" sz="1400" dirty="0">
                <a:latin typeface="SBL Hebrew" panose="02000000000000000000" pitchFamily="2" charset="-79"/>
                <a:cs typeface="SBL Hebrew" panose="02000000000000000000" pitchFamily="2" charset="-79"/>
              </a:rPr>
              <a:t>combination is also used in </a:t>
            </a:r>
            <a:r>
              <a:rPr lang="en-US" sz="1400" b="1" dirty="0">
                <a:solidFill>
                  <a:schemeClr val="accent6">
                    <a:lumMod val="50000"/>
                  </a:schemeClr>
                </a:solidFill>
                <a:latin typeface="SBL Hebrew" panose="02000000000000000000" pitchFamily="2" charset="-79"/>
                <a:cs typeface="SBL Hebrew" panose="02000000000000000000" pitchFamily="2" charset="-79"/>
              </a:rPr>
              <a:t>gnomic</a:t>
            </a:r>
            <a:r>
              <a:rPr lang="en-US" sz="1400" dirty="0">
                <a:solidFill>
                  <a:schemeClr val="accent6">
                    <a:lumMod val="50000"/>
                  </a:schemeClr>
                </a:solidFill>
                <a:latin typeface="SBL Hebrew" panose="02000000000000000000" pitchFamily="2" charset="-79"/>
                <a:cs typeface="SBL Hebrew" panose="02000000000000000000" pitchFamily="2" charset="-79"/>
              </a:rPr>
              <a:t> </a:t>
            </a:r>
            <a:r>
              <a:rPr lang="en-US" sz="1400" dirty="0">
                <a:latin typeface="SBL Hebrew" panose="02000000000000000000" pitchFamily="2" charset="-79"/>
                <a:cs typeface="SBL Hebrew" panose="02000000000000000000" pitchFamily="2" charset="-79"/>
              </a:rPr>
              <a:t>situations (rendered with an English present tense; ## 6-7) and with </a:t>
            </a:r>
            <a:r>
              <a:rPr lang="en-US" sz="1400" b="1" dirty="0">
                <a:solidFill>
                  <a:schemeClr val="accent6">
                    <a:lumMod val="50000"/>
                  </a:schemeClr>
                </a:solidFill>
                <a:latin typeface="SBL Hebrew" panose="02000000000000000000" pitchFamily="2" charset="-79"/>
                <a:cs typeface="SBL Hebrew" panose="02000000000000000000" pitchFamily="2" charset="-79"/>
              </a:rPr>
              <a:t>future-time</a:t>
            </a:r>
            <a:r>
              <a:rPr lang="en-US" sz="1400" dirty="0">
                <a:latin typeface="SBL Hebrew" panose="02000000000000000000" pitchFamily="2" charset="-79"/>
                <a:cs typeface="SBL Hebrew" panose="02000000000000000000" pitchFamily="2" charset="-79"/>
              </a:rPr>
              <a:t> reference (# 8</a:t>
            </a:r>
            <a:r>
              <a:rPr lang="en-US" sz="1400" dirty="0" smtClean="0">
                <a:latin typeface="SBL Hebrew" panose="02000000000000000000" pitchFamily="2" charset="-79"/>
                <a:cs typeface="SBL Hebrew" panose="02000000000000000000" pitchFamily="2" charset="-79"/>
              </a:rPr>
              <a:t>).</a:t>
            </a:r>
            <a:endParaRPr lang="en-US" sz="1400" dirty="0">
              <a:latin typeface="SBL Hebrew" panose="02000000000000000000" pitchFamily="2" charset="-79"/>
              <a:cs typeface="SBL Hebrew" panose="02000000000000000000" pitchFamily="2" charset="-79"/>
            </a:endParaRPr>
          </a:p>
        </p:txBody>
      </p:sp>
      <p:pic>
        <p:nvPicPr>
          <p:cNvPr id="1026" name="Picture 2" descr="D:\My Documents\HebrewCourseBriercrestFirstYear2014\Rocine Readings\08 Genesis 43_1-45_28\pics\pseudo-cohortativ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5225" y="1323975"/>
            <a:ext cx="5362575" cy="5267325"/>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28600" y="404332"/>
            <a:ext cx="3476624" cy="738664"/>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400" dirty="0" smtClean="0">
                <a:latin typeface="SBL Hebrew" panose="02000000000000000000" pitchFamily="2" charset="-79"/>
                <a:cs typeface="SBL Hebrew" panose="02000000000000000000" pitchFamily="2" charset="-79"/>
              </a:rPr>
              <a:t>WBC</a:t>
            </a:r>
          </a:p>
          <a:p>
            <a:r>
              <a:rPr lang="en-US" sz="1400" dirty="0">
                <a:latin typeface="SBL Hebrew" panose="02000000000000000000" pitchFamily="2" charset="-79"/>
                <a:cs typeface="SBL Hebrew" panose="02000000000000000000" pitchFamily="2" charset="-79"/>
              </a:rPr>
              <a:t>On use of (pseudo</a:t>
            </a:r>
            <a:r>
              <a:rPr lang="en-US" sz="1400" dirty="0" smtClean="0">
                <a:latin typeface="SBL Hebrew" panose="02000000000000000000" pitchFamily="2" charset="-79"/>
                <a:cs typeface="SBL Hebrew" panose="02000000000000000000" pitchFamily="2" charset="-79"/>
              </a:rPr>
              <a:t>) </a:t>
            </a:r>
            <a:r>
              <a:rPr lang="en-US" sz="1400" dirty="0" err="1" smtClean="0">
                <a:solidFill>
                  <a:srgbClr val="0000FF"/>
                </a:solidFill>
                <a:latin typeface="SBL Hebrew" panose="02000000000000000000" pitchFamily="2" charset="-79"/>
                <a:cs typeface="SBL Hebrew" panose="02000000000000000000" pitchFamily="2" charset="-79"/>
              </a:rPr>
              <a:t>coh</a:t>
            </a:r>
            <a:r>
              <a:rPr lang="en-US" sz="1400" dirty="0" smtClean="0">
                <a:solidFill>
                  <a:srgbClr val="0000FF"/>
                </a:solidFill>
                <a:latin typeface="SBL Hebrew" panose="02000000000000000000" pitchFamily="2" charset="-79"/>
                <a:cs typeface="SBL Hebrew" panose="02000000000000000000" pitchFamily="2" charset="-79"/>
              </a:rPr>
              <a:t> </a:t>
            </a:r>
            <a:r>
              <a:rPr lang="en-US" sz="1400" dirty="0" smtClean="0">
                <a:latin typeface="SBL Hebrew" panose="02000000000000000000" pitchFamily="2" charset="-79"/>
                <a:cs typeface="SBL Hebrew" panose="02000000000000000000" pitchFamily="2" charset="-79"/>
              </a:rPr>
              <a:t>here, see </a:t>
            </a:r>
            <a:r>
              <a:rPr lang="en-US" sz="1400" dirty="0">
                <a:latin typeface="SBL Hebrew" panose="02000000000000000000" pitchFamily="2" charset="-79"/>
                <a:cs typeface="SBL Hebrew" panose="02000000000000000000" pitchFamily="2" charset="-79"/>
              </a:rPr>
              <a:t>WOC, 576–77.</a:t>
            </a:r>
            <a:endParaRPr lang="en-US" sz="1400" dirty="0" smtClean="0">
              <a:latin typeface="SBL Hebrew" panose="02000000000000000000" pitchFamily="2" charset="-79"/>
              <a:cs typeface="SBL Hebrew" panose="02000000000000000000" pitchFamily="2" charset="-79"/>
            </a:endParaRPr>
          </a:p>
        </p:txBody>
      </p:sp>
      <p:sp>
        <p:nvSpPr>
          <p:cNvPr id="6" name="Freeform 5"/>
          <p:cNvSpPr/>
          <p:nvPr/>
        </p:nvSpPr>
        <p:spPr>
          <a:xfrm>
            <a:off x="3705225" y="457200"/>
            <a:ext cx="4505325" cy="466725"/>
          </a:xfrm>
          <a:custGeom>
            <a:avLst/>
            <a:gdLst>
              <a:gd name="connsiteX0" fmla="*/ 0 w 4505325"/>
              <a:gd name="connsiteY0" fmla="*/ 0 h 466725"/>
              <a:gd name="connsiteX1" fmla="*/ 1657350 w 4505325"/>
              <a:gd name="connsiteY1" fmla="*/ 28575 h 466725"/>
              <a:gd name="connsiteX2" fmla="*/ 2657475 w 4505325"/>
              <a:gd name="connsiteY2" fmla="*/ 323850 h 466725"/>
              <a:gd name="connsiteX3" fmla="*/ 3752850 w 4505325"/>
              <a:gd name="connsiteY3" fmla="*/ 409575 h 466725"/>
              <a:gd name="connsiteX4" fmla="*/ 4286250 w 4505325"/>
              <a:gd name="connsiteY4" fmla="*/ 419100 h 466725"/>
              <a:gd name="connsiteX5" fmla="*/ 4505325 w 4505325"/>
              <a:gd name="connsiteY5" fmla="*/ 466725 h 466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05325" h="466725">
                <a:moveTo>
                  <a:pt x="0" y="0"/>
                </a:moveTo>
                <a:lnTo>
                  <a:pt x="1657350" y="28575"/>
                </a:lnTo>
                <a:cubicBezTo>
                  <a:pt x="2100262" y="82550"/>
                  <a:pt x="2308225" y="260350"/>
                  <a:pt x="2657475" y="323850"/>
                </a:cubicBezTo>
                <a:cubicBezTo>
                  <a:pt x="3006725" y="387350"/>
                  <a:pt x="3481388" y="393700"/>
                  <a:pt x="3752850" y="409575"/>
                </a:cubicBezTo>
                <a:cubicBezTo>
                  <a:pt x="4024312" y="425450"/>
                  <a:pt x="4160838" y="409575"/>
                  <a:pt x="4286250" y="419100"/>
                </a:cubicBezTo>
                <a:cubicBezTo>
                  <a:pt x="4411663" y="428625"/>
                  <a:pt x="4458494" y="447675"/>
                  <a:pt x="4505325" y="466725"/>
                </a:cubicBezTo>
              </a:path>
            </a:pathLst>
          </a:custGeom>
          <a:noFill/>
          <a:ln w="19050">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29927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43:21-23</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וַֽיְהִ֞י כִּי־בָ֣אנוּ אֶל־הַמָּל֗וֹן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וַֽנִּפְתְּחָה֙ </a:t>
            </a:r>
            <a:r>
              <a:rPr lang="he-IL" sz="2200" dirty="0">
                <a:latin typeface="SBL Hebrew" pitchFamily="2" charset="-79"/>
                <a:cs typeface="SBL Hebrew" pitchFamily="2" charset="-79"/>
              </a:rPr>
              <a:t>אֶת־אַמְתְּחֹתֵ֔ינוּ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וְהִנֵּ֤ה </a:t>
            </a:r>
            <a:r>
              <a:rPr lang="he-IL" sz="2200" dirty="0">
                <a:latin typeface="SBL Hebrew" pitchFamily="2" charset="-79"/>
                <a:cs typeface="SBL Hebrew" pitchFamily="2" charset="-79"/>
              </a:rPr>
              <a:t>כֶֽסֶף־אִישׁ֙ בְּפִ֣י אַמְתַּחְתּ֔וֹ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כַּסְפֵּ֖נוּ </a:t>
            </a:r>
            <a:r>
              <a:rPr lang="he-IL" sz="2200" dirty="0">
                <a:solidFill>
                  <a:srgbClr val="0000FF"/>
                </a:solidFill>
                <a:latin typeface="SBL Hebrew" pitchFamily="2" charset="-79"/>
                <a:cs typeface="SBL Hebrew" pitchFamily="2" charset="-79"/>
              </a:rPr>
              <a:t>בְּמִשְׁקָל֑וֹ </a:t>
            </a:r>
            <a:endParaRPr lang="he-IL" sz="2200" dirty="0" smtClean="0">
              <a:solidFill>
                <a:srgbClr val="0000FF"/>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וַנָּ֥שֶׁב </a:t>
            </a:r>
            <a:r>
              <a:rPr lang="he-IL" sz="2200" dirty="0">
                <a:latin typeface="SBL Hebrew" pitchFamily="2" charset="-79"/>
                <a:cs typeface="SBL Hebrew" pitchFamily="2" charset="-79"/>
              </a:rPr>
              <a:t>אֹת֖וֹ בְּיָדֵֽנוּ׃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וְכֶ֧סֶף </a:t>
            </a:r>
            <a:r>
              <a:rPr lang="he-IL" sz="2200" dirty="0">
                <a:latin typeface="SBL Hebrew" pitchFamily="2" charset="-79"/>
                <a:cs typeface="SBL Hebrew" pitchFamily="2" charset="-79"/>
              </a:rPr>
              <a:t>אַחֵ֛ר הוֹרַ֥דְנוּ בְיָדֵ֖נוּ לִשְׁבָּר־אֹ֑כֶל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יָדַ֔עְנוּ מִי־שָׂ֥ם כַּסְפֵּ֖נוּ בְּאַמְתְּחֹתֵֽינוּ׃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שָׁל֨וֹם </a:t>
            </a:r>
            <a:r>
              <a:rPr lang="he-IL" sz="2200" dirty="0">
                <a:latin typeface="SBL Hebrew" pitchFamily="2" charset="-79"/>
                <a:cs typeface="SBL Hebrew" pitchFamily="2" charset="-79"/>
              </a:rPr>
              <a:t>לָכֶ֜ם אַל־תִּירָ֗אוּ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אֱלֹ֨הֵיכֶ֜ם </a:t>
            </a:r>
            <a:r>
              <a:rPr lang="he-IL" sz="2200" dirty="0">
                <a:latin typeface="SBL Hebrew" pitchFamily="2" charset="-79"/>
                <a:cs typeface="SBL Hebrew" pitchFamily="2" charset="-79"/>
              </a:rPr>
              <a:t>וֵֽאלֹהֵ֤י אֲבִיכֶם֙ נָתַ֨ן לָכֶ֤ם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מַטְמוֹן֙ </a:t>
            </a:r>
            <a:r>
              <a:rPr lang="he-IL" sz="2200" dirty="0">
                <a:latin typeface="SBL Hebrew" pitchFamily="2" charset="-79"/>
                <a:cs typeface="SBL Hebrew" pitchFamily="2" charset="-79"/>
              </a:rPr>
              <a:t>בְּאַמְתְּחֹ֣תֵיכֶ֔ם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כַּסְפְּכֶ֖ם </a:t>
            </a:r>
            <a:r>
              <a:rPr lang="he-IL" sz="2200" dirty="0">
                <a:latin typeface="SBL Hebrew" pitchFamily="2" charset="-79"/>
                <a:cs typeface="SBL Hebrew" pitchFamily="2" charset="-79"/>
              </a:rPr>
              <a:t>בָּ֣א אֵלָ֑י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וַיּוֹצֵ֥א </a:t>
            </a:r>
            <a:r>
              <a:rPr lang="he-IL" sz="2200" dirty="0">
                <a:latin typeface="SBL Hebrew" pitchFamily="2" charset="-79"/>
                <a:cs typeface="SBL Hebrew" pitchFamily="2" charset="-79"/>
              </a:rPr>
              <a:t>אֲלֵהֶ֖ם אֶת־שִׁמְעֽוֹן׃ </a:t>
            </a: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43:24-26</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וַיָּבֵ֥א הָאִ֛ישׁ אֶת־הָאֲנָשִׁ֖ים בֵּ֣יתָה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וַיִּתֶּן־מַ֙יִם֙ </a:t>
            </a: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וַיִּרְחֲצ֣וּ </a:t>
            </a:r>
            <a:r>
              <a:rPr lang="he-IL" sz="2200" dirty="0">
                <a:latin typeface="SBL Hebrew" pitchFamily="2" charset="-79"/>
                <a:cs typeface="SBL Hebrew" pitchFamily="2" charset="-79"/>
              </a:rPr>
              <a:t>רַגְלֵיהֶ֔ם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וַיִּתֵּ֥ן </a:t>
            </a:r>
            <a:r>
              <a:rPr lang="he-IL" sz="2200" dirty="0">
                <a:latin typeface="SBL Hebrew" pitchFamily="2" charset="-79"/>
                <a:cs typeface="SBL Hebrew" pitchFamily="2" charset="-79"/>
              </a:rPr>
              <a:t>מִסְפּ֖וֹא לַחֲמֹֽרֵיהֶֽם׃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וַיָּכִ֙ינוּ֙ אֶת־הַמִּנְחָ֔ה עַד־בּ֥וֹא יוֹסֵ֖ף בַּֽצָּהֳרָ֑יִם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 </a:t>
            </a:r>
            <a:r>
              <a:rPr lang="he-IL" sz="2200" dirty="0">
                <a:latin typeface="SBL Hebrew" pitchFamily="2" charset="-79"/>
                <a:cs typeface="SBL Hebrew" pitchFamily="2" charset="-79"/>
              </a:rPr>
              <a:t>שָֽׁמְע֔וּ כִּי־שָׁ֖ם יֹ֥אכְלוּ לָֽחֶם׃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וַיָּבֹ֤א יוֹסֵף֙ הַבַּ֔יְתָה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וַיָּבִ֥יאּוּ </a:t>
            </a:r>
            <a:r>
              <a:rPr lang="he-IL" sz="2200" dirty="0">
                <a:latin typeface="SBL Hebrew" pitchFamily="2" charset="-79"/>
                <a:cs typeface="SBL Hebrew" pitchFamily="2" charset="-79"/>
              </a:rPr>
              <a:t>ל֛וֹ אֶת־הַמִּנְחָ֥ה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אֲשֶׁר־בְּיָדָ֖ם </a:t>
            </a:r>
            <a:r>
              <a:rPr lang="he-IL" sz="2200" dirty="0">
                <a:latin typeface="SBL Hebrew" pitchFamily="2" charset="-79"/>
                <a:cs typeface="SBL Hebrew" pitchFamily="2" charset="-79"/>
              </a:rPr>
              <a:t>הַבָּ֑יְתָה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וַיִּשְׁתַּחֲווּ־ל֖וֹ </a:t>
            </a:r>
            <a:r>
              <a:rPr lang="he-IL" sz="2200" dirty="0">
                <a:latin typeface="SBL Hebrew" pitchFamily="2" charset="-79"/>
                <a:cs typeface="SBL Hebrew" pitchFamily="2" charset="-79"/>
              </a:rPr>
              <a:t>אָֽרְצָה׃ </a:t>
            </a:r>
          </a:p>
        </p:txBody>
      </p:sp>
      <p:sp>
        <p:nvSpPr>
          <p:cNvPr id="6" name="TextBox 5"/>
          <p:cNvSpPr txBox="1"/>
          <p:nvPr/>
        </p:nvSpPr>
        <p:spPr>
          <a:xfrm>
            <a:off x="4514850" y="1752600"/>
            <a:ext cx="2743200" cy="2246769"/>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400" dirty="0" smtClean="0">
                <a:latin typeface="SBL Hebrew" panose="02000000000000000000" pitchFamily="2" charset="-79"/>
                <a:cs typeface="SBL Hebrew" panose="02000000000000000000" pitchFamily="2" charset="-79"/>
              </a:rPr>
              <a:t>Anchor</a:t>
            </a:r>
          </a:p>
          <a:p>
            <a:r>
              <a:rPr lang="en-US" sz="1400" i="1" dirty="0">
                <a:solidFill>
                  <a:srgbClr val="0000FF"/>
                </a:solidFill>
                <a:latin typeface="SBL Hebrew" panose="02000000000000000000" pitchFamily="2" charset="-79"/>
                <a:cs typeface="SBL Hebrew" panose="02000000000000000000" pitchFamily="2" charset="-79"/>
              </a:rPr>
              <a:t>in the exact </a:t>
            </a:r>
            <a:r>
              <a:rPr lang="en-US" sz="1400" i="1" dirty="0" smtClean="0">
                <a:solidFill>
                  <a:srgbClr val="0000FF"/>
                </a:solidFill>
                <a:latin typeface="SBL Hebrew" panose="02000000000000000000" pitchFamily="2" charset="-79"/>
                <a:cs typeface="SBL Hebrew" panose="02000000000000000000" pitchFamily="2" charset="-79"/>
              </a:rPr>
              <a:t>amount</a:t>
            </a:r>
            <a:r>
              <a:rPr lang="en-US" sz="1400" dirty="0" smtClean="0">
                <a:latin typeface="SBL Hebrew" panose="02000000000000000000" pitchFamily="2" charset="-79"/>
                <a:cs typeface="SBL Hebrew" panose="02000000000000000000" pitchFamily="2" charset="-79"/>
              </a:rPr>
              <a:t>. Literally </a:t>
            </a:r>
            <a:r>
              <a:rPr lang="en-US" sz="1400" dirty="0">
                <a:latin typeface="SBL Hebrew" panose="02000000000000000000" pitchFamily="2" charset="-79"/>
                <a:cs typeface="SBL Hebrew" panose="02000000000000000000" pitchFamily="2" charset="-79"/>
              </a:rPr>
              <a:t>“in its weight.” Until coins were introduced, toward the middle of the first millennium, all payments in metal were made by weight (stem </a:t>
            </a:r>
            <a:r>
              <a:rPr lang="en-US" sz="1400" dirty="0" err="1">
                <a:latin typeface="SBL Hebrew" panose="02000000000000000000" pitchFamily="2" charset="-79"/>
                <a:cs typeface="SBL Hebrew" panose="02000000000000000000" pitchFamily="2" charset="-79"/>
              </a:rPr>
              <a:t>šql</a:t>
            </a:r>
            <a:r>
              <a:rPr lang="en-US" sz="1400" dirty="0">
                <a:latin typeface="SBL Hebrew" panose="02000000000000000000" pitchFamily="2" charset="-79"/>
                <a:cs typeface="SBL Hebrew" panose="02000000000000000000" pitchFamily="2" charset="-79"/>
              </a:rPr>
              <a:t>, hence the monetary unit “shekel”). This mode of payment is still often practiced in the Near East.</a:t>
            </a:r>
            <a:endParaRPr lang="en-US" sz="1400"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2871443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43:21-23</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וַֽיְהִ֞י כִּי־בָ֣אנוּ אֶל־הַמָּל֗וֹן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וַֽנִּפְתְּחָה֙ </a:t>
            </a:r>
            <a:r>
              <a:rPr lang="he-IL" sz="2200" dirty="0">
                <a:latin typeface="SBL Hebrew" pitchFamily="2" charset="-79"/>
                <a:cs typeface="SBL Hebrew" pitchFamily="2" charset="-79"/>
              </a:rPr>
              <a:t>אֶת־אַמְתְּחֹתֵ֔ינוּ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וְהִנֵּ֤ה </a:t>
            </a:r>
            <a:r>
              <a:rPr lang="he-IL" sz="2200" dirty="0">
                <a:latin typeface="SBL Hebrew" pitchFamily="2" charset="-79"/>
                <a:cs typeface="SBL Hebrew" pitchFamily="2" charset="-79"/>
              </a:rPr>
              <a:t>כֶֽסֶף־אִישׁ֙ בְּפִ֣י אַמְתַּחְתּ֔וֹ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כַּסְפֵּ֖נוּ </a:t>
            </a:r>
            <a:r>
              <a:rPr lang="he-IL" sz="2200" dirty="0">
                <a:latin typeface="SBL Hebrew" pitchFamily="2" charset="-79"/>
                <a:cs typeface="SBL Hebrew" pitchFamily="2" charset="-79"/>
              </a:rPr>
              <a:t>בְּמִשְׁקָל֑וֹ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וַנָּ֥שֶׁב </a:t>
            </a:r>
            <a:r>
              <a:rPr lang="he-IL" sz="2200" dirty="0">
                <a:latin typeface="SBL Hebrew" pitchFamily="2" charset="-79"/>
                <a:cs typeface="SBL Hebrew" pitchFamily="2" charset="-79"/>
              </a:rPr>
              <a:t>אֹת֖וֹ בְּיָדֵֽנוּ׃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וְכֶ֧סֶף </a:t>
            </a:r>
            <a:r>
              <a:rPr lang="he-IL" sz="2200" dirty="0">
                <a:latin typeface="SBL Hebrew" pitchFamily="2" charset="-79"/>
                <a:cs typeface="SBL Hebrew" pitchFamily="2" charset="-79"/>
              </a:rPr>
              <a:t>אַחֵ֛ר הוֹרַ֥דְנוּ בְיָדֵ֖נוּ לִשְׁבָּר־אֹ֑כֶל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יָדַ֔עְנוּ מִי־שָׂ֥ם כַּסְפֵּ֖נוּ בְּאַמְתְּחֹתֵֽינוּ׃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שָׁל֨וֹם </a:t>
            </a:r>
            <a:r>
              <a:rPr lang="he-IL" sz="2200" dirty="0">
                <a:latin typeface="SBL Hebrew" pitchFamily="2" charset="-79"/>
                <a:cs typeface="SBL Hebrew" pitchFamily="2" charset="-79"/>
              </a:rPr>
              <a:t>לָכֶ֜ם אַל־תִּירָ֗אוּ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אֱלֹ֨הֵיכֶ֜ם </a:t>
            </a:r>
            <a:r>
              <a:rPr lang="he-IL" sz="2200" dirty="0">
                <a:latin typeface="SBL Hebrew" pitchFamily="2" charset="-79"/>
                <a:cs typeface="SBL Hebrew" pitchFamily="2" charset="-79"/>
              </a:rPr>
              <a:t>וֵֽאלֹהֵ֤י אֲבִיכֶם֙ נָתַ֨ן לָכֶ֤ם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מַטְמוֹן֙ </a:t>
            </a:r>
            <a:r>
              <a:rPr lang="he-IL" sz="2200" dirty="0">
                <a:latin typeface="SBL Hebrew" pitchFamily="2" charset="-79"/>
                <a:cs typeface="SBL Hebrew" pitchFamily="2" charset="-79"/>
              </a:rPr>
              <a:t>בְּאַמְתְּחֹ֣תֵיכֶ֔ם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כַּסְפְּכֶ֖ם </a:t>
            </a:r>
            <a:r>
              <a:rPr lang="he-IL" sz="2200" dirty="0">
                <a:latin typeface="SBL Hebrew" pitchFamily="2" charset="-79"/>
                <a:cs typeface="SBL Hebrew" pitchFamily="2" charset="-79"/>
              </a:rPr>
              <a:t>בָּ֣א אֵלָ֑י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וַיּוֹצֵ֥א </a:t>
            </a:r>
            <a:r>
              <a:rPr lang="he-IL" sz="2200" dirty="0">
                <a:latin typeface="SBL Hebrew" pitchFamily="2" charset="-79"/>
                <a:cs typeface="SBL Hebrew" pitchFamily="2" charset="-79"/>
              </a:rPr>
              <a:t>אֲלֵהֶ֖ם אֶת־שִׁמְעֽוֹן׃ </a:t>
            </a: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43:24-26</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וַיָּבֵ֥א הָאִ֛ישׁ אֶת־הָאֲנָשִׁ֖ים בֵּ֣יתָה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וַיִּתֶּן־מַ֙יִם֙ </a:t>
            </a: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וַיִּרְחֲצ֣וּ </a:t>
            </a:r>
            <a:r>
              <a:rPr lang="he-IL" sz="2200" dirty="0">
                <a:latin typeface="SBL Hebrew" pitchFamily="2" charset="-79"/>
                <a:cs typeface="SBL Hebrew" pitchFamily="2" charset="-79"/>
              </a:rPr>
              <a:t>רַגְלֵיהֶ֔ם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וַיִּתֵּ֥ן </a:t>
            </a:r>
            <a:r>
              <a:rPr lang="he-IL" sz="2200" dirty="0">
                <a:latin typeface="SBL Hebrew" pitchFamily="2" charset="-79"/>
                <a:cs typeface="SBL Hebrew" pitchFamily="2" charset="-79"/>
              </a:rPr>
              <a:t>מִסְפּ֖וֹא לַחֲמֹֽרֵיהֶֽם׃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וַיָּכִ֙ינוּ֙ אֶת־הַמִּנְחָ֔ה עַד־בּ֥וֹא יוֹסֵ֖ף בַּֽצָּהֳרָ֑יִם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 </a:t>
            </a:r>
            <a:r>
              <a:rPr lang="he-IL" sz="2200" dirty="0">
                <a:latin typeface="SBL Hebrew" pitchFamily="2" charset="-79"/>
                <a:cs typeface="SBL Hebrew" pitchFamily="2" charset="-79"/>
              </a:rPr>
              <a:t>שָֽׁמְע֔וּ כִּי־שָׁ֖ם יֹ֥אכְלוּ לָֽחֶם׃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וַיָּבֹ֤א יוֹסֵף֙ הַבַּ֔יְתָה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וַיָּבִ֥י</a:t>
            </a:r>
            <a:r>
              <a:rPr lang="he-IL" sz="2200" dirty="0" smtClean="0">
                <a:solidFill>
                  <a:srgbClr val="0000FF"/>
                </a:solidFill>
                <a:latin typeface="SBL Hebrew" pitchFamily="2" charset="-79"/>
                <a:cs typeface="SBL Hebrew" pitchFamily="2" charset="-79"/>
              </a:rPr>
              <a:t>אּ</a:t>
            </a:r>
            <a:r>
              <a:rPr lang="he-IL" sz="2200" dirty="0" smtClean="0">
                <a:latin typeface="SBL Hebrew" pitchFamily="2" charset="-79"/>
                <a:cs typeface="SBL Hebrew" pitchFamily="2" charset="-79"/>
              </a:rPr>
              <a:t>וּ </a:t>
            </a:r>
            <a:r>
              <a:rPr lang="he-IL" sz="2200" dirty="0">
                <a:latin typeface="SBL Hebrew" pitchFamily="2" charset="-79"/>
                <a:cs typeface="SBL Hebrew" pitchFamily="2" charset="-79"/>
              </a:rPr>
              <a:t>ל֛וֹ אֶת־הַמִּנְחָ֥ה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אֲשֶׁר־בְּיָדָ֖ם </a:t>
            </a:r>
            <a:r>
              <a:rPr lang="he-IL" sz="2200" dirty="0">
                <a:latin typeface="SBL Hebrew" pitchFamily="2" charset="-79"/>
                <a:cs typeface="SBL Hebrew" pitchFamily="2" charset="-79"/>
              </a:rPr>
              <a:t>הַבָּ֑יְתָה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וַיִּשְׁתַּחֲווּ־ל֖וֹ </a:t>
            </a:r>
            <a:r>
              <a:rPr lang="he-IL" sz="2200" dirty="0">
                <a:latin typeface="SBL Hebrew" pitchFamily="2" charset="-79"/>
                <a:cs typeface="SBL Hebrew" pitchFamily="2" charset="-79"/>
              </a:rPr>
              <a:t>אָֽרְצָה׃ </a:t>
            </a:r>
          </a:p>
        </p:txBody>
      </p:sp>
      <p:sp>
        <p:nvSpPr>
          <p:cNvPr id="6" name="TextBox 5"/>
          <p:cNvSpPr txBox="1"/>
          <p:nvPr/>
        </p:nvSpPr>
        <p:spPr>
          <a:xfrm>
            <a:off x="209548" y="242411"/>
            <a:ext cx="2076452" cy="738664"/>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400" dirty="0" smtClean="0">
                <a:latin typeface="SBL Hebrew" panose="02000000000000000000" pitchFamily="2" charset="-79"/>
                <a:cs typeface="SBL Hebrew" panose="02000000000000000000" pitchFamily="2" charset="-79"/>
              </a:rPr>
              <a:t>WBC</a:t>
            </a:r>
          </a:p>
          <a:p>
            <a:r>
              <a:rPr lang="en-US" sz="1400" dirty="0">
                <a:latin typeface="SBL Hebrew" panose="02000000000000000000" pitchFamily="2" charset="-79"/>
                <a:cs typeface="SBL Hebrew" panose="02000000000000000000" pitchFamily="2" charset="-79"/>
              </a:rPr>
              <a:t>On the </a:t>
            </a:r>
            <a:r>
              <a:rPr lang="en-US" sz="1400" dirty="0" err="1">
                <a:solidFill>
                  <a:srgbClr val="0000FF"/>
                </a:solidFill>
                <a:latin typeface="SBL Hebrew" panose="02000000000000000000" pitchFamily="2" charset="-79"/>
                <a:cs typeface="SBL Hebrew" panose="02000000000000000000" pitchFamily="2" charset="-79"/>
              </a:rPr>
              <a:t>dagesh</a:t>
            </a:r>
            <a:r>
              <a:rPr lang="en-US" sz="1400" dirty="0">
                <a:solidFill>
                  <a:srgbClr val="0000FF"/>
                </a:solidFill>
                <a:latin typeface="SBL Hebrew" panose="02000000000000000000" pitchFamily="2" charset="-79"/>
                <a:cs typeface="SBL Hebrew" panose="02000000000000000000" pitchFamily="2" charset="-79"/>
              </a:rPr>
              <a:t> in </a:t>
            </a:r>
            <a:r>
              <a:rPr lang="en-US" sz="1400" dirty="0" smtClean="0">
                <a:solidFill>
                  <a:srgbClr val="0000FF"/>
                </a:solidFill>
                <a:latin typeface="SBL Hebrew" panose="02000000000000000000" pitchFamily="2" charset="-79"/>
                <a:cs typeface="SBL Hebrew" panose="02000000000000000000" pitchFamily="2" charset="-79"/>
              </a:rPr>
              <a:t>the </a:t>
            </a:r>
            <a:r>
              <a:rPr lang="he-IL" sz="1400" dirty="0" smtClean="0">
                <a:solidFill>
                  <a:srgbClr val="0000FF"/>
                </a:solidFill>
                <a:latin typeface="SBL Hebrew" panose="02000000000000000000" pitchFamily="2" charset="-79"/>
                <a:cs typeface="SBL Hebrew" panose="02000000000000000000" pitchFamily="2" charset="-79"/>
              </a:rPr>
              <a:t>א</a:t>
            </a:r>
            <a:r>
              <a:rPr lang="en-US" sz="1400" dirty="0" smtClean="0">
                <a:latin typeface="SBL Hebrew" panose="02000000000000000000" pitchFamily="2" charset="-79"/>
                <a:cs typeface="SBL Hebrew" panose="02000000000000000000" pitchFamily="2" charset="-79"/>
              </a:rPr>
              <a:t>, see </a:t>
            </a:r>
            <a:r>
              <a:rPr lang="en-US" sz="1400" dirty="0">
                <a:latin typeface="SBL Hebrew" panose="02000000000000000000" pitchFamily="2" charset="-79"/>
                <a:cs typeface="SBL Hebrew" panose="02000000000000000000" pitchFamily="2" charset="-79"/>
              </a:rPr>
              <a:t>GKC, 14d.</a:t>
            </a:r>
            <a:endParaRPr lang="en-US" sz="1400" dirty="0" smtClean="0">
              <a:latin typeface="SBL Hebrew" panose="02000000000000000000" pitchFamily="2" charset="-79"/>
              <a:cs typeface="SBL Hebrew" panose="02000000000000000000" pitchFamily="2" charset="-79"/>
            </a:endParaRPr>
          </a:p>
        </p:txBody>
      </p:sp>
      <p:pic>
        <p:nvPicPr>
          <p:cNvPr id="2050" name="Picture 2" descr="D:\My Documents\HebrewCourseBriercrestFirstYear2014\Rocine Readings\08 Genesis 43_1-45_28\pics\dagesh in alep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3938" y="247650"/>
            <a:ext cx="6773862" cy="356235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7" name="Freeform 6"/>
          <p:cNvSpPr/>
          <p:nvPr/>
        </p:nvSpPr>
        <p:spPr>
          <a:xfrm>
            <a:off x="248729" y="981075"/>
            <a:ext cx="1913446" cy="3286125"/>
          </a:xfrm>
          <a:custGeom>
            <a:avLst/>
            <a:gdLst>
              <a:gd name="connsiteX0" fmla="*/ 27496 w 1913446"/>
              <a:gd name="connsiteY0" fmla="*/ 0 h 3409950"/>
              <a:gd name="connsiteX1" fmla="*/ 27496 w 1913446"/>
              <a:gd name="connsiteY1" fmla="*/ 2171700 h 3409950"/>
              <a:gd name="connsiteX2" fmla="*/ 313246 w 1913446"/>
              <a:gd name="connsiteY2" fmla="*/ 2971800 h 3409950"/>
              <a:gd name="connsiteX3" fmla="*/ 1151446 w 1913446"/>
              <a:gd name="connsiteY3" fmla="*/ 3276600 h 3409950"/>
              <a:gd name="connsiteX4" fmla="*/ 1913446 w 1913446"/>
              <a:gd name="connsiteY4" fmla="*/ 3409950 h 3409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3446" h="3409950">
                <a:moveTo>
                  <a:pt x="27496" y="0"/>
                </a:moveTo>
                <a:cubicBezTo>
                  <a:pt x="3683" y="838200"/>
                  <a:pt x="-20129" y="1676400"/>
                  <a:pt x="27496" y="2171700"/>
                </a:cubicBezTo>
                <a:cubicBezTo>
                  <a:pt x="75121" y="2667000"/>
                  <a:pt x="125921" y="2787650"/>
                  <a:pt x="313246" y="2971800"/>
                </a:cubicBezTo>
                <a:cubicBezTo>
                  <a:pt x="500571" y="3155950"/>
                  <a:pt x="884746" y="3203575"/>
                  <a:pt x="1151446" y="3276600"/>
                </a:cubicBezTo>
                <a:cubicBezTo>
                  <a:pt x="1418146" y="3349625"/>
                  <a:pt x="1665796" y="3379787"/>
                  <a:pt x="1913446" y="3409950"/>
                </a:cubicBezTo>
              </a:path>
            </a:pathLst>
          </a:custGeom>
          <a:noFill/>
          <a:ln w="19050">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588343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43:27-29</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וַיִּשְׁאַ֤ל לָהֶם֙ לְשָׁל֔וֹם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הֲשָׁל֛וֹם </a:t>
            </a:r>
            <a:r>
              <a:rPr lang="he-IL" sz="2200" dirty="0">
                <a:latin typeface="SBL Hebrew" pitchFamily="2" charset="-79"/>
                <a:cs typeface="SBL Hebrew" pitchFamily="2" charset="-79"/>
              </a:rPr>
              <a:t>אֲבִיכֶ֥ם הַזָּקֵ֖ן אֲשֶׁ֣ר אֲמַרְתֶּ֑ם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הַעוֹדֶ֖נּוּ </a:t>
            </a:r>
            <a:r>
              <a:rPr lang="he-IL" sz="2200" dirty="0">
                <a:latin typeface="SBL Hebrew" pitchFamily="2" charset="-79"/>
                <a:cs typeface="SBL Hebrew" pitchFamily="2" charset="-79"/>
              </a:rPr>
              <a:t>חָֽי׃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שָׁל֛וֹם </a:t>
            </a:r>
            <a:r>
              <a:rPr lang="he-IL" sz="2200" dirty="0">
                <a:latin typeface="SBL Hebrew" pitchFamily="2" charset="-79"/>
                <a:cs typeface="SBL Hebrew" pitchFamily="2" charset="-79"/>
              </a:rPr>
              <a:t>לְעַבְדְּךָ֥ לְאָבִ֖ינוּ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עוֹדֶ֣נּוּ </a:t>
            </a:r>
            <a:r>
              <a:rPr lang="he-IL" sz="2200" dirty="0">
                <a:latin typeface="SBL Hebrew" pitchFamily="2" charset="-79"/>
                <a:cs typeface="SBL Hebrew" pitchFamily="2" charset="-79"/>
              </a:rPr>
              <a:t>חָ֑י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וַֽיִּקְּד֖וּ </a:t>
            </a:r>
            <a:r>
              <a:rPr lang="he-IL" sz="2200" dirty="0">
                <a:latin typeface="SBL Hebrew" pitchFamily="2" charset="-79"/>
                <a:cs typeface="SBL Hebrew" pitchFamily="2" charset="-79"/>
              </a:rPr>
              <a:t>וישתחו וַיִּֽשְׁתַּחֲוּֽוּ׃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וַיִּשָּׂ֣א עֵינָ֗יו </a:t>
            </a:r>
            <a:r>
              <a:rPr lang="he-IL" sz="2200" dirty="0" smtClean="0">
                <a:latin typeface="SBL Hebrew" pitchFamily="2" charset="-79"/>
                <a:cs typeface="SBL Hebrew" pitchFamily="2" charset="-79"/>
              </a:rPr>
              <a:t>וַיַּ֞רְא </a:t>
            </a:r>
            <a:r>
              <a:rPr lang="he-IL" sz="2200" dirty="0">
                <a:latin typeface="SBL Hebrew" pitchFamily="2" charset="-79"/>
                <a:cs typeface="SBL Hebrew" pitchFamily="2" charset="-79"/>
              </a:rPr>
              <a:t>אֶת־בִּנְיָמִ֣ין אָחִיו֮ בֶּן־אִמּוֹ֒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הֲזֶה֙ </a:t>
            </a:r>
            <a:r>
              <a:rPr lang="he-IL" sz="2200" dirty="0">
                <a:latin typeface="SBL Hebrew" pitchFamily="2" charset="-79"/>
                <a:cs typeface="SBL Hebrew" pitchFamily="2" charset="-79"/>
              </a:rPr>
              <a:t>אֲחִיכֶ֣ם הַקָּטֹ֔ן </a:t>
            </a:r>
            <a:r>
              <a:rPr lang="he-IL" sz="2200" dirty="0" smtClean="0">
                <a:latin typeface="SBL Hebrew" pitchFamily="2" charset="-79"/>
                <a:cs typeface="SBL Hebrew" pitchFamily="2" charset="-79"/>
              </a:rPr>
              <a:t>אֲשֶׁ֥ר </a:t>
            </a:r>
            <a:r>
              <a:rPr lang="he-IL" sz="2200" dirty="0">
                <a:latin typeface="SBL Hebrew" pitchFamily="2" charset="-79"/>
                <a:cs typeface="SBL Hebrew" pitchFamily="2" charset="-79"/>
              </a:rPr>
              <a:t>אֲמַרְתֶּ֖ם אֵלָ֑י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אֱלֹהִ֥ים </a:t>
            </a:r>
            <a:r>
              <a:rPr lang="he-IL" sz="2200" dirty="0">
                <a:latin typeface="SBL Hebrew" pitchFamily="2" charset="-79"/>
                <a:cs typeface="SBL Hebrew" pitchFamily="2" charset="-79"/>
              </a:rPr>
              <a:t>יָחְנְךָ֖ בְּנִֽי׃ </a:t>
            </a: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43:30-32</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וַיְמַהֵ֣ר יוֹסֵ֗ף כִּֽי־נִכְמְר֤וּ רַחֲמָיו֙ אֶל־אָחִ֔יו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וַיְבַקֵּ֖שׁ </a:t>
            </a:r>
            <a:r>
              <a:rPr lang="he-IL" sz="2200" dirty="0">
                <a:latin typeface="SBL Hebrew" pitchFamily="2" charset="-79"/>
                <a:cs typeface="SBL Hebrew" pitchFamily="2" charset="-79"/>
              </a:rPr>
              <a:t>לִבְכּ֑וֹת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וַיָּבֹ֥א </a:t>
            </a:r>
            <a:r>
              <a:rPr lang="he-IL" sz="2200" dirty="0">
                <a:latin typeface="SBL Hebrew" pitchFamily="2" charset="-79"/>
                <a:cs typeface="SBL Hebrew" pitchFamily="2" charset="-79"/>
              </a:rPr>
              <a:t>הַחַ֖דְרָה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וַיֵּ֥בְךְּ </a:t>
            </a:r>
            <a:r>
              <a:rPr lang="he-IL" sz="2200" dirty="0">
                <a:latin typeface="SBL Hebrew" pitchFamily="2" charset="-79"/>
                <a:cs typeface="SBL Hebrew" pitchFamily="2" charset="-79"/>
              </a:rPr>
              <a:t>שָֽׁמָּה׃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וַיִּרְחַ֥ץ פָּנָ֖יו וַיֵּצֵ֑א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וַיִּ֨תְאַפַּ֔ק וַיֹּ֖אמֶר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שִׂ֥ימוּ </a:t>
            </a:r>
            <a:r>
              <a:rPr lang="he-IL" sz="2200" dirty="0">
                <a:latin typeface="SBL Hebrew" pitchFamily="2" charset="-79"/>
                <a:cs typeface="SBL Hebrew" pitchFamily="2" charset="-79"/>
              </a:rPr>
              <a:t>לָֽחֶם׃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וַיָּשִׂ֥ימוּ ל֛וֹ לְבַדּ֖וֹ וְלָהֶ֣ם לְבַדָּ֑ם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וְלַמִּצְרִ֞ים </a:t>
            </a:r>
            <a:r>
              <a:rPr lang="he-IL" sz="2200" dirty="0">
                <a:latin typeface="SBL Hebrew" pitchFamily="2" charset="-79"/>
                <a:cs typeface="SBL Hebrew" pitchFamily="2" charset="-79"/>
              </a:rPr>
              <a:t>הָאֹכְלִ֤ים אִתּוֹ֙ לְבַדָּ֔ם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 </a:t>
            </a:r>
            <a:r>
              <a:rPr lang="he-IL" sz="2200" dirty="0">
                <a:latin typeface="SBL Hebrew" pitchFamily="2" charset="-79"/>
                <a:cs typeface="SBL Hebrew" pitchFamily="2" charset="-79"/>
              </a:rPr>
              <a:t>לֹ֨א יוּכְל֜וּן הַמִּצְרִ֗ים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לֶאֱכֹ֤ל </a:t>
            </a:r>
            <a:r>
              <a:rPr lang="he-IL" sz="2200" dirty="0">
                <a:latin typeface="SBL Hebrew" pitchFamily="2" charset="-79"/>
                <a:cs typeface="SBL Hebrew" pitchFamily="2" charset="-79"/>
              </a:rPr>
              <a:t>אֶת־הָֽעִבְרִים֙ לֶ֔חֶם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כִּי־תוֹעֵבָ֥ה </a:t>
            </a:r>
            <a:r>
              <a:rPr lang="he-IL" sz="2200" dirty="0">
                <a:latin typeface="SBL Hebrew" pitchFamily="2" charset="-79"/>
                <a:cs typeface="SBL Hebrew" pitchFamily="2" charset="-79"/>
              </a:rPr>
              <a:t>הִ֖וא לְמִצְרָֽיִם׃ </a:t>
            </a:r>
          </a:p>
        </p:txBody>
      </p:sp>
    </p:spTree>
    <p:extLst>
      <p:ext uri="{BB962C8B-B14F-4D97-AF65-F5344CB8AC3E}">
        <p14:creationId xmlns:p14="http://schemas.microsoft.com/office/powerpoint/2010/main" val="2499754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43:27-29</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וַיִּשְׁאַ֤ל לָהֶם֙ לְשָׁל֔וֹם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הֲשָׁל֛וֹם </a:t>
            </a:r>
            <a:r>
              <a:rPr lang="he-IL" sz="2200" dirty="0">
                <a:latin typeface="SBL Hebrew" pitchFamily="2" charset="-79"/>
                <a:cs typeface="SBL Hebrew" pitchFamily="2" charset="-79"/>
              </a:rPr>
              <a:t>אֲבִיכֶ֥ם הַזָּקֵ֖ן אֲשֶׁ֣ר אֲמַרְתֶּ֑ם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הַעוֹדֶ֖נּוּ </a:t>
            </a:r>
            <a:r>
              <a:rPr lang="he-IL" sz="2200" dirty="0">
                <a:latin typeface="SBL Hebrew" pitchFamily="2" charset="-79"/>
                <a:cs typeface="SBL Hebrew" pitchFamily="2" charset="-79"/>
              </a:rPr>
              <a:t>חָֽי׃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שָׁל֛וֹם </a:t>
            </a:r>
            <a:r>
              <a:rPr lang="he-IL" sz="2200" dirty="0">
                <a:latin typeface="SBL Hebrew" pitchFamily="2" charset="-79"/>
                <a:cs typeface="SBL Hebrew" pitchFamily="2" charset="-79"/>
              </a:rPr>
              <a:t>לְעַבְדְּךָ֥ לְאָבִ֖ינוּ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עוֹדֶ֣נּוּ </a:t>
            </a:r>
            <a:r>
              <a:rPr lang="he-IL" sz="2200" dirty="0">
                <a:latin typeface="SBL Hebrew" pitchFamily="2" charset="-79"/>
                <a:cs typeface="SBL Hebrew" pitchFamily="2" charset="-79"/>
              </a:rPr>
              <a:t>חָ֑י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וַֽיִּקְּד֖וּ </a:t>
            </a:r>
            <a:r>
              <a:rPr lang="he-IL" sz="2200" dirty="0">
                <a:latin typeface="SBL Hebrew" pitchFamily="2" charset="-79"/>
                <a:cs typeface="SBL Hebrew" pitchFamily="2" charset="-79"/>
              </a:rPr>
              <a:t>וישתחו וַיִּֽשְׁתַּחֲוּֽוּ׃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solidFill>
                  <a:srgbClr val="0000FF"/>
                </a:solidFill>
                <a:latin typeface="SBL Hebrew" pitchFamily="2" charset="-79"/>
                <a:cs typeface="SBL Hebrew" pitchFamily="2" charset="-79"/>
              </a:rPr>
              <a:t>וַיִּשָּׂ֣א עֵינָ֗יו </a:t>
            </a:r>
            <a:r>
              <a:rPr lang="he-IL" sz="2200" dirty="0" smtClean="0">
                <a:latin typeface="SBL Hebrew" pitchFamily="2" charset="-79"/>
                <a:cs typeface="SBL Hebrew" pitchFamily="2" charset="-79"/>
              </a:rPr>
              <a:t>וַיַּ֞רְא </a:t>
            </a:r>
            <a:r>
              <a:rPr lang="he-IL" sz="2200" dirty="0">
                <a:latin typeface="SBL Hebrew" pitchFamily="2" charset="-79"/>
                <a:cs typeface="SBL Hebrew" pitchFamily="2" charset="-79"/>
              </a:rPr>
              <a:t>אֶת־בִּנְיָמִ֣ין אָחִיו֮ בֶּן־אִמּוֹ֒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הֲזֶה֙ </a:t>
            </a:r>
            <a:r>
              <a:rPr lang="he-IL" sz="2200" dirty="0">
                <a:latin typeface="SBL Hebrew" pitchFamily="2" charset="-79"/>
                <a:cs typeface="SBL Hebrew" pitchFamily="2" charset="-79"/>
              </a:rPr>
              <a:t>אֲחִיכֶ֣ם הַקָּטֹ֔ן </a:t>
            </a:r>
            <a:r>
              <a:rPr lang="he-IL" sz="2200" dirty="0" smtClean="0">
                <a:latin typeface="SBL Hebrew" pitchFamily="2" charset="-79"/>
                <a:cs typeface="SBL Hebrew" pitchFamily="2" charset="-79"/>
              </a:rPr>
              <a:t>אֲשֶׁ֥ר </a:t>
            </a:r>
            <a:r>
              <a:rPr lang="he-IL" sz="2200" dirty="0">
                <a:latin typeface="SBL Hebrew" pitchFamily="2" charset="-79"/>
                <a:cs typeface="SBL Hebrew" pitchFamily="2" charset="-79"/>
              </a:rPr>
              <a:t>אֲמַרְתֶּ֖ם אֵלָ֑י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אֱלֹהִ֥ים </a:t>
            </a:r>
            <a:r>
              <a:rPr lang="he-IL" sz="2200" dirty="0">
                <a:latin typeface="SBL Hebrew" pitchFamily="2" charset="-79"/>
                <a:cs typeface="SBL Hebrew" pitchFamily="2" charset="-79"/>
              </a:rPr>
              <a:t>יָחְנְךָ֖ </a:t>
            </a:r>
            <a:r>
              <a:rPr lang="he-IL" sz="2200" dirty="0">
                <a:solidFill>
                  <a:schemeClr val="accent6">
                    <a:lumMod val="50000"/>
                  </a:schemeClr>
                </a:solidFill>
                <a:latin typeface="SBL Hebrew" pitchFamily="2" charset="-79"/>
                <a:cs typeface="SBL Hebrew" pitchFamily="2" charset="-79"/>
              </a:rPr>
              <a:t>בְּנִֽי</a:t>
            </a:r>
            <a:r>
              <a:rPr lang="he-IL" sz="2200" dirty="0">
                <a:latin typeface="SBL Hebrew" pitchFamily="2" charset="-79"/>
                <a:cs typeface="SBL Hebrew" pitchFamily="2" charset="-79"/>
              </a:rPr>
              <a:t>׃ </a:t>
            </a: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43:30-32</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וַיְמַהֵ֣ר יוֹסֵ֗ף כִּֽי־נִכְמְר֤וּ רַחֲמָיו֙ אֶל־אָחִ֔יו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וַיְבַקֵּ֖שׁ </a:t>
            </a:r>
            <a:r>
              <a:rPr lang="he-IL" sz="2200" dirty="0">
                <a:latin typeface="SBL Hebrew" pitchFamily="2" charset="-79"/>
                <a:cs typeface="SBL Hebrew" pitchFamily="2" charset="-79"/>
              </a:rPr>
              <a:t>לִבְכּ֑וֹת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וַיָּבֹ֥א </a:t>
            </a:r>
            <a:r>
              <a:rPr lang="he-IL" sz="2200" dirty="0">
                <a:latin typeface="SBL Hebrew" pitchFamily="2" charset="-79"/>
                <a:cs typeface="SBL Hebrew" pitchFamily="2" charset="-79"/>
              </a:rPr>
              <a:t>הַחַ֖דְרָה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וַיֵּ֥בְךְּ </a:t>
            </a:r>
            <a:r>
              <a:rPr lang="he-IL" sz="2200" dirty="0">
                <a:latin typeface="SBL Hebrew" pitchFamily="2" charset="-79"/>
                <a:cs typeface="SBL Hebrew" pitchFamily="2" charset="-79"/>
              </a:rPr>
              <a:t>שָֽׁמָּה׃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וַיִּרְחַ֥ץ פָּנָ֖יו וַיֵּצֵ֑א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וַיִּ֨תְאַפַּ֔ק וַיֹּ֖אמֶר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שִׂ֥ימוּ </a:t>
            </a:r>
            <a:r>
              <a:rPr lang="he-IL" sz="2200" dirty="0">
                <a:latin typeface="SBL Hebrew" pitchFamily="2" charset="-79"/>
                <a:cs typeface="SBL Hebrew" pitchFamily="2" charset="-79"/>
              </a:rPr>
              <a:t>לָֽחֶם׃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וַיָּשִׂ֥ימוּ ל֛וֹ לְבַדּ֖וֹ וְלָהֶ֣ם לְבַדָּ֑ם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וְלַמִּצְרִ֞ים </a:t>
            </a:r>
            <a:r>
              <a:rPr lang="he-IL" sz="2200" dirty="0">
                <a:latin typeface="SBL Hebrew" pitchFamily="2" charset="-79"/>
                <a:cs typeface="SBL Hebrew" pitchFamily="2" charset="-79"/>
              </a:rPr>
              <a:t>הָאֹכְלִ֤ים אִתּוֹ֙ לְבַדָּ֔ם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 </a:t>
            </a:r>
            <a:r>
              <a:rPr lang="he-IL" sz="2200" dirty="0">
                <a:latin typeface="SBL Hebrew" pitchFamily="2" charset="-79"/>
                <a:cs typeface="SBL Hebrew" pitchFamily="2" charset="-79"/>
              </a:rPr>
              <a:t>לֹ֨א יוּכְל֜וּן הַמִּצְרִ֗ים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לֶאֱכֹ֤ל </a:t>
            </a:r>
            <a:r>
              <a:rPr lang="he-IL" sz="2200" dirty="0">
                <a:latin typeface="SBL Hebrew" pitchFamily="2" charset="-79"/>
                <a:cs typeface="SBL Hebrew" pitchFamily="2" charset="-79"/>
              </a:rPr>
              <a:t>אֶת־הָֽעִבְרִים֙ לֶ֔חֶם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כִּי־תוֹעֵבָ֥ה </a:t>
            </a:r>
            <a:r>
              <a:rPr lang="he-IL" sz="2200" dirty="0">
                <a:latin typeface="SBL Hebrew" pitchFamily="2" charset="-79"/>
                <a:cs typeface="SBL Hebrew" pitchFamily="2" charset="-79"/>
              </a:rPr>
              <a:t>הִ֖וא לְמִצְרָֽיִם׃ </a:t>
            </a:r>
          </a:p>
        </p:txBody>
      </p:sp>
      <p:sp>
        <p:nvSpPr>
          <p:cNvPr id="9" name="Rounded Rectangle 8"/>
          <p:cNvSpPr/>
          <p:nvPr/>
        </p:nvSpPr>
        <p:spPr>
          <a:xfrm>
            <a:off x="8020050" y="4486275"/>
            <a:ext cx="1085850" cy="438150"/>
          </a:xfrm>
          <a:prstGeom prst="roundRect">
            <a:avLst/>
          </a:prstGeom>
          <a:solidFill>
            <a:srgbClr val="0000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Box 9"/>
          <p:cNvSpPr txBox="1"/>
          <p:nvPr/>
        </p:nvSpPr>
        <p:spPr>
          <a:xfrm>
            <a:off x="4648200" y="2362200"/>
            <a:ext cx="4419599" cy="2031325"/>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400" dirty="0" smtClean="0">
                <a:latin typeface="SBL Hebrew" panose="02000000000000000000" pitchFamily="2" charset="-79"/>
                <a:cs typeface="SBL Hebrew" panose="02000000000000000000" pitchFamily="2" charset="-79"/>
              </a:rPr>
              <a:t>WBC</a:t>
            </a:r>
          </a:p>
          <a:p>
            <a:r>
              <a:rPr lang="en-US" sz="1400" dirty="0">
                <a:latin typeface="SBL Hebrew" panose="02000000000000000000" pitchFamily="2" charset="-79"/>
                <a:cs typeface="SBL Hebrew" panose="02000000000000000000" pitchFamily="2" charset="-79"/>
              </a:rPr>
              <a:t>“</a:t>
            </a:r>
            <a:r>
              <a:rPr lang="en-US" sz="1400" dirty="0">
                <a:solidFill>
                  <a:srgbClr val="0000FF"/>
                </a:solidFill>
                <a:latin typeface="SBL Hebrew" panose="02000000000000000000" pitchFamily="2" charset="-79"/>
                <a:cs typeface="SBL Hebrew" panose="02000000000000000000" pitchFamily="2" charset="-79"/>
              </a:rPr>
              <a:t>He raised his eyes</a:t>
            </a:r>
            <a:r>
              <a:rPr lang="en-US" sz="1400" dirty="0">
                <a:latin typeface="SBL Hebrew" panose="02000000000000000000" pitchFamily="2" charset="-79"/>
                <a:cs typeface="SBL Hebrew" panose="02000000000000000000" pitchFamily="2" charset="-79"/>
              </a:rPr>
              <a:t>” often indicates that what is about to be seen is most important (13:10; 18:2; 22:4, 13; 33:1, 5; 37:25). “Benjamin his brother, his own mother’s son.” Hitherto in the audience scene, no relational terms have been used. The brothers are just “the men” and Joseph is “the man,” but here suddenly Benjamin is called “brother” and “mother’s son” to emphasize the bond between him and Joseph.</a:t>
            </a:r>
            <a:endParaRPr lang="en-US" sz="1400" dirty="0" smtClean="0">
              <a:latin typeface="SBL Hebrew" panose="02000000000000000000" pitchFamily="2" charset="-79"/>
              <a:cs typeface="SBL Hebrew" panose="02000000000000000000" pitchFamily="2" charset="-79"/>
            </a:endParaRPr>
          </a:p>
        </p:txBody>
      </p:sp>
      <p:sp>
        <p:nvSpPr>
          <p:cNvPr id="11" name="TextBox 10"/>
          <p:cNvSpPr txBox="1"/>
          <p:nvPr/>
        </p:nvSpPr>
        <p:spPr>
          <a:xfrm>
            <a:off x="2667000" y="5943600"/>
            <a:ext cx="4419599" cy="738664"/>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400" dirty="0" smtClean="0">
                <a:latin typeface="SBL Hebrew" panose="02000000000000000000" pitchFamily="2" charset="-79"/>
                <a:cs typeface="SBL Hebrew" panose="02000000000000000000" pitchFamily="2" charset="-79"/>
              </a:rPr>
              <a:t>WBC</a:t>
            </a:r>
          </a:p>
          <a:p>
            <a:r>
              <a:rPr lang="en-US" sz="1400" dirty="0">
                <a:latin typeface="SBL Hebrew" panose="02000000000000000000" pitchFamily="2" charset="-79"/>
                <a:cs typeface="SBL Hebrew" panose="02000000000000000000" pitchFamily="2" charset="-79"/>
              </a:rPr>
              <a:t>“</a:t>
            </a:r>
            <a:r>
              <a:rPr lang="en-US" sz="1400" dirty="0">
                <a:solidFill>
                  <a:schemeClr val="accent6">
                    <a:lumMod val="50000"/>
                  </a:schemeClr>
                </a:solidFill>
                <a:latin typeface="SBL Hebrew" panose="02000000000000000000" pitchFamily="2" charset="-79"/>
                <a:cs typeface="SBL Hebrew" panose="02000000000000000000" pitchFamily="2" charset="-79"/>
              </a:rPr>
              <a:t>My son</a:t>
            </a:r>
            <a:r>
              <a:rPr lang="en-US" sz="1400" dirty="0">
                <a:latin typeface="SBL Hebrew" panose="02000000000000000000" pitchFamily="2" charset="-79"/>
                <a:cs typeface="SBL Hebrew" panose="02000000000000000000" pitchFamily="2" charset="-79"/>
              </a:rPr>
              <a:t>” expresses friendliness between two unrelated men of unequal status (1 Sam 3:16; 4:16; 26:21, 25).</a:t>
            </a:r>
            <a:endParaRPr lang="en-US" sz="1400" dirty="0" smtClean="0">
              <a:latin typeface="SBL Hebrew" panose="02000000000000000000" pitchFamily="2" charset="-79"/>
              <a:cs typeface="SBL Hebrew" panose="02000000000000000000" pitchFamily="2" charset="-79"/>
            </a:endParaRPr>
          </a:p>
        </p:txBody>
      </p:sp>
      <p:sp>
        <p:nvSpPr>
          <p:cNvPr id="12" name="Rounded Rectangle 11"/>
          <p:cNvSpPr/>
          <p:nvPr/>
        </p:nvSpPr>
        <p:spPr>
          <a:xfrm>
            <a:off x="7124699" y="6134100"/>
            <a:ext cx="504825" cy="400050"/>
          </a:xfrm>
          <a:prstGeom prst="roundRect">
            <a:avLst/>
          </a:prstGeom>
          <a:solidFill>
            <a:schemeClr val="accent6">
              <a:lumMod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accent6">
                  <a:lumMod val="50000"/>
                </a:schemeClr>
              </a:solidFill>
            </a:endParaRPr>
          </a:p>
        </p:txBody>
      </p:sp>
    </p:spTree>
    <p:extLst>
      <p:ext uri="{BB962C8B-B14F-4D97-AF65-F5344CB8AC3E}">
        <p14:creationId xmlns:p14="http://schemas.microsoft.com/office/powerpoint/2010/main" val="4098220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43:1-5</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וְהָרָעָ֖ב </a:t>
            </a:r>
            <a:r>
              <a:rPr lang="he-IL" sz="2200" dirty="0">
                <a:latin typeface="SBL Hebrew" pitchFamily="2" charset="-79"/>
                <a:cs typeface="SBL Hebrew" pitchFamily="2" charset="-79"/>
              </a:rPr>
              <a:t>כָּבֵ֥ד בָּאָֽרֶץ׃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000" dirty="0" smtClean="0">
                <a:latin typeface="SBL Hebrew" pitchFamily="2" charset="-79"/>
                <a:cs typeface="SBL Hebrew" pitchFamily="2" charset="-79"/>
              </a:rPr>
              <a:t> </a:t>
            </a:r>
            <a:endParaRPr lang="en-US" sz="10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וַיְהִ֗י כַּאֲשֶׁ֤ר כִּלּוּ֙ לֶאֱכֹ֣ל אֶת־הַשֶּׁ֔בֶר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200" dirty="0">
                <a:latin typeface="SBL Hebrew" pitchFamily="2" charset="-79"/>
                <a:cs typeface="SBL Hebrew" pitchFamily="2" charset="-79"/>
              </a:rPr>
              <a:t>	</a:t>
            </a:r>
            <a:r>
              <a:rPr lang="he-IL" sz="2200" dirty="0" smtClean="0">
                <a:latin typeface="SBL Hebrew" pitchFamily="2" charset="-79"/>
                <a:cs typeface="SBL Hebrew" pitchFamily="2" charset="-79"/>
              </a:rPr>
              <a:t>אֲשֶׁ֥ר </a:t>
            </a:r>
            <a:r>
              <a:rPr lang="he-IL" sz="2200" dirty="0">
                <a:latin typeface="SBL Hebrew" pitchFamily="2" charset="-79"/>
                <a:cs typeface="SBL Hebrew" pitchFamily="2" charset="-79"/>
              </a:rPr>
              <a:t>הֵבִ֖יאוּ מִמִּצְרָ֑יִם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r>
              <a:rPr lang="he-IL" sz="2200" dirty="0">
                <a:latin typeface="SBL Hebrew" pitchFamily="2" charset="-79"/>
                <a:cs typeface="SBL Hebrew" pitchFamily="2" charset="-79"/>
              </a:rPr>
              <a:t>אֲלֵיהֶם֙ אֲבִיהֶ֔ם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200" dirty="0">
                <a:latin typeface="SBL Hebrew" pitchFamily="2" charset="-79"/>
                <a:cs typeface="SBL Hebrew" pitchFamily="2" charset="-79"/>
              </a:rPr>
              <a:t>	</a:t>
            </a:r>
            <a:r>
              <a:rPr lang="he-IL" sz="2200" dirty="0" smtClean="0">
                <a:latin typeface="SBL Hebrew" pitchFamily="2" charset="-79"/>
                <a:cs typeface="SBL Hebrew" pitchFamily="2" charset="-79"/>
              </a:rPr>
              <a:t>שֻׁ֖בוּ </a:t>
            </a:r>
            <a:r>
              <a:rPr lang="he-IL" sz="2200" dirty="0">
                <a:latin typeface="SBL Hebrew" pitchFamily="2" charset="-79"/>
                <a:cs typeface="SBL Hebrew" pitchFamily="2" charset="-79"/>
              </a:rPr>
              <a:t>שִׁבְרוּ־לָ֥נוּ מְעַט־אֹֽכֶל׃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000" dirty="0">
                <a:latin typeface="SBL Hebrew" pitchFamily="2" charset="-79"/>
                <a:cs typeface="SBL Hebrew" pitchFamily="2" charset="-79"/>
              </a:rPr>
              <a:t> </a:t>
            </a:r>
            <a:endParaRPr lang="en-US" sz="10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r>
              <a:rPr lang="he-IL" sz="2200" dirty="0">
                <a:latin typeface="SBL Hebrew" pitchFamily="2" charset="-79"/>
                <a:cs typeface="SBL Hebrew" pitchFamily="2" charset="-79"/>
              </a:rPr>
              <a:t>אֵלָ֛יו יְהוּדָ֖ה לֵאמֹ֑ר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הָעֵ֣ד </a:t>
            </a:r>
            <a:r>
              <a:rPr lang="he-IL" sz="2200" dirty="0">
                <a:latin typeface="SBL Hebrew" pitchFamily="2" charset="-79"/>
                <a:cs typeface="SBL Hebrew" pitchFamily="2" charset="-79"/>
              </a:rPr>
              <a:t>הֵעִד֩ בָּ֨נוּ הָאִ֤ישׁ לֵאמֹר֙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לֹֽא־תִרְא֣וּ </a:t>
            </a:r>
            <a:r>
              <a:rPr lang="he-IL" sz="2200" dirty="0">
                <a:latin typeface="SBL Hebrew" pitchFamily="2" charset="-79"/>
                <a:cs typeface="SBL Hebrew" pitchFamily="2" charset="-79"/>
              </a:rPr>
              <a:t>פָנַ֔י בִּלְתִּ֖י אֲחִיכֶ֥ם אִתְּכֶֽם׃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000" dirty="0" smtClean="0">
                <a:latin typeface="SBL Hebrew" pitchFamily="2" charset="-79"/>
                <a:cs typeface="SBL Hebrew" pitchFamily="2" charset="-79"/>
              </a:rPr>
              <a:t>  </a:t>
            </a:r>
            <a:endParaRPr lang="he-IL" sz="10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אִם־יֶשְׁךָ֛ </a:t>
            </a:r>
            <a:r>
              <a:rPr lang="he-IL" sz="2200" dirty="0">
                <a:latin typeface="SBL Hebrew" pitchFamily="2" charset="-79"/>
                <a:cs typeface="SBL Hebrew" pitchFamily="2" charset="-79"/>
              </a:rPr>
              <a:t>מְשַׁלֵּ֥חַ אֶת־אָחִ֖ינוּ אִתָּ֑נוּ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נֵרְדָ֕ה </a:t>
            </a:r>
            <a:r>
              <a:rPr lang="he-IL" sz="2200" dirty="0">
                <a:latin typeface="SBL Hebrew" pitchFamily="2" charset="-79"/>
                <a:cs typeface="SBL Hebrew" pitchFamily="2" charset="-79"/>
              </a:rPr>
              <a:t>וְנִשְׁבְּרָ֥ה לְךָ֖ אֹֽכֶל׃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000" dirty="0" smtClean="0">
                <a:latin typeface="SBL Hebrew" pitchFamily="2" charset="-79"/>
                <a:cs typeface="SBL Hebrew" pitchFamily="2" charset="-79"/>
              </a:rPr>
              <a:t>  </a:t>
            </a:r>
            <a:endParaRPr lang="he-IL" sz="10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וְאִם־אֵינְךָ֥ </a:t>
            </a:r>
            <a:r>
              <a:rPr lang="he-IL" sz="2200" dirty="0">
                <a:latin typeface="SBL Hebrew" pitchFamily="2" charset="-79"/>
                <a:cs typeface="SBL Hebrew" pitchFamily="2" charset="-79"/>
              </a:rPr>
              <a:t>מְשַׁלֵּ֖חַ לֹ֣א נֵרֵ֑ד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כִּֽי־הָאִ֞ישׁ </a:t>
            </a:r>
            <a:r>
              <a:rPr lang="he-IL" sz="2200" dirty="0">
                <a:latin typeface="SBL Hebrew" pitchFamily="2" charset="-79"/>
                <a:cs typeface="SBL Hebrew" pitchFamily="2" charset="-79"/>
              </a:rPr>
              <a:t>אָמַ֤ר אֵלֵ֙ינוּ֙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לֹֽא־תִרְא֣וּ </a:t>
            </a:r>
            <a:r>
              <a:rPr lang="he-IL" sz="2200" dirty="0">
                <a:latin typeface="SBL Hebrew" pitchFamily="2" charset="-79"/>
                <a:cs typeface="SBL Hebrew" pitchFamily="2" charset="-79"/>
              </a:rPr>
              <a:t>פָנַ֔י בִּלְתִּ֖י אֲחִיכֶ֥ם אִתְּכֶֽם׃ </a:t>
            </a:r>
            <a:endParaRPr lang="he-IL" sz="2200" dirty="0" smtClean="0">
              <a:latin typeface="SBL Hebrew" pitchFamily="2" charset="-79"/>
              <a:cs typeface="SBL Hebrew" pitchFamily="2" charset="-79"/>
            </a:endParaRP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43:6-7</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יִשְׂרָאֵ֔ל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לָמָ֥ה </a:t>
            </a:r>
            <a:r>
              <a:rPr lang="he-IL" sz="2200" dirty="0">
                <a:latin typeface="SBL Hebrew" pitchFamily="2" charset="-79"/>
                <a:cs typeface="SBL Hebrew" pitchFamily="2" charset="-79"/>
              </a:rPr>
              <a:t>הֲרֵעֹתֶ֖ם לִ֑י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לְהַגִּ֣יד </a:t>
            </a:r>
            <a:r>
              <a:rPr lang="he-IL" sz="2200" dirty="0">
                <a:latin typeface="SBL Hebrew" pitchFamily="2" charset="-79"/>
                <a:cs typeface="SBL Hebrew" pitchFamily="2" charset="-79"/>
              </a:rPr>
              <a:t>לָאִ֔ישׁ הַע֥וֹד לָכֶ֖ם אָֽח׃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שָׁא֣וֹל </a:t>
            </a:r>
            <a:r>
              <a:rPr lang="he-IL" sz="2200" dirty="0">
                <a:latin typeface="SBL Hebrew" pitchFamily="2" charset="-79"/>
                <a:cs typeface="SBL Hebrew" pitchFamily="2" charset="-79"/>
              </a:rPr>
              <a:t>שָֽׁאַל־הָ֠אִישׁ לָ֣נוּ וּלְמֽוֹלַדְתֵּ֜נוּ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לֵאמֹ֗ר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הַע֨וֹד </a:t>
            </a:r>
            <a:r>
              <a:rPr lang="he-IL" sz="2200" dirty="0">
                <a:latin typeface="SBL Hebrew" pitchFamily="2" charset="-79"/>
                <a:cs typeface="SBL Hebrew" pitchFamily="2" charset="-79"/>
              </a:rPr>
              <a:t>אֲבִיכֶ֥ם חַי֙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הֲיֵ֣שׁ </a:t>
            </a:r>
            <a:r>
              <a:rPr lang="he-IL" sz="2200" dirty="0">
                <a:latin typeface="SBL Hebrew" pitchFamily="2" charset="-79"/>
                <a:cs typeface="SBL Hebrew" pitchFamily="2" charset="-79"/>
              </a:rPr>
              <a:t>לָכֶ֣ם אָ֔ח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וַנַ֨גֶּד־ל֔וֹ </a:t>
            </a:r>
            <a:r>
              <a:rPr lang="he-IL" sz="2200" dirty="0">
                <a:latin typeface="SBL Hebrew" pitchFamily="2" charset="-79"/>
                <a:cs typeface="SBL Hebrew" pitchFamily="2" charset="-79"/>
              </a:rPr>
              <a:t>עַל־פִּ֖י הַדְּבָרִ֣ים הָאֵ֑לֶּה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הֲיָד֣וֹעַ </a:t>
            </a:r>
            <a:r>
              <a:rPr lang="he-IL" sz="2200" dirty="0">
                <a:latin typeface="SBL Hebrew" pitchFamily="2" charset="-79"/>
                <a:cs typeface="SBL Hebrew" pitchFamily="2" charset="-79"/>
              </a:rPr>
              <a:t>נֵדַ֔ע כִּ֣י 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הוֹרִ֖ידוּ </a:t>
            </a:r>
            <a:r>
              <a:rPr lang="he-IL" sz="2200" dirty="0">
                <a:latin typeface="SBL Hebrew" pitchFamily="2" charset="-79"/>
                <a:cs typeface="SBL Hebrew" pitchFamily="2" charset="-79"/>
              </a:rPr>
              <a:t>אֶת־אֲחִיכֶֽם׃ </a:t>
            </a:r>
            <a:endParaRPr lang="he-IL" sz="2200" dirty="0" smtClean="0">
              <a:latin typeface="SBL Hebrew" pitchFamily="2" charset="-79"/>
              <a:cs typeface="SBL Hebrew" pitchFamily="2" charset="-79"/>
            </a:endParaRPr>
          </a:p>
        </p:txBody>
      </p:sp>
    </p:spTree>
    <p:extLst>
      <p:ext uri="{BB962C8B-B14F-4D97-AF65-F5344CB8AC3E}">
        <p14:creationId xmlns:p14="http://schemas.microsoft.com/office/powerpoint/2010/main" val="3150045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43:27-29</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וַיִּשְׁאַ֤ל לָהֶם֙ לְשָׁל֔וֹם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הֲשָׁל֛וֹם </a:t>
            </a:r>
            <a:r>
              <a:rPr lang="he-IL" sz="2200" dirty="0">
                <a:latin typeface="SBL Hebrew" pitchFamily="2" charset="-79"/>
                <a:cs typeface="SBL Hebrew" pitchFamily="2" charset="-79"/>
              </a:rPr>
              <a:t>אֲבִיכֶ֥ם הַזָּקֵ֖ן אֲשֶׁ֣ר אֲמַרְתֶּ֑ם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הַעוֹדֶ֖נּוּ </a:t>
            </a:r>
            <a:r>
              <a:rPr lang="he-IL" sz="2200" dirty="0">
                <a:latin typeface="SBL Hebrew" pitchFamily="2" charset="-79"/>
                <a:cs typeface="SBL Hebrew" pitchFamily="2" charset="-79"/>
              </a:rPr>
              <a:t>חָֽי׃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שָׁל֛וֹם </a:t>
            </a:r>
            <a:r>
              <a:rPr lang="he-IL" sz="2200" dirty="0">
                <a:latin typeface="SBL Hebrew" pitchFamily="2" charset="-79"/>
                <a:cs typeface="SBL Hebrew" pitchFamily="2" charset="-79"/>
              </a:rPr>
              <a:t>לְעַבְדְּךָ֥ לְאָבִ֖ינוּ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עוֹדֶ֣נּוּ </a:t>
            </a:r>
            <a:r>
              <a:rPr lang="he-IL" sz="2200" dirty="0">
                <a:latin typeface="SBL Hebrew" pitchFamily="2" charset="-79"/>
                <a:cs typeface="SBL Hebrew" pitchFamily="2" charset="-79"/>
              </a:rPr>
              <a:t>חָ֑י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וַֽיִּקְּד֖וּ </a:t>
            </a:r>
            <a:r>
              <a:rPr lang="he-IL" sz="2200" dirty="0">
                <a:latin typeface="SBL Hebrew" pitchFamily="2" charset="-79"/>
                <a:cs typeface="SBL Hebrew" pitchFamily="2" charset="-79"/>
              </a:rPr>
              <a:t>וישתחו וַיִּֽשְׁתַּחֲוּֽוּ׃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וַיִּשָּׂ֣א עֵינָ֗יו </a:t>
            </a:r>
            <a:r>
              <a:rPr lang="he-IL" sz="2200" dirty="0" smtClean="0">
                <a:latin typeface="SBL Hebrew" pitchFamily="2" charset="-79"/>
                <a:cs typeface="SBL Hebrew" pitchFamily="2" charset="-79"/>
              </a:rPr>
              <a:t>וַיַּ֞רְא </a:t>
            </a:r>
            <a:r>
              <a:rPr lang="he-IL" sz="2200" dirty="0">
                <a:latin typeface="SBL Hebrew" pitchFamily="2" charset="-79"/>
                <a:cs typeface="SBL Hebrew" pitchFamily="2" charset="-79"/>
              </a:rPr>
              <a:t>אֶת־בִּנְיָמִ֣ין אָחִיו֮ בֶּן־אִמּוֹ֒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הֲזֶה֙ </a:t>
            </a:r>
            <a:r>
              <a:rPr lang="he-IL" sz="2200" dirty="0">
                <a:latin typeface="SBL Hebrew" pitchFamily="2" charset="-79"/>
                <a:cs typeface="SBL Hebrew" pitchFamily="2" charset="-79"/>
              </a:rPr>
              <a:t>אֲחִיכֶ֣ם הַקָּטֹ֔ן </a:t>
            </a:r>
            <a:r>
              <a:rPr lang="he-IL" sz="2200" dirty="0" smtClean="0">
                <a:latin typeface="SBL Hebrew" pitchFamily="2" charset="-79"/>
                <a:cs typeface="SBL Hebrew" pitchFamily="2" charset="-79"/>
              </a:rPr>
              <a:t>אֲשֶׁ֥ר </a:t>
            </a:r>
            <a:r>
              <a:rPr lang="he-IL" sz="2200" dirty="0">
                <a:latin typeface="SBL Hebrew" pitchFamily="2" charset="-79"/>
                <a:cs typeface="SBL Hebrew" pitchFamily="2" charset="-79"/>
              </a:rPr>
              <a:t>אֲמַרְתֶּ֖ם אֵלָ֑י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אֱלֹהִ֥ים </a:t>
            </a:r>
            <a:r>
              <a:rPr lang="he-IL" sz="2200" dirty="0">
                <a:solidFill>
                  <a:srgbClr val="0000FF"/>
                </a:solidFill>
                <a:latin typeface="SBL Hebrew" pitchFamily="2" charset="-79"/>
                <a:cs typeface="SBL Hebrew" pitchFamily="2" charset="-79"/>
              </a:rPr>
              <a:t>יָחְנְךָ֖</a:t>
            </a:r>
            <a:r>
              <a:rPr lang="he-IL" sz="2200" dirty="0">
                <a:latin typeface="SBL Hebrew" pitchFamily="2" charset="-79"/>
                <a:cs typeface="SBL Hebrew" pitchFamily="2" charset="-79"/>
              </a:rPr>
              <a:t> בְּנִֽי׃ </a:t>
            </a: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43:30-32</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וַיְמַהֵ֣ר יוֹסֵ֗ף כִּֽי־נִכְמְר֤וּ רַחֲמָיו֙ אֶל־אָחִ֔יו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וַיְבַקֵּ֖שׁ </a:t>
            </a:r>
            <a:r>
              <a:rPr lang="he-IL" sz="2200" dirty="0">
                <a:latin typeface="SBL Hebrew" pitchFamily="2" charset="-79"/>
                <a:cs typeface="SBL Hebrew" pitchFamily="2" charset="-79"/>
              </a:rPr>
              <a:t>לִבְכּ֑וֹת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וַיָּבֹ֥א </a:t>
            </a:r>
            <a:r>
              <a:rPr lang="he-IL" sz="2200" dirty="0">
                <a:latin typeface="SBL Hebrew" pitchFamily="2" charset="-79"/>
                <a:cs typeface="SBL Hebrew" pitchFamily="2" charset="-79"/>
              </a:rPr>
              <a:t>הַחַ֖דְרָה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וַיֵּ֥בְךְּ </a:t>
            </a:r>
            <a:r>
              <a:rPr lang="he-IL" sz="2200" dirty="0">
                <a:latin typeface="SBL Hebrew" pitchFamily="2" charset="-79"/>
                <a:cs typeface="SBL Hebrew" pitchFamily="2" charset="-79"/>
              </a:rPr>
              <a:t>שָֽׁמָּה׃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וַיִּרְחַ֥ץ פָּנָ֖יו וַיֵּצֵ֑א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וַיִּ֨תְאַפַּ֔ק וַיֹּ֖אמֶר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שִׂ֥ימוּ </a:t>
            </a:r>
            <a:r>
              <a:rPr lang="he-IL" sz="2200" dirty="0">
                <a:latin typeface="SBL Hebrew" pitchFamily="2" charset="-79"/>
                <a:cs typeface="SBL Hebrew" pitchFamily="2" charset="-79"/>
              </a:rPr>
              <a:t>לָֽחֶם׃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וַיָּשִׂ֥ימוּ ל֛וֹ לְבַדּ֖וֹ וְלָהֶ֣ם לְבַדָּ֑ם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וְלַמִּצְרִ֞ים </a:t>
            </a:r>
            <a:r>
              <a:rPr lang="he-IL" sz="2200" dirty="0">
                <a:latin typeface="SBL Hebrew" pitchFamily="2" charset="-79"/>
                <a:cs typeface="SBL Hebrew" pitchFamily="2" charset="-79"/>
              </a:rPr>
              <a:t>הָאֹכְלִ֤ים אִתּוֹ֙ לְבַדָּ֔ם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 </a:t>
            </a:r>
            <a:r>
              <a:rPr lang="he-IL" sz="2200" dirty="0">
                <a:latin typeface="SBL Hebrew" pitchFamily="2" charset="-79"/>
                <a:cs typeface="SBL Hebrew" pitchFamily="2" charset="-79"/>
              </a:rPr>
              <a:t>לֹ֨א יוּכְל֜וּן הַמִּצְרִ֗ים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לֶאֱכֹ֤ל </a:t>
            </a:r>
            <a:r>
              <a:rPr lang="he-IL" sz="2200" dirty="0">
                <a:latin typeface="SBL Hebrew" pitchFamily="2" charset="-79"/>
                <a:cs typeface="SBL Hebrew" pitchFamily="2" charset="-79"/>
              </a:rPr>
              <a:t>אֶת־הָֽעִבְרִים֙ לֶ֔חֶם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כִּי־תוֹעֵבָ֥ה </a:t>
            </a:r>
            <a:r>
              <a:rPr lang="he-IL" sz="2200" dirty="0">
                <a:latin typeface="SBL Hebrew" pitchFamily="2" charset="-79"/>
                <a:cs typeface="SBL Hebrew" pitchFamily="2" charset="-79"/>
              </a:rPr>
              <a:t>הִ֖וא לְמִצְרָֽיִם׃ </a:t>
            </a:r>
          </a:p>
        </p:txBody>
      </p:sp>
      <p:pic>
        <p:nvPicPr>
          <p:cNvPr id="1026" name="Picture 2" descr="D:\My Documents\HebrewCourseBriercrestFirstYear2014\Rocine Readings\08 Genesis 43_1-45_28\pics\Genesis 43 pics\GKC 67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 y="2286000"/>
            <a:ext cx="6915150" cy="3762375"/>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7" name="Rounded Rectangle 6"/>
          <p:cNvSpPr/>
          <p:nvPr/>
        </p:nvSpPr>
        <p:spPr>
          <a:xfrm>
            <a:off x="4772024" y="5486400"/>
            <a:ext cx="2714625" cy="266700"/>
          </a:xfrm>
          <a:prstGeom prst="roundRect">
            <a:avLst/>
          </a:prstGeom>
          <a:solidFill>
            <a:srgbClr val="0000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ounded Rectangle 7"/>
          <p:cNvSpPr/>
          <p:nvPr/>
        </p:nvSpPr>
        <p:spPr>
          <a:xfrm>
            <a:off x="781050" y="5705475"/>
            <a:ext cx="1857375" cy="209550"/>
          </a:xfrm>
          <a:prstGeom prst="roundRect">
            <a:avLst/>
          </a:prstGeom>
          <a:solidFill>
            <a:srgbClr val="0000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ounded Rectangle 8"/>
          <p:cNvSpPr/>
          <p:nvPr/>
        </p:nvSpPr>
        <p:spPr>
          <a:xfrm>
            <a:off x="7591425" y="6057900"/>
            <a:ext cx="561976" cy="495300"/>
          </a:xfrm>
          <a:prstGeom prst="roundRect">
            <a:avLst/>
          </a:prstGeom>
          <a:solidFill>
            <a:srgbClr val="0000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000383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43:27-29</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וַיִּשְׁאַ֤ל לָהֶם֙ לְשָׁל֔וֹם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הֲשָׁל֛וֹם </a:t>
            </a:r>
            <a:r>
              <a:rPr lang="he-IL" sz="2200" dirty="0">
                <a:latin typeface="SBL Hebrew" pitchFamily="2" charset="-79"/>
                <a:cs typeface="SBL Hebrew" pitchFamily="2" charset="-79"/>
              </a:rPr>
              <a:t>אֲבִיכֶ֥ם הַזָּקֵ֖ן אֲשֶׁ֣ר אֲמַרְתֶּ֑ם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הַעוֹדֶ֖נּוּ </a:t>
            </a:r>
            <a:r>
              <a:rPr lang="he-IL" sz="2200" dirty="0">
                <a:latin typeface="SBL Hebrew" pitchFamily="2" charset="-79"/>
                <a:cs typeface="SBL Hebrew" pitchFamily="2" charset="-79"/>
              </a:rPr>
              <a:t>חָֽי׃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שָׁל֛וֹם </a:t>
            </a:r>
            <a:r>
              <a:rPr lang="he-IL" sz="2200" dirty="0">
                <a:latin typeface="SBL Hebrew" pitchFamily="2" charset="-79"/>
                <a:cs typeface="SBL Hebrew" pitchFamily="2" charset="-79"/>
              </a:rPr>
              <a:t>לְעַבְדְּךָ֥ לְאָבִ֖ינוּ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עוֹדֶ֣נּוּ </a:t>
            </a:r>
            <a:r>
              <a:rPr lang="he-IL" sz="2200" dirty="0">
                <a:latin typeface="SBL Hebrew" pitchFamily="2" charset="-79"/>
                <a:cs typeface="SBL Hebrew" pitchFamily="2" charset="-79"/>
              </a:rPr>
              <a:t>חָ֑י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וַֽיִּקְּד֖וּ </a:t>
            </a:r>
            <a:r>
              <a:rPr lang="he-IL" sz="2200" dirty="0">
                <a:latin typeface="SBL Hebrew" pitchFamily="2" charset="-79"/>
                <a:cs typeface="SBL Hebrew" pitchFamily="2" charset="-79"/>
              </a:rPr>
              <a:t>וישתחו וַיִּֽשְׁתַּחֲוּֽוּ׃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וַיִּשָּׂ֣א עֵינָ֗יו </a:t>
            </a:r>
            <a:r>
              <a:rPr lang="he-IL" sz="2200" dirty="0" smtClean="0">
                <a:latin typeface="SBL Hebrew" pitchFamily="2" charset="-79"/>
                <a:cs typeface="SBL Hebrew" pitchFamily="2" charset="-79"/>
              </a:rPr>
              <a:t>וַיַּ֞רְא </a:t>
            </a:r>
            <a:r>
              <a:rPr lang="he-IL" sz="2200" dirty="0">
                <a:latin typeface="SBL Hebrew" pitchFamily="2" charset="-79"/>
                <a:cs typeface="SBL Hebrew" pitchFamily="2" charset="-79"/>
              </a:rPr>
              <a:t>אֶת־בִּנְיָמִ֣ין אָחִיו֮ בֶּן־אִמּוֹ֒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הֲזֶה֙ </a:t>
            </a:r>
            <a:r>
              <a:rPr lang="he-IL" sz="2200" dirty="0">
                <a:latin typeface="SBL Hebrew" pitchFamily="2" charset="-79"/>
                <a:cs typeface="SBL Hebrew" pitchFamily="2" charset="-79"/>
              </a:rPr>
              <a:t>אֲחִיכֶ֣ם הַקָּטֹ֔ן </a:t>
            </a:r>
            <a:r>
              <a:rPr lang="he-IL" sz="2200" dirty="0" smtClean="0">
                <a:latin typeface="SBL Hebrew" pitchFamily="2" charset="-79"/>
                <a:cs typeface="SBL Hebrew" pitchFamily="2" charset="-79"/>
              </a:rPr>
              <a:t>אֲשֶׁ֥ר </a:t>
            </a:r>
            <a:r>
              <a:rPr lang="he-IL" sz="2200" dirty="0">
                <a:latin typeface="SBL Hebrew" pitchFamily="2" charset="-79"/>
                <a:cs typeface="SBL Hebrew" pitchFamily="2" charset="-79"/>
              </a:rPr>
              <a:t>אֲמַרְתֶּ֖ם אֵלָ֑י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אֱלֹהִ֥ים </a:t>
            </a:r>
            <a:r>
              <a:rPr lang="he-IL" sz="2200" dirty="0">
                <a:latin typeface="SBL Hebrew" pitchFamily="2" charset="-79"/>
                <a:cs typeface="SBL Hebrew" pitchFamily="2" charset="-79"/>
              </a:rPr>
              <a:t>יָחְנְךָ֖ בְּנִֽי׃ </a:t>
            </a: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43:30-32</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וַיְמַהֵ֣ר יוֹסֵ֗ף כִּֽי־נִכְמְר֤וּ רַחֲמָיו֙ אֶל־אָחִ֔יו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וַיְבַקֵּ֖שׁ </a:t>
            </a:r>
            <a:r>
              <a:rPr lang="he-IL" sz="2200" dirty="0">
                <a:latin typeface="SBL Hebrew" pitchFamily="2" charset="-79"/>
                <a:cs typeface="SBL Hebrew" pitchFamily="2" charset="-79"/>
              </a:rPr>
              <a:t>לִבְכּ֑וֹת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וַיָּבֹ֥א </a:t>
            </a:r>
            <a:r>
              <a:rPr lang="he-IL" sz="2200" dirty="0">
                <a:latin typeface="SBL Hebrew" pitchFamily="2" charset="-79"/>
                <a:cs typeface="SBL Hebrew" pitchFamily="2" charset="-79"/>
              </a:rPr>
              <a:t>הַחַ֖דְרָה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וַיֵּ֥בְךְּ </a:t>
            </a:r>
            <a:r>
              <a:rPr lang="he-IL" sz="2200" dirty="0">
                <a:latin typeface="SBL Hebrew" pitchFamily="2" charset="-79"/>
                <a:cs typeface="SBL Hebrew" pitchFamily="2" charset="-79"/>
              </a:rPr>
              <a:t>שָֽׁמָּה׃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וַיִּרְחַ֥ץ פָּנָ֖יו וַיֵּצֵ֑א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וַיִּ֨תְאַפַּ֔ק וַיֹּ֖אמֶר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solidFill>
                  <a:srgbClr val="0000FF"/>
                </a:solidFill>
                <a:latin typeface="SBL Hebrew" pitchFamily="2" charset="-79"/>
                <a:cs typeface="SBL Hebrew" pitchFamily="2" charset="-79"/>
              </a:rPr>
              <a:t>שִׂ֥ימוּ </a:t>
            </a:r>
            <a:r>
              <a:rPr lang="he-IL" sz="2200" dirty="0">
                <a:solidFill>
                  <a:srgbClr val="0000FF"/>
                </a:solidFill>
                <a:latin typeface="SBL Hebrew" pitchFamily="2" charset="-79"/>
                <a:cs typeface="SBL Hebrew" pitchFamily="2" charset="-79"/>
              </a:rPr>
              <a:t>לָֽחֶם</a:t>
            </a:r>
            <a:r>
              <a:rPr lang="he-IL" sz="2200" dirty="0">
                <a:latin typeface="SBL Hebrew" pitchFamily="2" charset="-79"/>
                <a:cs typeface="SBL Hebrew" pitchFamily="2" charset="-79"/>
              </a:rPr>
              <a:t>׃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וַיָּשִׂ֥ימוּ ל֛וֹ לְבַדּ֖וֹ וְלָהֶ֣ם לְבַדָּ֑ם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וְלַמִּצְרִ֞ים </a:t>
            </a:r>
            <a:r>
              <a:rPr lang="he-IL" sz="2200" dirty="0">
                <a:latin typeface="SBL Hebrew" pitchFamily="2" charset="-79"/>
                <a:cs typeface="SBL Hebrew" pitchFamily="2" charset="-79"/>
              </a:rPr>
              <a:t>הָאֹכְלִ֤ים אִתּוֹ֙ לְבַדָּ֔ם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 </a:t>
            </a:r>
            <a:r>
              <a:rPr lang="he-IL" sz="2200" dirty="0">
                <a:latin typeface="SBL Hebrew" pitchFamily="2" charset="-79"/>
                <a:cs typeface="SBL Hebrew" pitchFamily="2" charset="-79"/>
              </a:rPr>
              <a:t>לֹ֨א יוּכְל֜וּן הַמִּצְרִ֗ים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לֶאֱכֹ֤ל </a:t>
            </a:r>
            <a:r>
              <a:rPr lang="he-IL" sz="2200" dirty="0">
                <a:latin typeface="SBL Hebrew" pitchFamily="2" charset="-79"/>
                <a:cs typeface="SBL Hebrew" pitchFamily="2" charset="-79"/>
              </a:rPr>
              <a:t>אֶת־הָֽעִבְרִים֙ לֶ֔חֶם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כִּי־תוֹעֵבָ֥ה </a:t>
            </a:r>
            <a:r>
              <a:rPr lang="he-IL" sz="2200" dirty="0">
                <a:latin typeface="SBL Hebrew" pitchFamily="2" charset="-79"/>
                <a:cs typeface="SBL Hebrew" pitchFamily="2" charset="-79"/>
              </a:rPr>
              <a:t>הִ֖וא לְמִצְרָֽיִם׃ </a:t>
            </a:r>
          </a:p>
        </p:txBody>
      </p:sp>
      <p:sp>
        <p:nvSpPr>
          <p:cNvPr id="9" name="Rounded Rectangle 8"/>
          <p:cNvSpPr/>
          <p:nvPr/>
        </p:nvSpPr>
        <p:spPr>
          <a:xfrm>
            <a:off x="3048000" y="3295650"/>
            <a:ext cx="1181099" cy="400050"/>
          </a:xfrm>
          <a:prstGeom prst="roundRect">
            <a:avLst/>
          </a:prstGeom>
          <a:solidFill>
            <a:srgbClr val="0000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Box 9"/>
          <p:cNvSpPr txBox="1"/>
          <p:nvPr/>
        </p:nvSpPr>
        <p:spPr>
          <a:xfrm>
            <a:off x="123825" y="2362200"/>
            <a:ext cx="2619375" cy="1384995"/>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400" dirty="0" smtClean="0">
                <a:latin typeface="SBL Hebrew" panose="02000000000000000000" pitchFamily="2" charset="-79"/>
                <a:cs typeface="SBL Hebrew" panose="02000000000000000000" pitchFamily="2" charset="-79"/>
              </a:rPr>
              <a:t>WBC</a:t>
            </a:r>
          </a:p>
          <a:p>
            <a:r>
              <a:rPr lang="en-US" sz="1400" dirty="0">
                <a:latin typeface="SBL Hebrew" panose="02000000000000000000" pitchFamily="2" charset="-79"/>
                <a:cs typeface="SBL Hebrew" panose="02000000000000000000" pitchFamily="2" charset="-79"/>
              </a:rPr>
              <a:t>“</a:t>
            </a:r>
            <a:r>
              <a:rPr lang="en-US" sz="1400" dirty="0">
                <a:solidFill>
                  <a:srgbClr val="0000FF"/>
                </a:solidFill>
                <a:latin typeface="SBL Hebrew" panose="02000000000000000000" pitchFamily="2" charset="-79"/>
                <a:cs typeface="SBL Hebrew" panose="02000000000000000000" pitchFamily="2" charset="-79"/>
              </a:rPr>
              <a:t>Serve the food</a:t>
            </a:r>
            <a:r>
              <a:rPr lang="en-US" sz="1400" dirty="0">
                <a:latin typeface="SBL Hebrew" panose="02000000000000000000" pitchFamily="2" charset="-79"/>
                <a:cs typeface="SBL Hebrew" panose="02000000000000000000" pitchFamily="2" charset="-79"/>
              </a:rPr>
              <a:t>.” “Joseph hosts a meal for his brothers, who years before had callously sat down to eat while he languished in the pit” (</a:t>
            </a:r>
            <a:r>
              <a:rPr lang="en-US" sz="1400" dirty="0" err="1">
                <a:latin typeface="SBL Hebrew" panose="02000000000000000000" pitchFamily="2" charset="-79"/>
                <a:cs typeface="SBL Hebrew" panose="02000000000000000000" pitchFamily="2" charset="-79"/>
              </a:rPr>
              <a:t>Sarna</a:t>
            </a:r>
            <a:r>
              <a:rPr lang="en-US" sz="1400" dirty="0">
                <a:latin typeface="SBL Hebrew" panose="02000000000000000000" pitchFamily="2" charset="-79"/>
                <a:cs typeface="SBL Hebrew" panose="02000000000000000000" pitchFamily="2" charset="-79"/>
              </a:rPr>
              <a:t>, 302).</a:t>
            </a:r>
            <a:endParaRPr lang="en-US" sz="1400"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657834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43:33-34</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וַיֵּשְׁב֣וּ לְפָנָ֔יו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הַבְּכֹר֙ </a:t>
            </a:r>
            <a:r>
              <a:rPr lang="he-IL" sz="2200" dirty="0">
                <a:latin typeface="SBL Hebrew" pitchFamily="2" charset="-79"/>
                <a:cs typeface="SBL Hebrew" pitchFamily="2" charset="-79"/>
              </a:rPr>
              <a:t>כִּבְכֹ֣רָת֔וֹ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וְהַצָּעִ֖יר </a:t>
            </a:r>
            <a:r>
              <a:rPr lang="he-IL" sz="2200" dirty="0">
                <a:latin typeface="SBL Hebrew" pitchFamily="2" charset="-79"/>
                <a:cs typeface="SBL Hebrew" pitchFamily="2" charset="-79"/>
              </a:rPr>
              <a:t>כִּצְעִרָת֑וֹ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וַיִּתְמְה֥וּ </a:t>
            </a:r>
            <a:r>
              <a:rPr lang="he-IL" sz="2200" dirty="0">
                <a:latin typeface="SBL Hebrew" pitchFamily="2" charset="-79"/>
                <a:cs typeface="SBL Hebrew" pitchFamily="2" charset="-79"/>
              </a:rPr>
              <a:t>הָאֲנָשִׁ֖ים אִ֥ישׁ אֶל־רֵעֵֽהוּ׃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וַיִּשָּׂ֨א מַשְׂאֹ֜ת מֵאֵ֣ת פָּנָיו֮ אֲלֵהֶם֒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וַתֵּ֜רֶב </a:t>
            </a:r>
            <a:r>
              <a:rPr lang="he-IL" sz="2200" dirty="0">
                <a:latin typeface="SBL Hebrew" pitchFamily="2" charset="-79"/>
                <a:cs typeface="SBL Hebrew" pitchFamily="2" charset="-79"/>
              </a:rPr>
              <a:t>מַשְׂאַ֧ת בִּנְיָמִ֛ן מִמַּשְׂאֹ֥ת כֻּלָּ֖ם חָמֵ֣שׁ יָד֑וֹת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וַיִּשְׁתּ֥וּ </a:t>
            </a:r>
            <a:r>
              <a:rPr lang="he-IL" sz="2200" dirty="0">
                <a:latin typeface="SBL Hebrew" pitchFamily="2" charset="-79"/>
                <a:cs typeface="SBL Hebrew" pitchFamily="2" charset="-79"/>
              </a:rPr>
              <a:t>וַֽיִּשְׁכְּר֖וּ עִמּֽוֹ׃ </a:t>
            </a:r>
          </a:p>
        </p:txBody>
      </p:sp>
    </p:spTree>
    <p:extLst>
      <p:ext uri="{BB962C8B-B14F-4D97-AF65-F5344CB8AC3E}">
        <p14:creationId xmlns:p14="http://schemas.microsoft.com/office/powerpoint/2010/main" val="1415144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43:33-34</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וַיֵּשְׁב֣וּ לְפָנָ֔יו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הַבְּכֹר֙ </a:t>
            </a:r>
            <a:r>
              <a:rPr lang="he-IL" sz="2200" dirty="0">
                <a:latin typeface="SBL Hebrew" pitchFamily="2" charset="-79"/>
                <a:cs typeface="SBL Hebrew" pitchFamily="2" charset="-79"/>
              </a:rPr>
              <a:t>כִּבְכֹ֣רָת֔וֹ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וְהַצָּעִ֖יר </a:t>
            </a:r>
            <a:r>
              <a:rPr lang="he-IL" sz="2200" dirty="0">
                <a:latin typeface="SBL Hebrew" pitchFamily="2" charset="-79"/>
                <a:cs typeface="SBL Hebrew" pitchFamily="2" charset="-79"/>
              </a:rPr>
              <a:t>כִּצְעִרָת֑וֹ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solidFill>
                  <a:srgbClr val="0000FF"/>
                </a:solidFill>
                <a:latin typeface="SBL Hebrew" pitchFamily="2" charset="-79"/>
                <a:cs typeface="SBL Hebrew" pitchFamily="2" charset="-79"/>
              </a:rPr>
              <a:t>וַיִּתְמְה֥וּ</a:t>
            </a: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הָאֲנָשִׁ֖ים אִ֥ישׁ אֶל־רֵעֵֽהוּ׃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וַיִּשָּׂ֨א מַשְׂאֹ֜ת מֵאֵ֣ת פָּנָיו֮ אֲלֵהֶם֒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וַתֵּ֜רֶב </a:t>
            </a:r>
            <a:r>
              <a:rPr lang="he-IL" sz="2200" dirty="0">
                <a:latin typeface="SBL Hebrew" pitchFamily="2" charset="-79"/>
                <a:cs typeface="SBL Hebrew" pitchFamily="2" charset="-79"/>
              </a:rPr>
              <a:t>מַשְׂאַ֧ת בִּנְיָמִ֛ן מִמַּשְׂאֹ֥ת כֻּלָּ֖ם חָמֵ֣שׁ יָד֑וֹת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וַיִּשְׁתּ֥וּ </a:t>
            </a:r>
            <a:r>
              <a:rPr lang="he-IL" sz="2200" dirty="0">
                <a:latin typeface="SBL Hebrew" pitchFamily="2" charset="-79"/>
                <a:cs typeface="SBL Hebrew" pitchFamily="2" charset="-79"/>
              </a:rPr>
              <a:t>וַֽיִּשְׁכְּר֖וּ עִמּֽוֹ׃ </a:t>
            </a:r>
          </a:p>
        </p:txBody>
      </p:sp>
      <p:sp>
        <p:nvSpPr>
          <p:cNvPr id="4" name="TextBox 3"/>
          <p:cNvSpPr txBox="1"/>
          <p:nvPr/>
        </p:nvSpPr>
        <p:spPr>
          <a:xfrm>
            <a:off x="152400" y="306735"/>
            <a:ext cx="4419600" cy="3539430"/>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400" dirty="0" smtClean="0">
                <a:latin typeface="SBL Hebrew" panose="02000000000000000000" pitchFamily="2" charset="-79"/>
                <a:cs typeface="SBL Hebrew" panose="02000000000000000000" pitchFamily="2" charset="-79"/>
              </a:rPr>
              <a:t>WBC</a:t>
            </a:r>
          </a:p>
          <a:p>
            <a:r>
              <a:rPr lang="en-US" sz="1400" dirty="0">
                <a:latin typeface="SBL Hebrew" panose="02000000000000000000" pitchFamily="2" charset="-79"/>
                <a:cs typeface="SBL Hebrew" panose="02000000000000000000" pitchFamily="2" charset="-79"/>
              </a:rPr>
              <a:t>Everywhere else </a:t>
            </a:r>
            <a:r>
              <a:rPr lang="en-US" sz="1400" dirty="0" smtClean="0">
                <a:latin typeface="SBL Hebrew" panose="02000000000000000000" pitchFamily="2" charset="-79"/>
                <a:cs typeface="SBL Hebrew" panose="02000000000000000000" pitchFamily="2" charset="-79"/>
              </a:rPr>
              <a:t>the </a:t>
            </a:r>
            <a:r>
              <a:rPr lang="en-US" sz="1400" dirty="0">
                <a:latin typeface="SBL Hebrew" panose="02000000000000000000" pitchFamily="2" charset="-79"/>
                <a:cs typeface="SBL Hebrew" panose="02000000000000000000" pitchFamily="2" charset="-79"/>
              </a:rPr>
              <a:t>verb “</a:t>
            </a:r>
            <a:r>
              <a:rPr lang="en-US" sz="1400" dirty="0">
                <a:solidFill>
                  <a:srgbClr val="0000FF"/>
                </a:solidFill>
                <a:latin typeface="SBL Hebrew" panose="02000000000000000000" pitchFamily="2" charset="-79"/>
                <a:cs typeface="SBL Hebrew" panose="02000000000000000000" pitchFamily="2" charset="-79"/>
              </a:rPr>
              <a:t>stunned</a:t>
            </a:r>
            <a:r>
              <a:rPr lang="en-US" sz="1400" dirty="0">
                <a:latin typeface="SBL Hebrew" panose="02000000000000000000" pitchFamily="2" charset="-79"/>
                <a:cs typeface="SBL Hebrew" panose="02000000000000000000" pitchFamily="2" charset="-79"/>
              </a:rPr>
              <a:t>” </a:t>
            </a:r>
            <a:r>
              <a:rPr lang="he-IL" sz="1400" dirty="0" smtClean="0">
                <a:solidFill>
                  <a:srgbClr val="0000FF"/>
                </a:solidFill>
                <a:latin typeface="SBL Hebrew" panose="02000000000000000000" pitchFamily="2" charset="-79"/>
                <a:cs typeface="SBL Hebrew" panose="02000000000000000000" pitchFamily="2" charset="-79"/>
              </a:rPr>
              <a:t>תמה</a:t>
            </a:r>
            <a:r>
              <a:rPr lang="he-IL" sz="1400" dirty="0" smtClean="0">
                <a:latin typeface="SBL Hebrew" panose="02000000000000000000" pitchFamily="2" charset="-79"/>
                <a:cs typeface="SBL Hebrew" panose="02000000000000000000" pitchFamily="2" charset="-79"/>
              </a:rPr>
              <a:t>)</a:t>
            </a:r>
            <a:r>
              <a:rPr lang="en-US" sz="1400" dirty="0" smtClean="0">
                <a:latin typeface="SBL Hebrew" panose="02000000000000000000" pitchFamily="2" charset="-79"/>
                <a:cs typeface="SBL Hebrew" panose="02000000000000000000" pitchFamily="2" charset="-79"/>
              </a:rPr>
              <a:t>) describes </a:t>
            </a:r>
            <a:r>
              <a:rPr lang="en-US" sz="1400" dirty="0">
                <a:latin typeface="SBL Hebrew" panose="02000000000000000000" pitchFamily="2" charset="-79"/>
                <a:cs typeface="SBL Hebrew" panose="02000000000000000000" pitchFamily="2" charset="-79"/>
              </a:rPr>
              <a:t>a strong reaction to something both unexpected and unpleasant, a manifestation of divine judgment (</a:t>
            </a:r>
            <a:r>
              <a:rPr lang="en-US" sz="1400" dirty="0" err="1">
                <a:latin typeface="SBL Hebrew" panose="02000000000000000000" pitchFamily="2" charset="-79"/>
                <a:cs typeface="SBL Hebrew" panose="02000000000000000000" pitchFamily="2" charset="-79"/>
              </a:rPr>
              <a:t>eg</a:t>
            </a:r>
            <a:r>
              <a:rPr lang="en-US" sz="1400" dirty="0">
                <a:latin typeface="SBL Hebrew" panose="02000000000000000000" pitchFamily="2" charset="-79"/>
                <a:cs typeface="SBL Hebrew" panose="02000000000000000000" pitchFamily="2" charset="-79"/>
              </a:rPr>
              <a:t>, Job 26:11; Ps 48:6 [5]; </a:t>
            </a:r>
            <a:r>
              <a:rPr lang="en-US" sz="1400" dirty="0" err="1">
                <a:latin typeface="SBL Hebrew" panose="02000000000000000000" pitchFamily="2" charset="-79"/>
                <a:cs typeface="SBL Hebrew" panose="02000000000000000000" pitchFamily="2" charset="-79"/>
              </a:rPr>
              <a:t>Jer</a:t>
            </a:r>
            <a:r>
              <a:rPr lang="en-US" sz="1400" dirty="0">
                <a:latin typeface="SBL Hebrew" panose="02000000000000000000" pitchFamily="2" charset="-79"/>
                <a:cs typeface="SBL Hebrew" panose="02000000000000000000" pitchFamily="2" charset="-79"/>
              </a:rPr>
              <a:t> 4:9). How many of these elements are present here is unclear, but the brothers were certainly disconcerted. </a:t>
            </a:r>
          </a:p>
          <a:p>
            <a:endParaRPr lang="en-US" sz="1400" dirty="0">
              <a:latin typeface="SBL Hebrew" panose="02000000000000000000" pitchFamily="2" charset="-79"/>
              <a:cs typeface="SBL Hebrew" panose="02000000000000000000" pitchFamily="2" charset="-79"/>
            </a:endParaRPr>
          </a:p>
          <a:p>
            <a:r>
              <a:rPr lang="en-US" sz="1400" dirty="0">
                <a:latin typeface="SBL Hebrew" panose="02000000000000000000" pitchFamily="2" charset="-79"/>
                <a:cs typeface="SBL Hebrew" panose="02000000000000000000" pitchFamily="2" charset="-79"/>
              </a:rPr>
              <a:t>The narrative also notes that Benjamin, like his brother Joseph before him, was singled out for special treatment, receiving five times as much as any of the rest. Was this an attempt by Joseph to reproduce the earlier situation to see whether the rest of his brothers would show the same jealousy toward Benjamin as they had to him, or was it just a mark of his affection for his only full brother?</a:t>
            </a:r>
            <a:endParaRPr lang="en-US" sz="1400" dirty="0" smtClean="0">
              <a:latin typeface="SBL Hebrew" panose="02000000000000000000" pitchFamily="2" charset="-79"/>
              <a:cs typeface="SBL Hebrew" panose="02000000000000000000" pitchFamily="2" charset="-79"/>
            </a:endParaRPr>
          </a:p>
        </p:txBody>
      </p:sp>
      <p:sp>
        <p:nvSpPr>
          <p:cNvPr id="5" name="Rounded Rectangle 4"/>
          <p:cNvSpPr/>
          <p:nvPr/>
        </p:nvSpPr>
        <p:spPr>
          <a:xfrm>
            <a:off x="8324850" y="1676400"/>
            <a:ext cx="790575" cy="400050"/>
          </a:xfrm>
          <a:prstGeom prst="roundRect">
            <a:avLst/>
          </a:prstGeom>
          <a:solidFill>
            <a:srgbClr val="0000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990951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43:1-5</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וְהָרָעָ֖ב </a:t>
            </a:r>
            <a:r>
              <a:rPr lang="he-IL" sz="2200" dirty="0">
                <a:latin typeface="SBL Hebrew" pitchFamily="2" charset="-79"/>
                <a:cs typeface="SBL Hebrew" pitchFamily="2" charset="-79"/>
              </a:rPr>
              <a:t>כָּבֵ֥ד בָּאָֽרֶץ׃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000" dirty="0" smtClean="0">
                <a:latin typeface="SBL Hebrew" pitchFamily="2" charset="-79"/>
                <a:cs typeface="SBL Hebrew" pitchFamily="2" charset="-79"/>
              </a:rPr>
              <a:t> </a:t>
            </a:r>
            <a:endParaRPr lang="en-US" sz="10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וַיְהִ֗י כַּאֲשֶׁ֤ר כִּלּוּ֙ לֶאֱכֹ֣ל אֶת־הַשֶּׁ֔בֶר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200" dirty="0">
                <a:latin typeface="SBL Hebrew" pitchFamily="2" charset="-79"/>
                <a:cs typeface="SBL Hebrew" pitchFamily="2" charset="-79"/>
              </a:rPr>
              <a:t>	</a:t>
            </a:r>
            <a:r>
              <a:rPr lang="he-IL" sz="2200" dirty="0" smtClean="0">
                <a:latin typeface="SBL Hebrew" pitchFamily="2" charset="-79"/>
                <a:cs typeface="SBL Hebrew" pitchFamily="2" charset="-79"/>
              </a:rPr>
              <a:t>אֲשֶׁ֥ר </a:t>
            </a:r>
            <a:r>
              <a:rPr lang="he-IL" sz="2200" dirty="0">
                <a:latin typeface="SBL Hebrew" pitchFamily="2" charset="-79"/>
                <a:cs typeface="SBL Hebrew" pitchFamily="2" charset="-79"/>
              </a:rPr>
              <a:t>הֵבִ֖יאוּ מִמִּצְרָ֑יִם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r>
              <a:rPr lang="he-IL" sz="2200" dirty="0">
                <a:latin typeface="SBL Hebrew" pitchFamily="2" charset="-79"/>
                <a:cs typeface="SBL Hebrew" pitchFamily="2" charset="-79"/>
              </a:rPr>
              <a:t>אֲלֵיהֶם֙ אֲבִיהֶ֔ם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200" dirty="0">
                <a:latin typeface="SBL Hebrew" pitchFamily="2" charset="-79"/>
                <a:cs typeface="SBL Hebrew" pitchFamily="2" charset="-79"/>
              </a:rPr>
              <a:t>	</a:t>
            </a:r>
            <a:r>
              <a:rPr lang="he-IL" sz="2200" dirty="0" smtClean="0">
                <a:latin typeface="SBL Hebrew" pitchFamily="2" charset="-79"/>
                <a:cs typeface="SBL Hebrew" pitchFamily="2" charset="-79"/>
              </a:rPr>
              <a:t>שֻׁ֖בוּ </a:t>
            </a:r>
            <a:r>
              <a:rPr lang="he-IL" sz="2200" dirty="0">
                <a:latin typeface="SBL Hebrew" pitchFamily="2" charset="-79"/>
                <a:cs typeface="SBL Hebrew" pitchFamily="2" charset="-79"/>
              </a:rPr>
              <a:t>שִׁבְרוּ־לָ֥נוּ מְעַט־אֹֽכֶל׃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000" dirty="0">
                <a:latin typeface="SBL Hebrew" pitchFamily="2" charset="-79"/>
                <a:cs typeface="SBL Hebrew" pitchFamily="2" charset="-79"/>
              </a:rPr>
              <a:t> </a:t>
            </a:r>
            <a:endParaRPr lang="en-US" sz="10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r>
              <a:rPr lang="he-IL" sz="2200" dirty="0">
                <a:latin typeface="SBL Hebrew" pitchFamily="2" charset="-79"/>
                <a:cs typeface="SBL Hebrew" pitchFamily="2" charset="-79"/>
              </a:rPr>
              <a:t>אֵלָ֛יו יְהוּדָ֖ה לֵאמֹ֑ר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הָעֵ֣ד </a:t>
            </a:r>
            <a:r>
              <a:rPr lang="he-IL" sz="2200" dirty="0">
                <a:latin typeface="SBL Hebrew" pitchFamily="2" charset="-79"/>
                <a:cs typeface="SBL Hebrew" pitchFamily="2" charset="-79"/>
              </a:rPr>
              <a:t>הֵעִד֩ בָּ֨נוּ הָאִ֤ישׁ לֵאמֹר֙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לֹֽא־תִרְא֣וּ </a:t>
            </a:r>
            <a:r>
              <a:rPr lang="he-IL" sz="2200" dirty="0">
                <a:latin typeface="SBL Hebrew" pitchFamily="2" charset="-79"/>
                <a:cs typeface="SBL Hebrew" pitchFamily="2" charset="-79"/>
              </a:rPr>
              <a:t>פָנַ֔י בִּלְתִּ֖י אֲחִיכֶ֥ם אִתְּכֶֽם׃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000" dirty="0" smtClean="0">
                <a:latin typeface="SBL Hebrew" pitchFamily="2" charset="-79"/>
                <a:cs typeface="SBL Hebrew" pitchFamily="2" charset="-79"/>
              </a:rPr>
              <a:t>  </a:t>
            </a:r>
            <a:endParaRPr lang="he-IL" sz="10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אִם־</a:t>
            </a:r>
            <a:r>
              <a:rPr lang="he-IL" sz="2200" dirty="0" smtClean="0">
                <a:solidFill>
                  <a:srgbClr val="FF00FF"/>
                </a:solidFill>
                <a:latin typeface="SBL Hebrew" pitchFamily="2" charset="-79"/>
                <a:cs typeface="SBL Hebrew" pitchFamily="2" charset="-79"/>
              </a:rPr>
              <a:t>יֶשְׁ</a:t>
            </a:r>
            <a:r>
              <a:rPr lang="he-IL" sz="2200" dirty="0" smtClean="0">
                <a:latin typeface="SBL Hebrew" pitchFamily="2" charset="-79"/>
                <a:cs typeface="SBL Hebrew" pitchFamily="2" charset="-79"/>
              </a:rPr>
              <a:t>ךָ֛ </a:t>
            </a:r>
            <a:r>
              <a:rPr lang="he-IL" sz="2200" dirty="0">
                <a:solidFill>
                  <a:srgbClr val="FF00FF"/>
                </a:solidFill>
                <a:latin typeface="SBL Hebrew" pitchFamily="2" charset="-79"/>
                <a:cs typeface="SBL Hebrew" pitchFamily="2" charset="-79"/>
              </a:rPr>
              <a:t>מְשַׁלֵּ֥חַ</a:t>
            </a:r>
            <a:r>
              <a:rPr lang="he-IL" sz="2200" dirty="0">
                <a:latin typeface="SBL Hebrew" pitchFamily="2" charset="-79"/>
                <a:cs typeface="SBL Hebrew" pitchFamily="2" charset="-79"/>
              </a:rPr>
              <a:t> אֶת־אָחִ֖ינוּ אִתָּ֑נוּ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נֵרְדָ֕ה </a:t>
            </a:r>
            <a:r>
              <a:rPr lang="he-IL" sz="2200" dirty="0">
                <a:latin typeface="SBL Hebrew" pitchFamily="2" charset="-79"/>
                <a:cs typeface="SBL Hebrew" pitchFamily="2" charset="-79"/>
              </a:rPr>
              <a:t>וְנִשְׁבְּרָ֥ה לְךָ֖ אֹֽכֶל׃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000" dirty="0" smtClean="0">
                <a:latin typeface="SBL Hebrew" pitchFamily="2" charset="-79"/>
                <a:cs typeface="SBL Hebrew" pitchFamily="2" charset="-79"/>
              </a:rPr>
              <a:t>  </a:t>
            </a:r>
            <a:endParaRPr lang="he-IL" sz="10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וְאִם־אֵינְךָ֥ </a:t>
            </a:r>
            <a:r>
              <a:rPr lang="he-IL" sz="2200" dirty="0">
                <a:latin typeface="SBL Hebrew" pitchFamily="2" charset="-79"/>
                <a:cs typeface="SBL Hebrew" pitchFamily="2" charset="-79"/>
              </a:rPr>
              <a:t>מְשַׁלֵּ֖חַ לֹ֣א נֵרֵ֑ד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כִּֽי־הָאִ֞ישׁ </a:t>
            </a:r>
            <a:r>
              <a:rPr lang="he-IL" sz="2200" dirty="0">
                <a:latin typeface="SBL Hebrew" pitchFamily="2" charset="-79"/>
                <a:cs typeface="SBL Hebrew" pitchFamily="2" charset="-79"/>
              </a:rPr>
              <a:t>אָמַ֤ר אֵלֵ֙ינוּ֙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לֹֽא־תִרְא֣וּ </a:t>
            </a:r>
            <a:r>
              <a:rPr lang="he-IL" sz="2200" dirty="0">
                <a:latin typeface="SBL Hebrew" pitchFamily="2" charset="-79"/>
                <a:cs typeface="SBL Hebrew" pitchFamily="2" charset="-79"/>
              </a:rPr>
              <a:t>פָנַ֔י בִּלְתִּ֖י אֲחִיכֶ֥ם אִתְּכֶֽם׃ </a:t>
            </a:r>
            <a:endParaRPr lang="he-IL" sz="2200" dirty="0" smtClean="0">
              <a:latin typeface="SBL Hebrew" pitchFamily="2" charset="-79"/>
              <a:cs typeface="SBL Hebrew" pitchFamily="2" charset="-79"/>
            </a:endParaRP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43:6-7</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יִשְׂרָאֵ֔ל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לָמָ֥ה </a:t>
            </a:r>
            <a:r>
              <a:rPr lang="he-IL" sz="2200" dirty="0">
                <a:latin typeface="SBL Hebrew" pitchFamily="2" charset="-79"/>
                <a:cs typeface="SBL Hebrew" pitchFamily="2" charset="-79"/>
              </a:rPr>
              <a:t>הֲרֵעֹתֶ֖ם לִ֑י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לְהַגִּ֣יד </a:t>
            </a:r>
            <a:r>
              <a:rPr lang="he-IL" sz="2200" dirty="0">
                <a:latin typeface="SBL Hebrew" pitchFamily="2" charset="-79"/>
                <a:cs typeface="SBL Hebrew" pitchFamily="2" charset="-79"/>
              </a:rPr>
              <a:t>לָאִ֔ישׁ </a:t>
            </a:r>
            <a:r>
              <a:rPr lang="he-IL" sz="2200" dirty="0">
                <a:solidFill>
                  <a:srgbClr val="FF00FF"/>
                </a:solidFill>
                <a:latin typeface="SBL Hebrew" pitchFamily="2" charset="-79"/>
                <a:cs typeface="SBL Hebrew" pitchFamily="2" charset="-79"/>
              </a:rPr>
              <a:t>הַ</a:t>
            </a:r>
            <a:r>
              <a:rPr lang="he-IL" sz="2200" dirty="0">
                <a:latin typeface="SBL Hebrew" pitchFamily="2" charset="-79"/>
                <a:cs typeface="SBL Hebrew" pitchFamily="2" charset="-79"/>
              </a:rPr>
              <a:t>ע֥וֹד לָכֶ֖ם אָֽח׃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שָׁא֣וֹל </a:t>
            </a:r>
            <a:r>
              <a:rPr lang="he-IL" sz="2200" dirty="0">
                <a:latin typeface="SBL Hebrew" pitchFamily="2" charset="-79"/>
                <a:cs typeface="SBL Hebrew" pitchFamily="2" charset="-79"/>
              </a:rPr>
              <a:t>שָֽׁאַל־הָ֠אִישׁ לָ֣נוּ וּלְמֽוֹלַדְתֵּ֜נוּ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לֵאמֹ֗ר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הַע֨וֹד </a:t>
            </a:r>
            <a:r>
              <a:rPr lang="he-IL" sz="2200" dirty="0">
                <a:latin typeface="SBL Hebrew" pitchFamily="2" charset="-79"/>
                <a:cs typeface="SBL Hebrew" pitchFamily="2" charset="-79"/>
              </a:rPr>
              <a:t>אֲבִיכֶ֥ם חַי֙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הֲיֵ֣שׁ </a:t>
            </a:r>
            <a:r>
              <a:rPr lang="he-IL" sz="2200" dirty="0">
                <a:latin typeface="SBL Hebrew" pitchFamily="2" charset="-79"/>
                <a:cs typeface="SBL Hebrew" pitchFamily="2" charset="-79"/>
              </a:rPr>
              <a:t>לָכֶ֣ם אָ֔ח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וַנַ֨גֶּד־ל֔וֹ </a:t>
            </a:r>
            <a:r>
              <a:rPr lang="he-IL" sz="2200" dirty="0">
                <a:latin typeface="SBL Hebrew" pitchFamily="2" charset="-79"/>
                <a:cs typeface="SBL Hebrew" pitchFamily="2" charset="-79"/>
              </a:rPr>
              <a:t>עַל־פִּ֖י הַדְּבָרִ֣ים הָאֵ֑לֶּה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הֲיָד֣וֹעַ </a:t>
            </a:r>
            <a:r>
              <a:rPr lang="he-IL" sz="2200" dirty="0">
                <a:latin typeface="SBL Hebrew" pitchFamily="2" charset="-79"/>
                <a:cs typeface="SBL Hebrew" pitchFamily="2" charset="-79"/>
              </a:rPr>
              <a:t>נֵדַ֔ע כִּ֣י 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הוֹרִ֖ידוּ </a:t>
            </a:r>
            <a:r>
              <a:rPr lang="he-IL" sz="2200" dirty="0">
                <a:latin typeface="SBL Hebrew" pitchFamily="2" charset="-79"/>
                <a:cs typeface="SBL Hebrew" pitchFamily="2" charset="-79"/>
              </a:rPr>
              <a:t>אֶת־אֲחִיכֶֽם׃ </a:t>
            </a:r>
            <a:endParaRPr lang="he-IL" sz="2200" dirty="0" smtClean="0">
              <a:latin typeface="SBL Hebrew" pitchFamily="2" charset="-79"/>
              <a:cs typeface="SBL Hebrew" pitchFamily="2" charset="-79"/>
            </a:endParaRPr>
          </a:p>
        </p:txBody>
      </p:sp>
      <p:sp>
        <p:nvSpPr>
          <p:cNvPr id="8" name="TextBox 7"/>
          <p:cNvSpPr txBox="1"/>
          <p:nvPr/>
        </p:nvSpPr>
        <p:spPr>
          <a:xfrm>
            <a:off x="19050" y="41701"/>
            <a:ext cx="2495550" cy="1015663"/>
          </a:xfrm>
          <a:prstGeom prst="rect">
            <a:avLst/>
          </a:prstGeom>
          <a:solidFill>
            <a:schemeClr val="accent1">
              <a:lumMod val="40000"/>
              <a:lumOff val="60000"/>
            </a:schemeClr>
          </a:solidFill>
          <a:ln w="19050">
            <a:solidFill>
              <a:schemeClr val="tx1"/>
            </a:solidFill>
          </a:ln>
        </p:spPr>
        <p:txBody>
          <a:bodyPr wrap="square" rtlCol="0">
            <a:spAutoFit/>
          </a:bodyPr>
          <a:lstStyle/>
          <a:p>
            <a:r>
              <a:rPr lang="fr-CA" sz="1200" dirty="0" smtClean="0"/>
              <a:t>“</a:t>
            </a:r>
            <a:r>
              <a:rPr lang="fr-CA" sz="1200" dirty="0" err="1" smtClean="0"/>
              <a:t>Why</a:t>
            </a:r>
            <a:r>
              <a:rPr lang="fr-CA" sz="1200" dirty="0" smtClean="0"/>
              <a:t> </a:t>
            </a:r>
            <a:r>
              <a:rPr lang="fr-CA" sz="1200" dirty="0" err="1"/>
              <a:t>did</a:t>
            </a:r>
            <a:r>
              <a:rPr lang="fr-CA" sz="1200" dirty="0"/>
              <a:t> </a:t>
            </a:r>
            <a:r>
              <a:rPr lang="fr-CA" sz="1200" dirty="0" err="1"/>
              <a:t>you</a:t>
            </a:r>
            <a:r>
              <a:rPr lang="fr-CA" sz="1200" dirty="0"/>
              <a:t> </a:t>
            </a:r>
            <a:r>
              <a:rPr lang="fr-CA" sz="1200" dirty="0" err="1"/>
              <a:t>treat</a:t>
            </a:r>
            <a:r>
              <a:rPr lang="fr-CA" sz="1200" dirty="0"/>
              <a:t> me </a:t>
            </a:r>
            <a:r>
              <a:rPr lang="fr-CA" sz="1200" dirty="0" err="1"/>
              <a:t>so</a:t>
            </a:r>
            <a:r>
              <a:rPr lang="fr-CA" sz="1200" dirty="0"/>
              <a:t> </a:t>
            </a:r>
            <a:r>
              <a:rPr lang="fr-CA" sz="1200" dirty="0" err="1"/>
              <a:t>badly</a:t>
            </a:r>
            <a:r>
              <a:rPr lang="fr-CA" sz="1200" dirty="0"/>
              <a:t> </a:t>
            </a:r>
          </a:p>
          <a:p>
            <a:r>
              <a:rPr lang="fr-CA" sz="1200" dirty="0"/>
              <a:t>by </a:t>
            </a:r>
            <a:r>
              <a:rPr lang="fr-CA" sz="1200" dirty="0" err="1"/>
              <a:t>letting</a:t>
            </a:r>
            <a:r>
              <a:rPr lang="fr-CA" sz="1200" dirty="0"/>
              <a:t> the man know </a:t>
            </a:r>
            <a:r>
              <a:rPr lang="fr-CA" sz="1200" dirty="0" err="1"/>
              <a:t>that</a:t>
            </a:r>
            <a:r>
              <a:rPr lang="fr-CA" sz="1200" dirty="0"/>
              <a:t> </a:t>
            </a:r>
            <a:r>
              <a:rPr lang="fr-CA" sz="1200" dirty="0" err="1"/>
              <a:t>you</a:t>
            </a:r>
            <a:r>
              <a:rPr lang="fr-CA" sz="1200" dirty="0"/>
              <a:t> </a:t>
            </a:r>
            <a:r>
              <a:rPr lang="fr-CA" sz="1200" dirty="0" err="1"/>
              <a:t>had</a:t>
            </a:r>
            <a:r>
              <a:rPr lang="fr-CA" sz="1200" dirty="0"/>
              <a:t> </a:t>
            </a:r>
            <a:r>
              <a:rPr lang="fr-CA" sz="1200" dirty="0" err="1"/>
              <a:t>another</a:t>
            </a:r>
            <a:r>
              <a:rPr lang="fr-CA" sz="1200" dirty="0"/>
              <a:t> </a:t>
            </a:r>
            <a:r>
              <a:rPr lang="fr-CA" sz="1200" dirty="0" err="1"/>
              <a:t>brother</a:t>
            </a:r>
            <a:r>
              <a:rPr lang="fr-CA" sz="1200" dirty="0"/>
              <a:t>?”</a:t>
            </a:r>
          </a:p>
          <a:p>
            <a:r>
              <a:rPr lang="fr-CA" sz="1200" dirty="0"/>
              <a:t>(</a:t>
            </a:r>
            <a:r>
              <a:rPr lang="he-IL" sz="1200" dirty="0">
                <a:solidFill>
                  <a:srgbClr val="FF00FF"/>
                </a:solidFill>
              </a:rPr>
              <a:t>ה</a:t>
            </a:r>
            <a:r>
              <a:rPr lang="he-IL" sz="1200" dirty="0"/>
              <a:t> </a:t>
            </a:r>
            <a:r>
              <a:rPr lang="en-US" sz="1200" dirty="0" smtClean="0"/>
              <a:t> </a:t>
            </a:r>
            <a:r>
              <a:rPr lang="fr-CA" sz="1200" dirty="0" err="1" smtClean="0"/>
              <a:t>introducing</a:t>
            </a:r>
            <a:r>
              <a:rPr lang="fr-CA" sz="1200" dirty="0" smtClean="0"/>
              <a:t> </a:t>
            </a:r>
            <a:r>
              <a:rPr lang="fr-CA" sz="1200" dirty="0"/>
              <a:t>indirect question (GKC, 150i</a:t>
            </a:r>
            <a:r>
              <a:rPr lang="fr-CA" sz="1200" dirty="0" smtClean="0"/>
              <a:t>).) WBC</a:t>
            </a:r>
            <a:endParaRPr lang="en-CA" sz="1200" dirty="0"/>
          </a:p>
        </p:txBody>
      </p:sp>
      <p:cxnSp>
        <p:nvCxnSpPr>
          <p:cNvPr id="10" name="Straight Arrow Connector 9"/>
          <p:cNvCxnSpPr/>
          <p:nvPr/>
        </p:nvCxnSpPr>
        <p:spPr>
          <a:xfrm>
            <a:off x="2514600" y="1057364"/>
            <a:ext cx="257175" cy="29518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191000" y="4800600"/>
            <a:ext cx="2133600" cy="1200329"/>
          </a:xfrm>
          <a:prstGeom prst="rect">
            <a:avLst/>
          </a:prstGeom>
          <a:solidFill>
            <a:schemeClr val="accent1">
              <a:lumMod val="40000"/>
              <a:lumOff val="60000"/>
            </a:schemeClr>
          </a:solidFill>
          <a:ln w="19050">
            <a:solidFill>
              <a:schemeClr val="tx1"/>
            </a:solidFill>
          </a:ln>
        </p:spPr>
        <p:txBody>
          <a:bodyPr wrap="square" rtlCol="0">
            <a:spAutoFit/>
          </a:bodyPr>
          <a:lstStyle/>
          <a:p>
            <a:r>
              <a:rPr lang="he-IL" sz="1200" dirty="0" smtClean="0">
                <a:solidFill>
                  <a:srgbClr val="FF00FF"/>
                </a:solidFill>
              </a:rPr>
              <a:t>ישׁ</a:t>
            </a:r>
            <a:r>
              <a:rPr lang="en-US" sz="1200" dirty="0" smtClean="0">
                <a:solidFill>
                  <a:srgbClr val="FF00FF"/>
                </a:solidFill>
              </a:rPr>
              <a:t> </a:t>
            </a:r>
            <a:r>
              <a:rPr lang="en-US" sz="1200" dirty="0" smtClean="0"/>
              <a:t>+ </a:t>
            </a:r>
            <a:r>
              <a:rPr lang="fr-CA" sz="1200" dirty="0" err="1" smtClean="0">
                <a:solidFill>
                  <a:srgbClr val="FF00FF"/>
                </a:solidFill>
              </a:rPr>
              <a:t>ptcp</a:t>
            </a:r>
            <a:r>
              <a:rPr lang="fr-CA" sz="1200" dirty="0" smtClean="0">
                <a:solidFill>
                  <a:srgbClr val="FF00FF"/>
                </a:solidFill>
              </a:rPr>
              <a:t> </a:t>
            </a:r>
            <a:r>
              <a:rPr lang="fr-CA" sz="1200" dirty="0"/>
              <a:t>expresses more </a:t>
            </a:r>
            <a:r>
              <a:rPr lang="fr-CA" sz="1200" dirty="0" err="1"/>
              <a:t>than</a:t>
            </a:r>
            <a:r>
              <a:rPr lang="fr-CA" sz="1200" dirty="0"/>
              <a:t> a </a:t>
            </a:r>
            <a:r>
              <a:rPr lang="fr-CA" sz="1200" dirty="0" err="1"/>
              <a:t>willingness</a:t>
            </a:r>
            <a:r>
              <a:rPr lang="fr-CA" sz="1200" dirty="0"/>
              <a:t> to </a:t>
            </a:r>
            <a:r>
              <a:rPr lang="fr-CA" sz="1200" dirty="0" err="1"/>
              <a:t>act</a:t>
            </a:r>
            <a:r>
              <a:rPr lang="fr-CA" sz="1200" dirty="0"/>
              <a:t> (</a:t>
            </a:r>
            <a:r>
              <a:rPr lang="fr-CA" sz="1200" dirty="0" err="1"/>
              <a:t>so</a:t>
            </a:r>
            <a:r>
              <a:rPr lang="fr-CA" sz="1200" dirty="0"/>
              <a:t> </a:t>
            </a:r>
            <a:r>
              <a:rPr lang="fr-CA" sz="1200" dirty="0" err="1"/>
              <a:t>Joüon</a:t>
            </a:r>
            <a:r>
              <a:rPr lang="fr-CA" sz="1200" dirty="0"/>
              <a:t>, 154l); </a:t>
            </a:r>
            <a:r>
              <a:rPr lang="fr-CA" sz="1200" dirty="0" err="1"/>
              <a:t>it</a:t>
            </a:r>
            <a:r>
              <a:rPr lang="fr-CA" sz="1200" dirty="0"/>
              <a:t> </a:t>
            </a:r>
            <a:r>
              <a:rPr lang="fr-CA" sz="1200" dirty="0" err="1"/>
              <a:t>indicates</a:t>
            </a:r>
            <a:r>
              <a:rPr lang="fr-CA" sz="1200" dirty="0"/>
              <a:t> “</a:t>
            </a:r>
            <a:r>
              <a:rPr lang="fr-CA" sz="1200" dirty="0" err="1"/>
              <a:t>that</a:t>
            </a:r>
            <a:r>
              <a:rPr lang="fr-CA" sz="1200" dirty="0"/>
              <a:t> a state of </a:t>
            </a:r>
            <a:r>
              <a:rPr lang="fr-CA" sz="1200" dirty="0" err="1"/>
              <a:t>affairs</a:t>
            </a:r>
            <a:r>
              <a:rPr lang="fr-CA" sz="1200" dirty="0"/>
              <a:t> or </a:t>
            </a:r>
            <a:r>
              <a:rPr lang="fr-CA" sz="1200" dirty="0" err="1"/>
              <a:t>behaviour</a:t>
            </a:r>
            <a:r>
              <a:rPr lang="fr-CA" sz="1200" dirty="0"/>
              <a:t> . . . </a:t>
            </a:r>
            <a:r>
              <a:rPr lang="fr-CA" sz="1200" dirty="0" err="1"/>
              <a:t>is</a:t>
            </a:r>
            <a:r>
              <a:rPr lang="fr-CA" sz="1200" dirty="0"/>
              <a:t> </a:t>
            </a:r>
            <a:r>
              <a:rPr lang="fr-CA" sz="1200" dirty="0" err="1"/>
              <a:t>actually</a:t>
            </a:r>
            <a:r>
              <a:rPr lang="fr-CA" sz="1200" dirty="0"/>
              <a:t> as one </a:t>
            </a:r>
            <a:r>
              <a:rPr lang="fr-CA" sz="1200" dirty="0" err="1"/>
              <a:t>wants</a:t>
            </a:r>
            <a:r>
              <a:rPr lang="fr-CA" sz="1200" dirty="0"/>
              <a:t> or </a:t>
            </a:r>
            <a:r>
              <a:rPr lang="fr-CA" sz="1200" dirty="0" err="1"/>
              <a:t>expects</a:t>
            </a:r>
            <a:r>
              <a:rPr lang="fr-CA" sz="1200" dirty="0"/>
              <a:t>” (EWAS, 77</a:t>
            </a:r>
            <a:r>
              <a:rPr lang="fr-CA" sz="1200" dirty="0" smtClean="0"/>
              <a:t>). WBC</a:t>
            </a:r>
            <a:endParaRPr lang="en-CA" sz="1200" dirty="0"/>
          </a:p>
        </p:txBody>
      </p:sp>
      <p:sp>
        <p:nvSpPr>
          <p:cNvPr id="13" name="Freeform 12"/>
          <p:cNvSpPr/>
          <p:nvPr/>
        </p:nvSpPr>
        <p:spPr>
          <a:xfrm>
            <a:off x="5098353" y="4153161"/>
            <a:ext cx="2893122" cy="628389"/>
          </a:xfrm>
          <a:custGeom>
            <a:avLst/>
            <a:gdLst>
              <a:gd name="connsiteX0" fmla="*/ 26098 w 3216973"/>
              <a:gd name="connsiteY0" fmla="*/ 628389 h 628389"/>
              <a:gd name="connsiteX1" fmla="*/ 130873 w 3216973"/>
              <a:gd name="connsiteY1" fmla="*/ 114039 h 628389"/>
              <a:gd name="connsiteX2" fmla="*/ 1045273 w 3216973"/>
              <a:gd name="connsiteY2" fmla="*/ 18789 h 628389"/>
              <a:gd name="connsiteX3" fmla="*/ 2855023 w 3216973"/>
              <a:gd name="connsiteY3" fmla="*/ 9264 h 628389"/>
              <a:gd name="connsiteX4" fmla="*/ 3216973 w 3216973"/>
              <a:gd name="connsiteY4" fmla="*/ 123564 h 628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6973" h="628389">
                <a:moveTo>
                  <a:pt x="26098" y="628389"/>
                </a:moveTo>
                <a:cubicBezTo>
                  <a:pt x="-6446" y="422014"/>
                  <a:pt x="-38989" y="215639"/>
                  <a:pt x="130873" y="114039"/>
                </a:cubicBezTo>
                <a:cubicBezTo>
                  <a:pt x="300735" y="12439"/>
                  <a:pt x="591248" y="36251"/>
                  <a:pt x="1045273" y="18789"/>
                </a:cubicBezTo>
                <a:cubicBezTo>
                  <a:pt x="1499298" y="1327"/>
                  <a:pt x="2493073" y="-8198"/>
                  <a:pt x="2855023" y="9264"/>
                </a:cubicBezTo>
                <a:cubicBezTo>
                  <a:pt x="3216973" y="26726"/>
                  <a:pt x="3216973" y="75145"/>
                  <a:pt x="3216973" y="123564"/>
                </a:cubicBezTo>
              </a:path>
            </a:pathLst>
          </a:custGeom>
          <a:noFill/>
          <a:ln w="9525">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TextBox 13"/>
          <p:cNvSpPr txBox="1"/>
          <p:nvPr/>
        </p:nvSpPr>
        <p:spPr>
          <a:xfrm>
            <a:off x="76200" y="6553200"/>
            <a:ext cx="3886200" cy="246221"/>
          </a:xfrm>
          <a:prstGeom prst="rect">
            <a:avLst/>
          </a:prstGeom>
          <a:solidFill>
            <a:schemeClr val="accent1">
              <a:lumMod val="40000"/>
              <a:lumOff val="60000"/>
            </a:schemeClr>
          </a:solidFill>
          <a:ln w="19050">
            <a:solidFill>
              <a:schemeClr val="tx1"/>
            </a:solidFill>
          </a:ln>
        </p:spPr>
        <p:txBody>
          <a:bodyPr wrap="square" rtlCol="0">
            <a:spAutoFit/>
          </a:bodyPr>
          <a:lstStyle/>
          <a:p>
            <a:r>
              <a:rPr lang="fr-CA" sz="1000" dirty="0" smtClean="0"/>
              <a:t>EWAS = </a:t>
            </a:r>
            <a:r>
              <a:rPr lang="en-US" sz="1000" dirty="0"/>
              <a:t>T. Muraoka, </a:t>
            </a:r>
            <a:r>
              <a:rPr lang="en-US" sz="1000" i="1" dirty="0"/>
              <a:t>Emphatic Words and Structures in Biblical Hebrew</a:t>
            </a:r>
            <a:endParaRPr lang="en-CA" sz="1000" i="1" dirty="0"/>
          </a:p>
        </p:txBody>
      </p:sp>
    </p:spTree>
    <p:extLst>
      <p:ext uri="{BB962C8B-B14F-4D97-AF65-F5344CB8AC3E}">
        <p14:creationId xmlns:p14="http://schemas.microsoft.com/office/powerpoint/2010/main" val="782416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43:8-10</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יְהוּדָ֜ה אֶל־יִשְׂרָאֵ֣ל אָבִ֗יו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שִׁלְחָ֥ה </a:t>
            </a:r>
            <a:r>
              <a:rPr lang="he-IL" sz="2200" dirty="0">
                <a:latin typeface="SBL Hebrew" pitchFamily="2" charset="-79"/>
                <a:cs typeface="SBL Hebrew" pitchFamily="2" charset="-79"/>
              </a:rPr>
              <a:t>הַנַּ֛עַר אִתִּ֖י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וְנָק֣וּמָה </a:t>
            </a:r>
            <a:r>
              <a:rPr lang="he-IL" sz="2200" dirty="0">
                <a:latin typeface="SBL Hebrew" pitchFamily="2" charset="-79"/>
                <a:cs typeface="SBL Hebrew" pitchFamily="2" charset="-79"/>
              </a:rPr>
              <a:t>וְנֵלֵ֑כָה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וְנִֽחְיֶה֙ </a:t>
            </a:r>
            <a:r>
              <a:rPr lang="he-IL" sz="2200" dirty="0">
                <a:latin typeface="SBL Hebrew" pitchFamily="2" charset="-79"/>
                <a:cs typeface="SBL Hebrew" pitchFamily="2" charset="-79"/>
              </a:rPr>
              <a:t>וְלֹ֣א נָמ֔וּת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גַּם־אֲנַ֥חְנוּ </a:t>
            </a:r>
            <a:r>
              <a:rPr lang="he-IL" sz="2200" dirty="0">
                <a:latin typeface="SBL Hebrew" pitchFamily="2" charset="-79"/>
                <a:cs typeface="SBL Hebrew" pitchFamily="2" charset="-79"/>
              </a:rPr>
              <a:t>גַם־אַתָּ֖ה גַּם־טַפֵּֽנוּ׃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אָֽנֹכִי֙ </a:t>
            </a:r>
            <a:r>
              <a:rPr lang="he-IL" sz="2200" dirty="0">
                <a:latin typeface="SBL Hebrew" pitchFamily="2" charset="-79"/>
                <a:cs typeface="SBL Hebrew" pitchFamily="2" charset="-79"/>
              </a:rPr>
              <a:t>אֶֽעֶרְבֶ֔נּוּ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מִיָּדִ֖י </a:t>
            </a:r>
            <a:r>
              <a:rPr lang="he-IL" sz="2200" dirty="0">
                <a:latin typeface="SBL Hebrew" pitchFamily="2" charset="-79"/>
                <a:cs typeface="SBL Hebrew" pitchFamily="2" charset="-79"/>
              </a:rPr>
              <a:t>תְּבַקְשֶׁ֑נּוּ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אִם־לֹ֨א </a:t>
            </a:r>
            <a:r>
              <a:rPr lang="he-IL" sz="2200" dirty="0">
                <a:latin typeface="SBL Hebrew" pitchFamily="2" charset="-79"/>
                <a:cs typeface="SBL Hebrew" pitchFamily="2" charset="-79"/>
              </a:rPr>
              <a:t>הֲבִיאֹתִ֤יו אֵלֶ֙יךָ֙ </a:t>
            </a:r>
            <a:r>
              <a:rPr lang="he-IL" sz="2200" dirty="0" smtClean="0">
                <a:latin typeface="SBL Hebrew" pitchFamily="2" charset="-79"/>
                <a:cs typeface="SBL Hebrew" pitchFamily="2" charset="-79"/>
              </a:rPr>
              <a:t>וְהִצַּגְתִּ֣יו </a:t>
            </a:r>
            <a:r>
              <a:rPr lang="he-IL" sz="2200" dirty="0">
                <a:latin typeface="SBL Hebrew" pitchFamily="2" charset="-79"/>
                <a:cs typeface="SBL Hebrew" pitchFamily="2" charset="-79"/>
              </a:rPr>
              <a:t>לְפָנֶ֔יךָ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וְחָטָ֥אתִֽי </a:t>
            </a:r>
            <a:r>
              <a:rPr lang="he-IL" sz="2200" dirty="0">
                <a:latin typeface="SBL Hebrew" pitchFamily="2" charset="-79"/>
                <a:cs typeface="SBL Hebrew" pitchFamily="2" charset="-79"/>
              </a:rPr>
              <a:t>לְךָ֖ כָּל־הַיָּמִֽים׃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כִּ֖י </a:t>
            </a:r>
            <a:r>
              <a:rPr lang="he-IL" sz="2200" dirty="0">
                <a:latin typeface="SBL Hebrew" pitchFamily="2" charset="-79"/>
                <a:cs typeface="SBL Hebrew" pitchFamily="2" charset="-79"/>
              </a:rPr>
              <a:t>לוּלֵ֣א הִתְמַהְמָ֑הְנוּ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כִּֽי־עַתָּ֥ה </a:t>
            </a:r>
            <a:r>
              <a:rPr lang="he-IL" sz="2200" dirty="0">
                <a:latin typeface="SBL Hebrew" pitchFamily="2" charset="-79"/>
                <a:cs typeface="SBL Hebrew" pitchFamily="2" charset="-79"/>
              </a:rPr>
              <a:t>שַׁ֖בְנוּ זֶ֥ה פַעֲמָֽיִם׃ </a:t>
            </a: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43:11-13</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אֲלֵהֶ֜ם יִשְׂרָאֵ֣ל אֲבִיהֶ֗ם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אִם־כֵּ֣ן </a:t>
            </a:r>
            <a:r>
              <a:rPr lang="he-IL" sz="2200" dirty="0">
                <a:latin typeface="SBL Hebrew" pitchFamily="2" charset="-79"/>
                <a:cs typeface="SBL Hebrew" pitchFamily="2" charset="-79"/>
              </a:rPr>
              <a:t>׀ אֵפוֹא֮ זֹ֣את עֲשׂוּ֒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קְח֞וּ </a:t>
            </a:r>
            <a:r>
              <a:rPr lang="he-IL" sz="2200" dirty="0">
                <a:latin typeface="SBL Hebrew" pitchFamily="2" charset="-79"/>
                <a:cs typeface="SBL Hebrew" pitchFamily="2" charset="-79"/>
              </a:rPr>
              <a:t>מִזִּמְרַ֤ת הָאָ֙רֶץ֙ בִּכְלֵיכֶ֔ם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וְהוֹרִ֥ידוּ </a:t>
            </a:r>
            <a:r>
              <a:rPr lang="he-IL" sz="2200" dirty="0">
                <a:latin typeface="SBL Hebrew" pitchFamily="2" charset="-79"/>
                <a:cs typeface="SBL Hebrew" pitchFamily="2" charset="-79"/>
              </a:rPr>
              <a:t>לָאִ֖ישׁ מִנְחָ֑ה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מְעַ֤ט </a:t>
            </a:r>
            <a:r>
              <a:rPr lang="he-IL" sz="2200" dirty="0">
                <a:latin typeface="SBL Hebrew" pitchFamily="2" charset="-79"/>
                <a:cs typeface="SBL Hebrew" pitchFamily="2" charset="-79"/>
              </a:rPr>
              <a:t>צֳרִי֙ וּמְעַ֣ט דְּבַ֔שׁ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נְכֹ֣את </a:t>
            </a:r>
            <a:r>
              <a:rPr lang="he-IL" sz="2200" dirty="0">
                <a:latin typeface="SBL Hebrew" pitchFamily="2" charset="-79"/>
                <a:cs typeface="SBL Hebrew" pitchFamily="2" charset="-79"/>
              </a:rPr>
              <a:t>וָלֹ֔ט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בָּטְנִ֖ים </a:t>
            </a:r>
            <a:r>
              <a:rPr lang="he-IL" sz="2200" dirty="0">
                <a:latin typeface="SBL Hebrew" pitchFamily="2" charset="-79"/>
                <a:cs typeface="SBL Hebrew" pitchFamily="2" charset="-79"/>
              </a:rPr>
              <a:t>וּשְׁקֵדִֽים׃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וְכֶ֥סֶף </a:t>
            </a:r>
            <a:r>
              <a:rPr lang="he-IL" sz="2200" dirty="0">
                <a:latin typeface="SBL Hebrew" pitchFamily="2" charset="-79"/>
                <a:cs typeface="SBL Hebrew" pitchFamily="2" charset="-79"/>
              </a:rPr>
              <a:t>מִשְׁנֶ֖ה קְח֣וּ בְיֶדְכֶ֑ם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וְאֶת־הַכֶּ֜סֶף </a:t>
            </a:r>
            <a:r>
              <a:rPr lang="he-IL" sz="2200" dirty="0">
                <a:latin typeface="SBL Hebrew" pitchFamily="2" charset="-79"/>
                <a:cs typeface="SBL Hebrew" pitchFamily="2" charset="-79"/>
              </a:rPr>
              <a:t>הַמּוּשָׁ֨ב </a:t>
            </a:r>
            <a:r>
              <a:rPr lang="he-IL" sz="2200" dirty="0" smtClean="0">
                <a:latin typeface="SBL Hebrew" pitchFamily="2" charset="-79"/>
                <a:cs typeface="SBL Hebrew" pitchFamily="2" charset="-79"/>
              </a:rPr>
              <a:t>בְּפִ֤י </a:t>
            </a:r>
            <a:r>
              <a:rPr lang="he-IL" sz="2200" dirty="0">
                <a:latin typeface="SBL Hebrew" pitchFamily="2" charset="-79"/>
                <a:cs typeface="SBL Hebrew" pitchFamily="2" charset="-79"/>
              </a:rPr>
              <a:t>אַמְתְּחֹֽתֵיכֶם֙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תָּשִׁ֣יבוּ </a:t>
            </a:r>
            <a:r>
              <a:rPr lang="he-IL" sz="2200" dirty="0">
                <a:latin typeface="SBL Hebrew" pitchFamily="2" charset="-79"/>
                <a:cs typeface="SBL Hebrew" pitchFamily="2" charset="-79"/>
              </a:rPr>
              <a:t>בְיֶדְכֶ֔ם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אוּלַ֥י </a:t>
            </a:r>
            <a:r>
              <a:rPr lang="he-IL" sz="2200" dirty="0">
                <a:latin typeface="SBL Hebrew" pitchFamily="2" charset="-79"/>
                <a:cs typeface="SBL Hebrew" pitchFamily="2" charset="-79"/>
              </a:rPr>
              <a:t>מִשְׁגֶּ֖ה הֽוּא׃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וְאֶת־אֲחִיכֶ֖ם </a:t>
            </a:r>
            <a:r>
              <a:rPr lang="he-IL" sz="2200" dirty="0">
                <a:latin typeface="SBL Hebrew" pitchFamily="2" charset="-79"/>
                <a:cs typeface="SBL Hebrew" pitchFamily="2" charset="-79"/>
              </a:rPr>
              <a:t>קָ֑חוּ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וְק֖וּמוּ </a:t>
            </a:r>
            <a:r>
              <a:rPr lang="he-IL" sz="2200" dirty="0">
                <a:latin typeface="SBL Hebrew" pitchFamily="2" charset="-79"/>
                <a:cs typeface="SBL Hebrew" pitchFamily="2" charset="-79"/>
              </a:rPr>
              <a:t>שׁ֥וּבוּ אֶל־הָאִֽישׁ׃ </a:t>
            </a:r>
          </a:p>
        </p:txBody>
      </p:sp>
    </p:spTree>
    <p:extLst>
      <p:ext uri="{BB962C8B-B14F-4D97-AF65-F5344CB8AC3E}">
        <p14:creationId xmlns:p14="http://schemas.microsoft.com/office/powerpoint/2010/main" val="2773181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43:8-10</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יְהוּדָ֜ה אֶל־יִשְׂרָאֵ֣ל אָבִ֗יו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שִׁלְחָ֥ה </a:t>
            </a:r>
            <a:r>
              <a:rPr lang="he-IL" sz="2200" dirty="0">
                <a:latin typeface="SBL Hebrew" pitchFamily="2" charset="-79"/>
                <a:cs typeface="SBL Hebrew" pitchFamily="2" charset="-79"/>
              </a:rPr>
              <a:t>הַנַּ֛עַר אִתִּ֖י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וְנָק֣וּמָה </a:t>
            </a:r>
            <a:r>
              <a:rPr lang="he-IL" sz="2200" dirty="0">
                <a:latin typeface="SBL Hebrew" pitchFamily="2" charset="-79"/>
                <a:cs typeface="SBL Hebrew" pitchFamily="2" charset="-79"/>
              </a:rPr>
              <a:t>וְנֵלֵ֑כָה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וְנִֽחְיֶה֙ </a:t>
            </a:r>
            <a:r>
              <a:rPr lang="he-IL" sz="2200" dirty="0">
                <a:latin typeface="SBL Hebrew" pitchFamily="2" charset="-79"/>
                <a:cs typeface="SBL Hebrew" pitchFamily="2" charset="-79"/>
              </a:rPr>
              <a:t>וְלֹ֣א נָמ֔וּת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גַּם־אֲנַ֥חְנוּ </a:t>
            </a:r>
            <a:r>
              <a:rPr lang="he-IL" sz="2200" dirty="0">
                <a:latin typeface="SBL Hebrew" pitchFamily="2" charset="-79"/>
                <a:cs typeface="SBL Hebrew" pitchFamily="2" charset="-79"/>
              </a:rPr>
              <a:t>גַם־אַתָּ֖ה גַּם־טַפֵּֽנוּ׃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אָֽנֹכִי֙ </a:t>
            </a:r>
            <a:r>
              <a:rPr lang="he-IL" sz="2200" dirty="0">
                <a:latin typeface="SBL Hebrew" pitchFamily="2" charset="-79"/>
                <a:cs typeface="SBL Hebrew" pitchFamily="2" charset="-79"/>
              </a:rPr>
              <a:t>אֶֽעֶרְבֶ֔נּוּ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מִיָּדִ֖י </a:t>
            </a:r>
            <a:r>
              <a:rPr lang="he-IL" sz="2200" dirty="0">
                <a:latin typeface="SBL Hebrew" pitchFamily="2" charset="-79"/>
                <a:cs typeface="SBL Hebrew" pitchFamily="2" charset="-79"/>
              </a:rPr>
              <a:t>תְּבַקְשֶׁ֑נּוּ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אִם־לֹ֨א </a:t>
            </a:r>
            <a:r>
              <a:rPr lang="he-IL" sz="2200" dirty="0">
                <a:latin typeface="SBL Hebrew" pitchFamily="2" charset="-79"/>
                <a:cs typeface="SBL Hebrew" pitchFamily="2" charset="-79"/>
              </a:rPr>
              <a:t>הֲבִיאֹתִ֤יו אֵלֶ֙יךָ֙ </a:t>
            </a:r>
            <a:r>
              <a:rPr lang="he-IL" sz="2200" dirty="0" smtClean="0">
                <a:latin typeface="SBL Hebrew" pitchFamily="2" charset="-79"/>
                <a:cs typeface="SBL Hebrew" pitchFamily="2" charset="-79"/>
              </a:rPr>
              <a:t>וְהִצַּגְתִּ֣יו </a:t>
            </a:r>
            <a:r>
              <a:rPr lang="he-IL" sz="2200" dirty="0">
                <a:latin typeface="SBL Hebrew" pitchFamily="2" charset="-79"/>
                <a:cs typeface="SBL Hebrew" pitchFamily="2" charset="-79"/>
              </a:rPr>
              <a:t>לְפָנֶ֔יךָ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וְחָטָ֥אתִֽי </a:t>
            </a:r>
            <a:r>
              <a:rPr lang="he-IL" sz="2200" dirty="0">
                <a:latin typeface="SBL Hebrew" pitchFamily="2" charset="-79"/>
                <a:cs typeface="SBL Hebrew" pitchFamily="2" charset="-79"/>
              </a:rPr>
              <a:t>לְךָ֖ כָּל־הַיָּמִֽים׃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כִּ֖י </a:t>
            </a:r>
            <a:r>
              <a:rPr lang="he-IL" sz="2200" dirty="0">
                <a:latin typeface="SBL Hebrew" pitchFamily="2" charset="-79"/>
                <a:cs typeface="SBL Hebrew" pitchFamily="2" charset="-79"/>
              </a:rPr>
              <a:t>לוּלֵ֣א הִתְמַהְמָ֑הְנוּ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	</a:t>
            </a:r>
            <a:r>
              <a:rPr lang="he-IL" sz="2200" dirty="0" smtClean="0">
                <a:solidFill>
                  <a:srgbClr val="FF00FF"/>
                </a:solidFill>
                <a:latin typeface="SBL Hebrew" pitchFamily="2" charset="-79"/>
                <a:cs typeface="SBL Hebrew" pitchFamily="2" charset="-79"/>
              </a:rPr>
              <a:t>כִּֽי</a:t>
            </a:r>
            <a:r>
              <a:rPr lang="he-IL" sz="2200" dirty="0" smtClean="0">
                <a:latin typeface="SBL Hebrew" pitchFamily="2" charset="-79"/>
                <a:cs typeface="SBL Hebrew" pitchFamily="2" charset="-79"/>
              </a:rPr>
              <a:t>־עַתָּ֥ה </a:t>
            </a:r>
            <a:r>
              <a:rPr lang="he-IL" sz="2200" dirty="0">
                <a:latin typeface="SBL Hebrew" pitchFamily="2" charset="-79"/>
                <a:cs typeface="SBL Hebrew" pitchFamily="2" charset="-79"/>
              </a:rPr>
              <a:t>שַׁ֖בְנוּ זֶ֥ה פַעֲמָֽיִם׃ </a:t>
            </a: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43:11-13</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אֲלֵהֶ֜ם יִשְׂרָאֵ֣ל אֲבִיהֶ֗ם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אִם־כֵּ֣ן </a:t>
            </a:r>
            <a:r>
              <a:rPr lang="he-IL" sz="2200" dirty="0">
                <a:latin typeface="SBL Hebrew" pitchFamily="2" charset="-79"/>
                <a:cs typeface="SBL Hebrew" pitchFamily="2" charset="-79"/>
              </a:rPr>
              <a:t>׀ אֵפוֹא֮ זֹ֣את עֲשׂוּ֒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קְח֞וּ </a:t>
            </a:r>
            <a:r>
              <a:rPr lang="he-IL" sz="2200" dirty="0">
                <a:latin typeface="SBL Hebrew" pitchFamily="2" charset="-79"/>
                <a:cs typeface="SBL Hebrew" pitchFamily="2" charset="-79"/>
              </a:rPr>
              <a:t>מִזִּמְרַ֤ת הָאָ֙רֶץ֙ בִּכְלֵיכֶ֔ם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וְהוֹרִ֥ידוּ </a:t>
            </a:r>
            <a:r>
              <a:rPr lang="he-IL" sz="2200" dirty="0">
                <a:latin typeface="SBL Hebrew" pitchFamily="2" charset="-79"/>
                <a:cs typeface="SBL Hebrew" pitchFamily="2" charset="-79"/>
              </a:rPr>
              <a:t>לָאִ֖ישׁ מִנְחָ֑ה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מְעַ֤ט </a:t>
            </a:r>
            <a:r>
              <a:rPr lang="he-IL" sz="2200" dirty="0">
                <a:latin typeface="SBL Hebrew" pitchFamily="2" charset="-79"/>
                <a:cs typeface="SBL Hebrew" pitchFamily="2" charset="-79"/>
              </a:rPr>
              <a:t>צֳרִי֙ וּמְעַ֣ט דְּבַ֔שׁ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נְכֹ֣את </a:t>
            </a:r>
            <a:r>
              <a:rPr lang="he-IL" sz="2200" dirty="0">
                <a:latin typeface="SBL Hebrew" pitchFamily="2" charset="-79"/>
                <a:cs typeface="SBL Hebrew" pitchFamily="2" charset="-79"/>
              </a:rPr>
              <a:t>וָלֹ֔ט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בָּטְנִ֖ים </a:t>
            </a:r>
            <a:r>
              <a:rPr lang="he-IL" sz="2200" dirty="0">
                <a:latin typeface="SBL Hebrew" pitchFamily="2" charset="-79"/>
                <a:cs typeface="SBL Hebrew" pitchFamily="2" charset="-79"/>
              </a:rPr>
              <a:t>וּשְׁקֵדִֽים׃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וְכֶ֥סֶף </a:t>
            </a:r>
            <a:r>
              <a:rPr lang="he-IL" sz="2200" dirty="0">
                <a:latin typeface="SBL Hebrew" pitchFamily="2" charset="-79"/>
                <a:cs typeface="SBL Hebrew" pitchFamily="2" charset="-79"/>
              </a:rPr>
              <a:t>מִשְׁנֶ֖ה קְח֣וּ בְיֶדְכֶ֑ם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וְאֶת־הַכֶּ֜סֶף </a:t>
            </a:r>
            <a:r>
              <a:rPr lang="he-IL" sz="2200" dirty="0">
                <a:latin typeface="SBL Hebrew" pitchFamily="2" charset="-79"/>
                <a:cs typeface="SBL Hebrew" pitchFamily="2" charset="-79"/>
              </a:rPr>
              <a:t>הַמּוּשָׁ֨ב </a:t>
            </a:r>
            <a:r>
              <a:rPr lang="he-IL" sz="2200" dirty="0" smtClean="0">
                <a:latin typeface="SBL Hebrew" pitchFamily="2" charset="-79"/>
                <a:cs typeface="SBL Hebrew" pitchFamily="2" charset="-79"/>
              </a:rPr>
              <a:t>בְּפִ֤י </a:t>
            </a:r>
            <a:r>
              <a:rPr lang="he-IL" sz="2200" dirty="0">
                <a:latin typeface="SBL Hebrew" pitchFamily="2" charset="-79"/>
                <a:cs typeface="SBL Hebrew" pitchFamily="2" charset="-79"/>
              </a:rPr>
              <a:t>אַמְתְּחֹֽתֵיכֶם֙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תָּשִׁ֣יבוּ </a:t>
            </a:r>
            <a:r>
              <a:rPr lang="he-IL" sz="2200" dirty="0">
                <a:latin typeface="SBL Hebrew" pitchFamily="2" charset="-79"/>
                <a:cs typeface="SBL Hebrew" pitchFamily="2" charset="-79"/>
              </a:rPr>
              <a:t>בְיֶדְכֶ֔ם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אוּלַ֥י </a:t>
            </a:r>
            <a:r>
              <a:rPr lang="he-IL" sz="2200" dirty="0">
                <a:latin typeface="SBL Hebrew" pitchFamily="2" charset="-79"/>
                <a:cs typeface="SBL Hebrew" pitchFamily="2" charset="-79"/>
              </a:rPr>
              <a:t>מִשְׁגֶּ֖ה הֽוּא׃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וְאֶת־אֲחִיכֶ֖ם </a:t>
            </a:r>
            <a:r>
              <a:rPr lang="he-IL" sz="2200" dirty="0">
                <a:latin typeface="SBL Hebrew" pitchFamily="2" charset="-79"/>
                <a:cs typeface="SBL Hebrew" pitchFamily="2" charset="-79"/>
              </a:rPr>
              <a:t>קָ֑חוּ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וְק֖וּמוּ </a:t>
            </a:r>
            <a:r>
              <a:rPr lang="he-IL" sz="2200" dirty="0">
                <a:latin typeface="SBL Hebrew" pitchFamily="2" charset="-79"/>
                <a:cs typeface="SBL Hebrew" pitchFamily="2" charset="-79"/>
              </a:rPr>
              <a:t>שׁ֥וּבוּ אֶל־הָאִֽישׁ׃ </a:t>
            </a:r>
          </a:p>
        </p:txBody>
      </p:sp>
      <p:sp>
        <p:nvSpPr>
          <p:cNvPr id="6" name="TextBox 5"/>
          <p:cNvSpPr txBox="1"/>
          <p:nvPr/>
        </p:nvSpPr>
        <p:spPr>
          <a:xfrm>
            <a:off x="4581525" y="4800600"/>
            <a:ext cx="2124075" cy="461665"/>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200" dirty="0"/>
              <a:t>On use of </a:t>
            </a:r>
            <a:r>
              <a:rPr lang="he-IL" sz="1200" dirty="0">
                <a:solidFill>
                  <a:srgbClr val="FF00FF"/>
                </a:solidFill>
              </a:rPr>
              <a:t>כי</a:t>
            </a:r>
            <a:r>
              <a:rPr lang="he-IL" sz="1200" dirty="0"/>
              <a:t> </a:t>
            </a:r>
            <a:r>
              <a:rPr lang="en-US" sz="1200" dirty="0" smtClean="0">
                <a:solidFill>
                  <a:srgbClr val="FF00FF"/>
                </a:solidFill>
              </a:rPr>
              <a:t> </a:t>
            </a:r>
            <a:r>
              <a:rPr lang="en-US" sz="1200" dirty="0" smtClean="0"/>
              <a:t>in </a:t>
            </a:r>
            <a:r>
              <a:rPr lang="en-US" sz="1200" dirty="0"/>
              <a:t>apodoses, see GKC, 159ee; </a:t>
            </a:r>
            <a:r>
              <a:rPr lang="en-US" sz="1200" dirty="0" err="1"/>
              <a:t>Joüon</a:t>
            </a:r>
            <a:r>
              <a:rPr lang="en-US" sz="1200" dirty="0"/>
              <a:t>, 167s</a:t>
            </a:r>
            <a:r>
              <a:rPr lang="en-US" sz="1200" dirty="0" smtClean="0"/>
              <a:t>. WBC</a:t>
            </a:r>
            <a:endParaRPr lang="en-CA" sz="1200" dirty="0"/>
          </a:p>
        </p:txBody>
      </p:sp>
    </p:spTree>
    <p:extLst>
      <p:ext uri="{BB962C8B-B14F-4D97-AF65-F5344CB8AC3E}">
        <p14:creationId xmlns:p14="http://schemas.microsoft.com/office/powerpoint/2010/main" val="3357169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43:8-10</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יְהוּדָ֜ה אֶל־יִשְׂרָאֵ֣ל אָבִ֗יו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שִׁלְחָ֥ה </a:t>
            </a:r>
            <a:r>
              <a:rPr lang="he-IL" sz="2200" dirty="0">
                <a:latin typeface="SBL Hebrew" pitchFamily="2" charset="-79"/>
                <a:cs typeface="SBL Hebrew" pitchFamily="2" charset="-79"/>
              </a:rPr>
              <a:t>הַנַּ֛עַר אִתִּ֖י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וְנָק֣וּמָה </a:t>
            </a:r>
            <a:r>
              <a:rPr lang="he-IL" sz="2200" dirty="0">
                <a:latin typeface="SBL Hebrew" pitchFamily="2" charset="-79"/>
                <a:cs typeface="SBL Hebrew" pitchFamily="2" charset="-79"/>
              </a:rPr>
              <a:t>וְנֵלֵ֑כָה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וְנִֽחְיֶה֙ </a:t>
            </a:r>
            <a:r>
              <a:rPr lang="he-IL" sz="2200" dirty="0">
                <a:latin typeface="SBL Hebrew" pitchFamily="2" charset="-79"/>
                <a:cs typeface="SBL Hebrew" pitchFamily="2" charset="-79"/>
              </a:rPr>
              <a:t>וְלֹ֣א נָמ֔וּת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גַּם־אֲנַ֥חְנוּ </a:t>
            </a:r>
            <a:r>
              <a:rPr lang="he-IL" sz="2200" dirty="0">
                <a:latin typeface="SBL Hebrew" pitchFamily="2" charset="-79"/>
                <a:cs typeface="SBL Hebrew" pitchFamily="2" charset="-79"/>
              </a:rPr>
              <a:t>גַם־אַתָּ֖ה גַּם־טַפֵּֽנוּ׃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אָֽנֹכִי֙ </a:t>
            </a:r>
            <a:r>
              <a:rPr lang="he-IL" sz="2200" dirty="0">
                <a:latin typeface="SBL Hebrew" pitchFamily="2" charset="-79"/>
                <a:cs typeface="SBL Hebrew" pitchFamily="2" charset="-79"/>
              </a:rPr>
              <a:t>אֶֽעֶרְבֶ֔נּוּ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מִיָּדִ֖י </a:t>
            </a:r>
            <a:r>
              <a:rPr lang="he-IL" sz="2200" dirty="0">
                <a:latin typeface="SBL Hebrew" pitchFamily="2" charset="-79"/>
                <a:cs typeface="SBL Hebrew" pitchFamily="2" charset="-79"/>
              </a:rPr>
              <a:t>תְּבַקְשֶׁ֑נּוּ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אִם־לֹ֨א </a:t>
            </a:r>
            <a:r>
              <a:rPr lang="he-IL" sz="2200" dirty="0">
                <a:latin typeface="SBL Hebrew" pitchFamily="2" charset="-79"/>
                <a:cs typeface="SBL Hebrew" pitchFamily="2" charset="-79"/>
              </a:rPr>
              <a:t>הֲבִיאֹתִ֤יו אֵלֶ֙יךָ֙ </a:t>
            </a:r>
            <a:r>
              <a:rPr lang="he-IL" sz="2200" dirty="0" smtClean="0">
                <a:latin typeface="SBL Hebrew" pitchFamily="2" charset="-79"/>
                <a:cs typeface="SBL Hebrew" pitchFamily="2" charset="-79"/>
              </a:rPr>
              <a:t>וְהִצַּגְתִּ֣יו </a:t>
            </a:r>
            <a:r>
              <a:rPr lang="he-IL" sz="2200" dirty="0">
                <a:latin typeface="SBL Hebrew" pitchFamily="2" charset="-79"/>
                <a:cs typeface="SBL Hebrew" pitchFamily="2" charset="-79"/>
              </a:rPr>
              <a:t>לְפָנֶ֔יךָ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וְחָטָ֥אתִֽי </a:t>
            </a:r>
            <a:r>
              <a:rPr lang="he-IL" sz="2200" dirty="0">
                <a:latin typeface="SBL Hebrew" pitchFamily="2" charset="-79"/>
                <a:cs typeface="SBL Hebrew" pitchFamily="2" charset="-79"/>
              </a:rPr>
              <a:t>לְךָ֖ כָּל־הַיָּמִֽים׃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כִּ֖י </a:t>
            </a:r>
            <a:r>
              <a:rPr lang="he-IL" sz="2200" dirty="0">
                <a:solidFill>
                  <a:srgbClr val="0000FF"/>
                </a:solidFill>
                <a:latin typeface="SBL Hebrew" pitchFamily="2" charset="-79"/>
                <a:cs typeface="SBL Hebrew" pitchFamily="2" charset="-79"/>
              </a:rPr>
              <a:t>לוּלֵ֣א</a:t>
            </a:r>
            <a:r>
              <a:rPr lang="he-IL" sz="2200" dirty="0">
                <a:latin typeface="SBL Hebrew" pitchFamily="2" charset="-79"/>
                <a:cs typeface="SBL Hebrew" pitchFamily="2" charset="-79"/>
              </a:rPr>
              <a:t> הִתְמַהְמָ֑הְנוּ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	</a:t>
            </a:r>
            <a:r>
              <a:rPr lang="he-IL" sz="2200" dirty="0" smtClean="0">
                <a:solidFill>
                  <a:srgbClr val="FF00FF"/>
                </a:solidFill>
                <a:latin typeface="SBL Hebrew" pitchFamily="2" charset="-79"/>
                <a:cs typeface="SBL Hebrew" pitchFamily="2" charset="-79"/>
              </a:rPr>
              <a:t>כִּֽי־עַתָּ֥ה</a:t>
            </a: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שַׁ֖בְנוּ זֶ֥ה פַעֲמָֽיִם׃ </a:t>
            </a: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43:11-13</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אֲלֵהֶ֜ם יִשְׂרָאֵ֣ל אֲבִיהֶ֗ם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אִם־כֵּ֣ן </a:t>
            </a:r>
            <a:r>
              <a:rPr lang="he-IL" sz="2200" dirty="0">
                <a:latin typeface="SBL Hebrew" pitchFamily="2" charset="-79"/>
                <a:cs typeface="SBL Hebrew" pitchFamily="2" charset="-79"/>
              </a:rPr>
              <a:t>׀ אֵפוֹא֮ זֹ֣את עֲשׂוּ֒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קְח֞וּ </a:t>
            </a:r>
            <a:r>
              <a:rPr lang="he-IL" sz="2200" dirty="0">
                <a:latin typeface="SBL Hebrew" pitchFamily="2" charset="-79"/>
                <a:cs typeface="SBL Hebrew" pitchFamily="2" charset="-79"/>
              </a:rPr>
              <a:t>מִזִּמְרַ֤ת הָאָ֙רֶץ֙ בִּכְלֵיכֶ֔ם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וְהוֹרִ֥ידוּ </a:t>
            </a:r>
            <a:r>
              <a:rPr lang="he-IL" sz="2200" dirty="0">
                <a:latin typeface="SBL Hebrew" pitchFamily="2" charset="-79"/>
                <a:cs typeface="SBL Hebrew" pitchFamily="2" charset="-79"/>
              </a:rPr>
              <a:t>לָאִ֖ישׁ מִנְחָ֑ה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מְעַ֤ט </a:t>
            </a:r>
            <a:r>
              <a:rPr lang="he-IL" sz="2200" dirty="0">
                <a:latin typeface="SBL Hebrew" pitchFamily="2" charset="-79"/>
                <a:cs typeface="SBL Hebrew" pitchFamily="2" charset="-79"/>
              </a:rPr>
              <a:t>צֳרִי֙ וּמְעַ֣ט דְּבַ֔שׁ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נְכֹ֣את </a:t>
            </a:r>
            <a:r>
              <a:rPr lang="he-IL" sz="2200" dirty="0">
                <a:latin typeface="SBL Hebrew" pitchFamily="2" charset="-79"/>
                <a:cs typeface="SBL Hebrew" pitchFamily="2" charset="-79"/>
              </a:rPr>
              <a:t>וָלֹ֔ט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בָּטְנִ֖ים </a:t>
            </a:r>
            <a:r>
              <a:rPr lang="he-IL" sz="2200" dirty="0">
                <a:latin typeface="SBL Hebrew" pitchFamily="2" charset="-79"/>
                <a:cs typeface="SBL Hebrew" pitchFamily="2" charset="-79"/>
              </a:rPr>
              <a:t>וּשְׁקֵדִֽים׃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וְכֶ֥סֶף </a:t>
            </a:r>
            <a:r>
              <a:rPr lang="he-IL" sz="2200" dirty="0">
                <a:latin typeface="SBL Hebrew" pitchFamily="2" charset="-79"/>
                <a:cs typeface="SBL Hebrew" pitchFamily="2" charset="-79"/>
              </a:rPr>
              <a:t>מִשְׁנֶ֖ה קְח֣וּ בְיֶדְכֶ֑ם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וְאֶת־הַכֶּ֜סֶף </a:t>
            </a:r>
            <a:r>
              <a:rPr lang="he-IL" sz="2200" dirty="0">
                <a:latin typeface="SBL Hebrew" pitchFamily="2" charset="-79"/>
                <a:cs typeface="SBL Hebrew" pitchFamily="2" charset="-79"/>
              </a:rPr>
              <a:t>הַמּוּשָׁ֨ב </a:t>
            </a:r>
            <a:r>
              <a:rPr lang="he-IL" sz="2200" dirty="0" smtClean="0">
                <a:latin typeface="SBL Hebrew" pitchFamily="2" charset="-79"/>
                <a:cs typeface="SBL Hebrew" pitchFamily="2" charset="-79"/>
              </a:rPr>
              <a:t>בְּפִ֤י </a:t>
            </a:r>
            <a:r>
              <a:rPr lang="he-IL" sz="2200" dirty="0">
                <a:latin typeface="SBL Hebrew" pitchFamily="2" charset="-79"/>
                <a:cs typeface="SBL Hebrew" pitchFamily="2" charset="-79"/>
              </a:rPr>
              <a:t>אַמְתְּחֹֽתֵיכֶם֙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תָּשִׁ֣יבוּ </a:t>
            </a:r>
            <a:r>
              <a:rPr lang="he-IL" sz="2200" dirty="0">
                <a:latin typeface="SBL Hebrew" pitchFamily="2" charset="-79"/>
                <a:cs typeface="SBL Hebrew" pitchFamily="2" charset="-79"/>
              </a:rPr>
              <a:t>בְיֶדְכֶ֔ם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אוּלַ֥י </a:t>
            </a:r>
            <a:r>
              <a:rPr lang="he-IL" sz="2200" dirty="0">
                <a:latin typeface="SBL Hebrew" pitchFamily="2" charset="-79"/>
                <a:cs typeface="SBL Hebrew" pitchFamily="2" charset="-79"/>
              </a:rPr>
              <a:t>מִשְׁגֶּ֖ה הֽוּא׃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וְאֶת־אֲחִיכֶ֖ם </a:t>
            </a:r>
            <a:r>
              <a:rPr lang="he-IL" sz="2200" dirty="0">
                <a:latin typeface="SBL Hebrew" pitchFamily="2" charset="-79"/>
                <a:cs typeface="SBL Hebrew" pitchFamily="2" charset="-79"/>
              </a:rPr>
              <a:t>קָ֑חוּ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וְק֖וּמוּ </a:t>
            </a:r>
            <a:r>
              <a:rPr lang="he-IL" sz="2200" dirty="0">
                <a:latin typeface="SBL Hebrew" pitchFamily="2" charset="-79"/>
                <a:cs typeface="SBL Hebrew" pitchFamily="2" charset="-79"/>
              </a:rPr>
              <a:t>שׁ֥וּבוּ אֶל־הָאִֽישׁ׃ </a:t>
            </a:r>
          </a:p>
        </p:txBody>
      </p:sp>
      <p:sp>
        <p:nvSpPr>
          <p:cNvPr id="7" name="TextBox 6"/>
          <p:cNvSpPr txBox="1"/>
          <p:nvPr/>
        </p:nvSpPr>
        <p:spPr>
          <a:xfrm>
            <a:off x="0" y="4057233"/>
            <a:ext cx="5867400" cy="2800767"/>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600" dirty="0">
                <a:latin typeface="SBL Hebrew" panose="02000000000000000000" pitchFamily="2" charset="-79"/>
                <a:cs typeface="SBL Hebrew" panose="02000000000000000000" pitchFamily="2" charset="-79"/>
              </a:rPr>
              <a:t>GKC</a:t>
            </a:r>
          </a:p>
          <a:p>
            <a:r>
              <a:rPr lang="en-US" sz="1600" dirty="0">
                <a:latin typeface="SBL Hebrew" panose="02000000000000000000" pitchFamily="2" charset="-79"/>
                <a:cs typeface="SBL Hebrew" panose="02000000000000000000" pitchFamily="2" charset="-79"/>
              </a:rPr>
              <a:t>§ 159. Conditional Sentences.</a:t>
            </a:r>
          </a:p>
          <a:p>
            <a:r>
              <a:rPr lang="en-US" sz="1600" dirty="0">
                <a:latin typeface="SBL Hebrew" panose="02000000000000000000" pitchFamily="2" charset="-79"/>
                <a:cs typeface="SBL Hebrew" panose="02000000000000000000" pitchFamily="2" charset="-79"/>
              </a:rPr>
              <a:t>...</a:t>
            </a:r>
          </a:p>
          <a:p>
            <a:r>
              <a:rPr lang="en-US" sz="1600" dirty="0" err="1" smtClean="0">
                <a:latin typeface="SBL Hebrew" panose="02000000000000000000" pitchFamily="2" charset="-79"/>
                <a:cs typeface="SBL Hebrew" panose="02000000000000000000" pitchFamily="2" charset="-79"/>
              </a:rPr>
              <a:t>ee</a:t>
            </a:r>
            <a:endParaRPr lang="en-US" sz="1600" dirty="0" smtClean="0">
              <a:latin typeface="SBL Hebrew" panose="02000000000000000000" pitchFamily="2" charset="-79"/>
              <a:cs typeface="SBL Hebrew" panose="02000000000000000000" pitchFamily="2" charset="-79"/>
            </a:endParaRPr>
          </a:p>
          <a:p>
            <a:r>
              <a:rPr lang="en-US" sz="1600" dirty="0" smtClean="0">
                <a:latin typeface="SBL Hebrew" panose="02000000000000000000" pitchFamily="2" charset="-79"/>
                <a:cs typeface="SBL Hebrew" panose="02000000000000000000" pitchFamily="2" charset="-79"/>
              </a:rPr>
              <a:t>3</a:t>
            </a:r>
            <a:r>
              <a:rPr lang="en-US" sz="1600" dirty="0">
                <a:latin typeface="SBL Hebrew" panose="02000000000000000000" pitchFamily="2" charset="-79"/>
                <a:cs typeface="SBL Hebrew" panose="02000000000000000000" pitchFamily="2" charset="-79"/>
              </a:rPr>
              <a:t>. The absolute certainty with which a result is to be expected is frequently emphasized by the insertion of </a:t>
            </a:r>
            <a:r>
              <a:rPr lang="he-IL" sz="1600" dirty="0">
                <a:solidFill>
                  <a:srgbClr val="FF00FF"/>
                </a:solidFill>
                <a:latin typeface="SBL Hebrew" panose="02000000000000000000" pitchFamily="2" charset="-79"/>
                <a:cs typeface="SBL Hebrew" panose="02000000000000000000" pitchFamily="2" charset="-79"/>
              </a:rPr>
              <a:t>כִּי </a:t>
            </a:r>
            <a:r>
              <a:rPr lang="en-US" sz="1600" dirty="0" smtClean="0">
                <a:solidFill>
                  <a:srgbClr val="FF00FF"/>
                </a:solidFill>
                <a:latin typeface="SBL Hebrew" panose="02000000000000000000" pitchFamily="2" charset="-79"/>
                <a:cs typeface="SBL Hebrew" panose="02000000000000000000" pitchFamily="2" charset="-79"/>
              </a:rPr>
              <a:t> </a:t>
            </a:r>
            <a:r>
              <a:rPr lang="en-US" sz="1600" dirty="0" smtClean="0">
                <a:latin typeface="SBL Hebrew" panose="02000000000000000000" pitchFamily="2" charset="-79"/>
                <a:cs typeface="SBL Hebrew" panose="02000000000000000000" pitchFamily="2" charset="-79"/>
              </a:rPr>
              <a:t>Is </a:t>
            </a:r>
            <a:r>
              <a:rPr lang="en-US" sz="1600" dirty="0">
                <a:latin typeface="SBL Hebrew" panose="02000000000000000000" pitchFamily="2" charset="-79"/>
                <a:cs typeface="SBL Hebrew" panose="02000000000000000000" pitchFamily="2" charset="-79"/>
              </a:rPr>
              <a:t>7:9</a:t>
            </a:r>
            <a:r>
              <a:rPr lang="en-US" sz="1600" dirty="0" smtClean="0">
                <a:latin typeface="SBL Hebrew" panose="02000000000000000000" pitchFamily="2" charset="-79"/>
                <a:cs typeface="SBL Hebrew" panose="02000000000000000000" pitchFamily="2" charset="-79"/>
              </a:rPr>
              <a:t>; </a:t>
            </a:r>
            <a:r>
              <a:rPr lang="he-IL" sz="1600" dirty="0" smtClean="0">
                <a:latin typeface="SBL Hebrew" panose="02000000000000000000" pitchFamily="2" charset="-79"/>
                <a:cs typeface="SBL Hebrew" panose="02000000000000000000" pitchFamily="2" charset="-79"/>
              </a:rPr>
              <a:t>כִּי אָז</a:t>
            </a:r>
            <a:r>
              <a:rPr lang="en-US" sz="1600" dirty="0" smtClean="0">
                <a:latin typeface="SBL Hebrew" panose="02000000000000000000" pitchFamily="2" charset="-79"/>
                <a:cs typeface="SBL Hebrew" panose="02000000000000000000" pitchFamily="2" charset="-79"/>
              </a:rPr>
              <a:t> 2 S </a:t>
            </a:r>
            <a:r>
              <a:rPr lang="en-US" sz="1600" dirty="0">
                <a:latin typeface="SBL Hebrew" panose="02000000000000000000" pitchFamily="2" charset="-79"/>
                <a:cs typeface="SBL Hebrew" panose="02000000000000000000" pitchFamily="2" charset="-79"/>
              </a:rPr>
              <a:t>2:27, 19:7, </a:t>
            </a:r>
            <a:r>
              <a:rPr lang="en-US" sz="1600" dirty="0" err="1">
                <a:latin typeface="SBL Hebrew" panose="02000000000000000000" pitchFamily="2" charset="-79"/>
                <a:cs typeface="SBL Hebrew" panose="02000000000000000000" pitchFamily="2" charset="-79"/>
              </a:rPr>
              <a:t>Jb</a:t>
            </a:r>
            <a:r>
              <a:rPr lang="en-US" sz="1600" dirty="0">
                <a:latin typeface="SBL Hebrew" panose="02000000000000000000" pitchFamily="2" charset="-79"/>
                <a:cs typeface="SBL Hebrew" panose="02000000000000000000" pitchFamily="2" charset="-79"/>
              </a:rPr>
              <a:t> 11:15; </a:t>
            </a:r>
            <a:r>
              <a:rPr lang="en-US" sz="1600" dirty="0" smtClean="0">
                <a:latin typeface="SBL Hebrew" panose="02000000000000000000" pitchFamily="2" charset="-79"/>
                <a:cs typeface="SBL Hebrew" panose="02000000000000000000" pitchFamily="2" charset="-79"/>
              </a:rPr>
              <a:t>or</a:t>
            </a:r>
            <a:r>
              <a:rPr lang="he-IL" sz="1600" dirty="0" smtClean="0">
                <a:solidFill>
                  <a:srgbClr val="FF00FF"/>
                </a:solidFill>
                <a:latin typeface="SBL Hebrew" panose="02000000000000000000" pitchFamily="2" charset="-79"/>
                <a:cs typeface="SBL Hebrew" panose="02000000000000000000" pitchFamily="2" charset="-79"/>
              </a:rPr>
              <a:t>כִּי </a:t>
            </a:r>
            <a:r>
              <a:rPr lang="he-IL" sz="1600" dirty="0">
                <a:solidFill>
                  <a:srgbClr val="FF00FF"/>
                </a:solidFill>
                <a:latin typeface="SBL Hebrew" panose="02000000000000000000" pitchFamily="2" charset="-79"/>
                <a:cs typeface="SBL Hebrew" panose="02000000000000000000" pitchFamily="2" charset="-79"/>
              </a:rPr>
              <a:t>עַתָּה </a:t>
            </a:r>
            <a:r>
              <a:rPr lang="en-US" sz="1600" dirty="0" smtClean="0">
                <a:solidFill>
                  <a:srgbClr val="FF00FF"/>
                </a:solidFill>
                <a:latin typeface="SBL Hebrew" panose="02000000000000000000" pitchFamily="2" charset="-79"/>
                <a:cs typeface="SBL Hebrew" panose="02000000000000000000" pitchFamily="2" charset="-79"/>
              </a:rPr>
              <a:t> </a:t>
            </a:r>
            <a:r>
              <a:rPr lang="en-US" sz="1600" i="1" dirty="0" smtClean="0">
                <a:latin typeface="SBL Hebrew" panose="02000000000000000000" pitchFamily="2" charset="-79"/>
                <a:cs typeface="SBL Hebrew" panose="02000000000000000000" pitchFamily="2" charset="-79"/>
              </a:rPr>
              <a:t>now </a:t>
            </a:r>
            <a:r>
              <a:rPr lang="en-US" sz="1600" i="1" dirty="0">
                <a:latin typeface="SBL Hebrew" panose="02000000000000000000" pitchFamily="2" charset="-79"/>
                <a:cs typeface="SBL Hebrew" panose="02000000000000000000" pitchFamily="2" charset="-79"/>
              </a:rPr>
              <a:t>verily</a:t>
            </a:r>
            <a:r>
              <a:rPr lang="en-US" sz="1600" dirty="0">
                <a:latin typeface="SBL Hebrew" panose="02000000000000000000" pitchFamily="2" charset="-79"/>
                <a:cs typeface="SBL Hebrew" panose="02000000000000000000" pitchFamily="2" charset="-79"/>
              </a:rPr>
              <a:t>, Nu 22:29, 1 S 14:30 </a:t>
            </a:r>
            <a:r>
              <a:rPr lang="en-US" sz="1600" dirty="0" smtClean="0">
                <a:latin typeface="SBL Hebrew" panose="02000000000000000000" pitchFamily="2" charset="-79"/>
                <a:cs typeface="SBL Hebrew" panose="02000000000000000000" pitchFamily="2" charset="-79"/>
              </a:rPr>
              <a:t>after</a:t>
            </a:r>
            <a:r>
              <a:rPr lang="he-IL" sz="1600" dirty="0" smtClean="0">
                <a:latin typeface="SBL Hebrew" panose="02000000000000000000" pitchFamily="2" charset="-79"/>
                <a:cs typeface="SBL Hebrew" panose="02000000000000000000" pitchFamily="2" charset="-79"/>
              </a:rPr>
              <a:t>לוּ </a:t>
            </a:r>
            <a:r>
              <a:rPr lang="en-US" sz="1600" dirty="0" smtClean="0">
                <a:latin typeface="SBL Hebrew" panose="02000000000000000000" pitchFamily="2" charset="-79"/>
                <a:cs typeface="SBL Hebrew" panose="02000000000000000000" pitchFamily="2" charset="-79"/>
              </a:rPr>
              <a:t>, </a:t>
            </a:r>
            <a:r>
              <a:rPr lang="en-US" sz="1600" dirty="0" err="1" smtClean="0">
                <a:latin typeface="SBL Hebrew" panose="02000000000000000000" pitchFamily="2" charset="-79"/>
                <a:cs typeface="SBL Hebrew" panose="02000000000000000000" pitchFamily="2" charset="-79"/>
              </a:rPr>
              <a:t>Gn</a:t>
            </a:r>
            <a:r>
              <a:rPr lang="en-US" sz="1600" dirty="0" smtClean="0">
                <a:latin typeface="SBL Hebrew" panose="02000000000000000000" pitchFamily="2" charset="-79"/>
                <a:cs typeface="SBL Hebrew" panose="02000000000000000000" pitchFamily="2" charset="-79"/>
              </a:rPr>
              <a:t> </a:t>
            </a:r>
            <a:r>
              <a:rPr lang="en-US" sz="1600" dirty="0">
                <a:latin typeface="SBL Hebrew" panose="02000000000000000000" pitchFamily="2" charset="-79"/>
                <a:cs typeface="SBL Hebrew" panose="02000000000000000000" pitchFamily="2" charset="-79"/>
              </a:rPr>
              <a:t>31:42, </a:t>
            </a:r>
            <a:r>
              <a:rPr lang="en-US" sz="1600" b="1" dirty="0">
                <a:latin typeface="SBL Hebrew" panose="02000000000000000000" pitchFamily="2" charset="-79"/>
                <a:cs typeface="SBL Hebrew" panose="02000000000000000000" pitchFamily="2" charset="-79"/>
              </a:rPr>
              <a:t>43:10</a:t>
            </a:r>
            <a:r>
              <a:rPr lang="en-US" sz="1600" dirty="0">
                <a:latin typeface="SBL Hebrew" panose="02000000000000000000" pitchFamily="2" charset="-79"/>
                <a:cs typeface="SBL Hebrew" panose="02000000000000000000" pitchFamily="2" charset="-79"/>
              </a:rPr>
              <a:t> </a:t>
            </a:r>
            <a:r>
              <a:rPr lang="en-US" sz="1600" dirty="0" smtClean="0">
                <a:latin typeface="SBL Hebrew" panose="02000000000000000000" pitchFamily="2" charset="-79"/>
                <a:cs typeface="SBL Hebrew" panose="02000000000000000000" pitchFamily="2" charset="-79"/>
              </a:rPr>
              <a:t>after</a:t>
            </a:r>
            <a:r>
              <a:rPr lang="he-IL" sz="1600" dirty="0" smtClean="0">
                <a:solidFill>
                  <a:srgbClr val="0000FF"/>
                </a:solidFill>
                <a:latin typeface="SBL Hebrew" panose="02000000000000000000" pitchFamily="2" charset="-79"/>
                <a:cs typeface="SBL Hebrew" panose="02000000000000000000" pitchFamily="2" charset="-79"/>
              </a:rPr>
              <a:t>לוּלֵי</a:t>
            </a:r>
            <a:r>
              <a:rPr lang="he-IL" sz="1600" dirty="0" smtClean="0">
                <a:latin typeface="SBL Hebrew" panose="02000000000000000000" pitchFamily="2" charset="-79"/>
                <a:cs typeface="SBL Hebrew" panose="02000000000000000000" pitchFamily="2" charset="-79"/>
              </a:rPr>
              <a:t> </a:t>
            </a:r>
            <a:r>
              <a:rPr lang="en-US" sz="1600" dirty="0">
                <a:latin typeface="SBL Hebrew" panose="02000000000000000000" pitchFamily="2" charset="-79"/>
                <a:cs typeface="SBL Hebrew" panose="02000000000000000000" pitchFamily="2" charset="-79"/>
              </a:rPr>
              <a:t>,</a:t>
            </a:r>
            <a:r>
              <a:rPr lang="en-US" sz="1600" dirty="0" smtClean="0">
                <a:latin typeface="SBL Hebrew" panose="02000000000000000000" pitchFamily="2" charset="-79"/>
                <a:cs typeface="SBL Hebrew" panose="02000000000000000000" pitchFamily="2" charset="-79"/>
              </a:rPr>
              <a:t> </a:t>
            </a:r>
            <a:r>
              <a:rPr lang="en-US" sz="1600" dirty="0" err="1" smtClean="0">
                <a:latin typeface="SBL Hebrew" panose="02000000000000000000" pitchFamily="2" charset="-79"/>
                <a:cs typeface="SBL Hebrew" panose="02000000000000000000" pitchFamily="2" charset="-79"/>
              </a:rPr>
              <a:t>Jb</a:t>
            </a:r>
            <a:r>
              <a:rPr lang="en-US" sz="1600" dirty="0" smtClean="0">
                <a:latin typeface="SBL Hebrew" panose="02000000000000000000" pitchFamily="2" charset="-79"/>
                <a:cs typeface="SBL Hebrew" panose="02000000000000000000" pitchFamily="2" charset="-79"/>
              </a:rPr>
              <a:t> </a:t>
            </a:r>
            <a:r>
              <a:rPr lang="en-US" sz="1600" dirty="0">
                <a:latin typeface="SBL Hebrew" panose="02000000000000000000" pitchFamily="2" charset="-79"/>
                <a:cs typeface="SBL Hebrew" panose="02000000000000000000" pitchFamily="2" charset="-79"/>
              </a:rPr>
              <a:t>8:6 after </a:t>
            </a:r>
            <a:r>
              <a:rPr lang="he-IL" sz="1600" dirty="0" smtClean="0">
                <a:latin typeface="SBL Hebrew" panose="02000000000000000000" pitchFamily="2" charset="-79"/>
                <a:cs typeface="SBL Hebrew" panose="02000000000000000000" pitchFamily="2" charset="-79"/>
              </a:rPr>
              <a:t>אִם</a:t>
            </a:r>
            <a:r>
              <a:rPr lang="en-US" sz="1600" dirty="0" smtClean="0">
                <a:latin typeface="SBL Hebrew" panose="02000000000000000000" pitchFamily="2" charset="-79"/>
                <a:cs typeface="SBL Hebrew" panose="02000000000000000000" pitchFamily="2" charset="-79"/>
              </a:rPr>
              <a:t>.</a:t>
            </a:r>
          </a:p>
          <a:p>
            <a:endParaRPr lang="en-US" sz="1600" dirty="0">
              <a:latin typeface="SBL Hebrew" panose="02000000000000000000" pitchFamily="2" charset="-79"/>
              <a:cs typeface="SBL Hebrew" panose="02000000000000000000" pitchFamily="2" charset="-79"/>
            </a:endParaRPr>
          </a:p>
          <a:p>
            <a:r>
              <a:rPr lang="en-US" sz="1600" dirty="0" smtClean="0">
                <a:latin typeface="SBL Hebrew" panose="02000000000000000000" pitchFamily="2" charset="-79"/>
                <a:cs typeface="SBL Hebrew" panose="02000000000000000000" pitchFamily="2" charset="-79"/>
              </a:rPr>
              <a:t>On </a:t>
            </a:r>
            <a:r>
              <a:rPr lang="en-US" sz="1600" dirty="0">
                <a:latin typeface="SBL Hebrew" panose="02000000000000000000" pitchFamily="2" charset="-79"/>
                <a:cs typeface="SBL Hebrew" panose="02000000000000000000" pitchFamily="2" charset="-79"/>
              </a:rPr>
              <a:t>this </a:t>
            </a:r>
            <a:r>
              <a:rPr lang="en-US" sz="1600" i="1" dirty="0" smtClean="0">
                <a:latin typeface="SBL Hebrew" panose="02000000000000000000" pitchFamily="2" charset="-79"/>
                <a:cs typeface="SBL Hebrew" panose="02000000000000000000" pitchFamily="2" charset="-79"/>
              </a:rPr>
              <a:t>corroborative</a:t>
            </a:r>
            <a:r>
              <a:rPr lang="he-IL" sz="1600" dirty="0" smtClean="0">
                <a:latin typeface="SBL Hebrew" panose="02000000000000000000" pitchFamily="2" charset="-79"/>
                <a:cs typeface="SBL Hebrew" panose="02000000000000000000" pitchFamily="2" charset="-79"/>
              </a:rPr>
              <a:t>כִּי </a:t>
            </a:r>
            <a:r>
              <a:rPr lang="en-US" sz="1600" dirty="0" smtClean="0">
                <a:latin typeface="SBL Hebrew" panose="02000000000000000000" pitchFamily="2" charset="-79"/>
                <a:cs typeface="SBL Hebrew" panose="02000000000000000000" pitchFamily="2" charset="-79"/>
              </a:rPr>
              <a:t> cf</a:t>
            </a:r>
            <a:r>
              <a:rPr lang="en-US" sz="1600" dirty="0">
                <a:latin typeface="SBL Hebrew" panose="02000000000000000000" pitchFamily="2" charset="-79"/>
                <a:cs typeface="SBL Hebrew" panose="02000000000000000000" pitchFamily="2" charset="-79"/>
              </a:rPr>
              <a:t>. such passages as </a:t>
            </a:r>
            <a:r>
              <a:rPr lang="en-US" sz="1600" dirty="0" err="1">
                <a:latin typeface="SBL Hebrew" panose="02000000000000000000" pitchFamily="2" charset="-79"/>
                <a:cs typeface="SBL Hebrew" panose="02000000000000000000" pitchFamily="2" charset="-79"/>
              </a:rPr>
              <a:t>Gn</a:t>
            </a:r>
            <a:r>
              <a:rPr lang="en-US" sz="1600" dirty="0">
                <a:latin typeface="SBL Hebrew" panose="02000000000000000000" pitchFamily="2" charset="-79"/>
                <a:cs typeface="SBL Hebrew" panose="02000000000000000000" pitchFamily="2" charset="-79"/>
              </a:rPr>
              <a:t> 18:20, &amp;c., and § 148 d. </a:t>
            </a:r>
            <a:r>
              <a:rPr lang="en-US" sz="1600" dirty="0" smtClean="0">
                <a:latin typeface="SBL Hebrew" panose="02000000000000000000" pitchFamily="2" charset="-79"/>
                <a:cs typeface="SBL Hebrew" panose="02000000000000000000" pitchFamily="2" charset="-79"/>
              </a:rPr>
              <a:t>On</a:t>
            </a:r>
            <a:r>
              <a:rPr lang="he-IL" sz="1600" dirty="0" smtClean="0">
                <a:latin typeface="SBL Hebrew" panose="02000000000000000000" pitchFamily="2" charset="-79"/>
                <a:cs typeface="SBL Hebrew" panose="02000000000000000000" pitchFamily="2" charset="-79"/>
              </a:rPr>
              <a:t>כִּי </a:t>
            </a:r>
            <a:r>
              <a:rPr lang="he-IL" sz="1600" dirty="0">
                <a:latin typeface="SBL Hebrew" panose="02000000000000000000" pitchFamily="2" charset="-79"/>
                <a:cs typeface="SBL Hebrew" panose="02000000000000000000" pitchFamily="2" charset="-79"/>
              </a:rPr>
              <a:t>אִם </a:t>
            </a:r>
            <a:r>
              <a:rPr lang="en-US" sz="1600" dirty="0" smtClean="0">
                <a:latin typeface="SBL Hebrew" panose="02000000000000000000" pitchFamily="2" charset="-79"/>
                <a:cs typeface="SBL Hebrew" panose="02000000000000000000" pitchFamily="2" charset="-79"/>
              </a:rPr>
              <a:t> after </a:t>
            </a:r>
            <a:r>
              <a:rPr lang="en-US" sz="1600" dirty="0">
                <a:latin typeface="SBL Hebrew" panose="02000000000000000000" pitchFamily="2" charset="-79"/>
                <a:cs typeface="SBL Hebrew" panose="02000000000000000000" pitchFamily="2" charset="-79"/>
              </a:rPr>
              <a:t>an oath cf. 163 d.</a:t>
            </a:r>
            <a:endParaRPr lang="en-CA" sz="1600"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2989888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43:8-10</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יְהוּדָ֜ה אֶל־יִשְׂרָאֵ֣ל אָבִ֗יו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שִׁלְחָ֥ה </a:t>
            </a:r>
            <a:r>
              <a:rPr lang="he-IL" sz="2200" dirty="0">
                <a:latin typeface="SBL Hebrew" pitchFamily="2" charset="-79"/>
                <a:cs typeface="SBL Hebrew" pitchFamily="2" charset="-79"/>
              </a:rPr>
              <a:t>הַנַּ֛עַר אִתִּ֖י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וְנָק֣וּמָה </a:t>
            </a:r>
            <a:r>
              <a:rPr lang="he-IL" sz="2200" dirty="0">
                <a:latin typeface="SBL Hebrew" pitchFamily="2" charset="-79"/>
                <a:cs typeface="SBL Hebrew" pitchFamily="2" charset="-79"/>
              </a:rPr>
              <a:t>וְנֵלֵ֑כָה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וְנִֽחְיֶה֙ </a:t>
            </a:r>
            <a:r>
              <a:rPr lang="he-IL" sz="2200" dirty="0">
                <a:latin typeface="SBL Hebrew" pitchFamily="2" charset="-79"/>
                <a:cs typeface="SBL Hebrew" pitchFamily="2" charset="-79"/>
              </a:rPr>
              <a:t>וְלֹ֣א נָמ֔וּת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גַּם־אֲנַ֥חְנוּ </a:t>
            </a:r>
            <a:r>
              <a:rPr lang="he-IL" sz="2200" dirty="0">
                <a:latin typeface="SBL Hebrew" pitchFamily="2" charset="-79"/>
                <a:cs typeface="SBL Hebrew" pitchFamily="2" charset="-79"/>
              </a:rPr>
              <a:t>גַם־אַתָּ֖ה גַּם־טַפֵּֽנוּ׃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אָֽנֹכִי֙ </a:t>
            </a:r>
            <a:r>
              <a:rPr lang="he-IL" sz="2200" dirty="0">
                <a:latin typeface="SBL Hebrew" pitchFamily="2" charset="-79"/>
                <a:cs typeface="SBL Hebrew" pitchFamily="2" charset="-79"/>
              </a:rPr>
              <a:t>אֶֽעֶרְבֶ֔נּוּ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מִיָּדִ֖י </a:t>
            </a:r>
            <a:r>
              <a:rPr lang="he-IL" sz="2200" dirty="0">
                <a:latin typeface="SBL Hebrew" pitchFamily="2" charset="-79"/>
                <a:cs typeface="SBL Hebrew" pitchFamily="2" charset="-79"/>
              </a:rPr>
              <a:t>תְּבַקְשֶׁ֑נּוּ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אִם־לֹ֨א </a:t>
            </a:r>
            <a:r>
              <a:rPr lang="he-IL" sz="2200" dirty="0">
                <a:latin typeface="SBL Hebrew" pitchFamily="2" charset="-79"/>
                <a:cs typeface="SBL Hebrew" pitchFamily="2" charset="-79"/>
              </a:rPr>
              <a:t>הֲבִיאֹתִ֤יו אֵלֶ֙יךָ֙ </a:t>
            </a:r>
            <a:r>
              <a:rPr lang="he-IL" sz="2200" dirty="0" smtClean="0">
                <a:latin typeface="SBL Hebrew" pitchFamily="2" charset="-79"/>
                <a:cs typeface="SBL Hebrew" pitchFamily="2" charset="-79"/>
              </a:rPr>
              <a:t>וְהִצַּגְתִּ֣יו </a:t>
            </a:r>
            <a:r>
              <a:rPr lang="he-IL" sz="2200" dirty="0">
                <a:latin typeface="SBL Hebrew" pitchFamily="2" charset="-79"/>
                <a:cs typeface="SBL Hebrew" pitchFamily="2" charset="-79"/>
              </a:rPr>
              <a:t>לְפָנֶ֔יךָ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וְחָטָ֥אתִֽי </a:t>
            </a:r>
            <a:r>
              <a:rPr lang="he-IL" sz="2200" dirty="0">
                <a:latin typeface="SBL Hebrew" pitchFamily="2" charset="-79"/>
                <a:cs typeface="SBL Hebrew" pitchFamily="2" charset="-79"/>
              </a:rPr>
              <a:t>לְךָ֖ כָּל־הַיָּמִֽים׃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כִּ֖י </a:t>
            </a:r>
            <a:r>
              <a:rPr lang="he-IL" sz="2200" dirty="0">
                <a:latin typeface="SBL Hebrew" pitchFamily="2" charset="-79"/>
                <a:cs typeface="SBL Hebrew" pitchFamily="2" charset="-79"/>
              </a:rPr>
              <a:t>לוּלֵ֣א הִתְמַהְמָ֑הְנוּ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כִּֽי־עַתָּ֥ה </a:t>
            </a:r>
            <a:r>
              <a:rPr lang="he-IL" sz="2200" dirty="0">
                <a:latin typeface="SBL Hebrew" pitchFamily="2" charset="-79"/>
                <a:cs typeface="SBL Hebrew" pitchFamily="2" charset="-79"/>
              </a:rPr>
              <a:t>שַׁ֖בְנוּ זֶ֥ה פַעֲמָֽיִם׃ </a:t>
            </a: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43:11-13</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אֲלֵהֶ֜ם יִשְׂרָאֵ֣ל אֲבִיהֶ֗ם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אִם־כֵּ֣ן </a:t>
            </a:r>
            <a:r>
              <a:rPr lang="he-IL" sz="2200" dirty="0">
                <a:latin typeface="SBL Hebrew" pitchFamily="2" charset="-79"/>
                <a:cs typeface="SBL Hebrew" pitchFamily="2" charset="-79"/>
              </a:rPr>
              <a:t>׀ אֵפוֹא֮ זֹ֣את עֲשׂוּ֒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קְח֞וּ </a:t>
            </a:r>
            <a:r>
              <a:rPr lang="he-IL" sz="2200" dirty="0">
                <a:latin typeface="SBL Hebrew" pitchFamily="2" charset="-79"/>
                <a:cs typeface="SBL Hebrew" pitchFamily="2" charset="-79"/>
              </a:rPr>
              <a:t>מִזִּמְרַ֤ת הָאָ֙רֶץ֙ בִּכְלֵיכֶ֔ם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וְהוֹרִ֥ידוּ </a:t>
            </a:r>
            <a:r>
              <a:rPr lang="he-IL" sz="2200" dirty="0">
                <a:latin typeface="SBL Hebrew" pitchFamily="2" charset="-79"/>
                <a:cs typeface="SBL Hebrew" pitchFamily="2" charset="-79"/>
              </a:rPr>
              <a:t>לָאִ֖ישׁ מִנְחָ֑ה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מְעַ֤ט </a:t>
            </a:r>
            <a:r>
              <a:rPr lang="he-IL" sz="2200" dirty="0">
                <a:solidFill>
                  <a:srgbClr val="FF00FF"/>
                </a:solidFill>
                <a:latin typeface="SBL Hebrew" pitchFamily="2" charset="-79"/>
                <a:cs typeface="SBL Hebrew" pitchFamily="2" charset="-79"/>
              </a:rPr>
              <a:t>צֳרִי֙</a:t>
            </a:r>
            <a:r>
              <a:rPr lang="he-IL" sz="2200" dirty="0">
                <a:latin typeface="SBL Hebrew" pitchFamily="2" charset="-79"/>
                <a:cs typeface="SBL Hebrew" pitchFamily="2" charset="-79"/>
              </a:rPr>
              <a:t> וּמְעַ֣ט </a:t>
            </a:r>
            <a:r>
              <a:rPr lang="he-IL" sz="2200" dirty="0">
                <a:solidFill>
                  <a:srgbClr val="FF00FF"/>
                </a:solidFill>
                <a:latin typeface="SBL Hebrew" pitchFamily="2" charset="-79"/>
                <a:cs typeface="SBL Hebrew" pitchFamily="2" charset="-79"/>
              </a:rPr>
              <a:t>דְּבַ֔שׁ </a:t>
            </a:r>
            <a:endParaRPr lang="he-IL" sz="2200" dirty="0" smtClean="0">
              <a:solidFill>
                <a:srgbClr val="FF00FF"/>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a:t>
            </a:r>
            <a:r>
              <a:rPr lang="he-IL" sz="2200" dirty="0" smtClean="0">
                <a:solidFill>
                  <a:srgbClr val="FF00FF"/>
                </a:solidFill>
                <a:latin typeface="SBL Hebrew" pitchFamily="2" charset="-79"/>
                <a:cs typeface="SBL Hebrew" pitchFamily="2" charset="-79"/>
              </a:rPr>
              <a:t>נְכֹ֣את</a:t>
            </a: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וָ</a:t>
            </a:r>
            <a:r>
              <a:rPr lang="he-IL" sz="2200" dirty="0">
                <a:solidFill>
                  <a:srgbClr val="FF00FF"/>
                </a:solidFill>
                <a:latin typeface="SBL Hebrew" pitchFamily="2" charset="-79"/>
                <a:cs typeface="SBL Hebrew" pitchFamily="2" charset="-79"/>
              </a:rPr>
              <a:t>לֹ֔ט </a:t>
            </a:r>
            <a:endParaRPr lang="he-IL" sz="2200" dirty="0" smtClean="0">
              <a:solidFill>
                <a:srgbClr val="FF00FF"/>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בָּטְנִ֖ים </a:t>
            </a:r>
            <a:r>
              <a:rPr lang="he-IL" sz="2200" dirty="0">
                <a:latin typeface="SBL Hebrew" pitchFamily="2" charset="-79"/>
                <a:cs typeface="SBL Hebrew" pitchFamily="2" charset="-79"/>
              </a:rPr>
              <a:t>וּשְׁקֵדִֽים׃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וְכֶ֥סֶף </a:t>
            </a:r>
            <a:r>
              <a:rPr lang="he-IL" sz="2200" dirty="0">
                <a:latin typeface="SBL Hebrew" pitchFamily="2" charset="-79"/>
                <a:cs typeface="SBL Hebrew" pitchFamily="2" charset="-79"/>
              </a:rPr>
              <a:t>מִשְׁנֶ֖ה קְח֣וּ בְיֶדְכֶ֑ם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וְאֶת־הַכֶּ֜סֶף </a:t>
            </a:r>
            <a:r>
              <a:rPr lang="he-IL" sz="2200" dirty="0">
                <a:latin typeface="SBL Hebrew" pitchFamily="2" charset="-79"/>
                <a:cs typeface="SBL Hebrew" pitchFamily="2" charset="-79"/>
              </a:rPr>
              <a:t>הַמּוּשָׁ֨ב </a:t>
            </a:r>
            <a:r>
              <a:rPr lang="he-IL" sz="2200" dirty="0" smtClean="0">
                <a:latin typeface="SBL Hebrew" pitchFamily="2" charset="-79"/>
                <a:cs typeface="SBL Hebrew" pitchFamily="2" charset="-79"/>
              </a:rPr>
              <a:t>בְּפִ֤י </a:t>
            </a:r>
            <a:r>
              <a:rPr lang="he-IL" sz="2200" dirty="0">
                <a:latin typeface="SBL Hebrew" pitchFamily="2" charset="-79"/>
                <a:cs typeface="SBL Hebrew" pitchFamily="2" charset="-79"/>
              </a:rPr>
              <a:t>אַמְתְּחֹֽתֵיכֶם֙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תָּשִׁ֣יבוּ </a:t>
            </a:r>
            <a:r>
              <a:rPr lang="he-IL" sz="2200" dirty="0">
                <a:latin typeface="SBL Hebrew" pitchFamily="2" charset="-79"/>
                <a:cs typeface="SBL Hebrew" pitchFamily="2" charset="-79"/>
              </a:rPr>
              <a:t>בְיֶדְכֶ֔ם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אוּלַ֥י </a:t>
            </a:r>
            <a:r>
              <a:rPr lang="he-IL" sz="2200" dirty="0">
                <a:latin typeface="SBL Hebrew" pitchFamily="2" charset="-79"/>
                <a:cs typeface="SBL Hebrew" pitchFamily="2" charset="-79"/>
              </a:rPr>
              <a:t>מִשְׁגֶּ֖ה הֽוּא׃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וְאֶת־אֲחִיכֶ֖ם </a:t>
            </a:r>
            <a:r>
              <a:rPr lang="he-IL" sz="2200" dirty="0">
                <a:latin typeface="SBL Hebrew" pitchFamily="2" charset="-79"/>
                <a:cs typeface="SBL Hebrew" pitchFamily="2" charset="-79"/>
              </a:rPr>
              <a:t>קָ֑חוּ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וְק֖וּמוּ </a:t>
            </a:r>
            <a:r>
              <a:rPr lang="he-IL" sz="2200" dirty="0">
                <a:latin typeface="SBL Hebrew" pitchFamily="2" charset="-79"/>
                <a:cs typeface="SBL Hebrew" pitchFamily="2" charset="-79"/>
              </a:rPr>
              <a:t>שׁ֥וּבוּ אֶל־הָאִֽישׁ׃ </a:t>
            </a:r>
          </a:p>
        </p:txBody>
      </p:sp>
      <p:sp>
        <p:nvSpPr>
          <p:cNvPr id="7" name="TextBox 6"/>
          <p:cNvSpPr txBox="1"/>
          <p:nvPr/>
        </p:nvSpPr>
        <p:spPr>
          <a:xfrm>
            <a:off x="4648200" y="334962"/>
            <a:ext cx="4191000" cy="2031325"/>
          </a:xfrm>
          <a:prstGeom prst="rect">
            <a:avLst/>
          </a:prstGeom>
          <a:solidFill>
            <a:schemeClr val="accent1">
              <a:lumMod val="40000"/>
              <a:lumOff val="60000"/>
            </a:schemeClr>
          </a:solidFill>
          <a:ln w="19050">
            <a:solidFill>
              <a:schemeClr val="tx1"/>
            </a:solidFill>
          </a:ln>
        </p:spPr>
        <p:txBody>
          <a:bodyPr wrap="square" rtlCol="0">
            <a:spAutoFit/>
          </a:bodyPr>
          <a:lstStyle/>
          <a:p>
            <a:r>
              <a:rPr lang="en-US" sz="1400" dirty="0" smtClean="0">
                <a:latin typeface="SBL Hebrew" panose="02000000000000000000" pitchFamily="2" charset="-79"/>
                <a:cs typeface="SBL Hebrew" panose="02000000000000000000" pitchFamily="2" charset="-79"/>
              </a:rPr>
              <a:t>WBC – cf. Esau in Gen 32</a:t>
            </a:r>
          </a:p>
          <a:p>
            <a:endParaRPr lang="en-US" sz="1400" dirty="0">
              <a:latin typeface="SBL Hebrew" panose="02000000000000000000" pitchFamily="2" charset="-79"/>
              <a:cs typeface="SBL Hebrew" panose="02000000000000000000" pitchFamily="2" charset="-79"/>
            </a:endParaRPr>
          </a:p>
          <a:p>
            <a:r>
              <a:rPr lang="en-US" sz="1400" dirty="0" smtClean="0">
                <a:latin typeface="SBL Hebrew" panose="02000000000000000000" pitchFamily="2" charset="-79"/>
                <a:cs typeface="SBL Hebrew" panose="02000000000000000000" pitchFamily="2" charset="-79"/>
              </a:rPr>
              <a:t>Despite </a:t>
            </a:r>
            <a:r>
              <a:rPr lang="en-US" sz="1400" dirty="0">
                <a:latin typeface="SBL Hebrew" panose="02000000000000000000" pitchFamily="2" charset="-79"/>
                <a:cs typeface="SBL Hebrew" panose="02000000000000000000" pitchFamily="2" charset="-79"/>
              </a:rPr>
              <a:t>the famine, he prepares a “present” of the “choice produce of the land” for “the man.” Though somewhat smaller than the present he sent to Esau, it was no doubt sent with a similar motive: “for he thought ‘I shall mollify him with the present ahead of me, and then afterward I shall see him face to face. Perhaps he will accept me’” (32:21 [20</a:t>
            </a:r>
            <a:r>
              <a:rPr lang="en-US" sz="1400" dirty="0" smtClean="0">
                <a:latin typeface="SBL Hebrew" panose="02000000000000000000" pitchFamily="2" charset="-79"/>
                <a:cs typeface="SBL Hebrew" panose="02000000000000000000" pitchFamily="2" charset="-79"/>
              </a:rPr>
              <a:t>]).</a:t>
            </a:r>
          </a:p>
        </p:txBody>
      </p:sp>
      <p:sp>
        <p:nvSpPr>
          <p:cNvPr id="8" name="TextBox 7"/>
          <p:cNvSpPr txBox="1"/>
          <p:nvPr/>
        </p:nvSpPr>
        <p:spPr>
          <a:xfrm>
            <a:off x="76200" y="4905375"/>
            <a:ext cx="4191000" cy="1569660"/>
          </a:xfrm>
          <a:prstGeom prst="rect">
            <a:avLst/>
          </a:prstGeom>
          <a:solidFill>
            <a:schemeClr val="accent6">
              <a:lumMod val="40000"/>
              <a:lumOff val="60000"/>
            </a:schemeClr>
          </a:solidFill>
          <a:ln w="19050">
            <a:solidFill>
              <a:schemeClr val="tx1"/>
            </a:solidFill>
          </a:ln>
        </p:spPr>
        <p:txBody>
          <a:bodyPr wrap="square" rtlCol="0">
            <a:spAutoFit/>
          </a:bodyPr>
          <a:lstStyle/>
          <a:p>
            <a:r>
              <a:rPr lang="en-US" sz="1200" dirty="0" smtClean="0">
                <a:latin typeface="SBL Hebrew" panose="02000000000000000000" pitchFamily="2" charset="-79"/>
                <a:cs typeface="SBL Hebrew" panose="02000000000000000000" pitchFamily="2" charset="-79"/>
              </a:rPr>
              <a:t>ESV  </a:t>
            </a:r>
            <a:r>
              <a:rPr lang="en-US" sz="1200" dirty="0">
                <a:latin typeface="SBL Hebrew" panose="02000000000000000000" pitchFamily="2" charset="-79"/>
                <a:cs typeface="SBL Hebrew" panose="02000000000000000000" pitchFamily="2" charset="-79"/>
              </a:rPr>
              <a:t>Genesis 37:25 Then they sat down to eat. And looking up they saw a caravan of </a:t>
            </a:r>
            <a:r>
              <a:rPr lang="en-US" sz="1200" dirty="0" err="1">
                <a:latin typeface="SBL Hebrew" panose="02000000000000000000" pitchFamily="2" charset="-79"/>
                <a:cs typeface="SBL Hebrew" panose="02000000000000000000" pitchFamily="2" charset="-79"/>
              </a:rPr>
              <a:t>Ishmaelites</a:t>
            </a:r>
            <a:r>
              <a:rPr lang="en-US" sz="1200" dirty="0">
                <a:latin typeface="SBL Hebrew" panose="02000000000000000000" pitchFamily="2" charset="-79"/>
                <a:cs typeface="SBL Hebrew" panose="02000000000000000000" pitchFamily="2" charset="-79"/>
              </a:rPr>
              <a:t> coming from Gilead, with their camels bearing gum, balm, and myrrh, on their way to carry it down to </a:t>
            </a:r>
            <a:r>
              <a:rPr lang="en-US" sz="1200" dirty="0" smtClean="0">
                <a:latin typeface="SBL Hebrew" panose="02000000000000000000" pitchFamily="2" charset="-79"/>
                <a:cs typeface="SBL Hebrew" panose="02000000000000000000" pitchFamily="2" charset="-79"/>
              </a:rPr>
              <a:t>Egypt.</a:t>
            </a:r>
          </a:p>
          <a:p>
            <a:endParaRPr lang="en-US" sz="1600" dirty="0">
              <a:latin typeface="SBL Hebrew" panose="02000000000000000000" pitchFamily="2" charset="-79"/>
              <a:cs typeface="SBL Hebrew" panose="02000000000000000000" pitchFamily="2" charset="-79"/>
            </a:endParaRPr>
          </a:p>
          <a:p>
            <a:pPr algn="r" rtl="1"/>
            <a:r>
              <a:rPr lang="he-IL" sz="1600" dirty="0">
                <a:latin typeface="SBL Hebrew" panose="02000000000000000000" pitchFamily="2" charset="-79"/>
                <a:cs typeface="SBL Hebrew" panose="02000000000000000000" pitchFamily="2" charset="-79"/>
              </a:rPr>
              <a:t>וּגְמַלֵּיהֶ֣ם נֹֽשְׂאִ֗ים </a:t>
            </a:r>
            <a:r>
              <a:rPr lang="he-IL" sz="1600" dirty="0">
                <a:solidFill>
                  <a:srgbClr val="FF00FF"/>
                </a:solidFill>
                <a:latin typeface="SBL Hebrew" panose="02000000000000000000" pitchFamily="2" charset="-79"/>
                <a:cs typeface="SBL Hebrew" panose="02000000000000000000" pitchFamily="2" charset="-79"/>
              </a:rPr>
              <a:t>נְכֹאת֙</a:t>
            </a:r>
            <a:r>
              <a:rPr lang="he-IL" sz="1600" dirty="0">
                <a:latin typeface="SBL Hebrew" panose="02000000000000000000" pitchFamily="2" charset="-79"/>
                <a:cs typeface="SBL Hebrew" panose="02000000000000000000" pitchFamily="2" charset="-79"/>
              </a:rPr>
              <a:t> וּ</a:t>
            </a:r>
            <a:r>
              <a:rPr lang="he-IL" sz="1600" dirty="0">
                <a:solidFill>
                  <a:srgbClr val="FF00FF"/>
                </a:solidFill>
                <a:latin typeface="SBL Hebrew" panose="02000000000000000000" pitchFamily="2" charset="-79"/>
                <a:cs typeface="SBL Hebrew" panose="02000000000000000000" pitchFamily="2" charset="-79"/>
              </a:rPr>
              <a:t>צְרִ֣י</a:t>
            </a:r>
            <a:r>
              <a:rPr lang="he-IL" sz="1600" dirty="0">
                <a:latin typeface="SBL Hebrew" panose="02000000000000000000" pitchFamily="2" charset="-79"/>
                <a:cs typeface="SBL Hebrew" panose="02000000000000000000" pitchFamily="2" charset="-79"/>
              </a:rPr>
              <a:t> וָ</a:t>
            </a:r>
            <a:r>
              <a:rPr lang="he-IL" sz="1600" dirty="0">
                <a:solidFill>
                  <a:srgbClr val="FF00FF"/>
                </a:solidFill>
                <a:latin typeface="SBL Hebrew" panose="02000000000000000000" pitchFamily="2" charset="-79"/>
                <a:cs typeface="SBL Hebrew" panose="02000000000000000000" pitchFamily="2" charset="-79"/>
              </a:rPr>
              <a:t>לֹ֔ט</a:t>
            </a:r>
            <a:r>
              <a:rPr lang="he-IL" sz="1600" dirty="0">
                <a:latin typeface="SBL Hebrew" panose="02000000000000000000" pitchFamily="2" charset="-79"/>
                <a:cs typeface="SBL Hebrew" panose="02000000000000000000" pitchFamily="2" charset="-79"/>
              </a:rPr>
              <a:t> הוֹלְכִ֖ים לְהוֹרִ֥יד מִצְרָֽיְמָה׃</a:t>
            </a:r>
            <a:endParaRPr lang="en-CA" sz="1600" dirty="0">
              <a:latin typeface="SBL Hebrew" panose="02000000000000000000" pitchFamily="2" charset="-79"/>
              <a:cs typeface="SBL Hebrew" panose="02000000000000000000" pitchFamily="2" charset="-79"/>
            </a:endParaRPr>
          </a:p>
        </p:txBody>
      </p:sp>
      <p:sp>
        <p:nvSpPr>
          <p:cNvPr id="9" name="TextBox 8"/>
          <p:cNvSpPr txBox="1"/>
          <p:nvPr/>
        </p:nvSpPr>
        <p:spPr>
          <a:xfrm>
            <a:off x="76200" y="1873844"/>
            <a:ext cx="1524000" cy="1384995"/>
          </a:xfrm>
          <a:prstGeom prst="rect">
            <a:avLst/>
          </a:prstGeom>
          <a:solidFill>
            <a:schemeClr val="bg1"/>
          </a:solidFill>
          <a:ln w="19050">
            <a:solidFill>
              <a:schemeClr val="tx1"/>
            </a:solidFill>
          </a:ln>
        </p:spPr>
        <p:txBody>
          <a:bodyPr wrap="square" rtlCol="0">
            <a:spAutoFit/>
          </a:bodyPr>
          <a:lstStyle/>
          <a:p>
            <a:r>
              <a:rPr lang="en-US" sz="1200" dirty="0" smtClean="0">
                <a:latin typeface="SBL Hebrew" panose="02000000000000000000" pitchFamily="2" charset="-79"/>
                <a:cs typeface="SBL Hebrew" panose="02000000000000000000" pitchFamily="2" charset="-79"/>
              </a:rPr>
              <a:t>WBC </a:t>
            </a:r>
          </a:p>
          <a:p>
            <a:r>
              <a:rPr lang="en-US" sz="1200" dirty="0" smtClean="0">
                <a:latin typeface="SBL Hebrew" panose="02000000000000000000" pitchFamily="2" charset="-79"/>
                <a:cs typeface="SBL Hebrew" panose="02000000000000000000" pitchFamily="2" charset="-79"/>
              </a:rPr>
              <a:t>“a </a:t>
            </a:r>
            <a:r>
              <a:rPr lang="en-US" sz="1200" dirty="0">
                <a:latin typeface="SBL Hebrew" panose="02000000000000000000" pitchFamily="2" charset="-79"/>
                <a:cs typeface="SBL Hebrew" panose="02000000000000000000" pitchFamily="2" charset="-79"/>
              </a:rPr>
              <a:t>little </a:t>
            </a:r>
            <a:r>
              <a:rPr lang="en-US" sz="1200" dirty="0" err="1">
                <a:latin typeface="SBL Hebrew" panose="02000000000000000000" pitchFamily="2" charset="-79"/>
                <a:cs typeface="SBL Hebrew" panose="02000000000000000000" pitchFamily="2" charset="-79"/>
              </a:rPr>
              <a:t>storax</a:t>
            </a:r>
            <a:r>
              <a:rPr lang="en-US" sz="1200" dirty="0">
                <a:latin typeface="SBL Hebrew" panose="02000000000000000000" pitchFamily="2" charset="-79"/>
                <a:cs typeface="SBL Hebrew" panose="02000000000000000000" pitchFamily="2" charset="-79"/>
              </a:rPr>
              <a:t> gum, a little honey, </a:t>
            </a:r>
            <a:r>
              <a:rPr lang="en-US" sz="1200" dirty="0" err="1">
                <a:latin typeface="SBL Hebrew" panose="02000000000000000000" pitchFamily="2" charset="-79"/>
                <a:cs typeface="SBL Hebrew" panose="02000000000000000000" pitchFamily="2" charset="-79"/>
              </a:rPr>
              <a:t>tragacanth</a:t>
            </a:r>
            <a:r>
              <a:rPr lang="en-US" sz="1200" dirty="0">
                <a:latin typeface="SBL Hebrew" panose="02000000000000000000" pitchFamily="2" charset="-79"/>
                <a:cs typeface="SBL Hebrew" panose="02000000000000000000" pitchFamily="2" charset="-79"/>
              </a:rPr>
              <a:t> and </a:t>
            </a:r>
            <a:r>
              <a:rPr lang="en-US" sz="1200" dirty="0" err="1">
                <a:latin typeface="SBL Hebrew" panose="02000000000000000000" pitchFamily="2" charset="-79"/>
                <a:cs typeface="SBL Hebrew" panose="02000000000000000000" pitchFamily="2" charset="-79"/>
              </a:rPr>
              <a:t>ladanum</a:t>
            </a:r>
            <a:r>
              <a:rPr lang="en-US" sz="1200" dirty="0">
                <a:latin typeface="SBL Hebrew" panose="02000000000000000000" pitchFamily="2" charset="-79"/>
                <a:cs typeface="SBL Hebrew" panose="02000000000000000000" pitchFamily="2" charset="-79"/>
              </a:rPr>
              <a:t> gum, pistachios, and almonds</a:t>
            </a:r>
            <a:r>
              <a:rPr lang="en-US" sz="1200" dirty="0" smtClean="0">
                <a:latin typeface="SBL Hebrew" panose="02000000000000000000" pitchFamily="2" charset="-79"/>
                <a:cs typeface="SBL Hebrew" panose="02000000000000000000" pitchFamily="2" charset="-79"/>
              </a:rPr>
              <a:t>”</a:t>
            </a:r>
          </a:p>
        </p:txBody>
      </p:sp>
      <p:sp>
        <p:nvSpPr>
          <p:cNvPr id="10" name="TextBox 9"/>
          <p:cNvSpPr txBox="1"/>
          <p:nvPr/>
        </p:nvSpPr>
        <p:spPr>
          <a:xfrm>
            <a:off x="4648200" y="2819400"/>
            <a:ext cx="4191000" cy="3323987"/>
          </a:xfrm>
          <a:prstGeom prst="rect">
            <a:avLst/>
          </a:prstGeom>
          <a:solidFill>
            <a:schemeClr val="accent6">
              <a:lumMod val="40000"/>
              <a:lumOff val="60000"/>
            </a:schemeClr>
          </a:solidFill>
          <a:ln w="19050">
            <a:solidFill>
              <a:schemeClr val="tx1"/>
            </a:solidFill>
          </a:ln>
        </p:spPr>
        <p:txBody>
          <a:bodyPr wrap="square" rtlCol="0">
            <a:spAutoFit/>
          </a:bodyPr>
          <a:lstStyle/>
          <a:p>
            <a:r>
              <a:rPr lang="en-US" sz="1400" dirty="0" smtClean="0">
                <a:latin typeface="SBL Hebrew" panose="02000000000000000000" pitchFamily="2" charset="-79"/>
                <a:cs typeface="SBL Hebrew" panose="02000000000000000000" pitchFamily="2" charset="-79"/>
              </a:rPr>
              <a:t>WBC – cf. Joseph in Gen 37</a:t>
            </a:r>
          </a:p>
          <a:p>
            <a:endParaRPr lang="en-US" sz="1400" dirty="0" smtClean="0">
              <a:latin typeface="SBL Hebrew" panose="02000000000000000000" pitchFamily="2" charset="-79"/>
              <a:cs typeface="SBL Hebrew" panose="02000000000000000000" pitchFamily="2" charset="-79"/>
            </a:endParaRPr>
          </a:p>
          <a:p>
            <a:r>
              <a:rPr lang="en-US" sz="1400" dirty="0" smtClean="0">
                <a:latin typeface="SBL Hebrew" panose="02000000000000000000" pitchFamily="2" charset="-79"/>
                <a:cs typeface="SBL Hebrew" panose="02000000000000000000" pitchFamily="2" charset="-79"/>
              </a:rPr>
              <a:t>It </a:t>
            </a:r>
            <a:r>
              <a:rPr lang="en-US" sz="1400" dirty="0">
                <a:latin typeface="SBL Hebrew" panose="02000000000000000000" pitchFamily="2" charset="-79"/>
                <a:cs typeface="SBL Hebrew" panose="02000000000000000000" pitchFamily="2" charset="-79"/>
              </a:rPr>
              <a:t>is possible that the narrator sees a parallel between this expedition to Egypt and the Ishmaelite caravan that brought Joseph there. Both carried similar products, “gums of </a:t>
            </a:r>
            <a:r>
              <a:rPr lang="en-US" sz="1400" dirty="0" err="1">
                <a:latin typeface="SBL Hebrew" panose="02000000000000000000" pitchFamily="2" charset="-79"/>
                <a:cs typeface="SBL Hebrew" panose="02000000000000000000" pitchFamily="2" charset="-79"/>
              </a:rPr>
              <a:t>tragacanth</a:t>
            </a:r>
            <a:r>
              <a:rPr lang="en-US" sz="1400" dirty="0">
                <a:latin typeface="SBL Hebrew" panose="02000000000000000000" pitchFamily="2" charset="-79"/>
                <a:cs typeface="SBL Hebrew" panose="02000000000000000000" pitchFamily="2" charset="-79"/>
              </a:rPr>
              <a:t>, </a:t>
            </a:r>
            <a:r>
              <a:rPr lang="en-US" sz="1400" dirty="0" err="1">
                <a:latin typeface="SBL Hebrew" panose="02000000000000000000" pitchFamily="2" charset="-79"/>
                <a:cs typeface="SBL Hebrew" panose="02000000000000000000" pitchFamily="2" charset="-79"/>
              </a:rPr>
              <a:t>storax</a:t>
            </a:r>
            <a:r>
              <a:rPr lang="en-US" sz="1400" dirty="0">
                <a:latin typeface="SBL Hebrew" panose="02000000000000000000" pitchFamily="2" charset="-79"/>
                <a:cs typeface="SBL Hebrew" panose="02000000000000000000" pitchFamily="2" charset="-79"/>
              </a:rPr>
              <a:t>, and </a:t>
            </a:r>
            <a:r>
              <a:rPr lang="en-US" sz="1400" dirty="0" err="1">
                <a:latin typeface="SBL Hebrew" panose="02000000000000000000" pitchFamily="2" charset="-79"/>
                <a:cs typeface="SBL Hebrew" panose="02000000000000000000" pitchFamily="2" charset="-79"/>
              </a:rPr>
              <a:t>ladanum</a:t>
            </a:r>
            <a:r>
              <a:rPr lang="en-US" sz="1400" dirty="0">
                <a:latin typeface="SBL Hebrew" panose="02000000000000000000" pitchFamily="2" charset="-79"/>
                <a:cs typeface="SBL Hebrew" panose="02000000000000000000" pitchFamily="2" charset="-79"/>
              </a:rPr>
              <a:t>.” From the </a:t>
            </a:r>
            <a:r>
              <a:rPr lang="en-US" sz="1400" dirty="0" err="1">
                <a:latin typeface="SBL Hebrew" panose="02000000000000000000" pitchFamily="2" charset="-79"/>
                <a:cs typeface="SBL Hebrew" panose="02000000000000000000" pitchFamily="2" charset="-79"/>
              </a:rPr>
              <a:t>Ishmaelites</a:t>
            </a:r>
            <a:r>
              <a:rPr lang="en-US" sz="1400" dirty="0">
                <a:latin typeface="SBL Hebrew" panose="02000000000000000000" pitchFamily="2" charset="-79"/>
                <a:cs typeface="SBL Hebrew" panose="02000000000000000000" pitchFamily="2" charset="-79"/>
              </a:rPr>
              <a:t>, Joseph’s brothers received money; now they are carrying money back to Egypt. “The wheel seems to have come full circle. The plot movement that started with a brother leaving home in all innocence to join his brothers, only to find himself the property of a trading caravan bound for Egypt, now presses for closure once the brothers leave home in a caravan to rescue a brother in Egypt” (M. Sternberg, Poetics, 300–301).</a:t>
            </a:r>
            <a:endParaRPr lang="en-CA" sz="1400"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1981519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43:8-10</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יְהוּדָ֜ה אֶל־יִשְׂרָאֵ֣ל אָבִ֗יו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שִׁלְחָ֥ה </a:t>
            </a:r>
            <a:r>
              <a:rPr lang="he-IL" sz="2200" dirty="0">
                <a:latin typeface="SBL Hebrew" pitchFamily="2" charset="-79"/>
                <a:cs typeface="SBL Hebrew" pitchFamily="2" charset="-79"/>
              </a:rPr>
              <a:t>הַנַּ֛עַר אִתִּ֖י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וְנָק֣וּמָה </a:t>
            </a:r>
            <a:r>
              <a:rPr lang="he-IL" sz="2200" dirty="0">
                <a:latin typeface="SBL Hebrew" pitchFamily="2" charset="-79"/>
                <a:cs typeface="SBL Hebrew" pitchFamily="2" charset="-79"/>
              </a:rPr>
              <a:t>וְנֵלֵ֑כָה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וְנִֽחְיֶה֙ </a:t>
            </a:r>
            <a:r>
              <a:rPr lang="he-IL" sz="2200" dirty="0">
                <a:latin typeface="SBL Hebrew" pitchFamily="2" charset="-79"/>
                <a:cs typeface="SBL Hebrew" pitchFamily="2" charset="-79"/>
              </a:rPr>
              <a:t>וְלֹ֣א נָמ֔וּת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גַּם־אֲנַ֥חְנוּ </a:t>
            </a:r>
            <a:r>
              <a:rPr lang="he-IL" sz="2200" dirty="0">
                <a:latin typeface="SBL Hebrew" pitchFamily="2" charset="-79"/>
                <a:cs typeface="SBL Hebrew" pitchFamily="2" charset="-79"/>
              </a:rPr>
              <a:t>גַם־אַתָּ֖ה גַּם־טַפֵּֽנוּ׃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אָֽנֹכִי֙ </a:t>
            </a:r>
            <a:r>
              <a:rPr lang="he-IL" sz="2200" dirty="0">
                <a:latin typeface="SBL Hebrew" pitchFamily="2" charset="-79"/>
                <a:cs typeface="SBL Hebrew" pitchFamily="2" charset="-79"/>
              </a:rPr>
              <a:t>אֶֽעֶרְבֶ֔נּוּ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מִיָּדִ֖י </a:t>
            </a:r>
            <a:r>
              <a:rPr lang="he-IL" sz="2200" dirty="0">
                <a:latin typeface="SBL Hebrew" pitchFamily="2" charset="-79"/>
                <a:cs typeface="SBL Hebrew" pitchFamily="2" charset="-79"/>
              </a:rPr>
              <a:t>תְּבַקְשֶׁ֑נּוּ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אִם־לֹ֨א </a:t>
            </a:r>
            <a:r>
              <a:rPr lang="he-IL" sz="2200" dirty="0">
                <a:latin typeface="SBL Hebrew" pitchFamily="2" charset="-79"/>
                <a:cs typeface="SBL Hebrew" pitchFamily="2" charset="-79"/>
              </a:rPr>
              <a:t>הֲבִיאֹתִ֤יו אֵלֶ֙יךָ֙ </a:t>
            </a:r>
            <a:r>
              <a:rPr lang="he-IL" sz="2200" dirty="0" smtClean="0">
                <a:latin typeface="SBL Hebrew" pitchFamily="2" charset="-79"/>
                <a:cs typeface="SBL Hebrew" pitchFamily="2" charset="-79"/>
              </a:rPr>
              <a:t>וְהִצַּגְתִּ֣יו </a:t>
            </a:r>
            <a:r>
              <a:rPr lang="he-IL" sz="2200" dirty="0">
                <a:latin typeface="SBL Hebrew" pitchFamily="2" charset="-79"/>
                <a:cs typeface="SBL Hebrew" pitchFamily="2" charset="-79"/>
              </a:rPr>
              <a:t>לְפָנֶ֔יךָ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וְחָטָ֥אתִֽי </a:t>
            </a:r>
            <a:r>
              <a:rPr lang="he-IL" sz="2200" dirty="0">
                <a:latin typeface="SBL Hebrew" pitchFamily="2" charset="-79"/>
                <a:cs typeface="SBL Hebrew" pitchFamily="2" charset="-79"/>
              </a:rPr>
              <a:t>לְךָ֖ כָּל־הַיָּמִֽים׃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כִּ֖י </a:t>
            </a:r>
            <a:r>
              <a:rPr lang="he-IL" sz="2200" dirty="0">
                <a:latin typeface="SBL Hebrew" pitchFamily="2" charset="-79"/>
                <a:cs typeface="SBL Hebrew" pitchFamily="2" charset="-79"/>
              </a:rPr>
              <a:t>לוּלֵ֣א הִתְמַהְמָ֑הְנוּ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כִּֽי־עַתָּ֥ה </a:t>
            </a:r>
            <a:r>
              <a:rPr lang="he-IL" sz="2200" dirty="0">
                <a:latin typeface="SBL Hebrew" pitchFamily="2" charset="-79"/>
                <a:cs typeface="SBL Hebrew" pitchFamily="2" charset="-79"/>
              </a:rPr>
              <a:t>שַׁ֖בְנוּ זֶ֥ה פַעֲמָֽיִם׃ </a:t>
            </a: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43:11-13</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אֲלֵהֶ֜ם יִשְׂרָאֵ֣ל אֲבִיהֶ֗ם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אִם־כֵּ֣ן </a:t>
            </a:r>
            <a:r>
              <a:rPr lang="he-IL" sz="2200" dirty="0">
                <a:latin typeface="SBL Hebrew" pitchFamily="2" charset="-79"/>
                <a:cs typeface="SBL Hebrew" pitchFamily="2" charset="-79"/>
              </a:rPr>
              <a:t>׀ אֵפוֹא֮ זֹ֣את עֲשׂוּ֒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קְח֞וּ </a:t>
            </a:r>
            <a:r>
              <a:rPr lang="he-IL" sz="2200" dirty="0">
                <a:latin typeface="SBL Hebrew" pitchFamily="2" charset="-79"/>
                <a:cs typeface="SBL Hebrew" pitchFamily="2" charset="-79"/>
              </a:rPr>
              <a:t>מִזִּמְרַ֤ת הָאָ֙רֶץ֙ בִּכְלֵיכֶ֔ם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וְהוֹרִ֥ידוּ </a:t>
            </a:r>
            <a:r>
              <a:rPr lang="he-IL" sz="2200" dirty="0">
                <a:latin typeface="SBL Hebrew" pitchFamily="2" charset="-79"/>
                <a:cs typeface="SBL Hebrew" pitchFamily="2" charset="-79"/>
              </a:rPr>
              <a:t>לָאִ֖ישׁ מִנְחָ֑ה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מְעַ֤ט </a:t>
            </a:r>
            <a:r>
              <a:rPr lang="he-IL" sz="2200" dirty="0">
                <a:latin typeface="SBL Hebrew" pitchFamily="2" charset="-79"/>
                <a:cs typeface="SBL Hebrew" pitchFamily="2" charset="-79"/>
              </a:rPr>
              <a:t>צֳרִי֙ וּמְעַ֣ט דְּבַ֔שׁ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נְכֹ֣את </a:t>
            </a:r>
            <a:r>
              <a:rPr lang="he-IL" sz="2200" dirty="0">
                <a:latin typeface="SBL Hebrew" pitchFamily="2" charset="-79"/>
                <a:cs typeface="SBL Hebrew" pitchFamily="2" charset="-79"/>
              </a:rPr>
              <a:t>וָלֹ֔ט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בָּטְנִ֖ים </a:t>
            </a:r>
            <a:r>
              <a:rPr lang="he-IL" sz="2200" dirty="0">
                <a:latin typeface="SBL Hebrew" pitchFamily="2" charset="-79"/>
                <a:cs typeface="SBL Hebrew" pitchFamily="2" charset="-79"/>
              </a:rPr>
              <a:t>וּשְׁקֵדִֽים׃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וְכֶ֥סֶף </a:t>
            </a:r>
            <a:r>
              <a:rPr lang="he-IL" sz="2200" dirty="0">
                <a:latin typeface="SBL Hebrew" pitchFamily="2" charset="-79"/>
                <a:cs typeface="SBL Hebrew" pitchFamily="2" charset="-79"/>
              </a:rPr>
              <a:t>מִשְׁנֶ֖ה קְח֣וּ בְיֶדְכֶ֑ם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וְאֶת־הַכֶּ֜סֶף </a:t>
            </a:r>
            <a:r>
              <a:rPr lang="he-IL" sz="2200" dirty="0">
                <a:latin typeface="SBL Hebrew" pitchFamily="2" charset="-79"/>
                <a:cs typeface="SBL Hebrew" pitchFamily="2" charset="-79"/>
              </a:rPr>
              <a:t>הַמּוּשָׁ֨ב </a:t>
            </a:r>
            <a:r>
              <a:rPr lang="he-IL" sz="2200" dirty="0" smtClean="0">
                <a:latin typeface="SBL Hebrew" pitchFamily="2" charset="-79"/>
                <a:cs typeface="SBL Hebrew" pitchFamily="2" charset="-79"/>
              </a:rPr>
              <a:t>בְּפִ֤י </a:t>
            </a:r>
            <a:r>
              <a:rPr lang="he-IL" sz="2200" dirty="0">
                <a:latin typeface="SBL Hebrew" pitchFamily="2" charset="-79"/>
                <a:cs typeface="SBL Hebrew" pitchFamily="2" charset="-79"/>
              </a:rPr>
              <a:t>אַמְתְּחֹֽתֵיכֶם֙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תָּשִׁ֣יבוּ </a:t>
            </a:r>
            <a:r>
              <a:rPr lang="he-IL" sz="2200" dirty="0">
                <a:latin typeface="SBL Hebrew" pitchFamily="2" charset="-79"/>
                <a:cs typeface="SBL Hebrew" pitchFamily="2" charset="-79"/>
              </a:rPr>
              <a:t>בְיֶדְכֶ֔ם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אוּלַ֥י </a:t>
            </a:r>
            <a:r>
              <a:rPr lang="he-IL" sz="2200" dirty="0">
                <a:latin typeface="SBL Hebrew" pitchFamily="2" charset="-79"/>
                <a:cs typeface="SBL Hebrew" pitchFamily="2" charset="-79"/>
              </a:rPr>
              <a:t>מִשְׁגֶּ֖ה הֽוּא׃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וְאֶת־אֲחִיכֶ֖ם </a:t>
            </a:r>
            <a:r>
              <a:rPr lang="he-IL" sz="2200" dirty="0">
                <a:latin typeface="SBL Hebrew" pitchFamily="2" charset="-79"/>
                <a:cs typeface="SBL Hebrew" pitchFamily="2" charset="-79"/>
              </a:rPr>
              <a:t>קָ֑חוּ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וְק֖וּמוּ </a:t>
            </a:r>
            <a:r>
              <a:rPr lang="he-IL" sz="2200" dirty="0">
                <a:latin typeface="SBL Hebrew" pitchFamily="2" charset="-79"/>
                <a:cs typeface="SBL Hebrew" pitchFamily="2" charset="-79"/>
              </a:rPr>
              <a:t>שׁ֥וּבוּ אֶל־הָאִֽישׁ׃ </a:t>
            </a:r>
          </a:p>
        </p:txBody>
      </p:sp>
      <p:sp>
        <p:nvSpPr>
          <p:cNvPr id="6" name="TextBox 5"/>
          <p:cNvSpPr txBox="1"/>
          <p:nvPr/>
        </p:nvSpPr>
        <p:spPr>
          <a:xfrm>
            <a:off x="76200" y="2158561"/>
            <a:ext cx="838200" cy="276999"/>
          </a:xfrm>
          <a:prstGeom prst="rect">
            <a:avLst/>
          </a:prstGeom>
          <a:solidFill>
            <a:schemeClr val="bg1"/>
          </a:solidFill>
          <a:ln w="19050">
            <a:solidFill>
              <a:schemeClr val="tx1"/>
            </a:solidFill>
          </a:ln>
        </p:spPr>
        <p:txBody>
          <a:bodyPr wrap="square" rtlCol="0">
            <a:spAutoFit/>
          </a:bodyPr>
          <a:lstStyle/>
          <a:p>
            <a:r>
              <a:rPr lang="en-US" sz="1200" dirty="0" smtClean="0">
                <a:latin typeface="SBL Hebrew" panose="02000000000000000000" pitchFamily="2" charset="-79"/>
                <a:cs typeface="SBL Hebrew" panose="02000000000000000000" pitchFamily="2" charset="-79"/>
              </a:rPr>
              <a:t>Food</a:t>
            </a:r>
          </a:p>
        </p:txBody>
      </p:sp>
      <p:sp>
        <p:nvSpPr>
          <p:cNvPr id="7" name="TextBox 6"/>
          <p:cNvSpPr txBox="1"/>
          <p:nvPr/>
        </p:nvSpPr>
        <p:spPr>
          <a:xfrm>
            <a:off x="76200" y="4648200"/>
            <a:ext cx="838200" cy="276999"/>
          </a:xfrm>
          <a:prstGeom prst="rect">
            <a:avLst/>
          </a:prstGeom>
          <a:solidFill>
            <a:schemeClr val="bg1"/>
          </a:solidFill>
          <a:ln w="19050">
            <a:solidFill>
              <a:schemeClr val="tx1"/>
            </a:solidFill>
          </a:ln>
        </p:spPr>
        <p:txBody>
          <a:bodyPr wrap="square" rtlCol="0">
            <a:spAutoFit/>
          </a:bodyPr>
          <a:lstStyle/>
          <a:p>
            <a:r>
              <a:rPr lang="en-US" sz="1200" dirty="0" smtClean="0">
                <a:latin typeface="SBL Hebrew" panose="02000000000000000000" pitchFamily="2" charset="-79"/>
                <a:cs typeface="SBL Hebrew" panose="02000000000000000000" pitchFamily="2" charset="-79"/>
              </a:rPr>
              <a:t>Money</a:t>
            </a:r>
          </a:p>
        </p:txBody>
      </p:sp>
      <p:sp>
        <p:nvSpPr>
          <p:cNvPr id="8" name="TextBox 7"/>
          <p:cNvSpPr txBox="1"/>
          <p:nvPr/>
        </p:nvSpPr>
        <p:spPr>
          <a:xfrm>
            <a:off x="76200" y="5791200"/>
            <a:ext cx="838200" cy="276999"/>
          </a:xfrm>
          <a:prstGeom prst="rect">
            <a:avLst/>
          </a:prstGeom>
          <a:solidFill>
            <a:schemeClr val="bg1"/>
          </a:solidFill>
          <a:ln w="19050">
            <a:solidFill>
              <a:schemeClr val="tx1"/>
            </a:solidFill>
          </a:ln>
        </p:spPr>
        <p:txBody>
          <a:bodyPr wrap="square" rtlCol="0">
            <a:spAutoFit/>
          </a:bodyPr>
          <a:lstStyle/>
          <a:p>
            <a:r>
              <a:rPr lang="en-US" sz="1200" dirty="0" smtClean="0">
                <a:latin typeface="SBL Hebrew" panose="02000000000000000000" pitchFamily="2" charset="-79"/>
                <a:cs typeface="SBL Hebrew" panose="02000000000000000000" pitchFamily="2" charset="-79"/>
              </a:rPr>
              <a:t>Benjamin</a:t>
            </a:r>
          </a:p>
        </p:txBody>
      </p:sp>
    </p:spTree>
    <p:extLst>
      <p:ext uri="{BB962C8B-B14F-4D97-AF65-F5344CB8AC3E}">
        <p14:creationId xmlns:p14="http://schemas.microsoft.com/office/powerpoint/2010/main" val="2882625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43:14-16</a:t>
            </a:r>
            <a:endParaRPr lang="en-US" sz="1200" dirty="0"/>
          </a:p>
        </p:txBody>
      </p:sp>
      <p:sp>
        <p:nvSpPr>
          <p:cNvPr id="3" name="Content Placeholder 2"/>
          <p:cNvSpPr txBox="1">
            <a:spLocks/>
          </p:cNvSpPr>
          <p:nvPr/>
        </p:nvSpPr>
        <p:spPr>
          <a:xfrm>
            <a:off x="4572000" y="457200"/>
            <a:ext cx="45720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וְאֵ֣ל </a:t>
            </a:r>
            <a:r>
              <a:rPr lang="he-IL" sz="2200" dirty="0">
                <a:latin typeface="SBL Hebrew" pitchFamily="2" charset="-79"/>
                <a:cs typeface="SBL Hebrew" pitchFamily="2" charset="-79"/>
              </a:rPr>
              <a:t>שַׁדַּ֗י יִתֵּ֨ן לָכֶ֤ם רַחֲמִים֙ לִפְנֵ֣י הָאִ֔ישׁ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וְשִׁלַּ֥ח </a:t>
            </a:r>
            <a:r>
              <a:rPr lang="he-IL" sz="2200" dirty="0">
                <a:latin typeface="SBL Hebrew" pitchFamily="2" charset="-79"/>
                <a:cs typeface="SBL Hebrew" pitchFamily="2" charset="-79"/>
              </a:rPr>
              <a:t>לָכֶ֛ם אֶת־אֲחִיכֶ֥ם אַחֵ֖ר וְאֶת־בִּנְיָמִ֑ין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וַאֲנִ֕י </a:t>
            </a:r>
            <a:r>
              <a:rPr lang="he-IL" sz="2200" dirty="0">
                <a:latin typeface="SBL Hebrew" pitchFamily="2" charset="-79"/>
                <a:cs typeface="SBL Hebrew" pitchFamily="2" charset="-79"/>
              </a:rPr>
              <a:t>כַּאֲשֶׁ֥ר שָׁכֹ֖לְתִּי שָׁכָֽלְתִּי׃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וַיִּקְח֤וּ הָֽאֲנָשִׁים֙ אֶת־הַמִּנְחָ֣ה הַזֹּ֔את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וּמִשְׁנֶה־כֶּ֛סֶף </a:t>
            </a:r>
            <a:r>
              <a:rPr lang="he-IL" sz="2200" dirty="0">
                <a:latin typeface="SBL Hebrew" pitchFamily="2" charset="-79"/>
                <a:cs typeface="SBL Hebrew" pitchFamily="2" charset="-79"/>
              </a:rPr>
              <a:t>לָקְח֥וּ בְיָדָ֖ם וְאֶת־בִּנְיָמִ֑ן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וַיָּקֻ֙מוּ֙ </a:t>
            </a:r>
            <a:r>
              <a:rPr lang="he-IL" sz="2200" dirty="0">
                <a:latin typeface="SBL Hebrew" pitchFamily="2" charset="-79"/>
                <a:cs typeface="SBL Hebrew" pitchFamily="2" charset="-79"/>
              </a:rPr>
              <a:t>וַיֵּרְד֣וּ מִצְרַ֔יִם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וַיַּֽעַמְד֖וּ </a:t>
            </a:r>
            <a:r>
              <a:rPr lang="he-IL" sz="2200" dirty="0">
                <a:latin typeface="SBL Hebrew" pitchFamily="2" charset="-79"/>
                <a:cs typeface="SBL Hebrew" pitchFamily="2" charset="-79"/>
              </a:rPr>
              <a:t>לִפְנֵ֥י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וַיַּ֨רְא יוֹסֵ֣ף אִתָּם֮ אֶת־בִּנְיָמִין֒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וַיֹּ֙אמֶר֙ </a:t>
            </a:r>
            <a:r>
              <a:rPr lang="he-IL" sz="2200" dirty="0">
                <a:latin typeface="SBL Hebrew" pitchFamily="2" charset="-79"/>
                <a:cs typeface="SBL Hebrew" pitchFamily="2" charset="-79"/>
              </a:rPr>
              <a:t>לַֽאֲשֶׁ֣ר עַל־בֵּית֔וֹ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הָבֵ֥א </a:t>
            </a:r>
            <a:r>
              <a:rPr lang="he-IL" sz="2200" dirty="0">
                <a:latin typeface="SBL Hebrew" pitchFamily="2" charset="-79"/>
                <a:cs typeface="SBL Hebrew" pitchFamily="2" charset="-79"/>
              </a:rPr>
              <a:t>אֶת־הָאֲנָשִׁ֖ים הַבָּ֑יְתָה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וּטְבֹ֤חַ </a:t>
            </a:r>
            <a:r>
              <a:rPr lang="he-IL" sz="2200" dirty="0">
                <a:latin typeface="SBL Hebrew" pitchFamily="2" charset="-79"/>
                <a:cs typeface="SBL Hebrew" pitchFamily="2" charset="-79"/>
              </a:rPr>
              <a:t>טֶ֙בַח֙ וְהָכֵ֔ן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כִּ֥י </a:t>
            </a:r>
            <a:r>
              <a:rPr lang="he-IL" sz="2200" dirty="0">
                <a:latin typeface="SBL Hebrew" pitchFamily="2" charset="-79"/>
                <a:cs typeface="SBL Hebrew" pitchFamily="2" charset="-79"/>
              </a:rPr>
              <a:t>אִתִּ֛י יֹאכְל֥וּ הָאֲנָשִׁ֖ים בַּֽצָּהֳרָֽיִם׃ </a:t>
            </a:r>
          </a:p>
        </p:txBody>
      </p:sp>
      <p:sp>
        <p:nvSpPr>
          <p:cNvPr id="4" name="Title 1"/>
          <p:cNvSpPr txBox="1">
            <a:spLocks/>
          </p:cNvSpPr>
          <p:nvPr/>
        </p:nvSpPr>
        <p:spPr>
          <a:xfrm>
            <a:off x="2971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a:t>Genesis </a:t>
            </a:r>
            <a:r>
              <a:rPr lang="en-US" sz="1200" dirty="0" smtClean="0"/>
              <a:t>43:17-20</a:t>
            </a:r>
            <a:endParaRPr lang="en-US" sz="1200" dirty="0"/>
          </a:p>
        </p:txBody>
      </p:sp>
      <p:sp>
        <p:nvSpPr>
          <p:cNvPr id="5" name="Content Placeholder 2"/>
          <p:cNvSpPr txBox="1">
            <a:spLocks/>
          </p:cNvSpPr>
          <p:nvPr/>
        </p:nvSpPr>
        <p:spPr>
          <a:xfrm>
            <a:off x="0" y="457200"/>
            <a:ext cx="4495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וַיַּ֣עַשׂ הָאִ֔ישׁ כַּֽאֲשֶׁ֖ר אָמַ֣ר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וַיָּבֵ֥א </a:t>
            </a:r>
            <a:r>
              <a:rPr lang="he-IL" sz="2200" dirty="0">
                <a:latin typeface="SBL Hebrew" pitchFamily="2" charset="-79"/>
                <a:cs typeface="SBL Hebrew" pitchFamily="2" charset="-79"/>
              </a:rPr>
              <a:t>הָאִ֛ישׁ אֶת־הָאֲנָשִׁ֖ים בֵּ֥יתָה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וַיִּֽירְא֣וּ הָֽאֲנָשִׁ֗ים כִּ֣י הֽוּבְאוּ֮ בֵּ֣ית יוֹסֵף֒ </a:t>
            </a:r>
            <a:r>
              <a:rPr lang="he-IL" sz="2200" dirty="0" smtClean="0">
                <a:latin typeface="SBL Hebrew" pitchFamily="2" charset="-79"/>
                <a:cs typeface="SBL Hebrew" pitchFamily="2" charset="-79"/>
              </a:rPr>
              <a:t>וַיֹּאמְר֗וּ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עַל־דְּבַ֤ר </a:t>
            </a:r>
            <a:r>
              <a:rPr lang="he-IL" sz="2200" dirty="0">
                <a:latin typeface="SBL Hebrew" pitchFamily="2" charset="-79"/>
                <a:cs typeface="SBL Hebrew" pitchFamily="2" charset="-79"/>
              </a:rPr>
              <a:t>הַכֶּ֙סֶף֙ הַשָּׁ֤ב בְּאַמְתְּחֹתֵ֙ינוּ֙ בַּתְּחִלָּ֔ה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אֲנַ֖חְנוּ </a:t>
            </a:r>
            <a:r>
              <a:rPr lang="he-IL" sz="2200" dirty="0">
                <a:latin typeface="SBL Hebrew" pitchFamily="2" charset="-79"/>
                <a:cs typeface="SBL Hebrew" pitchFamily="2" charset="-79"/>
              </a:rPr>
              <a:t>מֽוּבָאִ֑ים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לְהִתְגֹּלֵ֤ל </a:t>
            </a:r>
            <a:r>
              <a:rPr lang="he-IL" sz="2200" dirty="0">
                <a:latin typeface="SBL Hebrew" pitchFamily="2" charset="-79"/>
                <a:cs typeface="SBL Hebrew" pitchFamily="2" charset="-79"/>
              </a:rPr>
              <a:t>עָלֵ֙ינוּ֙ וּלְהִתְנַפֵּ֣ל עָלֵ֔ינוּ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וְלָקַ֧חַת </a:t>
            </a:r>
            <a:r>
              <a:rPr lang="he-IL" sz="2200" dirty="0">
                <a:latin typeface="SBL Hebrew" pitchFamily="2" charset="-79"/>
                <a:cs typeface="SBL Hebrew" pitchFamily="2" charset="-79"/>
              </a:rPr>
              <a:t>אֹתָ֛נוּ לַעֲבָדִ֖ים וְאֶת־חֲמֹרֵֽינוּ׃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וַֽיִּגְּשׁוּ֙ אֶל־הָאִ֔ישׁ אֲשֶׁ֖ר עַל־בֵּ֣ית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וַיְדַבְּר֥וּ </a:t>
            </a:r>
            <a:r>
              <a:rPr lang="he-IL" sz="2200" dirty="0">
                <a:latin typeface="SBL Hebrew" pitchFamily="2" charset="-79"/>
                <a:cs typeface="SBL Hebrew" pitchFamily="2" charset="-79"/>
              </a:rPr>
              <a:t>אֵלָ֖יו פֶּ֥תַח הַבָּֽיִת׃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בִּ֣י </a:t>
            </a:r>
            <a:r>
              <a:rPr lang="he-IL" sz="2200" dirty="0">
                <a:latin typeface="SBL Hebrew" pitchFamily="2" charset="-79"/>
                <a:cs typeface="SBL Hebrew" pitchFamily="2" charset="-79"/>
              </a:rPr>
              <a:t>אֲדֹנִ֑י יָרֹ֥ד יָרַ֛דְנוּ בַּתְּחִלָּ֖ה לִשְׁבָּר־אֹֽכֶל׃ </a:t>
            </a:r>
          </a:p>
        </p:txBody>
      </p:sp>
    </p:spTree>
    <p:extLst>
      <p:ext uri="{BB962C8B-B14F-4D97-AF65-F5344CB8AC3E}">
        <p14:creationId xmlns:p14="http://schemas.microsoft.com/office/powerpoint/2010/main" val="2598682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7575</TotalTime>
  <Words>2030</Words>
  <Application>Microsoft Office PowerPoint</Application>
  <PresentationFormat>On-screen Show (4:3)</PresentationFormat>
  <Paragraphs>698</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683</cp:revision>
  <dcterms:created xsi:type="dcterms:W3CDTF">2006-08-16T00:00:00Z</dcterms:created>
  <dcterms:modified xsi:type="dcterms:W3CDTF">2016-11-08T21:42:35Z</dcterms:modified>
</cp:coreProperties>
</file>