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8" r:id="rId2"/>
    <p:sldId id="339" r:id="rId3"/>
    <p:sldId id="349" r:id="rId4"/>
    <p:sldId id="357" r:id="rId5"/>
    <p:sldId id="358" r:id="rId6"/>
    <p:sldId id="359" r:id="rId7"/>
    <p:sldId id="360" r:id="rId8"/>
    <p:sldId id="361" r:id="rId9"/>
    <p:sldId id="351" r:id="rId10"/>
    <p:sldId id="352" r:id="rId11"/>
    <p:sldId id="354" r:id="rId12"/>
    <p:sldId id="355" r:id="rId13"/>
    <p:sldId id="347" r:id="rId14"/>
    <p:sldId id="35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FF00FF"/>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94" autoAdjust="0"/>
  </p:normalViewPr>
  <p:slideViewPr>
    <p:cSldViewPr>
      <p:cViewPr varScale="1">
        <p:scale>
          <a:sx n="94" d="100"/>
          <a:sy n="94" d="100"/>
        </p:scale>
        <p:origin x="-90" y="-3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7/26/2016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6516188"/>
            <a:ext cx="2971800"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2800" dirty="0" smtClean="0">
                <a:solidFill>
                  <a:schemeClr val="bg1"/>
                </a:solidFill>
                <a:cs typeface="Times New Roman" pitchFamily="18" charset="0"/>
              </a:rPr>
              <a:t>Ezekiel 37:15-28</a:t>
            </a:r>
            <a:endParaRPr lang="en-US" sz="2800" dirty="0">
              <a:solidFill>
                <a:schemeClr val="bg1"/>
              </a:solidFill>
              <a:cs typeface="Times New Roman" pitchFamily="18" charset="0"/>
            </a:endParaRPr>
          </a:p>
        </p:txBody>
      </p:sp>
      <p:sp>
        <p:nvSpPr>
          <p:cNvPr id="6" name="Title 1"/>
          <p:cNvSpPr txBox="1">
            <a:spLocks/>
          </p:cNvSpPr>
          <p:nvPr/>
        </p:nvSpPr>
        <p:spPr>
          <a:xfrm>
            <a:off x="5105400" y="6461125"/>
            <a:ext cx="3810000"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2800" dirty="0" smtClean="0">
                <a:solidFill>
                  <a:schemeClr val="bg1"/>
                </a:solidFill>
                <a:latin typeface="SBL Hebrew" pitchFamily="2" charset="-79"/>
                <a:cs typeface="SBL Hebrew" pitchFamily="2" charset="-79"/>
              </a:rPr>
              <a:t>יחזקאל לז טו-כח</a:t>
            </a:r>
            <a:endParaRPr lang="en-US" sz="2800" dirty="0">
              <a:solidFill>
                <a:schemeClr val="bg1"/>
              </a:solidFill>
              <a:latin typeface="SBL Hebrew" pitchFamily="2" charset="-79"/>
              <a:cs typeface="SBL Hebrew" pitchFamily="2" charset="-79"/>
            </a:endParaRPr>
          </a:p>
        </p:txBody>
      </p:sp>
      <p:pic>
        <p:nvPicPr>
          <p:cNvPr id="2" name="Picture 2" descr="D:\My Documents\HebrewCourseBriercrestFirstYear2014\Rocine Readings\07 Ezekiel 37_1-14\pics\two stick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3225" y="1336567"/>
            <a:ext cx="3257550" cy="3616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18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Ezekiel 37:22-23</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וְעָשִׂ֣יתִי </a:t>
            </a:r>
            <a:r>
              <a:rPr lang="he-IL" sz="2800" dirty="0">
                <a:latin typeface="SBL Hebrew" pitchFamily="2" charset="-79"/>
                <a:cs typeface="SBL Hebrew" pitchFamily="2" charset="-79"/>
              </a:rPr>
              <a:t>אֹ֠תָם לְג֨וֹי אֶחָ֤ד בָּאָ֙רֶץ֙ בְּהָרֵ֣י יִשְׂרָאֵ֔ל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וּמֶ֧לֶךְ </a:t>
            </a:r>
            <a:r>
              <a:rPr lang="he-IL" sz="2800" dirty="0">
                <a:latin typeface="SBL Hebrew" pitchFamily="2" charset="-79"/>
                <a:cs typeface="SBL Hebrew" pitchFamily="2" charset="-79"/>
              </a:rPr>
              <a:t>אֶחָ֛ד יִֽהְיֶ֥ה לְכֻלָּ֖ם לְמֶ֑לֶךְ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וְלֹ֤א </a:t>
            </a:r>
            <a:r>
              <a:rPr lang="he-IL" sz="2800" dirty="0">
                <a:latin typeface="SBL Hebrew" pitchFamily="2" charset="-79"/>
                <a:cs typeface="SBL Hebrew" pitchFamily="2" charset="-79"/>
              </a:rPr>
              <a:t>יהיה־יִֽהְיוּ־עוֹד֙ לִשְׁנֵ֣י גוֹיִ֔ם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וְלֹ֨א </a:t>
            </a:r>
            <a:r>
              <a:rPr lang="he-IL" sz="2800" dirty="0">
                <a:latin typeface="SBL Hebrew" pitchFamily="2" charset="-79"/>
                <a:cs typeface="SBL Hebrew" pitchFamily="2" charset="-79"/>
              </a:rPr>
              <a:t>יֵחָ֥צוּ ע֛וֹד לִשְׁתֵּ֥י מַמְלָכ֖וֹת עֽוֹד׃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וְלֹ֧א </a:t>
            </a:r>
            <a:r>
              <a:rPr lang="he-IL" sz="2800" dirty="0">
                <a:latin typeface="SBL Hebrew" pitchFamily="2" charset="-79"/>
                <a:cs typeface="SBL Hebrew" pitchFamily="2" charset="-79"/>
              </a:rPr>
              <a:t>יִֽטַמְּא֣וּ ע֗וֹד בְּגִלּֽוּלֵיהֶם֙ וּבְשִׁקּ֣וּצֵיהֶ֔ם וּבְכֹ֖ל פִּשְׁעֵיהֶ֑ם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וְהוֹשַׁעְתִּ֣י </a:t>
            </a:r>
            <a:r>
              <a:rPr lang="he-IL" sz="2800" dirty="0">
                <a:latin typeface="SBL Hebrew" pitchFamily="2" charset="-79"/>
                <a:cs typeface="SBL Hebrew" pitchFamily="2" charset="-79"/>
              </a:rPr>
              <a:t>אֹתָ֗ם מִכֹּ֤ל מוֹשְׁבֹֽתֵיהֶם֙ אֲשֶׁ֣ר חָטְא֣וּ בָהֶ֔ם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וְטִהַרְתִּ֤י </a:t>
            </a:r>
            <a:r>
              <a:rPr lang="he-IL" sz="2800" dirty="0">
                <a:latin typeface="SBL Hebrew" pitchFamily="2" charset="-79"/>
                <a:cs typeface="SBL Hebrew" pitchFamily="2" charset="-79"/>
              </a:rPr>
              <a:t>אוֹתָם֙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וְהָיוּ־לִ֣י </a:t>
            </a:r>
            <a:r>
              <a:rPr lang="he-IL" sz="2800" dirty="0">
                <a:latin typeface="SBL Hebrew" pitchFamily="2" charset="-79"/>
                <a:cs typeface="SBL Hebrew" pitchFamily="2" charset="-79"/>
              </a:rPr>
              <a:t>לְעָ֔ם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וַאֲנִ֕י </a:t>
            </a:r>
            <a:r>
              <a:rPr lang="he-IL" sz="2800" dirty="0">
                <a:latin typeface="SBL Hebrew" pitchFamily="2" charset="-79"/>
                <a:cs typeface="SBL Hebrew" pitchFamily="2" charset="-79"/>
              </a:rPr>
              <a:t>אֶהְיֶ֥ה לָהֶ֖ם לֵאלֹהִֽים׃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p:txBody>
      </p:sp>
    </p:spTree>
    <p:extLst>
      <p:ext uri="{BB962C8B-B14F-4D97-AF65-F5344CB8AC3E}">
        <p14:creationId xmlns:p14="http://schemas.microsoft.com/office/powerpoint/2010/main" val="1395837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Ezekiel 37:24-25</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וְעַבְדִּ֤י </a:t>
            </a:r>
            <a:r>
              <a:rPr lang="he-IL" sz="2800" dirty="0">
                <a:latin typeface="SBL Hebrew" pitchFamily="2" charset="-79"/>
                <a:cs typeface="SBL Hebrew" pitchFamily="2" charset="-79"/>
              </a:rPr>
              <a:t>דָוִד֙ מֶ֣לֶךְ עֲלֵיהֶ֔ם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וְרוֹעֶ֥ה </a:t>
            </a:r>
            <a:r>
              <a:rPr lang="he-IL" sz="2800" dirty="0">
                <a:latin typeface="SBL Hebrew" pitchFamily="2" charset="-79"/>
                <a:cs typeface="SBL Hebrew" pitchFamily="2" charset="-79"/>
              </a:rPr>
              <a:t>אֶחָ֖ד יִהְיֶ֣ה לְכֻלָּ֑ם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וּבְמִשְׁפָּטַ֣י </a:t>
            </a:r>
            <a:r>
              <a:rPr lang="he-IL" sz="2800" dirty="0">
                <a:latin typeface="SBL Hebrew" pitchFamily="2" charset="-79"/>
                <a:cs typeface="SBL Hebrew" pitchFamily="2" charset="-79"/>
              </a:rPr>
              <a:t>יֵלֵ֔כוּ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וְחֻקֹּתַ֥י </a:t>
            </a:r>
            <a:r>
              <a:rPr lang="he-IL" sz="2800" dirty="0">
                <a:latin typeface="SBL Hebrew" pitchFamily="2" charset="-79"/>
                <a:cs typeface="SBL Hebrew" pitchFamily="2" charset="-79"/>
              </a:rPr>
              <a:t>יִשְׁמְר֖וּ </a:t>
            </a:r>
            <a:r>
              <a:rPr lang="he-IL" sz="2800" dirty="0" smtClean="0">
                <a:latin typeface="SBL Hebrew" pitchFamily="2" charset="-79"/>
                <a:cs typeface="SBL Hebrew" pitchFamily="2" charset="-79"/>
              </a:rPr>
              <a:t>וְעָשׂ֥וּ </a:t>
            </a:r>
            <a:r>
              <a:rPr lang="he-IL" sz="2800" dirty="0">
                <a:latin typeface="SBL Hebrew" pitchFamily="2" charset="-79"/>
                <a:cs typeface="SBL Hebrew" pitchFamily="2" charset="-79"/>
              </a:rPr>
              <a:t>אוֹתָֽם׃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וְיָשְׁב֣וּ </a:t>
            </a:r>
            <a:r>
              <a:rPr lang="he-IL" sz="2800" dirty="0">
                <a:latin typeface="SBL Hebrew" pitchFamily="2" charset="-79"/>
                <a:cs typeface="SBL Hebrew" pitchFamily="2" charset="-79"/>
              </a:rPr>
              <a:t>עַל־הָאָ֗רֶץ אֲשֶׁ֤ר נָתַ֙תִּי֙ לְעַבְדִּ֣י לְיַֽעֲקֹ֔ב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אֲשֶׁ֥ר </a:t>
            </a:r>
            <a:r>
              <a:rPr lang="he-IL" sz="2800" dirty="0">
                <a:latin typeface="SBL Hebrew" pitchFamily="2" charset="-79"/>
                <a:cs typeface="SBL Hebrew" pitchFamily="2" charset="-79"/>
              </a:rPr>
              <a:t>יָֽשְׁבוּ־בָ֖הּ אֲבֽוֹתֵיכֶ֑ם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וְיָשְׁב֣וּ </a:t>
            </a:r>
            <a:r>
              <a:rPr lang="he-IL" sz="2800" dirty="0">
                <a:latin typeface="SBL Hebrew" pitchFamily="2" charset="-79"/>
                <a:cs typeface="SBL Hebrew" pitchFamily="2" charset="-79"/>
              </a:rPr>
              <a:t>עָלֶ֡יהָ הֵ֠מָּה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וּבְנֵיהֶ֞ם </a:t>
            </a:r>
            <a:r>
              <a:rPr lang="he-IL" sz="2800" dirty="0">
                <a:latin typeface="SBL Hebrew" pitchFamily="2" charset="-79"/>
                <a:cs typeface="SBL Hebrew" pitchFamily="2" charset="-79"/>
              </a:rPr>
              <a:t>וּבְנֵ֤י בְנֵיהֶם֙ עַד־עוֹלָ֔ם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וְדָוִ֣ד </a:t>
            </a:r>
            <a:r>
              <a:rPr lang="he-IL" sz="2800" dirty="0">
                <a:latin typeface="SBL Hebrew" pitchFamily="2" charset="-79"/>
                <a:cs typeface="SBL Hebrew" pitchFamily="2" charset="-79"/>
              </a:rPr>
              <a:t>עַבְדִּ֔י נָשִׂ֥יא לָהֶ֖ם לְעוֹלָֽם׃ </a:t>
            </a:r>
          </a:p>
        </p:txBody>
      </p:sp>
    </p:spTree>
    <p:extLst>
      <p:ext uri="{BB962C8B-B14F-4D97-AF65-F5344CB8AC3E}">
        <p14:creationId xmlns:p14="http://schemas.microsoft.com/office/powerpoint/2010/main" val="12749582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Ezekiel 37:26-27</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וְכָרַתִּ֤י </a:t>
            </a:r>
            <a:r>
              <a:rPr lang="he-IL" sz="2800" dirty="0">
                <a:latin typeface="SBL Hebrew" pitchFamily="2" charset="-79"/>
                <a:cs typeface="SBL Hebrew" pitchFamily="2" charset="-79"/>
              </a:rPr>
              <a:t>לָהֶם֙ בְּרִ֣ית שָׁל֔וֹם בְּרִ֥ית עוֹלָ֖ם יִהְיֶ֣ה אוֹתָ֑ם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וּנְתַתִּים֙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וְהִרְבֵּיתִ֣י </a:t>
            </a:r>
            <a:r>
              <a:rPr lang="he-IL" sz="2800" dirty="0">
                <a:latin typeface="SBL Hebrew" pitchFamily="2" charset="-79"/>
                <a:cs typeface="SBL Hebrew" pitchFamily="2" charset="-79"/>
              </a:rPr>
              <a:t>אוֹתָ֔ם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וְנָתַתִּ֧י </a:t>
            </a:r>
            <a:r>
              <a:rPr lang="he-IL" sz="2800" dirty="0">
                <a:latin typeface="SBL Hebrew" pitchFamily="2" charset="-79"/>
                <a:cs typeface="SBL Hebrew" pitchFamily="2" charset="-79"/>
              </a:rPr>
              <a:t>אֶת־מִקְדָּשִׁ֛י בְּתוֹכָ֖ם לְעוֹלָֽם׃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וְהָיָ֤ה </a:t>
            </a:r>
            <a:r>
              <a:rPr lang="he-IL" sz="2800" dirty="0">
                <a:latin typeface="SBL Hebrew" pitchFamily="2" charset="-79"/>
                <a:cs typeface="SBL Hebrew" pitchFamily="2" charset="-79"/>
              </a:rPr>
              <a:t>מִשְׁכָּנִי֙ עֲלֵיהֶ֔ם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וְהָיִ֥יתִי </a:t>
            </a:r>
            <a:r>
              <a:rPr lang="he-IL" sz="2800" dirty="0">
                <a:latin typeface="SBL Hebrew" pitchFamily="2" charset="-79"/>
                <a:cs typeface="SBL Hebrew" pitchFamily="2" charset="-79"/>
              </a:rPr>
              <a:t>לָהֶ֖ם לֵֽאלֹהִ֑ים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וְהֵ֖מָּה </a:t>
            </a:r>
            <a:r>
              <a:rPr lang="he-IL" sz="2800" dirty="0">
                <a:latin typeface="SBL Hebrew" pitchFamily="2" charset="-79"/>
                <a:cs typeface="SBL Hebrew" pitchFamily="2" charset="-79"/>
              </a:rPr>
              <a:t>יִֽהְיוּ־לִ֥י לְעָֽם׃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וְיָֽדְעוּ֙ </a:t>
            </a:r>
            <a:r>
              <a:rPr lang="he-IL" sz="2800" dirty="0">
                <a:latin typeface="SBL Hebrew" pitchFamily="2" charset="-79"/>
                <a:cs typeface="SBL Hebrew" pitchFamily="2" charset="-79"/>
              </a:rPr>
              <a:t>הַגּוֹיִ֔ם כִּ֚י אֲנִ֣י יְהוָ֔ה מְקַדֵּ֖שׁ אֶת־יִשְׂרָאֵ֑ל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בִּהְי֧וֹת </a:t>
            </a:r>
            <a:r>
              <a:rPr lang="he-IL" sz="2800" dirty="0">
                <a:latin typeface="SBL Hebrew" pitchFamily="2" charset="-79"/>
                <a:cs typeface="SBL Hebrew" pitchFamily="2" charset="-79"/>
              </a:rPr>
              <a:t>מִקְדָּשִׁ֛י בְּתוֹכָ֖ם לְעוֹלָֽם׃ </a:t>
            </a:r>
          </a:p>
        </p:txBody>
      </p:sp>
    </p:spTree>
    <p:extLst>
      <p:ext uri="{BB962C8B-B14F-4D97-AF65-F5344CB8AC3E}">
        <p14:creationId xmlns:p14="http://schemas.microsoft.com/office/powerpoint/2010/main" val="2932752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6959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Ezekiel 37:26-27</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וְכָרַתִּ֤י </a:t>
            </a:r>
            <a:r>
              <a:rPr lang="he-IL" sz="2800" dirty="0">
                <a:latin typeface="SBL Hebrew" pitchFamily="2" charset="-79"/>
                <a:cs typeface="SBL Hebrew" pitchFamily="2" charset="-79"/>
              </a:rPr>
              <a:t>לָהֶם֙ בְּרִ֣ית שָׁל֔וֹם בְּרִ֥ית עוֹלָ֖ם יִהְיֶ֣ה אוֹתָ֑ם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וּנְתַתִּים֙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וְהִרְבֵּיתִ֣י </a:t>
            </a:r>
            <a:r>
              <a:rPr lang="he-IL" sz="2800" dirty="0">
                <a:latin typeface="SBL Hebrew" pitchFamily="2" charset="-79"/>
                <a:cs typeface="SBL Hebrew" pitchFamily="2" charset="-79"/>
              </a:rPr>
              <a:t>אוֹתָ֔ם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וְנָתַתִּ֧י </a:t>
            </a:r>
            <a:r>
              <a:rPr lang="he-IL" sz="2800" dirty="0">
                <a:latin typeface="SBL Hebrew" pitchFamily="2" charset="-79"/>
                <a:cs typeface="SBL Hebrew" pitchFamily="2" charset="-79"/>
              </a:rPr>
              <a:t>אֶת־מִקְדָּשִׁ֛י בְּתוֹכָ֖ם לְעוֹלָֽם׃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וְהָיָ֤ה </a:t>
            </a:r>
            <a:r>
              <a:rPr lang="he-IL" sz="2800" dirty="0">
                <a:latin typeface="SBL Hebrew" pitchFamily="2" charset="-79"/>
                <a:cs typeface="SBL Hebrew" pitchFamily="2" charset="-79"/>
              </a:rPr>
              <a:t>מִשְׁכָּנִי֙ עֲלֵיהֶ֔ם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וְהָיִ֥יתִי </a:t>
            </a:r>
            <a:r>
              <a:rPr lang="he-IL" sz="2800" dirty="0">
                <a:latin typeface="SBL Hebrew" pitchFamily="2" charset="-79"/>
                <a:cs typeface="SBL Hebrew" pitchFamily="2" charset="-79"/>
              </a:rPr>
              <a:t>לָהֶ֖ם לֵֽאלֹהִ֑ים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וְהֵ֖מָּה </a:t>
            </a:r>
            <a:r>
              <a:rPr lang="he-IL" sz="2800" dirty="0">
                <a:latin typeface="SBL Hebrew" pitchFamily="2" charset="-79"/>
                <a:cs typeface="SBL Hebrew" pitchFamily="2" charset="-79"/>
              </a:rPr>
              <a:t>יִֽהְיוּ־לִ֥י לְעָֽם׃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וְיָֽדְעוּ֙ </a:t>
            </a:r>
            <a:r>
              <a:rPr lang="he-IL" sz="2800" dirty="0">
                <a:latin typeface="SBL Hebrew" pitchFamily="2" charset="-79"/>
                <a:cs typeface="SBL Hebrew" pitchFamily="2" charset="-79"/>
              </a:rPr>
              <a:t>הַגּוֹיִ֔ם כִּ֚י אֲנִ֣י יְהוָ֔ה מְקַדֵּ֖שׁ אֶת־יִשְׂרָאֵ֑ל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בִּהְי֧וֹת </a:t>
            </a:r>
            <a:r>
              <a:rPr lang="he-IL" sz="2800" dirty="0">
                <a:latin typeface="SBL Hebrew" pitchFamily="2" charset="-79"/>
                <a:cs typeface="SBL Hebrew" pitchFamily="2" charset="-79"/>
              </a:rPr>
              <a:t>מִקְדָּשִׁ֛י בְּתוֹכָ֖ם לְעוֹלָֽם׃ </a:t>
            </a:r>
          </a:p>
        </p:txBody>
      </p:sp>
      <p:sp>
        <p:nvSpPr>
          <p:cNvPr id="4" name="TextBox 3"/>
          <p:cNvSpPr txBox="1"/>
          <p:nvPr/>
        </p:nvSpPr>
        <p:spPr>
          <a:xfrm>
            <a:off x="121920" y="3066365"/>
            <a:ext cx="4098814" cy="523220"/>
          </a:xfrm>
          <a:prstGeom prst="rect">
            <a:avLst/>
          </a:prstGeom>
          <a:noFill/>
        </p:spPr>
        <p:txBody>
          <a:bodyPr wrap="none" rtlCol="0">
            <a:spAutoFit/>
          </a:bodyPr>
          <a:lstStyle/>
          <a:p>
            <a:r>
              <a:rPr lang="en-US" sz="1400" dirty="0" smtClean="0"/>
              <a:t>Is this the 3</a:t>
            </a:r>
            <a:r>
              <a:rPr lang="en-US" sz="1400" baseline="30000" dirty="0" smtClean="0"/>
              <a:t>rd</a:t>
            </a:r>
            <a:r>
              <a:rPr lang="en-US" sz="1400" dirty="0" smtClean="0"/>
              <a:t> temple?</a:t>
            </a:r>
          </a:p>
          <a:p>
            <a:r>
              <a:rPr lang="en-US" sz="1400" dirty="0" smtClean="0"/>
              <a:t>Is Israel here ultimately the church (Jew and Gentile)?</a:t>
            </a:r>
            <a:endParaRPr lang="en-CA" sz="1400" dirty="0"/>
          </a:p>
        </p:txBody>
      </p:sp>
      <p:sp>
        <p:nvSpPr>
          <p:cNvPr id="5" name="TextBox 4"/>
          <p:cNvSpPr txBox="1"/>
          <p:nvPr/>
        </p:nvSpPr>
        <p:spPr>
          <a:xfrm>
            <a:off x="121920" y="3904565"/>
            <a:ext cx="5061322" cy="523220"/>
          </a:xfrm>
          <a:prstGeom prst="rect">
            <a:avLst/>
          </a:prstGeom>
          <a:noFill/>
        </p:spPr>
        <p:txBody>
          <a:bodyPr wrap="none" rtlCol="0">
            <a:spAutoFit/>
          </a:bodyPr>
          <a:lstStyle/>
          <a:p>
            <a:pPr>
              <a:tabLst>
                <a:tab pos="233363" algn="l"/>
              </a:tabLst>
            </a:pPr>
            <a:r>
              <a:rPr lang="en-US" sz="1400" dirty="0" smtClean="0"/>
              <a:t>No temple in the New Jerusalem (Rev 21:22).</a:t>
            </a:r>
          </a:p>
          <a:p>
            <a:pPr>
              <a:tabLst>
                <a:tab pos="233363" algn="l"/>
              </a:tabLst>
            </a:pPr>
            <a:r>
              <a:rPr lang="en-US" sz="1400" dirty="0" smtClean="0"/>
              <a:t>New Jerusalem includes both 12 tribes (v12) and 12 apostles (v14).</a:t>
            </a:r>
            <a:endParaRPr lang="en-CA" sz="1400" dirty="0"/>
          </a:p>
        </p:txBody>
      </p:sp>
      <p:sp>
        <p:nvSpPr>
          <p:cNvPr id="6" name="TextBox 5"/>
          <p:cNvSpPr txBox="1"/>
          <p:nvPr/>
        </p:nvSpPr>
        <p:spPr>
          <a:xfrm>
            <a:off x="121921" y="5410200"/>
            <a:ext cx="2316480" cy="523220"/>
          </a:xfrm>
          <a:prstGeom prst="rect">
            <a:avLst/>
          </a:prstGeom>
          <a:noFill/>
        </p:spPr>
        <p:txBody>
          <a:bodyPr wrap="square" rtlCol="0">
            <a:spAutoFit/>
          </a:bodyPr>
          <a:lstStyle/>
          <a:p>
            <a:pPr>
              <a:tabLst>
                <a:tab pos="233363" algn="l"/>
              </a:tabLst>
            </a:pPr>
            <a:r>
              <a:rPr lang="en-US" sz="1400" dirty="0" smtClean="0"/>
              <a:t>Who are the nations in the eschaton (</a:t>
            </a:r>
            <a:r>
              <a:rPr lang="en-CA" sz="1400" dirty="0" smtClean="0"/>
              <a:t>Rev 21-22)?</a:t>
            </a:r>
            <a:endParaRPr lang="en-CA" sz="1400" dirty="0"/>
          </a:p>
        </p:txBody>
      </p:sp>
    </p:spTree>
    <p:extLst>
      <p:ext uri="{BB962C8B-B14F-4D97-AF65-F5344CB8AC3E}">
        <p14:creationId xmlns:p14="http://schemas.microsoft.com/office/powerpoint/2010/main" val="1424988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Ezekiel 37:15-17</a:t>
            </a:r>
            <a:endParaRPr lang="en-US" sz="1400" dirty="0"/>
          </a:p>
        </p:txBody>
      </p:sp>
      <p:sp>
        <p:nvSpPr>
          <p:cNvPr id="3" name="Content Placeholder 2"/>
          <p:cNvSpPr>
            <a:spLocks noGrp="1"/>
          </p:cNvSpPr>
          <p:nvPr>
            <p:ph idx="1"/>
          </p:nvPr>
        </p:nvSpPr>
        <p:spPr>
          <a:xfrm>
            <a:off x="457200" y="685800"/>
            <a:ext cx="8229600" cy="6096000"/>
          </a:xfrm>
        </p:spPr>
        <p:txBody>
          <a:bodyPr>
            <a:normAutofit lnSpcReduction="10000"/>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וַיְהִ֥י דְבַר־יְהוָ֖ה אֵלַ֥י לֵאמֹֽר׃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וְאַתָּ֣ה </a:t>
            </a:r>
            <a:r>
              <a:rPr lang="he-IL" sz="2800" dirty="0">
                <a:latin typeface="SBL Hebrew" pitchFamily="2" charset="-79"/>
                <a:cs typeface="SBL Hebrew" pitchFamily="2" charset="-79"/>
              </a:rPr>
              <a:t>בֶן־אָדָ֗ם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קַח־לְךָ֙ </a:t>
            </a:r>
            <a:r>
              <a:rPr lang="he-IL" sz="2800" dirty="0">
                <a:latin typeface="SBL Hebrew" pitchFamily="2" charset="-79"/>
                <a:cs typeface="SBL Hebrew" pitchFamily="2" charset="-79"/>
              </a:rPr>
              <a:t>עֵ֣ץ אֶחָ֔ד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וּכְתֹ֤ב </a:t>
            </a:r>
            <a:r>
              <a:rPr lang="he-IL" sz="2800" dirty="0">
                <a:latin typeface="SBL Hebrew" pitchFamily="2" charset="-79"/>
                <a:cs typeface="SBL Hebrew" pitchFamily="2" charset="-79"/>
              </a:rPr>
              <a:t>עָלָיו֙ לִֽיהוּדָ֔ה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וְלִבְנֵ֥י </a:t>
            </a:r>
            <a:r>
              <a:rPr lang="he-IL" sz="2800" dirty="0">
                <a:latin typeface="SBL Hebrew" pitchFamily="2" charset="-79"/>
                <a:cs typeface="SBL Hebrew" pitchFamily="2" charset="-79"/>
              </a:rPr>
              <a:t>יִשְׂרָאֵ֖ל חברו חֲבֵרָ֑יו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וּלְקַח֙ </a:t>
            </a:r>
            <a:r>
              <a:rPr lang="he-IL" sz="2800" dirty="0">
                <a:latin typeface="SBL Hebrew" pitchFamily="2" charset="-79"/>
                <a:cs typeface="SBL Hebrew" pitchFamily="2" charset="-79"/>
              </a:rPr>
              <a:t>עֵ֣ץ אֶחָ֔ד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וּכְת֣וֹב </a:t>
            </a:r>
            <a:r>
              <a:rPr lang="he-IL" sz="2800" dirty="0">
                <a:latin typeface="SBL Hebrew" pitchFamily="2" charset="-79"/>
                <a:cs typeface="SBL Hebrew" pitchFamily="2" charset="-79"/>
              </a:rPr>
              <a:t>עָלָ֗יו לְיוֹסֵף֙ עֵ֣ץ אֶפְרַ֔יִם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וְכָל־בֵּ֥ית </a:t>
            </a:r>
            <a:r>
              <a:rPr lang="he-IL" sz="2800" dirty="0">
                <a:latin typeface="SBL Hebrew" pitchFamily="2" charset="-79"/>
                <a:cs typeface="SBL Hebrew" pitchFamily="2" charset="-79"/>
              </a:rPr>
              <a:t>יִשְׂרָאֵ֖ל חברו חֲבֵרָֽיו׃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וְקָרַ֨ב אֹתָ֜ם אֶחָ֧ד אֶל־אֶחָ֛ד לְךָ֖ לְעֵ֣ץ אֶחָ֑ד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וְהָי֥וּ לַאֲחָדִ֖ים בְּיָדֶֽךָ׃ </a:t>
            </a:r>
          </a:p>
        </p:txBody>
      </p:sp>
    </p:spTree>
    <p:extLst>
      <p:ext uri="{BB962C8B-B14F-4D97-AF65-F5344CB8AC3E}">
        <p14:creationId xmlns:p14="http://schemas.microsoft.com/office/powerpoint/2010/main" val="4037228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Ezekiel 37:18-19</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וְכַֽאֲשֶׁר֙ </a:t>
            </a:r>
            <a:r>
              <a:rPr lang="he-IL" sz="2800" dirty="0">
                <a:latin typeface="SBL Hebrew" pitchFamily="2" charset="-79"/>
                <a:cs typeface="SBL Hebrew" pitchFamily="2" charset="-79"/>
              </a:rPr>
              <a:t>יֹאמְר֣וּ אֵלֶ֔יךָ בְּנֵ֥י עַמְּךָ֖ לֵאמֹ֑ר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הֲלֽוֹא־תַגִּ֥יד </a:t>
            </a:r>
            <a:r>
              <a:rPr lang="he-IL" sz="2800" dirty="0">
                <a:latin typeface="SBL Hebrew" pitchFamily="2" charset="-79"/>
                <a:cs typeface="SBL Hebrew" pitchFamily="2" charset="-79"/>
              </a:rPr>
              <a:t>לָ֖נוּ מָה־אֵ֥לֶּה לָּֽךְ׃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דַּבֵּ֣ר </a:t>
            </a:r>
            <a:r>
              <a:rPr lang="he-IL" sz="2800" dirty="0">
                <a:latin typeface="SBL Hebrew" pitchFamily="2" charset="-79"/>
                <a:cs typeface="SBL Hebrew" pitchFamily="2" charset="-79"/>
              </a:rPr>
              <a:t>אֲלֵהֶ֗ם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כֹּֽה־אָמַר֮ </a:t>
            </a:r>
            <a:r>
              <a:rPr lang="he-IL" sz="2800" dirty="0">
                <a:latin typeface="SBL Hebrew" pitchFamily="2" charset="-79"/>
                <a:cs typeface="SBL Hebrew" pitchFamily="2" charset="-79"/>
              </a:rPr>
              <a:t>אֲדֹנָ֣י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הִנֵּה֩ </a:t>
            </a:r>
            <a:r>
              <a:rPr lang="he-IL" sz="2800" dirty="0">
                <a:latin typeface="SBL Hebrew" pitchFamily="2" charset="-79"/>
                <a:cs typeface="SBL Hebrew" pitchFamily="2" charset="-79"/>
              </a:rPr>
              <a:t>אֲנִ֨י לֹקֵ֜חַ אֶת־עֵ֤ץ יוֹסֵף֙ אֲשֶׁ֣ר בְּיַד־אֶפְרַ֔יִם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וְשִׁבְטֵ֥י </a:t>
            </a:r>
            <a:r>
              <a:rPr lang="he-IL" sz="2800" dirty="0">
                <a:latin typeface="SBL Hebrew" pitchFamily="2" charset="-79"/>
                <a:cs typeface="SBL Hebrew" pitchFamily="2" charset="-79"/>
              </a:rPr>
              <a:t>יִשְׂרָאֵ֖ל חברו חֲבֵרָ֑יו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וְנָתַתִּי֩ </a:t>
            </a:r>
            <a:r>
              <a:rPr lang="he-IL" sz="2800" dirty="0">
                <a:latin typeface="SBL Hebrew" pitchFamily="2" charset="-79"/>
                <a:cs typeface="SBL Hebrew" pitchFamily="2" charset="-79"/>
              </a:rPr>
              <a:t>אוֹתָ֨ם עָלָ֜יו אֶת־עֵ֣ץ יְהוּדָ֗ה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וַֽעֲשִׂיתִם֙ </a:t>
            </a:r>
            <a:r>
              <a:rPr lang="he-IL" sz="2800" dirty="0">
                <a:latin typeface="SBL Hebrew" pitchFamily="2" charset="-79"/>
                <a:cs typeface="SBL Hebrew" pitchFamily="2" charset="-79"/>
              </a:rPr>
              <a:t>לְעֵ֣ץ אֶחָ֔ד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וְהָי֥וּ </a:t>
            </a:r>
            <a:r>
              <a:rPr lang="he-IL" sz="2800" dirty="0">
                <a:latin typeface="SBL Hebrew" pitchFamily="2" charset="-79"/>
                <a:cs typeface="SBL Hebrew" pitchFamily="2" charset="-79"/>
              </a:rPr>
              <a:t>אֶחָ֖ד בְּיָדִֽי׃ </a:t>
            </a:r>
          </a:p>
        </p:txBody>
      </p:sp>
    </p:spTree>
    <p:extLst>
      <p:ext uri="{BB962C8B-B14F-4D97-AF65-F5344CB8AC3E}">
        <p14:creationId xmlns:p14="http://schemas.microsoft.com/office/powerpoint/2010/main" val="2126782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8954" y="3962400"/>
            <a:ext cx="946093" cy="2062103"/>
          </a:xfrm>
          <a:prstGeom prst="rect">
            <a:avLst/>
          </a:prstGeom>
          <a:noFill/>
        </p:spPr>
        <p:txBody>
          <a:bodyPr wrap="none" rtlCol="0">
            <a:spAutoFit/>
          </a:bodyPr>
          <a:lstStyle/>
          <a:p>
            <a:pPr algn="ctr"/>
            <a:r>
              <a:rPr lang="en-US" sz="12800" b="1" dirty="0" smtClean="0"/>
              <a:t>?</a:t>
            </a:r>
            <a:endParaRPr lang="en-CA" sz="12800" b="1" dirty="0"/>
          </a:p>
        </p:txBody>
      </p:sp>
      <p:pic>
        <p:nvPicPr>
          <p:cNvPr id="2051" name="Picture 3" descr="D:\My Documents\HebrewCourseBriercrestFirstYear2014\Rocine Readings\07 Ezekiel 37_1-14\pics\Stick+of+Judah++Josep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11175"/>
            <a:ext cx="7315200" cy="30003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rot="19331709">
            <a:off x="-76524" y="196950"/>
            <a:ext cx="1361270" cy="707886"/>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Aside</a:t>
            </a:r>
            <a:endParaRPr lang="en-C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15307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62200" y="6336268"/>
            <a:ext cx="3939925" cy="369332"/>
          </a:xfrm>
          <a:prstGeom prst="rect">
            <a:avLst/>
          </a:prstGeom>
          <a:noFill/>
        </p:spPr>
        <p:txBody>
          <a:bodyPr wrap="none" rtlCol="0">
            <a:spAutoFit/>
          </a:bodyPr>
          <a:lstStyle/>
          <a:p>
            <a:r>
              <a:rPr lang="en-CA" dirty="0"/>
              <a:t>http://sisterdarleymaedula.blogspot.ca/</a:t>
            </a:r>
          </a:p>
        </p:txBody>
      </p:sp>
      <p:pic>
        <p:nvPicPr>
          <p:cNvPr id="3074" name="Picture 2" descr="D:\My Documents\HebrewCourseBriercrestFirstYear2014\Rocine Readings\07 Ezekiel 37_1-14\pics\two sticks mormon missionari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100" y="957262"/>
            <a:ext cx="8051800" cy="452913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rot="19331709">
            <a:off x="-76524" y="196950"/>
            <a:ext cx="1361270" cy="707886"/>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Aside</a:t>
            </a:r>
            <a:endParaRPr lang="en-C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997917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51708" y="6336268"/>
            <a:ext cx="5640583" cy="369332"/>
          </a:xfrm>
          <a:prstGeom prst="rect">
            <a:avLst/>
          </a:prstGeom>
          <a:noFill/>
        </p:spPr>
        <p:txBody>
          <a:bodyPr wrap="none" rtlCol="0">
            <a:spAutoFit/>
          </a:bodyPr>
          <a:lstStyle/>
          <a:p>
            <a:r>
              <a:rPr lang="en-CA" dirty="0"/>
              <a:t>http://www.missiongeek.net/2015/06/boyfriend-mission/</a:t>
            </a:r>
          </a:p>
        </p:txBody>
      </p:sp>
      <p:sp>
        <p:nvSpPr>
          <p:cNvPr id="2" name="TextBox 1"/>
          <p:cNvSpPr txBox="1"/>
          <p:nvPr/>
        </p:nvSpPr>
        <p:spPr>
          <a:xfrm>
            <a:off x="304801" y="1219200"/>
            <a:ext cx="8381999" cy="3693319"/>
          </a:xfrm>
          <a:prstGeom prst="rect">
            <a:avLst/>
          </a:prstGeom>
          <a:noFill/>
        </p:spPr>
        <p:txBody>
          <a:bodyPr wrap="square" rtlCol="0">
            <a:spAutoFit/>
          </a:bodyPr>
          <a:lstStyle/>
          <a:p>
            <a:pPr lvl="1" algn="ctr"/>
            <a:r>
              <a:rPr lang="en-US" dirty="0" smtClean="0"/>
              <a:t>Boyfriend </a:t>
            </a:r>
            <a:r>
              <a:rPr lang="en-US" dirty="0"/>
              <a:t>or Mission</a:t>
            </a:r>
            <a:r>
              <a:rPr lang="en-US" dirty="0" smtClean="0"/>
              <a:t>?</a:t>
            </a:r>
          </a:p>
          <a:p>
            <a:pPr lvl="1" algn="ctr"/>
            <a:endParaRPr lang="en-US" dirty="0"/>
          </a:p>
          <a:p>
            <a:pPr lvl="1"/>
            <a:r>
              <a:rPr lang="en-US" dirty="0" smtClean="0"/>
              <a:t>I </a:t>
            </a:r>
            <a:r>
              <a:rPr lang="en-US" dirty="0"/>
              <a:t>loved being a full-time missionary and I know it was part of God’s plan for me. I still smile when people from my mission call me “Hermana Williams.” But now I look forward to the time when I get the </a:t>
            </a:r>
            <a:r>
              <a:rPr lang="en-US" dirty="0">
                <a:solidFill>
                  <a:srgbClr val="FF0000"/>
                </a:solidFill>
              </a:rPr>
              <a:t>eternal titles </a:t>
            </a:r>
            <a:r>
              <a:rPr lang="en-US" dirty="0"/>
              <a:t>of “wife” and “mother.”</a:t>
            </a:r>
            <a:endParaRPr lang="en-US" dirty="0" smtClean="0"/>
          </a:p>
          <a:p>
            <a:pPr lvl="1"/>
            <a:r>
              <a:rPr lang="en-US" dirty="0" smtClean="0"/>
              <a:t>…</a:t>
            </a:r>
            <a:endParaRPr lang="en-US" dirty="0"/>
          </a:p>
          <a:p>
            <a:pPr lvl="1"/>
            <a:r>
              <a:rPr lang="en-US" dirty="0" smtClean="0"/>
              <a:t>A </a:t>
            </a:r>
            <a:r>
              <a:rPr lang="en-US" dirty="0"/>
              <a:t>mission is a great life experience. It builds your testimony. You introduce people to the gospel and guide them to the path of true happiness. However, serving a mission is </a:t>
            </a:r>
            <a:r>
              <a:rPr lang="en-US" dirty="0">
                <a:solidFill>
                  <a:srgbClr val="FF0000"/>
                </a:solidFill>
              </a:rPr>
              <a:t>not a requirement for exaltation</a:t>
            </a:r>
            <a:r>
              <a:rPr lang="en-US" dirty="0"/>
              <a:t>. </a:t>
            </a:r>
            <a:r>
              <a:rPr lang="en-US" dirty="0">
                <a:solidFill>
                  <a:srgbClr val="FF0000"/>
                </a:solidFill>
              </a:rPr>
              <a:t>Marriage is</a:t>
            </a:r>
            <a:r>
              <a:rPr lang="en-US" dirty="0"/>
              <a:t>. </a:t>
            </a:r>
            <a:r>
              <a:rPr lang="en-US" u="sng" dirty="0"/>
              <a:t>The opportunity to make a covenant with God and continue to progress is one of the most important steps you can take in your life</a:t>
            </a:r>
            <a:r>
              <a:rPr lang="en-US" dirty="0"/>
              <a:t>. In the words of  Elder Jeffrey R. Holland, “I believe that second only to your membership in the Church, your ‘membership in a marriage’ is the most important association you will have in time and eternity</a:t>
            </a:r>
            <a:r>
              <a:rPr lang="en-US" dirty="0" smtClean="0"/>
              <a:t>.”</a:t>
            </a:r>
          </a:p>
        </p:txBody>
      </p:sp>
      <p:sp>
        <p:nvSpPr>
          <p:cNvPr id="4" name="Rectangle 3"/>
          <p:cNvSpPr/>
          <p:nvPr/>
        </p:nvSpPr>
        <p:spPr>
          <a:xfrm rot="19331709">
            <a:off x="-76524" y="196950"/>
            <a:ext cx="1361270" cy="707886"/>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Aside</a:t>
            </a:r>
            <a:endParaRPr lang="en-C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ectangle 5"/>
          <p:cNvSpPr/>
          <p:nvPr/>
        </p:nvSpPr>
        <p:spPr>
          <a:xfrm>
            <a:off x="1844106" y="0"/>
            <a:ext cx="5455789" cy="954107"/>
          </a:xfrm>
          <a:prstGeom prst="rect">
            <a:avLst/>
          </a:prstGeom>
        </p:spPr>
        <p:txBody>
          <a:bodyPr wrap="none">
            <a:spAutoFit/>
          </a:bodyPr>
          <a:lstStyle/>
          <a:p>
            <a:pPr algn="ctr"/>
            <a:r>
              <a:rPr lang="en-US" sz="2800" dirty="0"/>
              <a:t>An LDS </a:t>
            </a:r>
            <a:r>
              <a:rPr lang="en-US" sz="2800" dirty="0" smtClean="0"/>
              <a:t>woman’s advice regarding</a:t>
            </a:r>
            <a:br>
              <a:rPr lang="en-US" sz="2800" dirty="0" smtClean="0"/>
            </a:br>
            <a:r>
              <a:rPr lang="en-US" sz="2800" dirty="0" smtClean="0"/>
              <a:t>going on </a:t>
            </a:r>
            <a:r>
              <a:rPr lang="en-US" sz="2800" dirty="0"/>
              <a:t>mission or </a:t>
            </a:r>
            <a:r>
              <a:rPr lang="en-US" sz="2800" dirty="0" smtClean="0"/>
              <a:t>getting </a:t>
            </a:r>
            <a:r>
              <a:rPr lang="en-US" sz="2800" dirty="0"/>
              <a:t>married.</a:t>
            </a:r>
          </a:p>
        </p:txBody>
      </p:sp>
    </p:spTree>
    <p:extLst>
      <p:ext uri="{BB962C8B-B14F-4D97-AF65-F5344CB8AC3E}">
        <p14:creationId xmlns:p14="http://schemas.microsoft.com/office/powerpoint/2010/main" val="1076413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0796" y="6336268"/>
            <a:ext cx="7622408" cy="369332"/>
          </a:xfrm>
          <a:prstGeom prst="rect">
            <a:avLst/>
          </a:prstGeom>
          <a:noFill/>
        </p:spPr>
        <p:txBody>
          <a:bodyPr wrap="none" rtlCol="0">
            <a:spAutoFit/>
          </a:bodyPr>
          <a:lstStyle/>
          <a:p>
            <a:r>
              <a:rPr lang="en-CA" dirty="0"/>
              <a:t>https://www.lds.org/manual/gospel-principles/chapter-47-exaltation?lang=eng</a:t>
            </a:r>
          </a:p>
        </p:txBody>
      </p:sp>
      <p:sp>
        <p:nvSpPr>
          <p:cNvPr id="2" name="TextBox 1"/>
          <p:cNvSpPr txBox="1"/>
          <p:nvPr/>
        </p:nvSpPr>
        <p:spPr>
          <a:xfrm>
            <a:off x="304801" y="914400"/>
            <a:ext cx="8381999" cy="4770537"/>
          </a:xfrm>
          <a:prstGeom prst="rect">
            <a:avLst/>
          </a:prstGeom>
          <a:noFill/>
        </p:spPr>
        <p:txBody>
          <a:bodyPr wrap="square" rtlCol="0">
            <a:spAutoFit/>
          </a:bodyPr>
          <a:lstStyle/>
          <a:p>
            <a:pPr lvl="1"/>
            <a:r>
              <a:rPr lang="en-US" sz="1600" dirty="0" smtClean="0"/>
              <a:t>When </a:t>
            </a:r>
            <a:r>
              <a:rPr lang="en-US" sz="1600" dirty="0"/>
              <a:t>we </a:t>
            </a:r>
            <a:r>
              <a:rPr lang="en-US" sz="1600" dirty="0">
                <a:solidFill>
                  <a:srgbClr val="FF0000"/>
                </a:solidFill>
              </a:rPr>
              <a:t>lived</a:t>
            </a:r>
            <a:r>
              <a:rPr lang="en-US" sz="1600" dirty="0"/>
              <a:t> with our Heavenly Father, He explained a plan for our progression. We could become like Him, an exalted being. The plan required that we be separated from Him and come to earth. This separation was necessary to prove whether we would obey our Father’s commandments even though we were no longer in His presence. The plan provided that when earth life ended, we would be judged and rewarded according to the degree of our faith and obedience</a:t>
            </a:r>
            <a:r>
              <a:rPr lang="en-US" sz="1600" dirty="0" smtClean="0"/>
              <a:t>.</a:t>
            </a:r>
          </a:p>
          <a:p>
            <a:pPr lvl="1"/>
            <a:r>
              <a:rPr lang="en-US" sz="1600" dirty="0" smtClean="0"/>
              <a:t>…</a:t>
            </a:r>
            <a:endParaRPr lang="en-US" sz="1600" dirty="0"/>
          </a:p>
          <a:p>
            <a:pPr lvl="1"/>
            <a:r>
              <a:rPr lang="en-US" sz="1600" dirty="0"/>
              <a:t>Exaltation is eternal life, the kind of life God lives. He lives in great glory. He is perfect. He possesses all knowledge and all wisdom. He is the Father of spirit children. He is a creator. </a:t>
            </a:r>
            <a:r>
              <a:rPr lang="en-US" sz="1600" dirty="0">
                <a:solidFill>
                  <a:srgbClr val="FF0000"/>
                </a:solidFill>
              </a:rPr>
              <a:t>We can become like our Heavenly Father</a:t>
            </a:r>
            <a:r>
              <a:rPr lang="en-US" sz="1600" dirty="0"/>
              <a:t>. This is exaltation</a:t>
            </a:r>
            <a:r>
              <a:rPr lang="en-US" sz="1600" dirty="0" smtClean="0"/>
              <a:t>.</a:t>
            </a:r>
          </a:p>
          <a:p>
            <a:pPr lvl="1"/>
            <a:endParaRPr lang="en-US" sz="1600" dirty="0" smtClean="0"/>
          </a:p>
          <a:p>
            <a:pPr lvl="1"/>
            <a:r>
              <a:rPr lang="en-US" sz="1600" dirty="0"/>
              <a:t>If we prove faithful to the Lord, we will live in the highest degree of the celestial kingdom of heaven. We will become exalted, to live with our Heavenly Father in eternal families. Exaltation is the greatest gift that Heavenly Father can give His children (see D&amp;C 14:7).</a:t>
            </a:r>
            <a:endParaRPr lang="en-US" sz="1600" dirty="0" smtClean="0"/>
          </a:p>
          <a:p>
            <a:pPr lvl="1"/>
            <a:r>
              <a:rPr lang="en-US" sz="1600" dirty="0" smtClean="0"/>
              <a:t>…</a:t>
            </a:r>
          </a:p>
          <a:p>
            <a:pPr lvl="1"/>
            <a:r>
              <a:rPr lang="en-US" sz="1600" dirty="0"/>
              <a:t>Our Heavenly Father is perfect, and He glories in the fact that it is possible for His children to become like Him</a:t>
            </a:r>
            <a:r>
              <a:rPr lang="en-US" sz="1600" dirty="0" smtClean="0"/>
              <a:t>.</a:t>
            </a:r>
          </a:p>
          <a:p>
            <a:pPr lvl="1"/>
            <a:r>
              <a:rPr lang="en-US" sz="1600" dirty="0" smtClean="0"/>
              <a:t>…</a:t>
            </a:r>
          </a:p>
          <a:p>
            <a:pPr lvl="1"/>
            <a:r>
              <a:rPr lang="en-US" sz="1600" dirty="0" smtClean="0">
                <a:solidFill>
                  <a:srgbClr val="FF0000"/>
                </a:solidFill>
              </a:rPr>
              <a:t>They </a:t>
            </a:r>
            <a:r>
              <a:rPr lang="en-US" sz="1600" dirty="0">
                <a:solidFill>
                  <a:srgbClr val="FF0000"/>
                </a:solidFill>
              </a:rPr>
              <a:t>will become gods </a:t>
            </a:r>
            <a:r>
              <a:rPr lang="en-US" sz="1600" dirty="0"/>
              <a:t>(see D&amp;C 132:20–23).</a:t>
            </a:r>
            <a:endParaRPr lang="en-US" sz="1600" dirty="0" smtClean="0"/>
          </a:p>
        </p:txBody>
      </p:sp>
      <p:sp>
        <p:nvSpPr>
          <p:cNvPr id="5" name="Rectangle 4"/>
          <p:cNvSpPr/>
          <p:nvPr/>
        </p:nvSpPr>
        <p:spPr>
          <a:xfrm>
            <a:off x="2733933" y="0"/>
            <a:ext cx="3676135" cy="523220"/>
          </a:xfrm>
          <a:prstGeom prst="rect">
            <a:avLst/>
          </a:prstGeom>
        </p:spPr>
        <p:txBody>
          <a:bodyPr wrap="none">
            <a:spAutoFit/>
          </a:bodyPr>
          <a:lstStyle/>
          <a:p>
            <a:r>
              <a:rPr lang="en-US" sz="2800" dirty="0" smtClean="0"/>
              <a:t>What is LSD Exaltation? </a:t>
            </a:r>
            <a:endParaRPr lang="en-CA" sz="2800" dirty="0"/>
          </a:p>
        </p:txBody>
      </p:sp>
      <p:sp>
        <p:nvSpPr>
          <p:cNvPr id="6" name="Rectangle 5"/>
          <p:cNvSpPr/>
          <p:nvPr/>
        </p:nvSpPr>
        <p:spPr>
          <a:xfrm rot="19331709">
            <a:off x="-76524" y="196950"/>
            <a:ext cx="1361270" cy="707886"/>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Aside</a:t>
            </a:r>
            <a:endParaRPr lang="en-C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896434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9331709">
            <a:off x="-76524" y="196950"/>
            <a:ext cx="1361270" cy="707886"/>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Aside</a:t>
            </a:r>
            <a:endParaRPr lang="en-C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Rectangle 2"/>
          <p:cNvSpPr/>
          <p:nvPr/>
        </p:nvSpPr>
        <p:spPr>
          <a:xfrm>
            <a:off x="604111" y="2136339"/>
            <a:ext cx="8082689" cy="1477328"/>
          </a:xfrm>
          <a:prstGeom prst="rect">
            <a:avLst/>
          </a:prstGeom>
        </p:spPr>
        <p:txBody>
          <a:bodyPr wrap="square">
            <a:spAutoFit/>
          </a:bodyPr>
          <a:lstStyle/>
          <a:p>
            <a:r>
              <a:rPr lang="en-US" dirty="0"/>
              <a:t>Mormons rely greatly on the Ezekiel passage as a proof text to demonstrate not only the possibility of divine scripture aside from the Bible, but also the </a:t>
            </a:r>
            <a:r>
              <a:rPr lang="en-US" i="1" dirty="0"/>
              <a:t>Book of Mormon</a:t>
            </a:r>
            <a:r>
              <a:rPr lang="en-US" dirty="0"/>
              <a:t>'s doctrinal equality with it. They assume that the "stick of Judah" is the Bible, while the "stick of Joseph" is the </a:t>
            </a:r>
            <a:r>
              <a:rPr lang="en-US" i="1" dirty="0"/>
              <a:t>Book of Mormon</a:t>
            </a:r>
            <a:r>
              <a:rPr lang="en-US" dirty="0"/>
              <a:t>. In these, the latter days, the two have been joined together, forming the bulk of Mormon scripture.</a:t>
            </a:r>
            <a:endParaRPr lang="en-CA" dirty="0"/>
          </a:p>
        </p:txBody>
      </p:sp>
      <p:sp>
        <p:nvSpPr>
          <p:cNvPr id="4" name="TextBox 3"/>
          <p:cNvSpPr txBox="1"/>
          <p:nvPr/>
        </p:nvSpPr>
        <p:spPr>
          <a:xfrm>
            <a:off x="228600" y="6245423"/>
            <a:ext cx="8686800" cy="307777"/>
          </a:xfrm>
          <a:prstGeom prst="rect">
            <a:avLst/>
          </a:prstGeom>
          <a:noFill/>
        </p:spPr>
        <p:txBody>
          <a:bodyPr wrap="square" rtlCol="0">
            <a:spAutoFit/>
          </a:bodyPr>
          <a:lstStyle/>
          <a:p>
            <a:r>
              <a:rPr lang="en-CA" sz="1400" dirty="0"/>
              <a:t>http://www.catholic.com/quickquestions/what-are-mormons-referring-to-when-they-talk-about-the-stick-of-joseph</a:t>
            </a:r>
          </a:p>
        </p:txBody>
      </p:sp>
    </p:spTree>
    <p:extLst>
      <p:ext uri="{BB962C8B-B14F-4D97-AF65-F5344CB8AC3E}">
        <p14:creationId xmlns:p14="http://schemas.microsoft.com/office/powerpoint/2010/main" val="1313759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Ezekiel 37:20-21</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וְהָי֨וּ </a:t>
            </a:r>
            <a:r>
              <a:rPr lang="he-IL" sz="2800" dirty="0">
                <a:latin typeface="SBL Hebrew" pitchFamily="2" charset="-79"/>
                <a:cs typeface="SBL Hebrew" pitchFamily="2" charset="-79"/>
              </a:rPr>
              <a:t>הָעֵצִ֜ים אֲ‍ֽשֶׁר־תִּכְתֹּ֧ב עֲלֵיהֶ֛ם בְּיָדְךָ֖ לְעֵינֵיהֶֽם׃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וְדַבֵּ֣ר </a:t>
            </a:r>
            <a:r>
              <a:rPr lang="he-IL" sz="2800" dirty="0">
                <a:latin typeface="SBL Hebrew" pitchFamily="2" charset="-79"/>
                <a:cs typeface="SBL Hebrew" pitchFamily="2" charset="-79"/>
              </a:rPr>
              <a:t>אֲלֵיהֶ֗ם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כֹּֽה־אָמַר֮ </a:t>
            </a:r>
            <a:r>
              <a:rPr lang="he-IL" sz="2800" dirty="0">
                <a:latin typeface="SBL Hebrew" pitchFamily="2" charset="-79"/>
                <a:cs typeface="SBL Hebrew" pitchFamily="2" charset="-79"/>
              </a:rPr>
              <a:t>אֲדֹנָ֣י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הִנֵּ֨ה </a:t>
            </a:r>
            <a:r>
              <a:rPr lang="he-IL" sz="2800" dirty="0">
                <a:latin typeface="SBL Hebrew" pitchFamily="2" charset="-79"/>
                <a:cs typeface="SBL Hebrew" pitchFamily="2" charset="-79"/>
              </a:rPr>
              <a:t>אֲנִ֤י לֹקֵ֙חַ֙ אֶת־בְּנֵ֣י יִשְׂרָאֵ֔ל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מִבֵּ֥ין </a:t>
            </a:r>
            <a:r>
              <a:rPr lang="he-IL" sz="2800" dirty="0">
                <a:latin typeface="SBL Hebrew" pitchFamily="2" charset="-79"/>
                <a:cs typeface="SBL Hebrew" pitchFamily="2" charset="-79"/>
              </a:rPr>
              <a:t>הַגּוֹיִ֖ם אֲשֶׁ֣ר הָֽלְכוּ־שָׁ֑ם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וְקִבַּצְתִּ֤י </a:t>
            </a:r>
            <a:r>
              <a:rPr lang="he-IL" sz="2800" dirty="0">
                <a:latin typeface="SBL Hebrew" pitchFamily="2" charset="-79"/>
                <a:cs typeface="SBL Hebrew" pitchFamily="2" charset="-79"/>
              </a:rPr>
              <a:t>אֹתָם֙ מִסָּבִ֔יב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וְהֵבֵאתִ֥י </a:t>
            </a:r>
            <a:r>
              <a:rPr lang="he-IL" sz="2800" dirty="0">
                <a:latin typeface="SBL Hebrew" pitchFamily="2" charset="-79"/>
                <a:cs typeface="SBL Hebrew" pitchFamily="2" charset="-79"/>
              </a:rPr>
              <a:t>אוֹתָ֖ם אֶל־אַדְמָתָֽם׃ </a:t>
            </a:r>
          </a:p>
        </p:txBody>
      </p:sp>
    </p:spTree>
    <p:extLst>
      <p:ext uri="{BB962C8B-B14F-4D97-AF65-F5344CB8AC3E}">
        <p14:creationId xmlns:p14="http://schemas.microsoft.com/office/powerpoint/2010/main" val="2572915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7009</TotalTime>
  <Words>541</Words>
  <Application>Microsoft Office PowerPoint</Application>
  <PresentationFormat>On-screen Show (4:3)</PresentationFormat>
  <Paragraphs>114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Ezekiel 37:15-17</vt:lpstr>
      <vt:lpstr>Ezekiel 37:18-19</vt:lpstr>
      <vt:lpstr>PowerPoint Presentation</vt:lpstr>
      <vt:lpstr>PowerPoint Presentation</vt:lpstr>
      <vt:lpstr>PowerPoint Presentation</vt:lpstr>
      <vt:lpstr>PowerPoint Presentation</vt:lpstr>
      <vt:lpstr>PowerPoint Presentation</vt:lpstr>
      <vt:lpstr>Ezekiel 37:20-21</vt:lpstr>
      <vt:lpstr>Ezekiel 37:22-23</vt:lpstr>
      <vt:lpstr>Ezekiel 37:24-25</vt:lpstr>
      <vt:lpstr>Ezekiel 37:26-27</vt:lpstr>
      <vt:lpstr>PowerPoint Presentation</vt:lpstr>
      <vt:lpstr>Ezekiel 37:26-27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605</cp:revision>
  <dcterms:created xsi:type="dcterms:W3CDTF">2006-08-16T00:00:00Z</dcterms:created>
  <dcterms:modified xsi:type="dcterms:W3CDTF">2016-07-27T02:56:05Z</dcterms:modified>
</cp:coreProperties>
</file>