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7" r:id="rId10"/>
    <p:sldId id="346" r:id="rId11"/>
    <p:sldId id="34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0000FF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4" autoAdjust="0"/>
  </p:normalViewPr>
  <p:slideViewPr>
    <p:cSldViewPr>
      <p:cViewPr varScale="1">
        <p:scale>
          <a:sx n="100" d="100"/>
          <a:sy n="100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10378-4DCA-47DF-8076-C529ACDFBB54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8993-2BD4-460C-8981-073F9878E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1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E48B9-BB65-4169-89A1-675F081455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7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6516188"/>
            <a:ext cx="2971800" cy="37698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00"/>
            <a:r>
              <a:rPr lang="en-US" sz="2800" dirty="0" smtClean="0">
                <a:solidFill>
                  <a:schemeClr val="bg1"/>
                </a:solidFill>
                <a:cs typeface="Times New Roman" pitchFamily="18" charset="0"/>
              </a:rPr>
              <a:t>Ezekiel 37:1-14</a:t>
            </a:r>
            <a:endParaRPr lang="en-US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05400" y="6461125"/>
            <a:ext cx="3810000" cy="3968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00" rtl="1"/>
            <a:r>
              <a:rPr lang="he-IL" sz="2800" dirty="0" smtClean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יחזקאל לז א-יד</a:t>
            </a:r>
            <a:endParaRPr lang="en-US" sz="2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</p:txBody>
      </p:sp>
      <p:pic>
        <p:nvPicPr>
          <p:cNvPr id="1026" name="Picture 2" descr="D:\My Documents\HebrewCourseBriercrestFirstYear2014\Rocine Readings\07 Ezekiel 37_1-14\pics\Valley-of-Dry-B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488"/>
            <a:ext cx="9144000" cy="33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304800"/>
            <a:ext cx="4114800" cy="6477000"/>
          </a:xfrm>
        </p:spPr>
        <p:txBody>
          <a:bodyPr>
            <a:normAutofit/>
          </a:bodyPr>
          <a:lstStyle/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הָיְתָ֣ה עָלַי֮ יַד־יְהוָה֒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וַיּוֹצִאֵ֤נִי </a:t>
            </a:r>
            <a:r>
              <a:rPr lang="he-IL" sz="1800" dirty="0">
                <a:solidFill>
                  <a:srgbClr val="FFC000"/>
                </a:solidFill>
                <a:latin typeface="SBL Hebrew" pitchFamily="2" charset="-79"/>
                <a:cs typeface="SBL Hebrew" pitchFamily="2" charset="-79"/>
              </a:rPr>
              <a:t>בְר֙וּחַ֙ 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יְהוָ֔ה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וַיְנִיחֵ֖נִי בְּת֣וֹךְ הַבִּקְעָ֑ה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וְהִ֖יא מְלֵאָ֥ה 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עֲצָמֽוֹת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וְהֶעֱבִירַ֥נִי עֲלֵיהֶ֖ם סָבִ֣יב ׀ סָבִ֑יב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וְהִנֵּ֨ה רַבּ֤וֹת מְאֹד֙ עַל־פְּנֵ֣י הַבִּקְעָ֔ה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וְהִנֵּ֖ה יְבֵשׁ֥וֹת מְאֹֽד׃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1800" dirty="0" smtClean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rgbClr val="00B0F0"/>
                </a:solidFill>
                <a:latin typeface="SBL Hebrew" pitchFamily="2" charset="-79"/>
                <a:cs typeface="SBL Hebrew" pitchFamily="2" charset="-79"/>
              </a:rPr>
              <a:t>וַיֹּ֣אמֶר אֵלַ֔י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1800" dirty="0">
                <a:solidFill>
                  <a:srgbClr val="C00000"/>
                </a:solidFill>
                <a:latin typeface="SBL Hebrew" pitchFamily="2" charset="-79"/>
                <a:cs typeface="SBL Hebrew" pitchFamily="2" charset="-79"/>
              </a:rPr>
              <a:t>	בֶּן־אָדָ֕ם </a:t>
            </a:r>
            <a:r>
              <a:rPr lang="he-IL" sz="18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הֲתִחְיֶ֖ינָה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הָעֲצָמ֣וֹת הָאֵ֑לֶּה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וָאֹמַ֕ר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אֲדֹנָ֥י יְהוִ֖ה אַתָּ֥ה יָדָֽעְתָּ׃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rgbClr val="00B0F0"/>
                </a:solidFill>
                <a:latin typeface="SBL Hebrew" pitchFamily="2" charset="-79"/>
                <a:cs typeface="SBL Hebrew" pitchFamily="2" charset="-79"/>
              </a:rPr>
              <a:t>וַיֹּ֣אמֶר אֵלַ֔י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הִנָּבֵ֖א עַל־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הָעֲצָמ֣וֹת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הָאֵ֑לֶּה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וְאָמַרְתָּ֣ אֲלֵיהֶ֔ם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הָעֲצָמוֹת֙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הַיְבֵשׁ֔וֹת שִׁמְע֖וּ דְּבַר־יְהוָֽה׃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04800"/>
            <a:ext cx="4114800" cy="647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כֹּ֤ה אָמַר֙ אֲדֹנָ֣י יְהוִ֔ה 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לָעֲצָמ֖וֹת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הָאֵ֑לֶּה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הִנֵּ֨ה אֲנִ֜י מֵבִ֥יא בָכֶ֛ם </a:t>
            </a:r>
            <a:r>
              <a:rPr lang="he-IL" sz="1800" dirty="0">
                <a:solidFill>
                  <a:srgbClr val="FFC000"/>
                </a:solidFill>
                <a:latin typeface="SBL Hebrew" pitchFamily="2" charset="-79"/>
                <a:cs typeface="SBL Hebrew" pitchFamily="2" charset="-79"/>
              </a:rPr>
              <a:t>ר֖וּחַ 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וִ</a:t>
            </a:r>
            <a:r>
              <a:rPr lang="he-IL" sz="18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חְיִיתֶֽם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וְנָתַתִּי֩ עֲלֵיכֶ֨ם גִּדִ֜ים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וְֽהַעֲלֵתִ֧י עֲלֵיכֶ֣ם בָּשָׂ֗ר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וְקָרַמְתִּ֤י עֲלֵיכֶם֙ ע֔וֹר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וְנָתַתִּ֥י בָכֶ֛ם </a:t>
            </a:r>
            <a:r>
              <a:rPr lang="he-IL" sz="1800" dirty="0">
                <a:solidFill>
                  <a:srgbClr val="FFC000"/>
                </a:solidFill>
                <a:latin typeface="SBL Hebrew" pitchFamily="2" charset="-79"/>
                <a:cs typeface="SBL Hebrew" pitchFamily="2" charset="-79"/>
              </a:rPr>
              <a:t>ר֖וּחַ </a:t>
            </a:r>
            <a:endParaRPr lang="he-IL" sz="1800" dirty="0" smtClean="0">
              <a:solidFill>
                <a:srgbClr val="FFC000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 smtClean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וִ</a:t>
            </a:r>
            <a:r>
              <a:rPr lang="he-IL" sz="1800" dirty="0" smtClean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חְיִיתֶ֑ם</a:t>
            </a:r>
            <a:r>
              <a:rPr lang="he-IL" sz="1800" dirty="0" smtClean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וִ</a:t>
            </a:r>
            <a:r>
              <a:rPr lang="he-IL" sz="18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ידַעְתֶּ֖ם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כִּֽי־אֲנִ֥י יְהוָֽה׃ </a:t>
            </a:r>
            <a:endParaRPr lang="en-US" sz="1800" dirty="0" smtClean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וְנִבֵּ֖אתִי כַּאֲשֶׁ֣ר צֻוֵּ֑יתִי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וַֽיְהִי־ק֤וֹל כְּהִנָּֽבְאִי֙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וְהִנֵּה־רַ֔עַשׁ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וַתִּקְרְב֣וּ 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עֲצָמ֔וֹת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עֶ֖צֶם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אֶל־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עַצְמֽוֹ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וְרָאִ֜יתִי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וְהִנֵּֽה־עֲלֵיהֶ֤ם גִּדִים֙ וּבָשָׂ֣ר עָלָ֔ה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וַיִּקְרַ֧ם עֲלֵיהֶ֛ם ע֖וֹר מִלְמָ֑עְלָה וְ</a:t>
            </a:r>
            <a:r>
              <a:rPr lang="he-IL" sz="18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ר֖וּחַ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אֵ֥ין בָּהֶֽם׃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0241" y="0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Ezekiel 37:1-4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6841" y="0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Ezekiel 37:5-8</a:t>
            </a:r>
            <a:endParaRPr lang="en-CA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304800"/>
            <a:ext cx="3886200" cy="6477000"/>
          </a:xfrm>
        </p:spPr>
        <p:txBody>
          <a:bodyPr>
            <a:normAutofit/>
          </a:bodyPr>
          <a:lstStyle/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rgbClr val="00B0F0"/>
                </a:solidFill>
                <a:latin typeface="SBL Hebrew" pitchFamily="2" charset="-79"/>
                <a:cs typeface="SBL Hebrew" pitchFamily="2" charset="-79"/>
              </a:rPr>
              <a:t>וַיֹּ֣אמֶר אֵלַ֔י </a:t>
            </a:r>
            <a:endParaRPr lang="en-US" sz="1800" dirty="0">
              <a:solidFill>
                <a:srgbClr val="00B0F0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הִנָּבֵ֖א אֶל־</a:t>
            </a:r>
            <a:r>
              <a:rPr lang="he-IL" sz="1800" dirty="0">
                <a:solidFill>
                  <a:srgbClr val="FFC000"/>
                </a:solidFill>
                <a:latin typeface="SBL Hebrew" pitchFamily="2" charset="-79"/>
                <a:cs typeface="SBL Hebrew" pitchFamily="2" charset="-79"/>
              </a:rPr>
              <a:t>הָר֑וּח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ַ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הִנָּבֵ֣א </a:t>
            </a:r>
            <a:r>
              <a:rPr lang="he-IL" sz="1800" dirty="0">
                <a:solidFill>
                  <a:srgbClr val="C00000"/>
                </a:solidFill>
                <a:latin typeface="SBL Hebrew" pitchFamily="2" charset="-79"/>
                <a:cs typeface="SBL Hebrew" pitchFamily="2" charset="-79"/>
              </a:rPr>
              <a:t>בֶן־אָ֠דָם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וְאָמַרְתָּ֨ אֶל־</a:t>
            </a:r>
            <a:r>
              <a:rPr lang="he-IL" sz="1800" dirty="0">
                <a:solidFill>
                  <a:srgbClr val="FFC000"/>
                </a:solidFill>
                <a:latin typeface="SBL Hebrew" pitchFamily="2" charset="-79"/>
                <a:cs typeface="SBL Hebrew" pitchFamily="2" charset="-79"/>
              </a:rPr>
              <a:t>הָר֜וּחַ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כֹּֽה־אָמַ֣ר ׀ אֲדֹנָ֣י יְהוִ֗ה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מֵאַרְבַּ֤ע </a:t>
            </a:r>
            <a:r>
              <a:rPr lang="he-IL" sz="1800" dirty="0">
                <a:solidFill>
                  <a:srgbClr val="FFC000"/>
                </a:solidFill>
                <a:latin typeface="SBL Hebrew" pitchFamily="2" charset="-79"/>
                <a:cs typeface="SBL Hebrew" pitchFamily="2" charset="-79"/>
              </a:rPr>
              <a:t>רוּחוֹת֙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בֹּ֣אִי </a:t>
            </a:r>
            <a:r>
              <a:rPr lang="he-IL" sz="1800" dirty="0">
                <a:solidFill>
                  <a:srgbClr val="FFC000"/>
                </a:solidFill>
                <a:latin typeface="SBL Hebrew" pitchFamily="2" charset="-79"/>
                <a:cs typeface="SBL Hebrew" pitchFamily="2" charset="-79"/>
              </a:rPr>
              <a:t>הָר֔וּחַ </a:t>
            </a:r>
            <a:endParaRPr lang="en-US" sz="1800" dirty="0">
              <a:solidFill>
                <a:srgbClr val="FFC000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וּפְחִ֛י 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בַּהֲרוּגִ֥ים הָאֵ֖לֶּה 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וְ</a:t>
            </a:r>
            <a:r>
              <a:rPr lang="he-IL" sz="18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יִֽחְיֽוּ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׃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וְהִנַּבֵּ֖אתִי כַּאֲשֶׁ֣ר צִוָּ֑נִי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וַתָּבוֹא֩ בָהֶ֨ם </a:t>
            </a:r>
            <a:r>
              <a:rPr lang="he-IL" sz="1800" dirty="0">
                <a:solidFill>
                  <a:srgbClr val="FFC000"/>
                </a:solidFill>
                <a:latin typeface="SBL Hebrew" pitchFamily="2" charset="-79"/>
                <a:cs typeface="SBL Hebrew" pitchFamily="2" charset="-79"/>
              </a:rPr>
              <a:t>הָר֜וּחַ </a:t>
            </a:r>
            <a:endParaRPr lang="en-US" sz="1800" dirty="0">
              <a:solidFill>
                <a:srgbClr val="FFC000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וַ</a:t>
            </a:r>
            <a:r>
              <a:rPr lang="he-IL" sz="18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יִּֽחְי֗וּ </a:t>
            </a:r>
            <a:endParaRPr lang="en-US" sz="1800" dirty="0">
              <a:solidFill>
                <a:srgbClr val="008000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וַיַּֽעַמְדוּ֙ עַל־רַגְלֵיהֶ֔ם חַ֖יִל גָּד֥וֹל מְאֹד־מְאֹֽד׃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1800" dirty="0" smtClean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04800"/>
            <a:ext cx="4648200" cy="647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1800" dirty="0">
                <a:solidFill>
                  <a:srgbClr val="00B0F0"/>
                </a:solidFill>
                <a:latin typeface="SBL Hebrew" pitchFamily="2" charset="-79"/>
                <a:cs typeface="SBL Hebrew" pitchFamily="2" charset="-79"/>
              </a:rPr>
              <a:t>וַיֹּאמֶר֮ אֵלַי֒ </a:t>
            </a:r>
            <a:endParaRPr lang="en-US" sz="1800" dirty="0">
              <a:solidFill>
                <a:srgbClr val="00B0F0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1800" dirty="0">
                <a:solidFill>
                  <a:srgbClr val="C00000"/>
                </a:solidFill>
                <a:latin typeface="SBL Hebrew" pitchFamily="2" charset="-79"/>
                <a:cs typeface="SBL Hebrew" pitchFamily="2" charset="-79"/>
              </a:rPr>
              <a:t>בֶּן־אָדָ֕ם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הָעֲצָמ֣וֹת הָאֵ֔לֶּה 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כָּל־בֵּ֥ית יִשְׂרָאֵ֖ל הֵ֑מָּה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הִנֵּ֣ה אֹמְרִ֗ים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יָבְשׁ֧וּ </a:t>
            </a:r>
            <a:r>
              <a:rPr lang="he-IL" sz="1800" dirty="0">
                <a:solidFill>
                  <a:schemeClr val="accent6">
                    <a:lumMod val="50000"/>
                  </a:schemeClr>
                </a:solidFill>
                <a:latin typeface="SBL Hebrew" pitchFamily="2" charset="-79"/>
                <a:cs typeface="SBL Hebrew" pitchFamily="2" charset="-79"/>
              </a:rPr>
              <a:t>עַצְמוֹתֵ֛ינוּ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וְאָבְדָ֥ה תִקְוָתֵ֖נוּ נִגְזַ֥רְנוּ לָֽנוּ׃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לָכֵן֩ הִנָּבֵ֨א וְאָמַרְתָּ֜ אֲלֵיהֶ֗ם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כֹּֽה־אָמַר֮ אֲדֹנָ֣י יְהוִה֒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הִנֵּה֩ אֲנִ֨י פֹתֵ֜חַ אֶת־</a:t>
            </a:r>
            <a:r>
              <a:rPr lang="he-IL" sz="1800" dirty="0">
                <a:solidFill>
                  <a:schemeClr val="accent4"/>
                </a:solidFill>
                <a:latin typeface="SBL Hebrew" pitchFamily="2" charset="-79"/>
                <a:cs typeface="SBL Hebrew" pitchFamily="2" charset="-79"/>
              </a:rPr>
              <a:t>קִבְרֽוֹתֵיכֶ֗ם </a:t>
            </a:r>
            <a:endParaRPr lang="en-US" sz="1800" dirty="0">
              <a:solidFill>
                <a:schemeClr val="accent4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וְהַעֲלֵיתִ֥י אֶתְכֶ֛ם </a:t>
            </a:r>
            <a:r>
              <a:rPr lang="he-IL" sz="1800" dirty="0">
                <a:solidFill>
                  <a:schemeClr val="accent4"/>
                </a:solidFill>
                <a:latin typeface="SBL Hebrew" pitchFamily="2" charset="-79"/>
                <a:cs typeface="SBL Hebrew" pitchFamily="2" charset="-79"/>
              </a:rPr>
              <a:t>מִקִּבְרוֹתֵיכֶ֖ם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1800" dirty="0">
                <a:solidFill>
                  <a:srgbClr val="FF00FF"/>
                </a:solidFill>
                <a:latin typeface="SBL Hebrew" pitchFamily="2" charset="-79"/>
                <a:cs typeface="SBL Hebrew" pitchFamily="2" charset="-79"/>
              </a:rPr>
              <a:t>עַמִּ֑י </a:t>
            </a:r>
            <a:endParaRPr lang="en-US" sz="1800" dirty="0">
              <a:solidFill>
                <a:srgbClr val="FF00FF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וְהֵבֵאתִ֥י אֶתְכֶ֖ם אֶל־אַדְמַ֥ת יִשְׂרָאֵֽל׃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1800" dirty="0">
                <a:solidFill>
                  <a:schemeClr val="accent5"/>
                </a:solidFill>
                <a:latin typeface="SBL Hebrew" pitchFamily="2" charset="-79"/>
                <a:cs typeface="SBL Hebrew" pitchFamily="2" charset="-79"/>
              </a:rPr>
              <a:t>וִֽידַעְתֶּ֖ם כִּֽי־אֲנִ֣י יְהוָ֑ה </a:t>
            </a:r>
            <a:endParaRPr lang="en-US" sz="1800" dirty="0">
              <a:solidFill>
                <a:schemeClr val="accent5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בְּפִתְחִ֣י אֶת־</a:t>
            </a:r>
            <a:r>
              <a:rPr lang="he-IL" sz="1800" dirty="0">
                <a:solidFill>
                  <a:schemeClr val="accent4"/>
                </a:solidFill>
                <a:latin typeface="SBL Hebrew" pitchFamily="2" charset="-79"/>
                <a:cs typeface="SBL Hebrew" pitchFamily="2" charset="-79"/>
              </a:rPr>
              <a:t>קִבְרֽוֹתֵיכֶ֗ם </a:t>
            </a:r>
            <a:endParaRPr lang="en-US" sz="1800" dirty="0">
              <a:solidFill>
                <a:schemeClr val="accent4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וּבְהַעֲלוֹתִ֥י אֶתְכֶ֛ם </a:t>
            </a:r>
            <a:r>
              <a:rPr lang="he-IL" sz="1800" dirty="0">
                <a:solidFill>
                  <a:schemeClr val="accent4"/>
                </a:solidFill>
                <a:latin typeface="SBL Hebrew" pitchFamily="2" charset="-79"/>
                <a:cs typeface="SBL Hebrew" pitchFamily="2" charset="-79"/>
              </a:rPr>
              <a:t>מִקִּבְרוֹתֵיכֶ֖ם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</a:t>
            </a:r>
            <a:r>
              <a:rPr lang="he-IL" sz="1800" dirty="0">
                <a:solidFill>
                  <a:srgbClr val="FF00FF"/>
                </a:solidFill>
                <a:latin typeface="SBL Hebrew" pitchFamily="2" charset="-79"/>
                <a:cs typeface="SBL Hebrew" pitchFamily="2" charset="-79"/>
              </a:rPr>
              <a:t>עַמִּֽי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׃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וְנָתַתִּ֨י </a:t>
            </a:r>
            <a:r>
              <a:rPr lang="he-IL" sz="1800" dirty="0">
                <a:solidFill>
                  <a:srgbClr val="FFC000"/>
                </a:solidFill>
                <a:latin typeface="SBL Hebrew" pitchFamily="2" charset="-79"/>
                <a:cs typeface="SBL Hebrew" pitchFamily="2" charset="-79"/>
              </a:rPr>
              <a:t>רוּחִ֤י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 בָכֶם֙ וִ</a:t>
            </a:r>
            <a:r>
              <a:rPr lang="he-IL" sz="1800" dirty="0">
                <a:solidFill>
                  <a:srgbClr val="008000"/>
                </a:solidFill>
                <a:latin typeface="SBL Hebrew" pitchFamily="2" charset="-79"/>
                <a:cs typeface="SBL Hebrew" pitchFamily="2" charset="-79"/>
              </a:rPr>
              <a:t>חְיִיתֶ֔ם </a:t>
            </a:r>
            <a:endParaRPr lang="en-US" sz="1800" dirty="0">
              <a:solidFill>
                <a:srgbClr val="008000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וְהִנַּחְתִּ֥י אֶתְכֶ֖ם עַל־אַדְמַתְכֶ֑ם </a:t>
            </a:r>
            <a:endParaRPr lang="en-US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accent5"/>
                </a:solidFill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1800" dirty="0">
                <a:solidFill>
                  <a:schemeClr val="accent5"/>
                </a:solidFill>
                <a:latin typeface="SBL Hebrew" pitchFamily="2" charset="-79"/>
                <a:cs typeface="SBL Hebrew" pitchFamily="2" charset="-79"/>
              </a:rPr>
              <a:t>וִידַעְתֶּ֞ם כִּי־אֲנִ֧י יְהוָ֛ה </a:t>
            </a:r>
            <a:endParaRPr lang="en-US" sz="1800" dirty="0">
              <a:solidFill>
                <a:schemeClr val="accent5"/>
              </a:solidFill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1800" dirty="0">
                <a:solidFill>
                  <a:schemeClr val="bg1"/>
                </a:solidFill>
                <a:latin typeface="SBL Hebrew" pitchFamily="2" charset="-79"/>
                <a:cs typeface="SBL Hebrew" pitchFamily="2" charset="-79"/>
              </a:rPr>
              <a:t>דִּבַּ֥רְתִּי וְעָשִׂ֖יתִי נְאֻם־יְהוָֽה׃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1800" dirty="0">
              <a:solidFill>
                <a:schemeClr val="bg1"/>
              </a:solidFill>
              <a:latin typeface="SBL Hebrew" pitchFamily="2" charset="-79"/>
              <a:cs typeface="SBL Hebrew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8106" y="0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Ezekiel 37:9-10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2571" y="0"/>
            <a:ext cx="11256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Ezekiel 37:11-14</a:t>
            </a:r>
            <a:endParaRPr lang="en-CA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/>
          </a:bodyPr>
          <a:lstStyle/>
          <a:p>
            <a:pPr algn="r"/>
            <a:r>
              <a:rPr lang="en-US" sz="1400" dirty="0" smtClean="0"/>
              <a:t>Ezekiel 37:1-2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0"/>
          </a:xfrm>
        </p:spPr>
        <p:txBody>
          <a:bodyPr>
            <a:normAutofit/>
          </a:bodyPr>
          <a:lstStyle/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הָיְתָ֣ה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עָלַי֮ יַד־יְהוָה֒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וַיּוֹצִאֵ֤נִי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בְר֙וּחַ֙ יְהוָ֔ה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וַיְנִיחֵ֖נִי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בְּת֣וֹךְ הַבִּקְעָ֑ה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וְהִ֖יא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מְלֵאָ֥ה עֲצָמֽוֹת׃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28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וְהֶעֱבִירַ֥נִי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עֲלֵיהֶ֖ם סָבִ֣יב ׀ סָבִ֑יב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וְהִנֵּ֨ה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רַבּ֤וֹת מְאֹד֙ עַל־פְּנֵ֣י הַבִּקְעָ֔ה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וְהִנֵּ֖ה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יְבֵשׁ֥וֹת מְאֹֽד׃ </a:t>
            </a:r>
          </a:p>
        </p:txBody>
      </p:sp>
    </p:spTree>
    <p:extLst>
      <p:ext uri="{BB962C8B-B14F-4D97-AF65-F5344CB8AC3E}">
        <p14:creationId xmlns:p14="http://schemas.microsoft.com/office/powerpoint/2010/main" val="40372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/>
          </a:bodyPr>
          <a:lstStyle/>
          <a:p>
            <a:pPr algn="r"/>
            <a:r>
              <a:rPr lang="en-US" sz="1400" dirty="0" smtClean="0"/>
              <a:t>Ezekiel 37:3-4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0"/>
          </a:xfrm>
        </p:spPr>
        <p:txBody>
          <a:bodyPr>
            <a:normAutofit/>
          </a:bodyPr>
          <a:lstStyle/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וַיֹּ֣אמֶר אֵלַ֔י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בֶּן־אָדָ֕ם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הֲתִחְיֶ֖ינָה הָעֲצָמ֣וֹת הָאֵ֑לֶּה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וָאֹמַ֕ר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אֲדֹנָ֥י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יְהוִ֖ה אַתָּ֥ה יָדָֽעְתָּ׃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28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וַיֹּ֣אמֶר אֵלַ֔י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הִנָּבֵ֖א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עַל־הָעֲצָמ֣וֹת הָאֵ֑לֶּה 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וְאָמַרְתָּ֣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אֲלֵיהֶ֔ם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	הָעֲצָמוֹת֙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הַיְבֵשׁ֔וֹת שִׁמְע֖וּ דְּבַר־יְהוָֽה׃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2800" dirty="0">
              <a:latin typeface="SBL Hebrew" pitchFamily="2" charset="-79"/>
              <a:cs typeface="SBL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27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/>
          </a:bodyPr>
          <a:lstStyle/>
          <a:p>
            <a:pPr algn="r"/>
            <a:r>
              <a:rPr lang="en-US" sz="1400" dirty="0" smtClean="0"/>
              <a:t>Ezekiel 37:5-6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0"/>
          </a:xfrm>
        </p:spPr>
        <p:txBody>
          <a:bodyPr>
            <a:normAutofit/>
          </a:bodyPr>
          <a:lstStyle/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	כֹּ֤ה אָמַר֙ אֲדֹנָ֣י יְהוִ֔ה לָעֲצָמ֖וֹת הָאֵ֑לֶּה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	הִנֵּ֨ה אֲנִ֜י מֵבִ֥יא בָכֶ֛ם ר֖וּחַ וִחְיִיתֶֽם׃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	וְנָתַתִּי֩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עֲלֵיכֶ֨ם גִּדִ֜ים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וְֽהַעֲלֵתִ֧י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עֲלֵיכֶ֣ם בָּשָׂ֗ר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וְקָרַמְתִּ֤י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עֲלֵיכֶם֙ ע֔וֹר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וְנָתַתִּ֥י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בָכֶ֛ם ר֖וּחַ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וִחְיִיתֶ֑ם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וִידַעְתֶּ֖ם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כִּֽי־אֲנִ֥י יְהוָֽה׃ </a:t>
            </a:r>
          </a:p>
        </p:txBody>
      </p:sp>
    </p:spTree>
    <p:extLst>
      <p:ext uri="{BB962C8B-B14F-4D97-AF65-F5344CB8AC3E}">
        <p14:creationId xmlns:p14="http://schemas.microsoft.com/office/powerpoint/2010/main" val="3339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/>
          </a:bodyPr>
          <a:lstStyle/>
          <a:p>
            <a:pPr algn="r"/>
            <a:r>
              <a:rPr lang="en-US" sz="1400" dirty="0" smtClean="0"/>
              <a:t>Ezekiel 37:7-8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0"/>
          </a:xfrm>
        </p:spPr>
        <p:txBody>
          <a:bodyPr>
            <a:normAutofit/>
          </a:bodyPr>
          <a:lstStyle/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וְנִבֵּ֖אתִי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כַּאֲשֶׁ֣ר צֻוֵּ֑יתִי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וַֽיְהִי־ק֤וֹל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כְּהִנָּֽבְאִי֙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וְהִנֵּה־רַ֔עַשׁ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וַתִּקְרְב֣וּ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עֲצָמ֔וֹת עֶ֖צֶם אֶל־עַצְמֽוֹ׃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he-IL" sz="28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	וְרָאִ֜יתִי </a:t>
            </a: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וְהִנֵּֽה־עֲלֵיהֶ֤ם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גִּדִים֙ וּבָשָׂ֣ר עָלָ֔ה </a:t>
            </a:r>
            <a:endParaRPr lang="he-IL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וַיִּקְרַ֧ם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עֲלֵיהֶ֛ם ע֖וֹר מִלְמָ֑עְלָה וְר֖וּחַ אֵ֥ין בָּהֶֽם׃ </a:t>
            </a:r>
          </a:p>
        </p:txBody>
      </p:sp>
    </p:spTree>
    <p:extLst>
      <p:ext uri="{BB962C8B-B14F-4D97-AF65-F5344CB8AC3E}">
        <p14:creationId xmlns:p14="http://schemas.microsoft.com/office/powerpoint/2010/main" val="23786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/>
          </a:bodyPr>
          <a:lstStyle/>
          <a:p>
            <a:pPr algn="r"/>
            <a:r>
              <a:rPr lang="en-US" sz="1400" dirty="0" smtClean="0"/>
              <a:t>Ezekiel 37:9-10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0"/>
          </a:xfrm>
        </p:spPr>
        <p:txBody>
          <a:bodyPr>
            <a:normAutofit/>
          </a:bodyPr>
          <a:lstStyle/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וַיֹּ֣אמֶר אֵלַ֔י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הִנָּבֵ֖א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אֶל־הָר֑וּחַ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הִנָּבֵ֣א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בֶן־אָ֠דָם וְאָמַרְתָּ֨ אֶל־הָר֜וּחַ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כֹּֽה־אָמַ֣ר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׀ אֲדֹנָ֣י יְהוִ֗ה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מֵאַרְבַּ֤ע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רוּחוֹת֙ בֹּ֣אִי הָר֔וּחַ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וּפְחִ֛י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בַּהֲרוּגִ֥ים הָאֵ֖לֶּה וְיִֽחְיֽוּ׃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en-US" sz="28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וְהִנַּבֵּ֖אתִי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כַּאֲשֶׁ֣ר צִוָּ֑נִי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וַתָּבוֹא֩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בָהֶ֨ם הָר֜וּחַ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וַיִּֽחְי֗וּ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וַיַּֽעַמְדוּ֙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עַל־רַגְלֵיהֶ֔ם חַ֖יִל גָּד֥וֹל מְאֹד־מְאֹֽד׃ </a:t>
            </a:r>
          </a:p>
        </p:txBody>
      </p:sp>
    </p:spTree>
    <p:extLst>
      <p:ext uri="{BB962C8B-B14F-4D97-AF65-F5344CB8AC3E}">
        <p14:creationId xmlns:p14="http://schemas.microsoft.com/office/powerpoint/2010/main" val="42384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/>
          </a:bodyPr>
          <a:lstStyle/>
          <a:p>
            <a:pPr algn="r"/>
            <a:r>
              <a:rPr lang="en-US" sz="1400" dirty="0" smtClean="0"/>
              <a:t>Ezekiel 37:11-12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0"/>
          </a:xfrm>
        </p:spPr>
        <p:txBody>
          <a:bodyPr>
            <a:normAutofit/>
          </a:bodyPr>
          <a:lstStyle/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he-IL" sz="2800" dirty="0">
                <a:latin typeface="SBL Hebrew" pitchFamily="2" charset="-79"/>
                <a:cs typeface="SBL Hebrew" pitchFamily="2" charset="-79"/>
              </a:rPr>
              <a:t>וַיֹּאמֶר֮ אֵלַי֒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בֶּן־אָדָ֕ם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הָעֲצָמ֣וֹת הָאֵ֔לֶּה כָּל־בֵּ֥ית יִשְׂרָאֵ֖ל הֵ֑מָּה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הִנֵּ֣ה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אֹמְרִ֗ים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יָבְשׁ֧וּ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עַצְמוֹתֵ֛ינוּ וְאָבְדָ֥ה תִקְוָתֵ֖נוּ נִגְזַ֥רְנוּ לָֽנוּ׃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en-US" sz="28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לָכֵן֩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הִנָּבֵ֨א וְאָמַרְתָּ֜ אֲלֵיהֶ֗ם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כֹּֽה־אָמַר֮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אֲדֹנָ֣י יְהוִה֒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הִנֵּה֩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אֲנִ֨י פֹתֵ֜חַ אֶת־קִבְרֽוֹתֵיכֶ֗ם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וְהַעֲלֵיתִ֥י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אֶתְכֶ֛ם מִקִּבְרוֹתֵיכֶ֖ם עַמִּ֑י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וְהֵבֵאתִ֥י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אֶתְכֶ֖ם אֶל־אַדְמַ֥ת יִשְׂרָאֵֽל׃ </a:t>
            </a:r>
          </a:p>
        </p:txBody>
      </p:sp>
    </p:spTree>
    <p:extLst>
      <p:ext uri="{BB962C8B-B14F-4D97-AF65-F5344CB8AC3E}">
        <p14:creationId xmlns:p14="http://schemas.microsoft.com/office/powerpoint/2010/main" val="38441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/>
          </a:bodyPr>
          <a:lstStyle/>
          <a:p>
            <a:pPr algn="r"/>
            <a:r>
              <a:rPr lang="en-US" sz="1400" dirty="0" smtClean="0"/>
              <a:t>Ezekiel 37:13-14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0"/>
          </a:xfrm>
        </p:spPr>
        <p:txBody>
          <a:bodyPr>
            <a:normAutofit/>
          </a:bodyPr>
          <a:lstStyle/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וִֽידַעְתֶּ֖ם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כִּֽי־אֲנִ֣י יְהוָ֑ה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בְּפִתְחִ֣י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אֶת־קִבְרֽוֹתֵיכֶ֗ם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וּבְהַעֲלוֹתִ֥י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אֶתְכֶ֛ם מִקִּבְרוֹתֵיכֶ֖ם עַמִּֽי׃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endParaRPr lang="en-US" sz="2800" dirty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וְנָתַתִּ֨י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רוּחִ֤י בָכֶם֙ 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וִחְיִיתֶ֔ם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וְהִנַּחְתִּ֥י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אֶתְכֶ֖ם עַל־אַדְמַתְכֶ֑ם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וִידַעְתֶּ֞ם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כִּי־אֲנִ֧י יְהוָ֛ה </a:t>
            </a:r>
            <a:endParaRPr lang="en-US" sz="2800" dirty="0" smtClean="0">
              <a:latin typeface="SBL Hebrew" pitchFamily="2" charset="-79"/>
              <a:cs typeface="SBL Hebrew" pitchFamily="2" charset="-79"/>
            </a:endParaRPr>
          </a:p>
          <a:p>
            <a:pPr marL="0" indent="0" algn="r" defTabSz="457200" rtl="1">
              <a:buNone/>
              <a:tabLst>
                <a:tab pos="228600" algn="r"/>
                <a:tab pos="457200" algn="r"/>
                <a:tab pos="685800" algn="r"/>
                <a:tab pos="914400" algn="r"/>
              </a:tabLst>
            </a:pPr>
            <a:r>
              <a:rPr lang="en-US" sz="2800" dirty="0">
                <a:latin typeface="SBL Hebrew" pitchFamily="2" charset="-79"/>
                <a:cs typeface="SBL Hebrew" pitchFamily="2" charset="-79"/>
              </a:rPr>
              <a:t>	</a:t>
            </a:r>
            <a:r>
              <a:rPr lang="en-US" sz="2800" dirty="0" smtClean="0">
                <a:latin typeface="SBL Hebrew" pitchFamily="2" charset="-79"/>
                <a:cs typeface="SBL Hebrew" pitchFamily="2" charset="-79"/>
              </a:rPr>
              <a:t>	</a:t>
            </a:r>
            <a:r>
              <a:rPr lang="he-IL" sz="2800" dirty="0" smtClean="0">
                <a:latin typeface="SBL Hebrew" pitchFamily="2" charset="-79"/>
                <a:cs typeface="SBL Hebrew" pitchFamily="2" charset="-79"/>
              </a:rPr>
              <a:t>דִּבַּ֥רְתִּי </a:t>
            </a:r>
            <a:r>
              <a:rPr lang="he-IL" sz="2800" dirty="0">
                <a:latin typeface="SBL Hebrew" pitchFamily="2" charset="-79"/>
                <a:cs typeface="SBL Hebrew" pitchFamily="2" charset="-79"/>
              </a:rPr>
              <a:t>וְעָשִׂ֖יתִי נְאֻם־יְהוָֽה׃ </a:t>
            </a:r>
          </a:p>
        </p:txBody>
      </p:sp>
    </p:spTree>
    <p:extLst>
      <p:ext uri="{BB962C8B-B14F-4D97-AF65-F5344CB8AC3E}">
        <p14:creationId xmlns:p14="http://schemas.microsoft.com/office/powerpoint/2010/main" val="25556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5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6894</TotalTime>
  <Words>38</Words>
  <Application>Microsoft Office PowerPoint</Application>
  <PresentationFormat>On-screen Show (4:3)</PresentationFormat>
  <Paragraphs>142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Ezekiel 37:1-2</vt:lpstr>
      <vt:lpstr>Ezekiel 37:3-4</vt:lpstr>
      <vt:lpstr>Ezekiel 37:5-6</vt:lpstr>
      <vt:lpstr>Ezekiel 37:7-8</vt:lpstr>
      <vt:lpstr>Ezekiel 37:9-10</vt:lpstr>
      <vt:lpstr>Ezekiel 37:11-12</vt:lpstr>
      <vt:lpstr>Ezekiel 37:13-14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Samuel 1</dc:title>
  <dc:creator>Charles Grebe</dc:creator>
  <cp:lastModifiedBy>Carlos</cp:lastModifiedBy>
  <cp:revision>561</cp:revision>
  <dcterms:created xsi:type="dcterms:W3CDTF">2006-08-16T00:00:00Z</dcterms:created>
  <dcterms:modified xsi:type="dcterms:W3CDTF">2016-07-20T02:47:45Z</dcterms:modified>
</cp:coreProperties>
</file>