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67" r:id="rId2"/>
    <p:sldId id="363" r:id="rId3"/>
    <p:sldId id="370" r:id="rId4"/>
    <p:sldId id="368" r:id="rId5"/>
    <p:sldId id="369" r:id="rId6"/>
    <p:sldId id="346" r:id="rId7"/>
    <p:sldId id="347" r:id="rId8"/>
    <p:sldId id="371" r:id="rId9"/>
    <p:sldId id="351" r:id="rId10"/>
    <p:sldId id="355" r:id="rId11"/>
    <p:sldId id="356" r:id="rId12"/>
    <p:sldId id="357" r:id="rId13"/>
    <p:sldId id="358" r:id="rId14"/>
    <p:sldId id="373" r:id="rId15"/>
    <p:sldId id="378" r:id="rId16"/>
    <p:sldId id="379" r:id="rId17"/>
    <p:sldId id="372" r:id="rId18"/>
    <p:sldId id="374" r:id="rId19"/>
    <p:sldId id="375" r:id="rId20"/>
    <p:sldId id="376" r:id="rId21"/>
    <p:sldId id="3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94" autoAdjust="0"/>
  </p:normalViewPr>
  <p:slideViewPr>
    <p:cSldViewPr>
      <p:cViewPr varScale="1">
        <p:scale>
          <a:sx n="101" d="100"/>
          <a:sy n="101" d="100"/>
        </p:scale>
        <p:origin x="10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6151063"/>
            <a:ext cx="2971800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/>
            <a:r>
              <a:rPr lang="en-US" sz="2800" dirty="0">
                <a:cs typeface="Times New Roman" pitchFamily="18" charset="0"/>
              </a:rPr>
              <a:t>Ezekiel 36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5400" y="6096000"/>
            <a:ext cx="3810000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he-IL" sz="2800" dirty="0">
                <a:latin typeface="SBL Hebrew" pitchFamily="2" charset="-79"/>
                <a:cs typeface="SBL Hebrew" pitchFamily="2" charset="-79"/>
              </a:rPr>
              <a:t>יחזקאל לו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  <p:pic>
        <p:nvPicPr>
          <p:cNvPr id="7" name="Picture 2" descr="D:\My Documents\HebrewCourseBriercrestFirstYear2014\Rocine Readings\07 Ezekiel 37_1-14\pics\therefo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895350"/>
            <a:ext cx="52768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241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0"/>
            <a:ext cx="1524000" cy="334962"/>
          </a:xfrm>
        </p:spPr>
        <p:txBody>
          <a:bodyPr>
            <a:normAutofit/>
          </a:bodyPr>
          <a:lstStyle/>
          <a:p>
            <a:pPr algn="r"/>
            <a:r>
              <a:rPr lang="en-US" sz="1200" dirty="0"/>
              <a:t>Ezekiel 36:1-3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304800"/>
            <a:ext cx="4191000" cy="6096000"/>
          </a:xfrm>
        </p:spPr>
        <p:txBody>
          <a:bodyPr>
            <a:no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וְאַתָּ֣ה בֶן־אָדָ֔ם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הִנָּבֵ֖א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אֶל־הָרֵ֣י יִשְׂרָאֵ֑ל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וְאָ֣מַרְתָּ֔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הָרֵי֙ יִשְׂרָאֵ֔ל שִׁמְע֖וּ דְּבַר־יְהוָֽה׃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יַ֣עַן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אָמַ֧ר הָאוֹיֵ֛ב עֲלֵיכֶ֖ם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הֶאָ֑ח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וּבָמ֣וֹת עוֹלָ֔ם לְמֽוֹרָשָׁ֖ה הָ֥יְתָה לָּֽנוּ׃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לָכֵן֙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הִנָּבֵ֣א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וְאָמַרְתָּ֔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כֹּ֥ה אָמַ֖ר אֲדֹנָ֣י יְהוִ֑ה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יַ֣עַן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בְּ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יַ֡עַן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שַׁמּוֹת֩ וְשָׁאֹ֨ף אֶתְכֶ֜ם מִסָּבִ֗יב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לִֽהְיוֹתְכֶ֤ם מֽוֹרָשָׁה֙ לִשְׁאֵרִ֣ית הַגּוֹיִ֔ם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וַתֵּֽעֲל֛וּ עַל־שְׂפַ֥ת לָשׁ֖וֹן וְדִבַּת־עָֽם׃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742950"/>
            <a:ext cx="4876800" cy="586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לָכֵן֙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הָרֵ֣י יִשְׂרָאֵ֔ל שִׁמְע֖וּ דְּבַר־אֲדֹנָ֣י יְהוִ֑ה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כֹּֽה־אָמַ֣ר אֲדֹנָ֣י יְ֠הוִה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לֶהָרִ֨ים וְלַגְּבָע֜וֹת לָאֲפִיקִ֣ים וְלַגֵּאָי֗וֹת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וְלֶחֳרָב֤וֹת הַשֹּֽׁמְמוֹת֙ וְלֶעָרִ֣ים הַנֶּעֱזָב֔וֹת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אֲשֶׁ֨ר הָי֤וּ לְבַז֙ וּלְלַ֔עַג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	לִשְׁאֵרִ֥ית הַגּוֹיִ֖ם אֲשֶׁ֥ר מִסָּבִֽיב׃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לָכֵ֗ן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כֹּֽה־אָמַר֮ אֲדֹנָ֣י יְהוִה֒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אִם־לֹ֠א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בְּאֵ֨שׁ קִנְאָתִ֥י דִבַּ֛רְתִּי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עַל־שְׁאֵרִ֥ית הַגּוֹיִ֖ם וְעַל־אֱד֣וֹם כֻּלָּ֑א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אֲשֶׁ֣ר נָתְנֽוּ־אֶת־אַרְצִ֣י ׀ לָ֠הֶם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לְמ֨וֹרָשָׁ֜ה בְּשִׂמְחַ֤ת כָּל־לֵבָב֙ בִּשְׁאָ֣ט נֶ֔פֶשׁ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לְמַ֥עַן מִגְרָשָׁ֖הּ לָבַֽז׃ </a:t>
            </a:r>
          </a:p>
        </p:txBody>
      </p:sp>
      <p:sp>
        <p:nvSpPr>
          <p:cNvPr id="15" name="TextBox 14"/>
          <p:cNvSpPr txBox="1"/>
          <p:nvPr/>
        </p:nvSpPr>
        <p:spPr>
          <a:xfrm rot="19970949">
            <a:off x="4785219" y="3001492"/>
            <a:ext cx="630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STOLE</a:t>
            </a:r>
            <a:endParaRPr lang="en-CA" sz="1400" dirty="0"/>
          </a:p>
        </p:txBody>
      </p:sp>
      <p:sp>
        <p:nvSpPr>
          <p:cNvPr id="17" name="TextBox 16"/>
          <p:cNvSpPr txBox="1"/>
          <p:nvPr/>
        </p:nvSpPr>
        <p:spPr>
          <a:xfrm rot="19970949">
            <a:off x="4657994" y="4542513"/>
            <a:ext cx="1047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DESTROYED</a:t>
            </a:r>
            <a:endParaRPr lang="en-CA" sz="1400" dirty="0"/>
          </a:p>
        </p:txBody>
      </p:sp>
      <p:sp>
        <p:nvSpPr>
          <p:cNvPr id="18" name="TextBox 17"/>
          <p:cNvSpPr txBox="1"/>
          <p:nvPr/>
        </p:nvSpPr>
        <p:spPr>
          <a:xfrm rot="19970949">
            <a:off x="4785219" y="5154390"/>
            <a:ext cx="630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STOLE</a:t>
            </a:r>
            <a:endParaRPr lang="en-CA" sz="1400" dirty="0"/>
          </a:p>
        </p:txBody>
      </p:sp>
      <p:sp>
        <p:nvSpPr>
          <p:cNvPr id="19" name="TextBox 18"/>
          <p:cNvSpPr txBox="1"/>
          <p:nvPr/>
        </p:nvSpPr>
        <p:spPr>
          <a:xfrm rot="19970949">
            <a:off x="4682694" y="5663033"/>
            <a:ext cx="835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SHAMED</a:t>
            </a:r>
            <a:endParaRPr lang="en-CA" sz="1400" dirty="0"/>
          </a:p>
        </p:txBody>
      </p:sp>
      <p:sp>
        <p:nvSpPr>
          <p:cNvPr id="20" name="TextBox 19"/>
          <p:cNvSpPr txBox="1"/>
          <p:nvPr/>
        </p:nvSpPr>
        <p:spPr>
          <a:xfrm rot="19970949">
            <a:off x="202843" y="2464589"/>
            <a:ext cx="835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SHAMED</a:t>
            </a:r>
            <a:endParaRPr lang="en-CA" sz="1400" dirty="0"/>
          </a:p>
        </p:txBody>
      </p:sp>
      <p:sp>
        <p:nvSpPr>
          <p:cNvPr id="21" name="TextBox 20"/>
          <p:cNvSpPr txBox="1"/>
          <p:nvPr/>
        </p:nvSpPr>
        <p:spPr>
          <a:xfrm rot="19970949">
            <a:off x="797491" y="2513571"/>
            <a:ext cx="630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STOLE</a:t>
            </a:r>
            <a:endParaRPr lang="en-CA" sz="1400" dirty="0"/>
          </a:p>
        </p:txBody>
      </p:sp>
      <p:sp>
        <p:nvSpPr>
          <p:cNvPr id="22" name="TextBox 21"/>
          <p:cNvSpPr txBox="1"/>
          <p:nvPr/>
        </p:nvSpPr>
        <p:spPr>
          <a:xfrm rot="19970949">
            <a:off x="949891" y="4850166"/>
            <a:ext cx="630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STOLE</a:t>
            </a:r>
            <a:endParaRPr lang="en-CA" sz="1400" dirty="0"/>
          </a:p>
        </p:txBody>
      </p:sp>
      <p:sp>
        <p:nvSpPr>
          <p:cNvPr id="23" name="TextBox 22"/>
          <p:cNvSpPr txBox="1"/>
          <p:nvPr/>
        </p:nvSpPr>
        <p:spPr>
          <a:xfrm rot="20949490">
            <a:off x="-51561" y="4971999"/>
            <a:ext cx="835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SHAMED</a:t>
            </a:r>
            <a:endParaRPr lang="en-CA" sz="1400" dirty="0"/>
          </a:p>
        </p:txBody>
      </p:sp>
      <p:sp>
        <p:nvSpPr>
          <p:cNvPr id="24" name="TextBox 23"/>
          <p:cNvSpPr txBox="1"/>
          <p:nvPr/>
        </p:nvSpPr>
        <p:spPr>
          <a:xfrm rot="19970949">
            <a:off x="1651302" y="5663031"/>
            <a:ext cx="630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STOLE</a:t>
            </a:r>
            <a:endParaRPr lang="en-CA" sz="1400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3528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36:4-5</a:t>
            </a:r>
          </a:p>
        </p:txBody>
      </p:sp>
    </p:spTree>
    <p:extLst>
      <p:ext uri="{BB962C8B-B14F-4D97-AF65-F5344CB8AC3E}">
        <p14:creationId xmlns:p14="http://schemas.microsoft.com/office/powerpoint/2010/main" val="50920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304800"/>
            <a:ext cx="441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לָכֵ֕ן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הִנָּבֵ֖א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עַל־אַדְמַ֣ת יִשְׂרָאֵ֑ל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וְאָמַרְתָּ֡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לֶהָרִ֣ים וְ֠לַגְּבָעוֹת לָאֲפִיקִ֨ים וְלַגֵּאָי֜וֹת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כֹּֽה־אָמַ֣ר ׀ אֲדֹנָ֣י יְהוִ֗ה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הִנְנִ֨י בְקִנְאָתִ֤י וּבַחֲמָתִי֙ דִּבַּ֔רְתִּי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יַ֛עַן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כְּלִמַּ֥ת גּוֹיִ֖ם נְשָׂאתֶֽם׃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לָכֵ֗ן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אֲנִ֖י נָשָׂ֣אתִי אֶת־יָדִ֑י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אִם־לֹ֤א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הַגּוֹיִם֙ אֲשֶׁ֣ר לָכֶ֣ם מִסָּבִ֔יב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הֵ֖מָּה כְּלִמָּתָ֥ם יִשָּֽׂאוּ׃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63315" y="1590675"/>
            <a:ext cx="8675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Inc. from v5</a:t>
            </a:r>
            <a:endParaRPr lang="en-CA" sz="1100" dirty="0"/>
          </a:p>
        </p:txBody>
      </p:sp>
      <p:sp>
        <p:nvSpPr>
          <p:cNvPr id="5" name="TextBox 4"/>
          <p:cNvSpPr txBox="1"/>
          <p:nvPr/>
        </p:nvSpPr>
        <p:spPr>
          <a:xfrm rot="19970949">
            <a:off x="5211477" y="2078533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SHAME</a:t>
            </a:r>
            <a:endParaRPr lang="en-CA" sz="1400" dirty="0"/>
          </a:p>
        </p:txBody>
      </p:sp>
      <p:sp>
        <p:nvSpPr>
          <p:cNvPr id="4" name="Rounded Rectangle 3"/>
          <p:cNvSpPr/>
          <p:nvPr/>
        </p:nvSpPr>
        <p:spPr>
          <a:xfrm>
            <a:off x="6477000" y="1952625"/>
            <a:ext cx="914400" cy="371476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ounded Rectangle 6"/>
          <p:cNvSpPr/>
          <p:nvPr/>
        </p:nvSpPr>
        <p:spPr>
          <a:xfrm>
            <a:off x="6858000" y="3952875"/>
            <a:ext cx="676275" cy="352426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ounded Rectangle 7"/>
          <p:cNvSpPr/>
          <p:nvPr/>
        </p:nvSpPr>
        <p:spPr>
          <a:xfrm>
            <a:off x="7724774" y="3152775"/>
            <a:ext cx="752475" cy="400050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 rot="19970949">
            <a:off x="5211477" y="4066783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SHAME</a:t>
            </a:r>
            <a:endParaRPr lang="en-CA" sz="14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0" y="304800"/>
            <a:ext cx="44196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וְאַתֶּ֞ם הָרֵ֤י יִשְׂרָאֵל֙ עַנְפְּכֶ֣ם תִּתֵּ֔נוּ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וּפֶרְיְכֶ֥ם תִּשְׂא֖וּ לְעַמִּ֣י יִשְׂרָאֵ֑ל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כִּ֥י קֵרְב֖וּ לָבֽוֹא׃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כִּ֖י הִנְנִ֣י אֲלֵיכֶ֑ם וּפָנִ֣יתִי אֲלֵיכֶ֔ם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וְנֶעֱבַדְתֶּ֖ם וְנִזְרַעְתֶּֽם׃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וְהִרְבֵּיתִ֤י עֲלֵיכֶם֙ אָדָ֔ם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כָּל־בֵּ֥ית יִשְׂרָאֵ֖ל כֻּלֹּ֑ה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וְנֹֽשְׁבוּ֙ הֶֽעָרִ֔ים וְהֶחֳרָב֖וֹת תִּבָּנֶֽינָה׃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וְהִרְבֵּיתִ֧י עֲלֵיכֶ֛ם אָדָ֥ם וּבְהֵמָ֖ה וְרָב֣וּ וּפָר֑וּ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וְהוֹשַׁבְתִּ֨י אֶתְכֶ֜ם כְּקַדְמֽוֹתֵיכֶ֗ם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וְהֵטִֽבֹתִי֙ מֵרִאשֹׁ֣תֵיכֶ֔ם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וִֽידַעְתֶּ֖ם כִּֽי־אֲנִ֥י יְהוָֽה׃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695574" y="743949"/>
            <a:ext cx="695325" cy="333375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 rot="19970949">
            <a:off x="11743" y="377630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anti-SHAME</a:t>
            </a:r>
            <a:endParaRPr lang="en-CA" sz="1400" dirty="0"/>
          </a:p>
        </p:txBody>
      </p:sp>
      <p:sp>
        <p:nvSpPr>
          <p:cNvPr id="14" name="TextBox 13"/>
          <p:cNvSpPr txBox="1"/>
          <p:nvPr/>
        </p:nvSpPr>
        <p:spPr>
          <a:xfrm rot="19970949">
            <a:off x="-88534" y="1242523"/>
            <a:ext cx="1262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people coming</a:t>
            </a:r>
            <a:endParaRPr lang="en-CA" sz="1400" dirty="0"/>
          </a:p>
        </p:txBody>
      </p:sp>
      <p:sp>
        <p:nvSpPr>
          <p:cNvPr id="15" name="TextBox 14"/>
          <p:cNvSpPr txBox="1"/>
          <p:nvPr/>
        </p:nvSpPr>
        <p:spPr>
          <a:xfrm rot="19970949">
            <a:off x="-594" y="2127592"/>
            <a:ext cx="1086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land worked</a:t>
            </a:r>
            <a:endParaRPr lang="en-CA" sz="1400" dirty="0"/>
          </a:p>
        </p:txBody>
      </p:sp>
      <p:sp>
        <p:nvSpPr>
          <p:cNvPr id="16" name="TextBox 15"/>
          <p:cNvSpPr txBox="1"/>
          <p:nvPr/>
        </p:nvSpPr>
        <p:spPr>
          <a:xfrm rot="19970949">
            <a:off x="-126557" y="3434286"/>
            <a:ext cx="1338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people increase</a:t>
            </a:r>
            <a:endParaRPr lang="en-CA" sz="1400" dirty="0"/>
          </a:p>
        </p:txBody>
      </p:sp>
      <p:sp>
        <p:nvSpPr>
          <p:cNvPr id="20" name="TextBox 19"/>
          <p:cNvSpPr txBox="1"/>
          <p:nvPr/>
        </p:nvSpPr>
        <p:spPr>
          <a:xfrm rot="19970949">
            <a:off x="-28356" y="5393743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YHWH acting</a:t>
            </a:r>
            <a:endParaRPr lang="en-CA" sz="1400" dirty="0"/>
          </a:p>
        </p:txBody>
      </p:sp>
      <p:sp>
        <p:nvSpPr>
          <p:cNvPr id="21" name="TextBox 20"/>
          <p:cNvSpPr txBox="1"/>
          <p:nvPr/>
        </p:nvSpPr>
        <p:spPr>
          <a:xfrm rot="19970949">
            <a:off x="-52401" y="6034733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Purpose/Goal</a:t>
            </a:r>
            <a:endParaRPr lang="en-CA" sz="14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36:6-7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8956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36:8-11</a:t>
            </a:r>
          </a:p>
        </p:txBody>
      </p:sp>
    </p:spTree>
    <p:extLst>
      <p:ext uri="{BB962C8B-B14F-4D97-AF65-F5344CB8AC3E}">
        <p14:creationId xmlns:p14="http://schemas.microsoft.com/office/powerpoint/2010/main" val="3264813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304800"/>
            <a:ext cx="4191000" cy="6400800"/>
          </a:xfrm>
        </p:spPr>
        <p:txBody>
          <a:bodyPr>
            <a:no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וְהוֹלַכְתִּי֩ עֲלֵיכֶ֨ם אָדָ֜ם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אֶת־עַמִּ֤י יִשְׂרָאֵל֙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וִֽירֵשׁ֔וּךָ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וְהָיִ֥יתָ לָהֶ֖ם לְנַחֲלָ֑ה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וְלֹא־תוֹסִ֥ף ע֖וֹד לְשַׁכְּלָֽם׃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  <a:endParaRPr lang="en-US" sz="2200" dirty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יַ֚עַן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אֹמְרִ֣ים לָכֶ֔ם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אֹכֶ֥לֶת אָדָ֖ם אתי אָ֑תְּ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וּמְשַׁכֶּ֥לֶת גויך גּוֹיַ֖יִךְ הָיִֽית׃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304800"/>
            <a:ext cx="44196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לָכֵ֗ן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אָדָם֙ לֹא־תֹ֣אכְלִי ע֔וֹד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וגויך וְגוֹיַ֖יִךְ לֹ֣א תכשלי־תְשַׁכְּלִי־ע֑וֹד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נְאֻ֖ם אֲדֹנָ֥י יְהוִֽה׃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וְלֹא־אַשְׁמִ֨יעַ אֵלַ֤יִךְ עוֹד֙ כְּלִמַּ֣ת הַגּוֹיִ֔ם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וְחֶרְפַּ֥ת עַמִּ֖ים לֹ֣א תִשְׂאִי־ע֑וֹד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וגויך וְגוֹיַ֙יִךְ֙ לֹא־תַכְשִׁ֣לִי ע֔וֹד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נְאֻ֖ם אֲדֹנָ֥י יְהוִֽה׃ </a:t>
            </a:r>
          </a:p>
        </p:txBody>
      </p:sp>
      <p:sp>
        <p:nvSpPr>
          <p:cNvPr id="7" name="TextBox 6"/>
          <p:cNvSpPr txBox="1"/>
          <p:nvPr/>
        </p:nvSpPr>
        <p:spPr>
          <a:xfrm rot="19970949">
            <a:off x="4968552" y="1461278"/>
            <a:ext cx="1338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people increase</a:t>
            </a:r>
            <a:endParaRPr lang="en-CA" sz="1400" dirty="0"/>
          </a:p>
        </p:txBody>
      </p:sp>
      <p:sp>
        <p:nvSpPr>
          <p:cNvPr id="8" name="TextBox 7"/>
          <p:cNvSpPr txBox="1"/>
          <p:nvPr/>
        </p:nvSpPr>
        <p:spPr>
          <a:xfrm rot="19970949">
            <a:off x="4968552" y="821743"/>
            <a:ext cx="1338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people increase</a:t>
            </a:r>
            <a:endParaRPr lang="en-CA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6312640" y="1933575"/>
            <a:ext cx="859685" cy="371476"/>
          </a:xfrm>
          <a:prstGeom prst="round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ounded Rectangle 9"/>
          <p:cNvSpPr/>
          <p:nvPr/>
        </p:nvSpPr>
        <p:spPr>
          <a:xfrm>
            <a:off x="7734300" y="3952874"/>
            <a:ext cx="895350" cy="371476"/>
          </a:xfrm>
          <a:prstGeom prst="round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 rot="19970949">
            <a:off x="4848327" y="3665634"/>
            <a:ext cx="1578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people decrease(?)</a:t>
            </a:r>
            <a:endParaRPr lang="en-CA" sz="1400" dirty="0"/>
          </a:p>
        </p:txBody>
      </p:sp>
      <p:sp>
        <p:nvSpPr>
          <p:cNvPr id="12" name="TextBox 11"/>
          <p:cNvSpPr txBox="1"/>
          <p:nvPr/>
        </p:nvSpPr>
        <p:spPr>
          <a:xfrm rot="19970949">
            <a:off x="-3496" y="379509"/>
            <a:ext cx="1338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people increase</a:t>
            </a:r>
            <a:endParaRPr lang="en-CA" sz="1400" dirty="0"/>
          </a:p>
        </p:txBody>
      </p:sp>
      <p:sp>
        <p:nvSpPr>
          <p:cNvPr id="13" name="TextBox 12"/>
          <p:cNvSpPr txBox="1"/>
          <p:nvPr/>
        </p:nvSpPr>
        <p:spPr>
          <a:xfrm rot="19970949">
            <a:off x="11744" y="1624043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anti-SHAME</a:t>
            </a:r>
            <a:endParaRPr lang="en-CA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507878" y="1671965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v7</a:t>
            </a:r>
            <a:endParaRPr lang="en-CA" sz="1100" dirty="0"/>
          </a:p>
        </p:txBody>
      </p:sp>
      <p:sp>
        <p:nvSpPr>
          <p:cNvPr id="15" name="TextBox 14"/>
          <p:cNvSpPr txBox="1"/>
          <p:nvPr/>
        </p:nvSpPr>
        <p:spPr>
          <a:xfrm rot="19970949">
            <a:off x="11744" y="2325130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anti-SHAME</a:t>
            </a:r>
            <a:endParaRPr lang="en-CA" sz="1400" dirty="0"/>
          </a:p>
        </p:txBody>
      </p:sp>
      <p:sp>
        <p:nvSpPr>
          <p:cNvPr id="16" name="Rounded Rectangle 15"/>
          <p:cNvSpPr/>
          <p:nvPr/>
        </p:nvSpPr>
        <p:spPr>
          <a:xfrm>
            <a:off x="1752600" y="2283755"/>
            <a:ext cx="695325" cy="345145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 rot="19970949">
            <a:off x="11745" y="2789420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anti-SHAME</a:t>
            </a:r>
            <a:endParaRPr lang="en-CA" sz="1400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36:12-13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8956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36:14-15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892916" y="733425"/>
            <a:ext cx="754909" cy="371476"/>
          </a:xfrm>
          <a:prstGeom prst="round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ounded Rectangle 20"/>
          <p:cNvSpPr/>
          <p:nvPr/>
        </p:nvSpPr>
        <p:spPr>
          <a:xfrm>
            <a:off x="1905000" y="2676524"/>
            <a:ext cx="762458" cy="371476"/>
          </a:xfrm>
          <a:prstGeom prst="round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3764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9006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0"/>
            <a:ext cx="1524000" cy="334962"/>
          </a:xfrm>
        </p:spPr>
        <p:txBody>
          <a:bodyPr>
            <a:normAutofit/>
          </a:bodyPr>
          <a:lstStyle/>
          <a:p>
            <a:pPr algn="r"/>
            <a:r>
              <a:rPr lang="en-US" sz="1200" dirty="0"/>
              <a:t>Ezekiel 36:16-19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2004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36:20-21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95800" y="304800"/>
            <a:ext cx="4648200" cy="640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וַיְהִ֥י דְבַר־יְהוָ֖ה אֵלַ֥י לֵאמֹֽר׃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בֶּן־אָדָ֗ם בֵּ֤ית יִשְׂרָאֵל֙ יֹשְׁבִ֣ים עַל־אַדְמָתָ֔ם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וַיְטַמְּא֣וּ אוֹתָ֔הּ בְּדַרְכָּ֖ם וּבַעֲלִֽילוֹתָ֑ם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כְּטֻמְאַת֙ הַנִּדָּ֔ה הָיְתָ֥ה דַרְכָּ֖ם לְפָנָֽי׃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וָאֶשְׁפֹּ֤ךְ חֲמָתִי֙ עֲלֵיהֶ֔ם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עַל־הַדָּ֖ם אֲשֶׁר־שָׁפְכ֣וּ עַל־הָאָ֑רֶץ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וּבְגִלּוּלֵיהֶ֖ם טִמְּאֽוּהָ׃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וָאָפִ֤יץ אֹתָם֙ בַּגּוֹיִ֔ם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וַיִּזָּר֖וּ בָּאֲרָצ֑וֹת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כְּדַרְכָּ֥ם וְכַעֲלִילוֹתָ֖ם שְׁפַטְתִּֽים׃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304800"/>
            <a:ext cx="44196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וַיָּב֗וֹא אֶל־הַגּוֹיִם֙ אֲשֶׁר־בָּ֣אוּ שָׁ֔ם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וַֽיְחַלְּל֖וּ אֶת־שֵׁ֣ם קָדְשִׁ֑י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בֶּאֱמֹ֤ר לָהֶם֙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עַם־יְהוָ֣ה אֵ֔לֶּה וּמֵאַרְצ֖וֹ יָצָֽאוּ׃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וָאֶחְמֹ֖ל עַל־שֵׁ֣ם קָדְשִׁ֑י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אֲשֶׁ֤ר חִלְּל֙וּהוּ֙ בֵּ֣ית יִשְׂרָאֵ֔ל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בַּגּוֹיִ֖ם אֲשֶׁר־בָּ֥אוּ שָֽׁמָּה׃ </a:t>
            </a:r>
          </a:p>
        </p:txBody>
      </p:sp>
    </p:spTree>
    <p:extLst>
      <p:ext uri="{BB962C8B-B14F-4D97-AF65-F5344CB8AC3E}">
        <p14:creationId xmlns:p14="http://schemas.microsoft.com/office/powerpoint/2010/main" val="376560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0"/>
            <a:ext cx="1524000" cy="334962"/>
          </a:xfrm>
        </p:spPr>
        <p:txBody>
          <a:bodyPr>
            <a:normAutofit/>
          </a:bodyPr>
          <a:lstStyle/>
          <a:p>
            <a:pPr algn="r"/>
            <a:r>
              <a:rPr lang="en-US" sz="1200" dirty="0"/>
              <a:t>Ezekiel 36:22-23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1242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36:24-26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95800" y="304800"/>
            <a:ext cx="4648200" cy="640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לָכֵ֞ן אֱמֹ֣ר לְבֵֽית־יִשְׂרָאֵ֗ל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לֹ֧א לְמַעַנְכֶ֛ם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אֲנִ֥י עֹשֶׂ֖ה בֵּ֣ית יִשְׂרָאֵ֑ל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כִּ֤י אִם־לְשֵׁם־קָדְשִׁי֙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אֲשֶׁ֣ר חִלַּלְתֶּ֔ם בַּגּוֹיִ֖ם אֲשֶׁר־בָּ֥אתֶם שָֽׁם׃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וְקִדַּשְׁתִּ֞י אֶת־שְׁמִ֣י הַגָּד֗וֹל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הַֽמְחֻלָּל֙ בַּגּוֹיִ֔ם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אֲשֶׁ֥ר חִלַּלְתֶּ֖ם בְּתוֹכָ֑ם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וְיָדְע֨וּ הַגּוֹיִ֜ם כִּי־אֲנִ֣י יְהוָ֗ה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נְאֻם֙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בְּהִקָּדְשִׁ֥י בָכֶ֖ם לְעֵינֵיהֶֽם׃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304800"/>
            <a:ext cx="44196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וְלָקַחְתִּ֤י אֶתְכֶם֙ מִן־הַגּוֹיִ֔ם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וְקִבַּצְתִּ֥י אֶתְכֶ֖ם מִכָּל־הָאֲרָצ֑וֹת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וְהֵבֵאתִ֥י אֶתְכֶ֖ם אֶל־אַדְמַתְכֶֽם׃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וְזָרַקְתִּ֧י עֲלֵיכֶ֛ם מַ֥יִם טְהוֹרִ֖ים וּטְהַרְתֶּ֑ם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מִכֹּ֧ל טֻמְאוֹתֵיכֶ֛ם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וּמִכָּל־גִּלּ֥וּלֵיכֶ֖ם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אֲטַהֵ֥ר אֶתְכֶֽם׃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וְנָתַתִּ֤י לָכֶם֙ לֵ֣ב חָדָ֔שׁ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וְר֥וּחַ חֲדָשָׁ֖ה אֶתֵּ֣ן בְּקִרְבְּכֶ֑ם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וַהֲסִ֨רֹתִ֜י אֶת־לֵ֤ב הָאֶ֙בֶן֙ מִבְּשַׂרְכֶ֔ם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וְנָתַתִּ֥י לָכֶ֖ם לֵ֥ב בָּשָֽׂר׃ </a:t>
            </a:r>
          </a:p>
        </p:txBody>
      </p:sp>
    </p:spTree>
    <p:extLst>
      <p:ext uri="{BB962C8B-B14F-4D97-AF65-F5344CB8AC3E}">
        <p14:creationId xmlns:p14="http://schemas.microsoft.com/office/powerpoint/2010/main" val="2334329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0"/>
            <a:ext cx="1524000" cy="334962"/>
          </a:xfrm>
        </p:spPr>
        <p:txBody>
          <a:bodyPr>
            <a:normAutofit/>
          </a:bodyPr>
          <a:lstStyle/>
          <a:p>
            <a:pPr algn="r"/>
            <a:r>
              <a:rPr lang="en-US" sz="1200" dirty="0"/>
              <a:t>Ezekiel 36:27-30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1242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36:31-32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76800" y="304800"/>
            <a:ext cx="4267200" cy="640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וְאֶת־רוּחִ֖י אֶתֵּ֣ן בְּקִרְבְּכֶ֑ם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וְעָשִׂ֗יתִי אֵ֤ת אֲשֶׁר־בְּחֻקַּי֙ תֵּלֵ֔כוּ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וּמִשְׁפָּטַ֥י תִּשְׁמְר֖וּ וַעֲשִׂיתֶֽם׃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וִישַׁבְתֶּ֣ם בָּאָ֔רֶץ אֲשֶׁ֥ר נָתַ֖תִּי לַאֲבֹֽתֵיכֶ֑ם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וִהְיִ֤יתֶם לִי֙ לְעָ֔ם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וְאָ֣נֹכִ֔י אֶהְיֶ֥ה לָכֶ֖ם לֵאלֹהִֽים׃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וְהוֹשַׁעְתִּ֣י אֶתְכֶ֔ם מִכֹּ֖ל טֻמְאֽוֹתֵיכֶ֑ם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וְקָרָ֤אתִי אֶל־הַדָּגָן֙ וְהִרְבֵּיתִ֣י אֹת֔וֹ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וְלֹא־אֶתֵּ֥ן עֲלֵיכֶ֖ם רָעָֽב׃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וְהִרְבֵּיתִי֙ אֶת־פְּרִ֣י הָעֵ֔ץ וּתְנוּבַ֖ת הַשָּׂדֶ֑ה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לְמַ֗עַן אֲ֠שֶׁר לֹ֣א תִקְח֥וּ ע֛וֹד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	חֶרְפַּ֥ת רָעָ֖ב בַּגּוֹיִֽם׃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304800"/>
            <a:ext cx="45720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וּזְכַרְתֶּם֙ אֶת־דַּרְכֵיכֶ֣ם הָרָעִ֔ים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וּמַעַלְלֵיכֶ֖ם אֲשֶׁ֣ר לֹֽא־טוֹבִ֑ים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וּנְקֹֽטֹתֶם֙ בִּפְנֵיכֶ֔ם עַ֚ל עֲוֺנֹ֣תֵיכֶ֔ם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וְעַ֖ל תּוֹעֲבֽוֹתֵיכֶֽם׃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לֹ֧א לְמַעַנְכֶ֣ם אֲנִֽי־עֹשֶׂ֗ה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נְאֻם֙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יִוָּדַ֖ע לָכֶ֑ם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בּ֧וֹשׁוּ וְהִכָּלְמ֛וּ מִדַּרְכֵיכֶ֖ם בֵּ֥ית יִשְׂרָאֵֽל׃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9642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9580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0"/>
            <a:ext cx="1524000" cy="334962"/>
          </a:xfrm>
        </p:spPr>
        <p:txBody>
          <a:bodyPr>
            <a:normAutofit/>
          </a:bodyPr>
          <a:lstStyle/>
          <a:p>
            <a:pPr algn="r"/>
            <a:r>
              <a:rPr lang="en-US" sz="1200" dirty="0"/>
              <a:t>Ezekiel 36:16-19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2004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36:20-21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95800" y="304800"/>
            <a:ext cx="4648200" cy="640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וַיְהִ֥י דְבַר־יְהוָ֖ה אֵלַ֥י לֵאמֹֽר׃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בֶּן־אָדָ֗ם בֵּ֤ית יִשְׂרָאֵל֙ יֹשְׁבִ֣ים עַל־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אַדְמָתָ֔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וַיְטַמְּא֣וּ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אוֹתָ֔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הּ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בְּדַרְכָּ֖ם וּבַעֲלִֽילוֹתָ֑ם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כְּ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טֻמְאַ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ת֙ הַנִּדָּ֔ה הָיְתָ֥ה דַרְכָּ֖ם לְפָנָֽי׃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וָאֶשְׁפֹּ֤ךְ חֲמָתִי֙ עֲלֵיהֶ֔ם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עַל־הַדָּ֖ם אֲשֶׁר־שָׁפְכ֣וּ עַל־ה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ָאָ֑רֶץ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וּבְגִלּוּלֵיהֶ֖ם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טִמְּא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ֽוּ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הָ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וָאָפִ֤יץ אֹתָם֙ בַּגּוֹיִ֔ם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וַיִּזָּר֖וּ בָּ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אֲרָצ֑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וֹת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כְּדַרְכָּ֥ם וְכַעֲלִילוֹתָ֖ם שְׁפַטְתִּֽים׃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304800"/>
            <a:ext cx="44196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וַיָּב֗וֹא אֶל־הַגּוֹיִם֙ אֲשֶׁר־בָּ֣אוּ שָׁ֔ם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וַֽיְחַלְּל֖וּ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אֶת־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שֵׁ֣ם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קָדְשִׁ֑י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בֶּאֱמֹ֤ר לָהֶם֙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עַם־יְהוָ֣ה אֵ֔לֶּה וּמֵ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אַרְצ֖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וֹ יָצָֽאוּ׃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וָאֶחְמֹ֖ל עַל־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שֵׁ֣ם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קָדְשִׁ֑י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אֲשֶׁ֤ר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חִלְּל֙וּהוּ֙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בֵּ֣ית יִשְׂרָאֵ֔ל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בַּגּוֹיִ֖ם אֲשֶׁר־בָּ֥אוּ שָֽׁמָּה׃ </a:t>
            </a:r>
          </a:p>
        </p:txBody>
      </p:sp>
      <p:sp>
        <p:nvSpPr>
          <p:cNvPr id="6" name="TextBox 5"/>
          <p:cNvSpPr txBox="1"/>
          <p:nvPr/>
        </p:nvSpPr>
        <p:spPr>
          <a:xfrm rot="19970949">
            <a:off x="5080047" y="455826"/>
            <a:ext cx="1038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 new word</a:t>
            </a:r>
            <a:endParaRPr lang="en-CA" sz="1400" dirty="0"/>
          </a:p>
        </p:txBody>
      </p:sp>
      <p:sp>
        <p:nvSpPr>
          <p:cNvPr id="9" name="TextBox 8"/>
          <p:cNvSpPr txBox="1"/>
          <p:nvPr/>
        </p:nvSpPr>
        <p:spPr>
          <a:xfrm rot="19970949">
            <a:off x="4418960" y="1640008"/>
            <a:ext cx="1332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what happened</a:t>
            </a:r>
          </a:p>
          <a:p>
            <a:r>
              <a:rPr lang="en-US" sz="1400" dirty="0"/>
              <a:t>to the land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 rot="19970949">
            <a:off x="4644735" y="2607569"/>
            <a:ext cx="1909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what happened</a:t>
            </a:r>
          </a:p>
          <a:p>
            <a:r>
              <a:rPr lang="en-US" sz="1400" dirty="0"/>
              <a:t>to the land - specifically</a:t>
            </a:r>
            <a:endParaRPr lang="en-CA" sz="1400" dirty="0"/>
          </a:p>
        </p:txBody>
      </p:sp>
      <p:sp>
        <p:nvSpPr>
          <p:cNvPr id="11" name="TextBox 10"/>
          <p:cNvSpPr txBox="1"/>
          <p:nvPr/>
        </p:nvSpPr>
        <p:spPr>
          <a:xfrm rot="19970949">
            <a:off x="5268428" y="323523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</a:t>
            </a:r>
            <a:endParaRPr lang="en-CA" sz="1400" dirty="0"/>
          </a:p>
        </p:txBody>
      </p:sp>
      <p:sp>
        <p:nvSpPr>
          <p:cNvPr id="12" name="TextBox 11"/>
          <p:cNvSpPr txBox="1"/>
          <p:nvPr/>
        </p:nvSpPr>
        <p:spPr>
          <a:xfrm rot="19970949">
            <a:off x="6681881" y="36027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endParaRPr lang="en-CA" sz="1400" dirty="0"/>
          </a:p>
        </p:txBody>
      </p:sp>
      <p:sp>
        <p:nvSpPr>
          <p:cNvPr id="13" name="TextBox 12"/>
          <p:cNvSpPr txBox="1"/>
          <p:nvPr/>
        </p:nvSpPr>
        <p:spPr>
          <a:xfrm rot="19970949">
            <a:off x="5298122" y="4454207"/>
            <a:ext cx="1667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how God responded</a:t>
            </a:r>
            <a:endParaRPr lang="en-CA" sz="1400" dirty="0"/>
          </a:p>
        </p:txBody>
      </p:sp>
      <p:sp>
        <p:nvSpPr>
          <p:cNvPr id="14" name="TextBox 13"/>
          <p:cNvSpPr txBox="1"/>
          <p:nvPr/>
        </p:nvSpPr>
        <p:spPr>
          <a:xfrm rot="19970949">
            <a:off x="5584313" y="4691661"/>
            <a:ext cx="1375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(out of the land)</a:t>
            </a:r>
            <a:endParaRPr lang="en-CA" sz="1400" dirty="0"/>
          </a:p>
        </p:txBody>
      </p:sp>
      <p:sp>
        <p:nvSpPr>
          <p:cNvPr id="16" name="TextBox 15"/>
          <p:cNvSpPr txBox="1"/>
          <p:nvPr/>
        </p:nvSpPr>
        <p:spPr>
          <a:xfrm rot="19970949">
            <a:off x="-24809" y="348104"/>
            <a:ext cx="1374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what happened</a:t>
            </a:r>
          </a:p>
          <a:p>
            <a:r>
              <a:rPr lang="en-US" sz="1400" dirty="0"/>
              <a:t>to God’s name…</a:t>
            </a:r>
            <a:endParaRPr lang="en-CA" sz="1400" dirty="0"/>
          </a:p>
        </p:txBody>
      </p:sp>
      <p:sp>
        <p:nvSpPr>
          <p:cNvPr id="17" name="TextBox 16"/>
          <p:cNvSpPr txBox="1"/>
          <p:nvPr/>
        </p:nvSpPr>
        <p:spPr>
          <a:xfrm rot="19970949">
            <a:off x="16724" y="1351090"/>
            <a:ext cx="13724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because of </a:t>
            </a:r>
          </a:p>
          <a:p>
            <a:r>
              <a:rPr lang="en-US" sz="1400" dirty="0"/>
              <a:t>what happened </a:t>
            </a:r>
          </a:p>
          <a:p>
            <a:r>
              <a:rPr lang="en-US" sz="1400" dirty="0"/>
              <a:t>to the land</a:t>
            </a:r>
            <a:endParaRPr lang="en-CA" sz="1400" dirty="0"/>
          </a:p>
        </p:txBody>
      </p:sp>
      <p:sp>
        <p:nvSpPr>
          <p:cNvPr id="18" name="TextBox 17"/>
          <p:cNvSpPr txBox="1"/>
          <p:nvPr/>
        </p:nvSpPr>
        <p:spPr>
          <a:xfrm rot="19970949">
            <a:off x="-21651" y="2517897"/>
            <a:ext cx="1667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how God responded</a:t>
            </a:r>
            <a:endParaRPr lang="en-CA" sz="1400" dirty="0"/>
          </a:p>
        </p:txBody>
      </p:sp>
      <p:sp>
        <p:nvSpPr>
          <p:cNvPr id="19" name="TextBox 18"/>
          <p:cNvSpPr txBox="1"/>
          <p:nvPr/>
        </p:nvSpPr>
        <p:spPr>
          <a:xfrm rot="19970949">
            <a:off x="173537" y="2793427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(pitied His name)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492204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0"/>
            <a:ext cx="1524000" cy="334962"/>
          </a:xfrm>
        </p:spPr>
        <p:txBody>
          <a:bodyPr>
            <a:normAutofit/>
          </a:bodyPr>
          <a:lstStyle/>
          <a:p>
            <a:pPr algn="r"/>
            <a:r>
              <a:rPr lang="en-US" sz="1200" dirty="0"/>
              <a:t>Ezekiel 36:22-23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1242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36:24-26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95800" y="304800"/>
            <a:ext cx="4648200" cy="640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לָכֵ֞ן אֱמֹ֣ר לְבֵֽית־יִשְׂרָאֵ֗ל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לֹ֧א לְמַעַנְכֶ֛ם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אֲנִ֥י עֹשֶׂ֖ה בֵּ֣ית יִשְׂרָאֵ֑ל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כִּ֤י אִם־לְ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שֵׁם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־קָדְשִׁי֙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אֲשֶׁ֣ר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חִלַּלְתֶּ֔ם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בַּגּוֹיִ֖ם אֲשֶׁר־בָּ֥אתֶם שָֽׁם׃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וְקִדַּשְׁתִּ֞י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אֶת־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שְׁמִ֣י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הַגָּד֗וֹל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הַֽמְחֻלָּל֙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בַּגּוֹיִ֔ם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אֲשֶׁ֥ר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חִלַּלְתֶּ֖ם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בְּתוֹכָ֑ם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וְיָדְע֨וּ הַגּוֹיִ֜ם כִּי־אֲנִ֣י יְהוָ֗ה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נְאֻם֙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בְּהִקָּדְשִׁ֥י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בָכֶ֖ם לְעֵינֵיהֶֽם׃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304800"/>
            <a:ext cx="44196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וְלָקַחְתִּ֤י אֶתְכֶם֙ מִן־הַגּוֹיִ֔ם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וְקִבַּצְתִּ֥י אֶתְכֶ֖ם מִכָּל־הָ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אֲרָצ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֑וֹת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וְהֵבֵאתִ֥י אֶתְכֶ֖ם אֶל־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אַדְמַתְ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כֶֽם׃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וְזָרַקְתִּ֧י עֲלֵיכֶ֛ם מַ֥יִם טְהוֹרִ֖ים וּטְהַרְתֶּ֑ם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מִכֹּ֧ל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טֻמְא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וֹתֵיכֶ֛ם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וּמִכָּל־גִּלּ֥וּלֵיכֶ֖ם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אֲטַהֵ֥ר אֶתְכֶֽם׃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וְנָתַתִּ֤י לָכֶם֙ לֵ֣ב חָדָ֔שׁ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וְר֥וּחַ חֲדָשָׁ֖ה אֶתֵּ֣ן בְּקִרְבְּכֶ֑ם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וַהֲסִ֨רֹתִ֜י אֶת־לֵ֤ב הָאֶ֙בֶן֙ מִבְּשַׂרְכֶ֔ם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וְנָתַתִּ֥י לָכֶ֖ם לֵ֥ב בָּשָֽׂר׃ </a:t>
            </a:r>
          </a:p>
        </p:txBody>
      </p:sp>
      <p:sp>
        <p:nvSpPr>
          <p:cNvPr id="6" name="TextBox 5"/>
          <p:cNvSpPr txBox="1"/>
          <p:nvPr/>
        </p:nvSpPr>
        <p:spPr>
          <a:xfrm rot="19970949">
            <a:off x="4876367" y="622655"/>
            <a:ext cx="15304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God motivated by </a:t>
            </a:r>
          </a:p>
          <a:p>
            <a:r>
              <a:rPr lang="en-US" sz="1400" dirty="0"/>
              <a:t>His </a:t>
            </a:r>
            <a:r>
              <a:rPr lang="en-US" sz="1400" dirty="0" err="1"/>
              <a:t>honour</a:t>
            </a:r>
            <a:r>
              <a:rPr lang="en-US" sz="1400" dirty="0"/>
              <a:t>,</a:t>
            </a:r>
          </a:p>
          <a:p>
            <a:r>
              <a:rPr lang="en-US" sz="1400" dirty="0"/>
              <a:t>not our goodness</a:t>
            </a:r>
            <a:endParaRPr lang="en-CA" sz="1400" dirty="0"/>
          </a:p>
        </p:txBody>
      </p:sp>
      <p:sp>
        <p:nvSpPr>
          <p:cNvPr id="9" name="TextBox 8"/>
          <p:cNvSpPr txBox="1"/>
          <p:nvPr/>
        </p:nvSpPr>
        <p:spPr>
          <a:xfrm rot="19970949">
            <a:off x="4633268" y="5220050"/>
            <a:ext cx="20167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God’s </a:t>
            </a:r>
            <a:r>
              <a:rPr lang="en-US" sz="1400" dirty="0" err="1"/>
              <a:t>honour</a:t>
            </a:r>
            <a:r>
              <a:rPr lang="en-US" sz="1400" dirty="0"/>
              <a:t> is restored </a:t>
            </a:r>
          </a:p>
          <a:p>
            <a:r>
              <a:rPr lang="en-US" sz="1400" dirty="0"/>
              <a:t>when the nations see </a:t>
            </a:r>
          </a:p>
          <a:p>
            <a:r>
              <a:rPr lang="en-US" sz="1400" dirty="0"/>
              <a:t>Israel </a:t>
            </a:r>
            <a:r>
              <a:rPr lang="en-US" sz="1400" dirty="0" err="1"/>
              <a:t>honour</a:t>
            </a:r>
            <a:r>
              <a:rPr lang="en-US" sz="1400" dirty="0"/>
              <a:t> God</a:t>
            </a:r>
            <a:endParaRPr lang="en-CA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614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How God restores </a:t>
            </a:r>
          </a:p>
          <a:p>
            <a:r>
              <a:rPr lang="en-US" sz="1400" dirty="0" err="1"/>
              <a:t>honour</a:t>
            </a:r>
            <a:r>
              <a:rPr lang="en-US" sz="1400" dirty="0"/>
              <a:t> to his name</a:t>
            </a:r>
          </a:p>
        </p:txBody>
      </p:sp>
      <p:sp>
        <p:nvSpPr>
          <p:cNvPr id="14" name="TextBox 13"/>
          <p:cNvSpPr txBox="1"/>
          <p:nvPr/>
        </p:nvSpPr>
        <p:spPr>
          <a:xfrm rot="20171736">
            <a:off x="89578" y="730376"/>
            <a:ext cx="1113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return Israel</a:t>
            </a:r>
          </a:p>
          <a:p>
            <a:r>
              <a:rPr lang="en-US" sz="1400" dirty="0"/>
              <a:t>to their land</a:t>
            </a:r>
            <a:endParaRPr lang="en-CA" sz="1400" dirty="0"/>
          </a:p>
        </p:txBody>
      </p:sp>
      <p:sp>
        <p:nvSpPr>
          <p:cNvPr id="15" name="TextBox 14"/>
          <p:cNvSpPr txBox="1"/>
          <p:nvPr/>
        </p:nvSpPr>
        <p:spPr>
          <a:xfrm rot="20171736">
            <a:off x="12547" y="2722662"/>
            <a:ext cx="11652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cleanse Israel</a:t>
            </a:r>
          </a:p>
        </p:txBody>
      </p:sp>
      <p:sp>
        <p:nvSpPr>
          <p:cNvPr id="16" name="TextBox 15"/>
          <p:cNvSpPr txBox="1"/>
          <p:nvPr/>
        </p:nvSpPr>
        <p:spPr>
          <a:xfrm rot="20171736">
            <a:off x="33583" y="3838556"/>
            <a:ext cx="961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give Israel:</a:t>
            </a:r>
          </a:p>
        </p:txBody>
      </p:sp>
      <p:sp>
        <p:nvSpPr>
          <p:cNvPr id="23" name="TextBox 22"/>
          <p:cNvSpPr txBox="1"/>
          <p:nvPr/>
        </p:nvSpPr>
        <p:spPr>
          <a:xfrm rot="20171736">
            <a:off x="30870" y="4173400"/>
            <a:ext cx="1025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 new heart</a:t>
            </a:r>
          </a:p>
        </p:txBody>
      </p:sp>
      <p:sp>
        <p:nvSpPr>
          <p:cNvPr id="24" name="TextBox 23"/>
          <p:cNvSpPr txBox="1"/>
          <p:nvPr/>
        </p:nvSpPr>
        <p:spPr>
          <a:xfrm rot="20171736">
            <a:off x="31824" y="4521121"/>
            <a:ext cx="1002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 new spirit</a:t>
            </a:r>
          </a:p>
        </p:txBody>
      </p:sp>
      <p:sp>
        <p:nvSpPr>
          <p:cNvPr id="25" name="TextBox 24"/>
          <p:cNvSpPr txBox="1"/>
          <p:nvPr/>
        </p:nvSpPr>
        <p:spPr>
          <a:xfrm rot="20171736">
            <a:off x="27695" y="5274529"/>
            <a:ext cx="10999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 living heart</a:t>
            </a:r>
          </a:p>
        </p:txBody>
      </p:sp>
    </p:spTree>
    <p:extLst>
      <p:ext uri="{BB962C8B-B14F-4D97-AF65-F5344CB8AC3E}">
        <p14:creationId xmlns:p14="http://schemas.microsoft.com/office/powerpoint/2010/main" val="103690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Rocine Readings\07 Ezekiel 37_1-14\pics\Calumn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3310447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My Documents\HebrewCourseBriercrestFirstYear2014\Rocine Readings\07 Ezekiel 37_1-14\pics\derision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955" y="381000"/>
            <a:ext cx="193224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My Documents\HebrewCourseBriercrestFirstYear2014\Rocine Readings\07 Ezekiel 37_1-14\pics\utter contemp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81424"/>
            <a:ext cx="2171700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490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0"/>
            <a:ext cx="1524000" cy="334962"/>
          </a:xfrm>
        </p:spPr>
        <p:txBody>
          <a:bodyPr>
            <a:normAutofit/>
          </a:bodyPr>
          <a:lstStyle/>
          <a:p>
            <a:pPr algn="r"/>
            <a:r>
              <a:rPr lang="en-US" sz="1200" dirty="0"/>
              <a:t>Ezekiel 36:27-30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1242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36:31-32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76800" y="304800"/>
            <a:ext cx="4267200" cy="640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וְאֶת־רוּחִ֖י אֶתֵּ֣ן בְּקִרְבְּכֶ֑ם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וְעָשִׂ֗יתִי אֵ֤ת אֲשֶׁר־בְּחֻקַּי֙ תֵּלֵ֔כוּ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וּמִשְׁפָּטַ֥י תִּשְׁמְר֖וּ וַעֲשִׂיתֶֽם׃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וִישַׁבְתֶּ֣ם בָּ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אָ֔רֶץ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אֲשֶׁ֥ר נָתַ֖תִּי לַאֲבֹֽתֵיכֶ֑ם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וִהְיִ֤יתֶם לִי֙ לְעָ֔ם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וְאָ֣נֹכִ֔י אֶהְיֶ֥ה לָכֶ֖ם לֵאלֹהִֽים׃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וְהוֹשַׁעְתִּ֣י אֶתְכֶ֔ם מִכֹּ֖ל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טֻמְא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ֽוֹתֵיכֶ֑ם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וְקָרָ֤אתִי אֶל־הַדָּגָן֙ וְהִרְבֵּיתִ֣י אֹת֔וֹ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וְלֹא־אֶתֵּ֥ן עֲלֵיכֶ֖ם רָעָֽב׃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וְהִרְבֵּיתִי֙ אֶת־פְּרִ֣י הָעֵ֔ץ וּתְנוּבַ֖ת הַשָּׂדֶ֑ה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לְמַ֗עַן אֲ֠שֶׁר לֹ֣א תִקְח֥וּ ע֛וֹד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	חֶרְפַּ֥ת רָעָ֖ב בַּגּוֹיִֽם׃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304800"/>
            <a:ext cx="45720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וּזְכַרְתֶּם֙ אֶת־דַּרְכֵיכֶ֣ם הָרָעִ֔ים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וּמַעַלְלֵיכֶ֖ם אֲשֶׁ֣ר לֹֽא־טוֹבִ֑ים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וּנְקֹֽטֹתֶם֙ בִּפְנֵיכֶ֔ם עַ֚ל עֲוֺנֹ֣תֵיכֶ֔ם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וְעַ֖ל תּוֹעֲבֽוֹתֵיכֶֽם׃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לֹ֧א לְמַעַנְכֶ֣ם אֲנִֽי־עֹשֶׂ֗ה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נְאֻם֙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יִוָּדַ֖ע לָכֶ֑ם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בּ֧וֹשׁוּ וְהִכָּלְמ֛וּ מִדַּרְכֵיכֶ֖ם בֵּ֥ית יִשְׂרָאֵֽל׃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07404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0"/>
            <a:ext cx="1524000" cy="334962"/>
          </a:xfrm>
        </p:spPr>
        <p:txBody>
          <a:bodyPr>
            <a:normAutofit/>
          </a:bodyPr>
          <a:lstStyle/>
          <a:p>
            <a:pPr algn="r"/>
            <a:r>
              <a:rPr lang="en-US" sz="1200" dirty="0"/>
              <a:t>Ezekiel 36:33-36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3622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36:37-38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76600" y="304800"/>
            <a:ext cx="5867400" cy="640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בְּיוֹם֙ טַהֲרִ֣י אֶתְכֶ֔ם מִכֹּ֖ל עֲוֺנֽוֹתֵיכֶ֑ם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וְהֽוֹשַׁבְתִּי֙ אֶת־הֶ֣עָרִ֔ים וְנִבְנ֖וּ הֶחֳרָבֽוֹת׃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וְהָאָ֥רֶץ הַנְּשַׁמָּ֖ה תֵּֽעָבֵ֑ד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תַּ֚חַת אֲשֶׁ֣ר הָיְתָ֣ה שְׁמָמָ֔ה לְעֵינֵ֖י כָּל־עוֹבֵֽר׃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וְאָמְר֗וּ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הָאָ֤רֶץ הַלֵּ֙זוּ֙ הַנְּשַׁמָּ֔ה הָיְתָ֖ה כְּגַן־עֵ֑דֶן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וְהֶעָרִ֧ים הֶחֳרֵב֛וֹת וְהַֽנְשַׁמּ֥וֹת וְהַנֶּהֱרָס֖וֹת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בְּצוּר֥וֹת יָשָֽׁבוּ׃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וְיָדְע֣וּ הַגּוֹיִ֗ם אֲשֶׁ֣ר יִֽשָּׁאֲרוּ֮ סְבִיבוֹתֵיכֶם֒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כִּ֣י ׀ אֲנִ֣י יְהוָ֗ה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בָּנִ֙יתִי֙ הַנֶּ֣הֱרָס֔וֹת נָטַ֖עְתִּי הַנְּשַׁמָּ֑ה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אֲנִ֥י יְהוָ֖ה דִּבַּ֥רְתִּי וְעָשִֽׂיתִי׃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304800"/>
            <a:ext cx="40386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ע֗וֹד זֹ֛את אִדָּרֵ֥שׁ לְבֵֽית־יִשְׂרָאֵ֖ל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לַעֲשׂ֣וֹת לָהֶ֑ם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אַרְבֶּ֥ה אֹתָ֛ם כַּצֹּ֖אן אָדָֽם׃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כְּצֹ֣אן קָֽדָשִׁ֗ים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כְּצֹ֤אן יְרוּשָׁלִַ֙ם֙ בְּמ֣וֹעֲדֶ֔יהָ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כֵּ֤ן תִּהְיֶ֙ינָה֙ הֶעָרִ֣ים הֶחֳרֵב֔וֹת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מְלֵא֖וֹת צֹ֣אן אָדָ֑ם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וְיָדְע֖וּ כִּֽי־אֲנִ֥י יְהוָֽה׃ </a:t>
            </a:r>
          </a:p>
        </p:txBody>
      </p:sp>
    </p:spTree>
    <p:extLst>
      <p:ext uri="{BB962C8B-B14F-4D97-AF65-F5344CB8AC3E}">
        <p14:creationId xmlns:p14="http://schemas.microsoft.com/office/powerpoint/2010/main" val="99086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Rocine Readings\07 Ezekiel 37_1-14\pics\Calumn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3310447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My Documents\HebrewCourseBriercrestFirstYear2014\Rocine Readings\07 Ezekiel 37_1-14\pics\derision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955" y="381000"/>
            <a:ext cx="193224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My Documents\HebrewCourseBriercrestFirstYear2014\Rocine Readings\07 Ezekiel 37_1-14\pics\utter contemp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81424"/>
            <a:ext cx="2171700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/>
          <p:cNvSpPr txBox="1">
            <a:spLocks/>
          </p:cNvSpPr>
          <p:nvPr/>
        </p:nvSpPr>
        <p:spPr>
          <a:xfrm>
            <a:off x="533400" y="2804844"/>
            <a:ext cx="3310447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דִּבָּה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6525955" y="2804844"/>
            <a:ext cx="1932245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לַעַג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886200" y="5470525"/>
            <a:ext cx="2171700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שְׁאָט נֶפֶשׁ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274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Rocine Readings\07 Ezekiel 37_1-14\pics\Calumn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3310447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My Documents\HebrewCourseBriercrestFirstYear2014\Rocine Readings\07 Ezekiel 37_1-14\pics\derision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955" y="381000"/>
            <a:ext cx="193224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My Documents\HebrewCourseBriercrestFirstYear2014\Rocine Readings\07 Ezekiel 37_1-14\pics\utter contemp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81424"/>
            <a:ext cx="2171700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533400" y="3281938"/>
            <a:ext cx="3310447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calumny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33400" y="2804844"/>
            <a:ext cx="3310447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דִּבָּה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525955" y="3281938"/>
            <a:ext cx="1932245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derision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6525955" y="2804844"/>
            <a:ext cx="1932245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לַעַג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886200" y="5947619"/>
            <a:ext cx="2171700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utter contempt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886200" y="5470525"/>
            <a:ext cx="2171700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שְׁאָט נֶפֶשׁ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3850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Rocine Readings\07 Ezekiel 37_1-14\pics\Calumn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3310447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My Documents\HebrewCourseBriercrestFirstYear2014\Rocine Readings\07 Ezekiel 37_1-14\pics\derision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955" y="381000"/>
            <a:ext cx="193224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My Documents\HebrewCourseBriercrestFirstYear2014\Rocine Readings\07 Ezekiel 37_1-14\pics\utter contemp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81424"/>
            <a:ext cx="2171700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533400" y="3281938"/>
            <a:ext cx="3310447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calumny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33400" y="2804844"/>
            <a:ext cx="3310447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דִּבָּה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525955" y="3281938"/>
            <a:ext cx="1932245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derision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6525955" y="2804844"/>
            <a:ext cx="1932245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לַעַג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886200" y="5947619"/>
            <a:ext cx="2171700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utter contempt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886200" y="5470525"/>
            <a:ext cx="2171700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שְׁאָט נֶפֶשׁ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533400" y="3658919"/>
            <a:ext cx="3310447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v. 3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6525955" y="3641188"/>
            <a:ext cx="1932245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v. 4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3886200" y="6324600"/>
            <a:ext cx="2171700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v. 5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343400" y="1562100"/>
            <a:ext cx="160020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143500" y="2133600"/>
            <a:ext cx="952500" cy="133682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14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0"/>
            <a:ext cx="1524000" cy="334962"/>
          </a:xfrm>
        </p:spPr>
        <p:txBody>
          <a:bodyPr>
            <a:normAutofit/>
          </a:bodyPr>
          <a:lstStyle/>
          <a:p>
            <a:pPr algn="r"/>
            <a:r>
              <a:rPr lang="en-US" sz="1200" dirty="0"/>
              <a:t>Ezekiel 36:1-3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304800"/>
            <a:ext cx="4191000" cy="6096000"/>
          </a:xfrm>
        </p:spPr>
        <p:txBody>
          <a:bodyPr>
            <a:no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וְאַתָּ֣ה בֶן־אָדָ֔ם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הִנָּבֵ֖א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אֶל־הָרֵ֣י יִשְׂרָאֵ֑ל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וְאָ֣מַרְתָּ֔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הָרֵי֙ יִשְׂרָאֵ֔ל שִׁמְע֖וּ דְּבַר־יְהוָֽה׃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יַ֣עַן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אָמַ֧ר הָאוֹיֵ֛ב עֲלֵיכֶ֖ם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הֶאָ֑ח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וּבָמ֣וֹת עוֹלָ֔ם לְמֽוֹרָשָׁ֖ה הָ֥יְתָה לָּֽנוּ׃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לָכֵן֙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הִנָּבֵ֣א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וְאָמַרְתָּ֔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כֹּ֥ה אָמַ֖ר אֲדֹנָ֣י יְהוִ֑ה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יַ֣עַן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בְּ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יַ֡עַן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שַׁמּוֹת֩ וְשָׁאֹ֨ף אֶתְכֶ֜ם מִסָּבִ֗יב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לִֽהְיוֹתְכֶ֤ם מֽוֹרָשָׁה֙ לִשְׁאֵרִ֣ית הַגּוֹיִ֔ם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וַתֵּֽעֲל֛וּ עַל־שְׂפַ֥ת לָשׁ֖וֹן וְדִבַּת־עָֽם׃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742950"/>
            <a:ext cx="4876800" cy="586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לָכֵן֙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הָרֵ֣י יִשְׂרָאֵ֔ל שִׁמְע֖וּ דְּבַר־אֲדֹנָ֣י יְהוִ֑ה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כֹּֽה־אָמַ֣ר אֲדֹנָ֣י יְ֠הוִה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לֶהָרִ֨ים וְלַגְּבָע֜וֹת לָאֲפִיקִ֣ים וְלַגֵּאָי֗וֹת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וְלֶחֳרָב֤וֹת הַשֹּֽׁמְמוֹת֙ וְלֶעָרִ֣ים הַנֶּעֱזָב֔וֹת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אֲשֶׁ֨ר הָי֤וּ לְבַז֙ וּלְלַ֔עַג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	לִשְׁאֵרִ֥ית הַגּוֹיִ֖ם אֲשֶׁ֥ר מִסָּבִֽיב׃ </a:t>
            </a:r>
          </a:p>
          <a:p>
            <a:pPr marL="0" indent="0" algn="r" defTabSz="457200" rtl="1">
              <a:buFont typeface="Arial" pitchFamily="34" charset="0"/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לָכֵ֗ן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כֹּֽה־אָמַר֮ אֲדֹנָ֣י יְהוִה֒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אִם־לֹ֠א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בְּאֵ֨שׁ קִנְאָתִ֥י דִבַּ֛רְתִּי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עַל־שְׁאֵרִ֥ית הַגּוֹיִ֖ם וְעַל־אֱד֣וֹם כֻּלָּ֑א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אֲשֶׁ֣ר נָתְנֽוּ־אֶת־אַרְצִ֣י ׀ לָ֠הֶם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לְמ֨וֹרָשָׁ֜ה בְּשִׂמְחַ֤ת כָּל־לֵבָב֙ בִּשְׁאָ֣ט נֶ֔פֶשׁ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	לְמַ֥עַן מִגְרָשָׁ֖הּ לָבַֽז׃ 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3528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36:4-5</a:t>
            </a:r>
          </a:p>
        </p:txBody>
      </p:sp>
    </p:spTree>
    <p:extLst>
      <p:ext uri="{BB962C8B-B14F-4D97-AF65-F5344CB8AC3E}">
        <p14:creationId xmlns:p14="http://schemas.microsoft.com/office/powerpoint/2010/main" val="217382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304800"/>
            <a:ext cx="441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לָכֵ֕ן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הִנָּבֵ֖א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עַל־אַדְמַ֣ת יִשְׂרָאֵ֑ל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וְאָמַרְתָּ֡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לֶהָרִ֣ים וְ֠לַגְּבָעוֹת לָאֲפִיקִ֨ים וְלַגֵּאָי֜וֹת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כֹּֽה־אָמַ֣ר ׀ אֲדֹנָ֣י יְהוִ֗ה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הִנְנִ֨י בְקִנְאָתִ֤י וּבַחֲמָתִי֙ דִּבַּ֔רְתִּי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יַ֛עַן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כְּלִמַּ֥ת גּוֹיִ֖ם נְשָׂאתֶֽם׃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לָכֵ֗ן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אֲנִ֖י נָשָׂ֣אתִי אֶת־יָדִ֑י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אִם־לֹ֤א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הַגּוֹיִם֙ אֲשֶׁ֣ר לָכֶ֣ם מִסָּבִ֔יב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הֵ֖מָּה כְּלִמָּתָ֥ם יִשָּֽׂאוּ׃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77000" y="1952625"/>
            <a:ext cx="914400" cy="371476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ounded Rectangle 6"/>
          <p:cNvSpPr/>
          <p:nvPr/>
        </p:nvSpPr>
        <p:spPr>
          <a:xfrm>
            <a:off x="6858000" y="3952875"/>
            <a:ext cx="676275" cy="352426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ounded Rectangle 7"/>
          <p:cNvSpPr/>
          <p:nvPr/>
        </p:nvSpPr>
        <p:spPr>
          <a:xfrm>
            <a:off x="7724774" y="3152775"/>
            <a:ext cx="752475" cy="400050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0" y="304800"/>
            <a:ext cx="44196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וְאַתֶּ֞ם הָרֵ֤י יִשְׂרָאֵל֙ עַנְפְּכֶ֣ם תִּתֵּ֔נוּ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וּפֶרְיְכֶ֥ם תִּשְׂא֖וּ לְעַמִּ֣י יִשְׂרָאֵ֑ל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כִּ֥י קֵרְב֖וּ לָבֽוֹא׃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כִּ֖י הִנְנִ֣י אֲלֵיכֶ֑ם וּפָנִ֣יתִי אֲלֵיכֶ֔ם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וְנֶעֱבַדְתֶּ֖ם וְנִזְרַעְתֶּֽם׃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וְהִרְבֵּיתִ֤י עֲלֵיכֶם֙ אָדָ֔ם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כָּל־בֵּ֥ית יִשְׂרָאֵ֖ל כֻּלֹּ֑ה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וְנֹֽשְׁבוּ֙ הֶֽעָרִ֔ים וְהֶחֳרָב֖וֹת תִּבָּנֶֽינָה׃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וְהִרְבֵּיתִ֧י עֲלֵיכֶ֛ם אָדָ֥ם וּבְהֵמָ֖ה וְרָב֣וּ וּפָר֑וּ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וְהוֹשַׁבְתִּ֨י אֶתְכֶ֜ם כְּקַדְמֽוֹתֵיכֶ֗ם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וְהֵטִֽבֹתִי֙ מֵרִאשֹׁ֣תֵיכֶ֔ם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וִֽידַעְתֶּ֖ם כִּֽי־אֲנִ֥י יְהוָֽה׃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695574" y="743949"/>
            <a:ext cx="695325" cy="333375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36:6-7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8956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36:8-11</a:t>
            </a:r>
          </a:p>
        </p:txBody>
      </p:sp>
    </p:spTree>
    <p:extLst>
      <p:ext uri="{BB962C8B-B14F-4D97-AF65-F5344CB8AC3E}">
        <p14:creationId xmlns:p14="http://schemas.microsoft.com/office/powerpoint/2010/main" val="302643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Rocine Readings\07 Ezekiel 37_1-14\pics\Calumn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3310447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My Documents\HebrewCourseBriercrestFirstYear2014\Rocine Readings\07 Ezekiel 37_1-14\pics\derision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955" y="152400"/>
            <a:ext cx="193224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My Documents\HebrewCourseBriercrestFirstYear2014\Rocine Readings\07 Ezekiel 37_1-14\pics\utter contemp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933824"/>
            <a:ext cx="2171700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533400" y="3053338"/>
            <a:ext cx="3310447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calumny (v.3)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33400" y="2576244"/>
            <a:ext cx="3310447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דִּבָּה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525955" y="3053338"/>
            <a:ext cx="1932245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derision (v.4)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6525955" y="2576244"/>
            <a:ext cx="1932245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לַעַג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6115050" y="6165207"/>
            <a:ext cx="2514600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utter contempt (v.5)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6286500" y="5699125"/>
            <a:ext cx="2171700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שְׁאָט נֶפֶשׁ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495800" y="1562100"/>
            <a:ext cx="114300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D:\My Documents\HebrewCourseBriercrestFirstYear2014\Rocine Readings\07 Ezekiel 37_1-14\pics\ignomin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33824"/>
            <a:ext cx="3310447" cy="2069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533400" y="6214319"/>
            <a:ext cx="1752600" cy="37698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ignominy (v.6)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904999" y="6122244"/>
            <a:ext cx="1938847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כְּלִמָּה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419600" y="4968338"/>
            <a:ext cx="121920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392730" y="3430319"/>
            <a:ext cx="0" cy="30348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405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304800"/>
            <a:ext cx="4191000" cy="6400800"/>
          </a:xfrm>
        </p:spPr>
        <p:txBody>
          <a:bodyPr>
            <a:no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וְהוֹלַכְתִּי֩ עֲלֵיכֶ֨ם אָדָ֜ם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אֶת־עַמִּ֤י יִשְׂרָאֵל֙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וִֽירֵשׁ֔וּךָ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וְהָיִ֥יתָ לָהֶ֖ם לְנַחֲלָ֑ה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וְלֹא־תוֹסִ֥ף ע֖וֹד לְשַׁכְּלָֽם׃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כֹּ֤ה אָמַר֙ אֲדֹנָ֣י יְהוִ֔ה </a:t>
            </a:r>
            <a:endParaRPr lang="en-US" sz="2200" dirty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יַ֚עַן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אֹמְרִ֣ים לָכֶ֔ם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אֹכֶ֥לֶת אָדָ֖ם אתי אָ֑תְּ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וּמְשַׁכֶּ֥לֶת גויך גּוֹיַ֖יִךְ הָיִֽית׃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304800"/>
            <a:ext cx="44196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לָכֵ֗ן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 אָדָם֙ לֹא־תֹ֣אכְלִי ע֔וֹד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	וגויך וְגוֹיַ֖יִךְ לֹ֣א תכשלי־תְשַׁכְּלִי־ע֑וֹד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נְאֻ֖ם אֲדֹנָ֥י יְהוִֽה׃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וְלֹא־אַשְׁמִ֨יעַ אֵלַ֤יִךְ עוֹד֙ כְּלִמַּ֣ת הַגּוֹיִ֔ם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וְחֶרְפַּ֥ת עַמִּ֖ים לֹ֣א תִשְׂאִי־ע֑וֹד </a:t>
            </a: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וגויך וְגוֹיַ֙יִךְ֙ לֹא־תַכְשִׁ֣לִי ע֔וֹד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נְאֻ֖ם אֲדֹנָ֥י יְהוִֽה׃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312640" y="1933575"/>
            <a:ext cx="859685" cy="371476"/>
          </a:xfrm>
          <a:prstGeom prst="round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ounded Rectangle 9"/>
          <p:cNvSpPr/>
          <p:nvPr/>
        </p:nvSpPr>
        <p:spPr>
          <a:xfrm>
            <a:off x="7734300" y="3952874"/>
            <a:ext cx="895350" cy="371476"/>
          </a:xfrm>
          <a:prstGeom prst="round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1507878" y="1671965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v7</a:t>
            </a:r>
            <a:endParaRPr lang="en-CA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1752600" y="2283755"/>
            <a:ext cx="695325" cy="345145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36:12-13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895600" y="0"/>
            <a:ext cx="15240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Ezekiel 36:14-15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92916" y="733425"/>
            <a:ext cx="754909" cy="371476"/>
          </a:xfrm>
          <a:prstGeom prst="round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ounded Rectangle 11"/>
          <p:cNvSpPr/>
          <p:nvPr/>
        </p:nvSpPr>
        <p:spPr>
          <a:xfrm>
            <a:off x="1905000" y="2676524"/>
            <a:ext cx="762458" cy="371476"/>
          </a:xfrm>
          <a:prstGeom prst="round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1355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7301</TotalTime>
  <Words>1828</Words>
  <Application>Microsoft Office PowerPoint</Application>
  <PresentationFormat>On-screen Show (4:3)</PresentationFormat>
  <Paragraphs>424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SBL Hebrew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Ezekiel 36:1-3</vt:lpstr>
      <vt:lpstr>PowerPoint Presentation</vt:lpstr>
      <vt:lpstr>PowerPoint Presentation</vt:lpstr>
      <vt:lpstr>PowerPoint Presentation</vt:lpstr>
      <vt:lpstr>Ezekiel 36:1-3</vt:lpstr>
      <vt:lpstr>PowerPoint Presentation</vt:lpstr>
      <vt:lpstr>PowerPoint Presentation</vt:lpstr>
      <vt:lpstr>PowerPoint Presentation</vt:lpstr>
      <vt:lpstr>Ezekiel 36:16-19</vt:lpstr>
      <vt:lpstr>Ezekiel 36:22-23</vt:lpstr>
      <vt:lpstr>Ezekiel 36:27-30</vt:lpstr>
      <vt:lpstr>PowerPoint Presentation</vt:lpstr>
      <vt:lpstr>Ezekiel 36:16-19</vt:lpstr>
      <vt:lpstr>Ezekiel 36:22-23</vt:lpstr>
      <vt:lpstr>Ezekiel 36:27-30</vt:lpstr>
      <vt:lpstr>Ezekiel 36:33-36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Charles Grebe</cp:lastModifiedBy>
  <cp:revision>645</cp:revision>
  <dcterms:created xsi:type="dcterms:W3CDTF">2006-08-16T00:00:00Z</dcterms:created>
  <dcterms:modified xsi:type="dcterms:W3CDTF">2019-11-14T20:29:21Z</dcterms:modified>
</cp:coreProperties>
</file>