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67" r:id="rId2"/>
    <p:sldId id="369" r:id="rId3"/>
    <p:sldId id="355" r:id="rId4"/>
    <p:sldId id="356" r:id="rId5"/>
    <p:sldId id="371" r:id="rId6"/>
    <p:sldId id="382" r:id="rId7"/>
    <p:sldId id="383" r:id="rId8"/>
    <p:sldId id="387" r:id="rId9"/>
    <p:sldId id="388" r:id="rId10"/>
    <p:sldId id="389" r:id="rId11"/>
    <p:sldId id="390" r:id="rId12"/>
    <p:sldId id="391" r:id="rId13"/>
    <p:sldId id="392" r:id="rId14"/>
    <p:sldId id="394" r:id="rId15"/>
    <p:sldId id="395" r:id="rId16"/>
    <p:sldId id="396" r:id="rId17"/>
    <p:sldId id="397" r:id="rId18"/>
    <p:sldId id="385" r:id="rId19"/>
    <p:sldId id="393" r:id="rId20"/>
    <p:sldId id="398" r:id="rId21"/>
    <p:sldId id="399" r:id="rId22"/>
    <p:sldId id="400" r:id="rId23"/>
    <p:sldId id="386" r:id="rId24"/>
    <p:sldId id="401" r:id="rId25"/>
    <p:sldId id="376" r:id="rId26"/>
    <p:sldId id="3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9900"/>
    <a:srgbClr val="008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p:scale>
          <a:sx n="100" d="100"/>
          <a:sy n="100" d="100"/>
        </p:scale>
        <p:origin x="-210"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2016-10-11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2</a:t>
            </a:fld>
            <a:endParaRPr lang="en-US"/>
          </a:p>
        </p:txBody>
      </p:sp>
    </p:spTree>
    <p:extLst>
      <p:ext uri="{BB962C8B-B14F-4D97-AF65-F5344CB8AC3E}">
        <p14:creationId xmlns:p14="http://schemas.microsoft.com/office/powerpoint/2010/main" val="3812377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5</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2016-10-11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328619"/>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Ezekiel 36</a:t>
            </a:r>
            <a:endParaRPr lang="en-US" sz="2800" dirty="0">
              <a:solidFill>
                <a:schemeClr val="bg1"/>
              </a:solidFill>
              <a:cs typeface="Times New Roman" pitchFamily="18" charset="0"/>
            </a:endParaRPr>
          </a:p>
        </p:txBody>
      </p:sp>
      <p:sp>
        <p:nvSpPr>
          <p:cNvPr id="6" name="Title 1"/>
          <p:cNvSpPr txBox="1">
            <a:spLocks/>
          </p:cNvSpPr>
          <p:nvPr/>
        </p:nvSpPr>
        <p:spPr>
          <a:xfrm>
            <a:off x="5105400" y="6273556"/>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יחזקאל לו</a:t>
            </a:r>
            <a:endParaRPr lang="en-US" sz="2800" dirty="0">
              <a:solidFill>
                <a:schemeClr val="bg1"/>
              </a:solidFill>
              <a:latin typeface="SBL Hebrew" pitchFamily="2" charset="-79"/>
              <a:cs typeface="SBL Hebrew" pitchFamily="2" charset="-79"/>
            </a:endParaRPr>
          </a:p>
        </p:txBody>
      </p:sp>
      <p:pic>
        <p:nvPicPr>
          <p:cNvPr id="1026" name="Picture 2" descr="D:\My Documents\HebrewCourseBriercrestFirstYear2014\Rocine Readings\07 Ezekiel 37_1-14\pics\heart-of-sto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43000"/>
            <a:ext cx="41148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My Documents\HebrewCourseBriercrestFirstYear2014\Rocine Readings\07 Ezekiel 37_1-14\pics\dove-symbol-ima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5849" y="933450"/>
            <a:ext cx="3439551"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41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Tree>
    <p:extLst>
      <p:ext uri="{BB962C8B-B14F-4D97-AF65-F5344CB8AC3E}">
        <p14:creationId xmlns:p14="http://schemas.microsoft.com/office/powerpoint/2010/main" val="2099328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
        <p:nvSpPr>
          <p:cNvPr id="8" name="TextBox 7"/>
          <p:cNvSpPr txBox="1"/>
          <p:nvPr/>
        </p:nvSpPr>
        <p:spPr>
          <a:xfrm>
            <a:off x="4343400" y="1270084"/>
            <a:ext cx="2133600" cy="253916"/>
          </a:xfrm>
          <a:prstGeom prst="rect">
            <a:avLst/>
          </a:prstGeom>
          <a:noFill/>
        </p:spPr>
        <p:txBody>
          <a:bodyPr wrap="square" rtlCol="0">
            <a:spAutoFit/>
          </a:bodyPr>
          <a:lstStyle/>
          <a:p>
            <a:pPr algn="ctr"/>
            <a:r>
              <a:rPr lang="en-US" sz="1050" dirty="0" smtClean="0">
                <a:solidFill>
                  <a:srgbClr val="0070C0"/>
                </a:solidFill>
              </a:rPr>
              <a:t>This is why they went into exile.</a:t>
            </a:r>
          </a:p>
        </p:txBody>
      </p:sp>
    </p:spTree>
    <p:extLst>
      <p:ext uri="{BB962C8B-B14F-4D97-AF65-F5344CB8AC3E}">
        <p14:creationId xmlns:p14="http://schemas.microsoft.com/office/powerpoint/2010/main" val="2788397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
        <p:nvSpPr>
          <p:cNvPr id="8" name="TextBox 7"/>
          <p:cNvSpPr txBox="1"/>
          <p:nvPr/>
        </p:nvSpPr>
        <p:spPr>
          <a:xfrm>
            <a:off x="4343400" y="1270084"/>
            <a:ext cx="2133600" cy="253916"/>
          </a:xfrm>
          <a:prstGeom prst="rect">
            <a:avLst/>
          </a:prstGeom>
          <a:noFill/>
        </p:spPr>
        <p:txBody>
          <a:bodyPr wrap="square" rtlCol="0">
            <a:spAutoFit/>
          </a:bodyPr>
          <a:lstStyle/>
          <a:p>
            <a:pPr algn="ctr"/>
            <a:r>
              <a:rPr lang="en-US" sz="1050" dirty="0" smtClean="0">
                <a:solidFill>
                  <a:srgbClr val="0070C0"/>
                </a:solidFill>
              </a:rPr>
              <a:t>This is why they went into exile.</a:t>
            </a:r>
          </a:p>
        </p:txBody>
      </p:sp>
      <p:sp>
        <p:nvSpPr>
          <p:cNvPr id="9" name="TextBox 8"/>
          <p:cNvSpPr txBox="1"/>
          <p:nvPr/>
        </p:nvSpPr>
        <p:spPr>
          <a:xfrm>
            <a:off x="4400550" y="2120205"/>
            <a:ext cx="3981450" cy="1546577"/>
          </a:xfrm>
          <a:prstGeom prst="rect">
            <a:avLst/>
          </a:prstGeom>
          <a:noFill/>
        </p:spPr>
        <p:txBody>
          <a:bodyPr wrap="square" rtlCol="0">
            <a:spAutoFit/>
          </a:bodyPr>
          <a:lstStyle/>
          <a:p>
            <a:r>
              <a:rPr lang="en-US" sz="1050" dirty="0" smtClean="0">
                <a:solidFill>
                  <a:srgbClr val="0070C0"/>
                </a:solidFill>
              </a:rPr>
              <a:t>So when is this cleansing?</a:t>
            </a:r>
          </a:p>
          <a:p>
            <a:pPr marL="171450" indent="-171450">
              <a:buFont typeface="Arial" panose="020B0604020202020204" pitchFamily="34" charset="0"/>
              <a:buChar char="•"/>
            </a:pPr>
            <a:r>
              <a:rPr lang="en-US" sz="1050" dirty="0" smtClean="0">
                <a:solidFill>
                  <a:srgbClr val="0070C0"/>
                </a:solidFill>
              </a:rPr>
              <a:t>Under Ezra/Nehemiah?</a:t>
            </a:r>
          </a:p>
          <a:p>
            <a:pPr marL="171450" indent="-171450">
              <a:buFont typeface="Arial" panose="020B0604020202020204" pitchFamily="34" charset="0"/>
              <a:buChar char="•"/>
            </a:pPr>
            <a:r>
              <a:rPr lang="en-US" sz="1050" dirty="0" smtClean="0">
                <a:solidFill>
                  <a:srgbClr val="0070C0"/>
                </a:solidFill>
              </a:rPr>
              <a:t>During Antiochus IV’s persecutions?</a:t>
            </a:r>
          </a:p>
          <a:p>
            <a:pPr marL="171450" indent="-171450">
              <a:buFont typeface="Arial" panose="020B0604020202020204" pitchFamily="34" charset="0"/>
              <a:buChar char="•"/>
            </a:pPr>
            <a:r>
              <a:rPr lang="en-US" sz="1050" dirty="0" smtClean="0">
                <a:solidFill>
                  <a:srgbClr val="0070C0"/>
                </a:solidFill>
              </a:rPr>
              <a:t>Under John the Baptist’s ministry?</a:t>
            </a:r>
          </a:p>
          <a:p>
            <a:pPr marL="171450" indent="-171450">
              <a:buFont typeface="Arial" panose="020B0604020202020204" pitchFamily="34" charset="0"/>
              <a:buChar char="•"/>
            </a:pPr>
            <a:r>
              <a:rPr lang="en-US" sz="1050" dirty="0" smtClean="0">
                <a:solidFill>
                  <a:srgbClr val="0070C0"/>
                </a:solidFill>
              </a:rPr>
              <a:t>Jesus’ ministry?</a:t>
            </a:r>
          </a:p>
          <a:p>
            <a:pPr marL="171450" indent="-171450">
              <a:buFont typeface="Arial" panose="020B0604020202020204" pitchFamily="34" charset="0"/>
              <a:buChar char="•"/>
            </a:pPr>
            <a:r>
              <a:rPr lang="en-US" sz="1050" dirty="0" smtClean="0">
                <a:solidFill>
                  <a:srgbClr val="0070C0"/>
                </a:solidFill>
              </a:rPr>
              <a:t>During a future millennium? </a:t>
            </a:r>
          </a:p>
          <a:p>
            <a:endParaRPr lang="en-US" sz="1050" dirty="0">
              <a:solidFill>
                <a:srgbClr val="0070C0"/>
              </a:solidFill>
            </a:endParaRPr>
          </a:p>
          <a:p>
            <a:r>
              <a:rPr lang="en-US" sz="1050" dirty="0" smtClean="0">
                <a:solidFill>
                  <a:srgbClr val="0070C0"/>
                </a:solidFill>
              </a:rPr>
              <a:t>From what I understand, after the Babylonian exile the Jews are known to NOT be idolatrous people</a:t>
            </a:r>
            <a:r>
              <a:rPr lang="en-US" sz="1050" dirty="0">
                <a:solidFill>
                  <a:srgbClr val="0070C0"/>
                </a:solidFill>
              </a:rPr>
              <a:t>. It’s the Gentiles who have idols</a:t>
            </a:r>
            <a:r>
              <a:rPr lang="en-US" sz="1050" dirty="0" smtClean="0">
                <a:solidFill>
                  <a:srgbClr val="0070C0"/>
                </a:solidFill>
              </a:rPr>
              <a:t>.</a:t>
            </a:r>
          </a:p>
        </p:txBody>
      </p:sp>
    </p:spTree>
    <p:extLst>
      <p:ext uri="{BB962C8B-B14F-4D97-AF65-F5344CB8AC3E}">
        <p14:creationId xmlns:p14="http://schemas.microsoft.com/office/powerpoint/2010/main" val="4203662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1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latin typeface="SBL Hebrew" pitchFamily="2" charset="-79"/>
                <a:cs typeface="SBL Hebrew" pitchFamily="2" charset="-79"/>
              </a:rPr>
              <a:t>וְר֥וּחַ חֲדָשָׁ֖ה 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וַהֲסִ֨רֹתִ֜י אֶת־לֵ֤ב הָאֶ֙בֶן֙ מִבְּשַׂרְכֶ֔ם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בָּשָֽׂר׃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אֲשֶׁר־בְּחֻקַּי֙ תֵּלֵ֔כוּ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וּמִשְׁפָּטַ֥י </a:t>
            </a:r>
            <a:r>
              <a:rPr lang="he-IL" dirty="0">
                <a:latin typeface="SBL Hebrew" pitchFamily="2" charset="-79"/>
                <a:cs typeface="SBL Hebrew" pitchFamily="2" charset="-79"/>
              </a:rPr>
              <a:t>תִּשְׁמְר֖וּ וַעֲשִׂיתֶֽם׃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בָּאָ֔רֶץ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וִהְיִ֤יתֶם </a:t>
            </a:r>
            <a:r>
              <a:rPr lang="he-IL" dirty="0">
                <a:latin typeface="SBL Hebrew" pitchFamily="2" charset="-79"/>
                <a:cs typeface="SBL Hebrew" pitchFamily="2" charset="-79"/>
              </a:rPr>
              <a:t>לִי֙ לְעָ֔ם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וְאָ֣נֹכִ֔י </a:t>
            </a:r>
            <a:r>
              <a:rPr lang="he-IL" dirty="0">
                <a:latin typeface="SBL Hebrew" pitchFamily="2" charset="-79"/>
                <a:cs typeface="SBL Hebrew" pitchFamily="2" charset="-79"/>
              </a:rPr>
              <a:t>אֶהְיֶ֥ה לָכֶ֖ם לֵאלֹהִֽים׃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4042855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latin typeface="SBL Hebrew" pitchFamily="2" charset="-79"/>
                <a:cs typeface="SBL Hebrew" pitchFamily="2" charset="-79"/>
              </a:rPr>
              <a:t>וְר֥וּחַ חֲדָשָׁ֖ה 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וַהֲסִ֨רֹתִ֜י אֶת־לֵ֤ב הָאֶ֙בֶן֙ מִבְּשַׂרְכֶ֔ם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בָּשָֽׂר׃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אֲשֶׁר־בְּחֻקַּי֙ תֵּלֵ֔כוּ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וּמִשְׁפָּטַ֥י </a:t>
            </a:r>
            <a:r>
              <a:rPr lang="he-IL" dirty="0">
                <a:latin typeface="SBL Hebrew" pitchFamily="2" charset="-79"/>
                <a:cs typeface="SBL Hebrew" pitchFamily="2" charset="-79"/>
              </a:rPr>
              <a:t>תִּשְׁמְר֖וּ וַעֲשִׂיתֶֽם׃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בָּאָ֔רֶץ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וִהְיִ֤יתֶם </a:t>
            </a:r>
            <a:r>
              <a:rPr lang="he-IL" dirty="0">
                <a:latin typeface="SBL Hebrew" pitchFamily="2" charset="-79"/>
                <a:cs typeface="SBL Hebrew" pitchFamily="2" charset="-79"/>
              </a:rPr>
              <a:t>לִי֙ לְעָ֔ם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וְאָ֣נֹכִ֔י </a:t>
            </a:r>
            <a:r>
              <a:rPr lang="he-IL" dirty="0">
                <a:latin typeface="SBL Hebrew" pitchFamily="2" charset="-79"/>
                <a:cs typeface="SBL Hebrew" pitchFamily="2" charset="-79"/>
              </a:rPr>
              <a:t>אֶהְיֶ֥ה לָכֶ֖ם לֵאלֹהִֽים׃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cxnSp>
        <p:nvCxnSpPr>
          <p:cNvPr id="4" name="Straight Connector 3"/>
          <p:cNvCxnSpPr/>
          <p:nvPr/>
        </p:nvCxnSpPr>
        <p:spPr>
          <a:xfrm>
            <a:off x="5562600" y="2046074"/>
            <a:ext cx="533400" cy="1"/>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572000" y="1930442"/>
            <a:ext cx="914400" cy="253916"/>
          </a:xfrm>
          <a:prstGeom prst="rect">
            <a:avLst/>
          </a:prstGeom>
          <a:noFill/>
          <a:ln>
            <a:noFill/>
          </a:ln>
        </p:spPr>
        <p:txBody>
          <a:bodyPr wrap="square" rtlCol="0">
            <a:spAutoFit/>
          </a:bodyPr>
          <a:lstStyle/>
          <a:p>
            <a:pPr algn="ctr"/>
            <a:r>
              <a:rPr lang="en-US" sz="1050" dirty="0" smtClean="0">
                <a:solidFill>
                  <a:srgbClr val="0070C0"/>
                </a:solidFill>
              </a:rPr>
              <a:t>“my Spirit”</a:t>
            </a:r>
          </a:p>
        </p:txBody>
      </p:sp>
      <p:sp>
        <p:nvSpPr>
          <p:cNvPr id="6" name="TextBox 5"/>
          <p:cNvSpPr txBox="1"/>
          <p:nvPr/>
        </p:nvSpPr>
        <p:spPr>
          <a:xfrm>
            <a:off x="4572000" y="3175084"/>
            <a:ext cx="914400" cy="253916"/>
          </a:xfrm>
          <a:prstGeom prst="rect">
            <a:avLst/>
          </a:prstGeom>
          <a:noFill/>
          <a:ln>
            <a:noFill/>
          </a:ln>
        </p:spPr>
        <p:txBody>
          <a:bodyPr wrap="square" rtlCol="0">
            <a:spAutoFit/>
          </a:bodyPr>
          <a:lstStyle/>
          <a:p>
            <a:pPr algn="ctr"/>
            <a:r>
              <a:rPr lang="en-US" sz="1050" dirty="0" smtClean="0">
                <a:solidFill>
                  <a:srgbClr val="0070C0"/>
                </a:solidFill>
              </a:rPr>
              <a:t>“land”</a:t>
            </a:r>
          </a:p>
        </p:txBody>
      </p:sp>
      <p:cxnSp>
        <p:nvCxnSpPr>
          <p:cNvPr id="7" name="Straight Connector 6"/>
          <p:cNvCxnSpPr>
            <a:stCxn id="6" idx="3"/>
          </p:cNvCxnSpPr>
          <p:nvPr/>
        </p:nvCxnSpPr>
        <p:spPr>
          <a:xfrm>
            <a:off x="5486400" y="3302042"/>
            <a:ext cx="304800" cy="0"/>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9" name="TextBox 8"/>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10" name="TextBox 9"/>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11" name="Straight Connector 10"/>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18" name="Straight Connector 17"/>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22" name="Straight Connector 21"/>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25" name="Straight Connector 24"/>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80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cxnSp>
        <p:nvCxnSpPr>
          <p:cNvPr id="4" name="Straight Connector 3"/>
          <p:cNvCxnSpPr/>
          <p:nvPr/>
        </p:nvCxnSpPr>
        <p:spPr>
          <a:xfrm>
            <a:off x="5562600" y="2046074"/>
            <a:ext cx="533400" cy="1"/>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572000" y="1930442"/>
            <a:ext cx="914400" cy="253916"/>
          </a:xfrm>
          <a:prstGeom prst="rect">
            <a:avLst/>
          </a:prstGeom>
          <a:noFill/>
          <a:ln>
            <a:noFill/>
          </a:ln>
        </p:spPr>
        <p:txBody>
          <a:bodyPr wrap="square" rtlCol="0">
            <a:spAutoFit/>
          </a:bodyPr>
          <a:lstStyle/>
          <a:p>
            <a:pPr algn="ctr"/>
            <a:r>
              <a:rPr lang="en-US" sz="1050" dirty="0" smtClean="0">
                <a:solidFill>
                  <a:srgbClr val="0070C0"/>
                </a:solidFill>
              </a:rPr>
              <a:t>“my Spirit”</a:t>
            </a:r>
          </a:p>
        </p:txBody>
      </p:sp>
      <p:sp>
        <p:nvSpPr>
          <p:cNvPr id="6" name="TextBox 5"/>
          <p:cNvSpPr txBox="1"/>
          <p:nvPr/>
        </p:nvSpPr>
        <p:spPr>
          <a:xfrm>
            <a:off x="4572000" y="3175084"/>
            <a:ext cx="914400" cy="253916"/>
          </a:xfrm>
          <a:prstGeom prst="rect">
            <a:avLst/>
          </a:prstGeom>
          <a:noFill/>
          <a:ln>
            <a:noFill/>
          </a:ln>
        </p:spPr>
        <p:txBody>
          <a:bodyPr wrap="square" rtlCol="0">
            <a:spAutoFit/>
          </a:bodyPr>
          <a:lstStyle/>
          <a:p>
            <a:pPr algn="ctr"/>
            <a:r>
              <a:rPr lang="en-US" sz="1050" dirty="0" smtClean="0">
                <a:solidFill>
                  <a:srgbClr val="0070C0"/>
                </a:solidFill>
              </a:rPr>
              <a:t>“land”</a:t>
            </a:r>
          </a:p>
        </p:txBody>
      </p:sp>
      <p:cxnSp>
        <p:nvCxnSpPr>
          <p:cNvPr id="7" name="Straight Connector 6"/>
          <p:cNvCxnSpPr>
            <a:stCxn id="6" idx="3"/>
          </p:cNvCxnSpPr>
          <p:nvPr/>
        </p:nvCxnSpPr>
        <p:spPr>
          <a:xfrm>
            <a:off x="5486400" y="3302042"/>
            <a:ext cx="304800" cy="0"/>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9" name="TextBox 8"/>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10" name="TextBox 9"/>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11" name="Straight Connector 10"/>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18" name="Straight Connector 17"/>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22" name="Straight Connector 21"/>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25" name="Straight Connector 24"/>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6" name="Rectangle 25"/>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27" name="Rectangle 26"/>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28" name="Rectangle 27"/>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29" name="Straight Connector 28"/>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529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11" name="Straight Connector 10"/>
          <p:cNvCxnSpPr/>
          <p:nvPr/>
        </p:nvCxnSpPr>
        <p:spPr>
          <a:xfrm>
            <a:off x="5562600" y="2046074"/>
            <a:ext cx="533400" cy="1"/>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0" name="TextBox 19"/>
          <p:cNvSpPr txBox="1"/>
          <p:nvPr/>
        </p:nvSpPr>
        <p:spPr>
          <a:xfrm>
            <a:off x="4572000" y="1930442"/>
            <a:ext cx="914400" cy="253916"/>
          </a:xfrm>
          <a:prstGeom prst="rect">
            <a:avLst/>
          </a:prstGeom>
          <a:noFill/>
        </p:spPr>
        <p:txBody>
          <a:bodyPr wrap="square" rtlCol="0">
            <a:spAutoFit/>
          </a:bodyPr>
          <a:lstStyle/>
          <a:p>
            <a:pPr algn="ctr"/>
            <a:r>
              <a:rPr lang="en-US" sz="1050" b="1" dirty="0" smtClean="0">
                <a:solidFill>
                  <a:srgbClr val="FF0000"/>
                </a:solidFill>
              </a:rPr>
              <a:t>“my Spirit”</a:t>
            </a:r>
          </a:p>
        </p:txBody>
      </p:sp>
      <p:sp>
        <p:nvSpPr>
          <p:cNvPr id="15" name="TextBox 14"/>
          <p:cNvSpPr txBox="1"/>
          <p:nvPr/>
        </p:nvSpPr>
        <p:spPr>
          <a:xfrm>
            <a:off x="4572000" y="3175084"/>
            <a:ext cx="914400" cy="253916"/>
          </a:xfrm>
          <a:prstGeom prst="rect">
            <a:avLst/>
          </a:prstGeom>
          <a:noFill/>
        </p:spPr>
        <p:txBody>
          <a:bodyPr wrap="square" rtlCol="0">
            <a:spAutoFit/>
          </a:bodyPr>
          <a:lstStyle/>
          <a:p>
            <a:pPr algn="ctr"/>
            <a:r>
              <a:rPr lang="en-US" sz="1050" b="1" dirty="0" smtClean="0">
                <a:solidFill>
                  <a:srgbClr val="FF0000"/>
                </a:solidFill>
              </a:rPr>
              <a:t>“land”</a:t>
            </a:r>
          </a:p>
        </p:txBody>
      </p:sp>
      <p:cxnSp>
        <p:nvCxnSpPr>
          <p:cNvPr id="17" name="Straight Connector 16"/>
          <p:cNvCxnSpPr>
            <a:stCxn id="15" idx="3"/>
          </p:cNvCxnSpPr>
          <p:nvPr/>
        </p:nvCxnSpPr>
        <p:spPr>
          <a:xfrm>
            <a:off x="5486400" y="3302042"/>
            <a:ext cx="304800" cy="0"/>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23" name="TextBox 22"/>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24" name="TextBox 23"/>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25" name="Straight Connector 24"/>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32" name="Straight Connector 31"/>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35" name="TextBox 34"/>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36" name="Straight Connector 35"/>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42" name="TextBox 41"/>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43" name="Straight Connector 42"/>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1973273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11" name="Straight Connector 10"/>
          <p:cNvCxnSpPr/>
          <p:nvPr/>
        </p:nvCxnSpPr>
        <p:spPr>
          <a:xfrm>
            <a:off x="5562600" y="2046074"/>
            <a:ext cx="533400" cy="1"/>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0" name="TextBox 19"/>
          <p:cNvSpPr txBox="1"/>
          <p:nvPr/>
        </p:nvSpPr>
        <p:spPr>
          <a:xfrm>
            <a:off x="4572000" y="1930442"/>
            <a:ext cx="914400" cy="253916"/>
          </a:xfrm>
          <a:prstGeom prst="rect">
            <a:avLst/>
          </a:prstGeom>
          <a:noFill/>
        </p:spPr>
        <p:txBody>
          <a:bodyPr wrap="square" rtlCol="0">
            <a:spAutoFit/>
          </a:bodyPr>
          <a:lstStyle/>
          <a:p>
            <a:pPr algn="ctr"/>
            <a:r>
              <a:rPr lang="en-US" sz="1050" b="1" dirty="0" smtClean="0">
                <a:solidFill>
                  <a:srgbClr val="FF0000"/>
                </a:solidFill>
              </a:rPr>
              <a:t>“my Spirit”</a:t>
            </a:r>
          </a:p>
        </p:txBody>
      </p:sp>
      <p:sp>
        <p:nvSpPr>
          <p:cNvPr id="15" name="TextBox 14"/>
          <p:cNvSpPr txBox="1"/>
          <p:nvPr/>
        </p:nvSpPr>
        <p:spPr>
          <a:xfrm>
            <a:off x="4572000" y="3175084"/>
            <a:ext cx="914400" cy="253916"/>
          </a:xfrm>
          <a:prstGeom prst="rect">
            <a:avLst/>
          </a:prstGeom>
          <a:noFill/>
        </p:spPr>
        <p:txBody>
          <a:bodyPr wrap="square" rtlCol="0">
            <a:spAutoFit/>
          </a:bodyPr>
          <a:lstStyle/>
          <a:p>
            <a:pPr algn="ctr"/>
            <a:r>
              <a:rPr lang="en-US" sz="1050" b="1" dirty="0" smtClean="0">
                <a:solidFill>
                  <a:srgbClr val="FF0000"/>
                </a:solidFill>
              </a:rPr>
              <a:t>“land”</a:t>
            </a:r>
          </a:p>
        </p:txBody>
      </p:sp>
      <p:cxnSp>
        <p:nvCxnSpPr>
          <p:cNvPr id="17" name="Straight Connector 16"/>
          <p:cNvCxnSpPr>
            <a:stCxn id="15" idx="3"/>
          </p:cNvCxnSpPr>
          <p:nvPr/>
        </p:nvCxnSpPr>
        <p:spPr>
          <a:xfrm>
            <a:off x="5486400" y="3302042"/>
            <a:ext cx="304800" cy="0"/>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23" name="TextBox 22"/>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24" name="TextBox 23"/>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25" name="Straight Connector 24"/>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32" name="Straight Connector 31"/>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35" name="TextBox 34"/>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36" name="Straight Connector 35"/>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42" name="TextBox 41"/>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43" name="Straight Connector 42"/>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38" name="TextBox 37"/>
          <p:cNvSpPr txBox="1"/>
          <p:nvPr/>
        </p:nvSpPr>
        <p:spPr>
          <a:xfrm>
            <a:off x="3009900" y="6167735"/>
            <a:ext cx="3124200" cy="276999"/>
          </a:xfrm>
          <a:prstGeom prst="rect">
            <a:avLst/>
          </a:prstGeom>
          <a:noFill/>
          <a:ln w="28575">
            <a:solidFill>
              <a:schemeClr val="tx1"/>
            </a:solidFill>
          </a:ln>
        </p:spPr>
        <p:txBody>
          <a:bodyPr wrap="square" rtlCol="0">
            <a:spAutoFit/>
          </a:bodyPr>
          <a:lstStyle/>
          <a:p>
            <a:pPr algn="ctr"/>
            <a:r>
              <a:rPr lang="en-US" sz="1200" dirty="0" smtClean="0">
                <a:solidFill>
                  <a:srgbClr val="0070C0"/>
                </a:solidFill>
              </a:rPr>
              <a:t>What other passage does this sound like?</a:t>
            </a:r>
          </a:p>
        </p:txBody>
      </p:sp>
    </p:spTree>
    <p:extLst>
      <p:ext uri="{BB962C8B-B14F-4D97-AF65-F5344CB8AC3E}">
        <p14:creationId xmlns:p14="http://schemas.microsoft.com/office/powerpoint/2010/main" val="1909920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672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D:\My Documents\HebrewCourseBriercrestFirstYear2014\Rocine Readings\07 Ezekiel 37_1-14\pics\Calumn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
            <a:ext cx="3310447" cy="2362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My Documents\HebrewCourseBriercrestFirstYear2014\Rocine Readings\07 Ezekiel 37_1-14\pics\derision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955" y="381000"/>
            <a:ext cx="1932245"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My Documents\HebrewCourseBriercrestFirstYear2014\Rocine Readings\07 Ezekiel 37_1-14\pics\utter contemp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3781424"/>
            <a:ext cx="2171700" cy="1628776"/>
          </a:xfrm>
          <a:prstGeom prst="rect">
            <a:avLst/>
          </a:prstGeom>
          <a:noFill/>
          <a:extLst>
            <a:ext uri="{909E8E84-426E-40DD-AFC4-6F175D3DCCD1}">
              <a14:hiddenFill xmlns:a14="http://schemas.microsoft.com/office/drawing/2010/main">
                <a:solidFill>
                  <a:srgbClr val="FFFFFF"/>
                </a:solidFill>
              </a14:hiddenFill>
            </a:ext>
          </a:extLst>
        </p:spPr>
      </p:pic>
      <p:sp>
        <p:nvSpPr>
          <p:cNvPr id="20" name="Title 1"/>
          <p:cNvSpPr txBox="1">
            <a:spLocks/>
          </p:cNvSpPr>
          <p:nvPr/>
        </p:nvSpPr>
        <p:spPr>
          <a:xfrm>
            <a:off x="533400" y="3281938"/>
            <a:ext cx="3310447"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calumny</a:t>
            </a:r>
            <a:endParaRPr lang="en-US" sz="2800" dirty="0">
              <a:solidFill>
                <a:schemeClr val="bg1"/>
              </a:solidFill>
              <a:cs typeface="Times New Roman" pitchFamily="18" charset="0"/>
            </a:endParaRPr>
          </a:p>
        </p:txBody>
      </p:sp>
      <p:sp>
        <p:nvSpPr>
          <p:cNvPr id="21" name="Title 1"/>
          <p:cNvSpPr txBox="1">
            <a:spLocks/>
          </p:cNvSpPr>
          <p:nvPr/>
        </p:nvSpPr>
        <p:spPr>
          <a:xfrm>
            <a:off x="533400" y="2804844"/>
            <a:ext cx="3310447"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דִּבָּה</a:t>
            </a:r>
            <a:endParaRPr lang="en-US" sz="2800" dirty="0">
              <a:solidFill>
                <a:schemeClr val="bg1"/>
              </a:solidFill>
              <a:latin typeface="SBL Hebrew" pitchFamily="2" charset="-79"/>
              <a:cs typeface="SBL Hebrew" pitchFamily="2" charset="-79"/>
            </a:endParaRPr>
          </a:p>
        </p:txBody>
      </p:sp>
      <p:sp>
        <p:nvSpPr>
          <p:cNvPr id="22" name="Title 1"/>
          <p:cNvSpPr txBox="1">
            <a:spLocks/>
          </p:cNvSpPr>
          <p:nvPr/>
        </p:nvSpPr>
        <p:spPr>
          <a:xfrm>
            <a:off x="6525955" y="3281938"/>
            <a:ext cx="1932245"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a:solidFill>
                  <a:schemeClr val="bg1"/>
                </a:solidFill>
                <a:cs typeface="Times New Roman" pitchFamily="18" charset="0"/>
              </a:rPr>
              <a:t>derision</a:t>
            </a:r>
          </a:p>
        </p:txBody>
      </p:sp>
      <p:sp>
        <p:nvSpPr>
          <p:cNvPr id="23" name="Title 1"/>
          <p:cNvSpPr txBox="1">
            <a:spLocks/>
          </p:cNvSpPr>
          <p:nvPr/>
        </p:nvSpPr>
        <p:spPr>
          <a:xfrm>
            <a:off x="6525955" y="2804844"/>
            <a:ext cx="1932245"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לַעַג</a:t>
            </a:r>
            <a:endParaRPr lang="en-US" sz="2800" dirty="0">
              <a:solidFill>
                <a:schemeClr val="bg1"/>
              </a:solidFill>
              <a:latin typeface="SBL Hebrew" pitchFamily="2" charset="-79"/>
              <a:cs typeface="SBL Hebrew" pitchFamily="2" charset="-79"/>
            </a:endParaRPr>
          </a:p>
        </p:txBody>
      </p:sp>
      <p:sp>
        <p:nvSpPr>
          <p:cNvPr id="24" name="Title 1"/>
          <p:cNvSpPr txBox="1">
            <a:spLocks/>
          </p:cNvSpPr>
          <p:nvPr/>
        </p:nvSpPr>
        <p:spPr>
          <a:xfrm>
            <a:off x="3886200" y="5947619"/>
            <a:ext cx="21717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a:solidFill>
                  <a:schemeClr val="bg1"/>
                </a:solidFill>
                <a:cs typeface="Times New Roman" pitchFamily="18" charset="0"/>
              </a:rPr>
              <a:t>utter contempt</a:t>
            </a:r>
          </a:p>
        </p:txBody>
      </p:sp>
      <p:sp>
        <p:nvSpPr>
          <p:cNvPr id="25" name="Title 1"/>
          <p:cNvSpPr txBox="1">
            <a:spLocks/>
          </p:cNvSpPr>
          <p:nvPr/>
        </p:nvSpPr>
        <p:spPr>
          <a:xfrm>
            <a:off x="3886200" y="5470525"/>
            <a:ext cx="21717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שְׁאָט </a:t>
            </a:r>
            <a:r>
              <a:rPr lang="he-IL" sz="2800" dirty="0" smtClean="0">
                <a:solidFill>
                  <a:schemeClr val="bg1"/>
                </a:solidFill>
                <a:latin typeface="SBL Hebrew" pitchFamily="2" charset="-79"/>
                <a:cs typeface="SBL Hebrew" pitchFamily="2" charset="-79"/>
              </a:rPr>
              <a:t>נֶפֶשׁ</a:t>
            </a:r>
            <a:endParaRPr lang="en-US" sz="2800" dirty="0">
              <a:solidFill>
                <a:schemeClr val="bg1"/>
              </a:solidFill>
              <a:latin typeface="SBL Hebrew" pitchFamily="2" charset="-79"/>
              <a:cs typeface="SBL Hebrew" pitchFamily="2" charset="-79"/>
            </a:endParaRPr>
          </a:p>
        </p:txBody>
      </p:sp>
      <p:sp>
        <p:nvSpPr>
          <p:cNvPr id="26" name="Title 1"/>
          <p:cNvSpPr txBox="1">
            <a:spLocks/>
          </p:cNvSpPr>
          <p:nvPr/>
        </p:nvSpPr>
        <p:spPr>
          <a:xfrm>
            <a:off x="533400" y="3658919"/>
            <a:ext cx="3310447"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v. 3</a:t>
            </a:r>
            <a:endParaRPr lang="en-US" sz="2800" dirty="0">
              <a:solidFill>
                <a:schemeClr val="bg1"/>
              </a:solidFill>
              <a:cs typeface="Times New Roman" pitchFamily="18" charset="0"/>
            </a:endParaRPr>
          </a:p>
        </p:txBody>
      </p:sp>
      <p:sp>
        <p:nvSpPr>
          <p:cNvPr id="27" name="Title 1"/>
          <p:cNvSpPr txBox="1">
            <a:spLocks/>
          </p:cNvSpPr>
          <p:nvPr/>
        </p:nvSpPr>
        <p:spPr>
          <a:xfrm>
            <a:off x="6525955" y="3641188"/>
            <a:ext cx="1932245"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v. 4</a:t>
            </a:r>
            <a:endParaRPr lang="en-US" sz="2800" dirty="0">
              <a:solidFill>
                <a:schemeClr val="bg1"/>
              </a:solidFill>
              <a:cs typeface="Times New Roman" pitchFamily="18" charset="0"/>
            </a:endParaRPr>
          </a:p>
        </p:txBody>
      </p:sp>
      <p:sp>
        <p:nvSpPr>
          <p:cNvPr id="28" name="Title 1"/>
          <p:cNvSpPr txBox="1">
            <a:spLocks/>
          </p:cNvSpPr>
          <p:nvPr/>
        </p:nvSpPr>
        <p:spPr>
          <a:xfrm>
            <a:off x="3886200" y="6324600"/>
            <a:ext cx="21717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v. 5</a:t>
            </a:r>
            <a:endParaRPr lang="en-US" sz="2800" dirty="0">
              <a:solidFill>
                <a:schemeClr val="bg1"/>
              </a:solidFill>
              <a:cs typeface="Times New Roman" pitchFamily="18" charset="0"/>
            </a:endParaRPr>
          </a:p>
        </p:txBody>
      </p:sp>
      <p:cxnSp>
        <p:nvCxnSpPr>
          <p:cNvPr id="3" name="Straight Arrow Connector 2"/>
          <p:cNvCxnSpPr/>
          <p:nvPr/>
        </p:nvCxnSpPr>
        <p:spPr>
          <a:xfrm>
            <a:off x="4343400" y="1562100"/>
            <a:ext cx="160020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143500" y="2133600"/>
            <a:ext cx="952500" cy="133682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144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Tree>
    <p:extLst>
      <p:ext uri="{BB962C8B-B14F-4D97-AF65-F5344CB8AC3E}">
        <p14:creationId xmlns:p14="http://schemas.microsoft.com/office/powerpoint/2010/main" val="1339786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5" name="TextBox 4"/>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6" name="Rectangle 5"/>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Tree>
    <p:extLst>
      <p:ext uri="{BB962C8B-B14F-4D97-AF65-F5344CB8AC3E}">
        <p14:creationId xmlns:p14="http://schemas.microsoft.com/office/powerpoint/2010/main" val="1261059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10" name="TextBox 9"/>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12" name="Rectangle 11"/>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
        <p:nvSpPr>
          <p:cNvPr id="21" name="TextBox 20"/>
          <p:cNvSpPr txBox="1"/>
          <p:nvPr/>
        </p:nvSpPr>
        <p:spPr>
          <a:xfrm>
            <a:off x="228600" y="6096000"/>
            <a:ext cx="8686800" cy="577081"/>
          </a:xfrm>
          <a:prstGeom prst="rect">
            <a:avLst/>
          </a:prstGeom>
          <a:noFill/>
        </p:spPr>
        <p:txBody>
          <a:bodyPr wrap="square" rtlCol="0">
            <a:spAutoFit/>
          </a:bodyPr>
          <a:lstStyle/>
          <a:p>
            <a:r>
              <a:rPr lang="en-US" sz="1050" dirty="0" smtClean="0">
                <a:solidFill>
                  <a:srgbClr val="0070C0"/>
                </a:solidFill>
              </a:rPr>
              <a:t>It seems that Ezekiel 36:26 (new heart/new spirit) or at least </a:t>
            </a:r>
            <a:r>
              <a:rPr lang="en-US" sz="1050" dirty="0">
                <a:solidFill>
                  <a:srgbClr val="0070C0"/>
                </a:solidFill>
              </a:rPr>
              <a:t>Ezekiel </a:t>
            </a:r>
            <a:r>
              <a:rPr lang="en-US" sz="1050" dirty="0" smtClean="0">
                <a:solidFill>
                  <a:srgbClr val="0070C0"/>
                </a:solidFill>
              </a:rPr>
              <a:t>36:27 (my Spirit/cause to walk in my ways/keep my judgments) is fulfilled in the NT in the new covenant. And yet Feinberg, who points to Jeremiah as a parallel passage, says of Ezekiel 36:27, “</a:t>
            </a:r>
            <a:r>
              <a:rPr lang="en-US" sz="1050" dirty="0">
                <a:solidFill>
                  <a:srgbClr val="0070C0"/>
                </a:solidFill>
              </a:rPr>
              <a:t>This is the coming of the Holy Spirit upon Israel in the future, not that at </a:t>
            </a:r>
            <a:r>
              <a:rPr lang="en-US" sz="1050" dirty="0" smtClean="0">
                <a:solidFill>
                  <a:srgbClr val="0070C0"/>
                </a:solidFill>
              </a:rPr>
              <a:t>Pentecost” (Feinberg, p 209*)!?</a:t>
            </a:r>
            <a:endParaRPr lang="en-CA" sz="1050" dirty="0">
              <a:solidFill>
                <a:srgbClr val="0070C0"/>
              </a:solidFill>
            </a:endParaRPr>
          </a:p>
        </p:txBody>
      </p:sp>
    </p:spTree>
    <p:extLst>
      <p:ext uri="{BB962C8B-B14F-4D97-AF65-F5344CB8AC3E}">
        <p14:creationId xmlns:p14="http://schemas.microsoft.com/office/powerpoint/2010/main" val="145053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10" name="TextBox 9"/>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12" name="Rectangle 11"/>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
        <p:nvSpPr>
          <p:cNvPr id="8" name="TextBox 7"/>
          <p:cNvSpPr txBox="1"/>
          <p:nvPr/>
        </p:nvSpPr>
        <p:spPr>
          <a:xfrm>
            <a:off x="228600" y="6096000"/>
            <a:ext cx="8686800" cy="646331"/>
          </a:xfrm>
          <a:prstGeom prst="rect">
            <a:avLst/>
          </a:prstGeom>
          <a:noFill/>
          <a:ln w="19050">
            <a:solidFill>
              <a:schemeClr val="tx1"/>
            </a:solidFill>
          </a:ln>
        </p:spPr>
        <p:txBody>
          <a:bodyPr wrap="square" rtlCol="0">
            <a:spAutoFit/>
          </a:bodyPr>
          <a:lstStyle/>
          <a:p>
            <a:r>
              <a:rPr lang="en-US" sz="1200" b="1" dirty="0" smtClean="0">
                <a:solidFill>
                  <a:srgbClr val="0070C0"/>
                </a:solidFill>
              </a:rPr>
              <a:t>So what do you think about v. 26/27? Ezra, Pentecost, millennium?</a:t>
            </a:r>
          </a:p>
          <a:p>
            <a:r>
              <a:rPr lang="en-US" sz="1200" dirty="0" smtClean="0">
                <a:solidFill>
                  <a:srgbClr val="0070C0"/>
                </a:solidFill>
              </a:rPr>
              <a:t>Note also v. 28 and the rest of the chapter. Lots about the land, fruitfulness, population growth as well as repentance and holy living.</a:t>
            </a:r>
          </a:p>
          <a:p>
            <a:r>
              <a:rPr lang="en-US" sz="1200" dirty="0" smtClean="0">
                <a:solidFill>
                  <a:srgbClr val="0070C0"/>
                </a:solidFill>
              </a:rPr>
              <a:t>Verse 33 is key. Is it going back to verse 25 and Ezra/</a:t>
            </a:r>
            <a:r>
              <a:rPr lang="en-US" sz="1200" dirty="0" err="1" smtClean="0">
                <a:solidFill>
                  <a:srgbClr val="0070C0"/>
                </a:solidFill>
              </a:rPr>
              <a:t>Neh</a:t>
            </a:r>
            <a:r>
              <a:rPr lang="en-US" sz="1200" dirty="0" smtClean="0">
                <a:solidFill>
                  <a:srgbClr val="0070C0"/>
                </a:solidFill>
              </a:rPr>
              <a:t> time? Verse 33 is an awkward fit for the 20</a:t>
            </a:r>
            <a:r>
              <a:rPr lang="en-US" sz="1200" baseline="30000" dirty="0" smtClean="0">
                <a:solidFill>
                  <a:srgbClr val="0070C0"/>
                </a:solidFill>
              </a:rPr>
              <a:t>th</a:t>
            </a:r>
            <a:r>
              <a:rPr lang="en-US" sz="1200" dirty="0" smtClean="0">
                <a:solidFill>
                  <a:srgbClr val="0070C0"/>
                </a:solidFill>
              </a:rPr>
              <a:t> century return to the land. </a:t>
            </a:r>
          </a:p>
        </p:txBody>
      </p:sp>
    </p:spTree>
    <p:extLst>
      <p:ext uri="{BB962C8B-B14F-4D97-AF65-F5344CB8AC3E}">
        <p14:creationId xmlns:p14="http://schemas.microsoft.com/office/powerpoint/2010/main" val="2348570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7209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0" y="0"/>
            <a:ext cx="1524000" cy="334962"/>
          </a:xfrm>
        </p:spPr>
        <p:txBody>
          <a:bodyPr>
            <a:normAutofit/>
          </a:bodyPr>
          <a:lstStyle/>
          <a:p>
            <a:pPr algn="r"/>
            <a:r>
              <a:rPr lang="en-US" sz="1200" dirty="0" smtClean="0"/>
              <a:t>Ezekiel 36:29-31</a:t>
            </a:r>
            <a:endParaRPr lang="en-US" sz="1200" dirty="0"/>
          </a:p>
        </p:txBody>
      </p:sp>
      <p:sp>
        <p:nvSpPr>
          <p:cNvPr id="26" name="Title 1"/>
          <p:cNvSpPr txBox="1">
            <a:spLocks/>
          </p:cNvSpPr>
          <p:nvPr/>
        </p:nvSpPr>
        <p:spPr>
          <a:xfrm>
            <a:off x="31242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Ezekiel 36:32</a:t>
            </a:r>
            <a:endParaRPr lang="en-US" sz="1200" dirty="0"/>
          </a:p>
        </p:txBody>
      </p:sp>
      <p:sp>
        <p:nvSpPr>
          <p:cNvPr id="7" name="Content Placeholder 2"/>
          <p:cNvSpPr txBox="1">
            <a:spLocks/>
          </p:cNvSpPr>
          <p:nvPr/>
        </p:nvSpPr>
        <p:spPr>
          <a:xfrm>
            <a:off x="4876800" y="304800"/>
            <a:ext cx="4267200" cy="6400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וְהוֹשַׁעְתִּ֣י </a:t>
            </a:r>
            <a:r>
              <a:rPr lang="he-IL" sz="2200" dirty="0">
                <a:latin typeface="SBL Hebrew" pitchFamily="2" charset="-79"/>
                <a:cs typeface="SBL Hebrew" pitchFamily="2" charset="-79"/>
              </a:rPr>
              <a:t>אֶתְכֶ֔ם מִכֹּ֖ל </a:t>
            </a:r>
            <a:r>
              <a:rPr lang="he-IL" sz="2200" dirty="0">
                <a:solidFill>
                  <a:schemeClr val="accent6">
                    <a:lumMod val="50000"/>
                  </a:schemeClr>
                </a:solidFill>
                <a:latin typeface="SBL Hebrew" pitchFamily="2" charset="-79"/>
                <a:cs typeface="SBL Hebrew" pitchFamily="2" charset="-79"/>
              </a:rPr>
              <a:t>טֻמְא</a:t>
            </a:r>
            <a:r>
              <a:rPr lang="he-IL" sz="2200" dirty="0">
                <a:latin typeface="SBL Hebrew" pitchFamily="2" charset="-79"/>
                <a:cs typeface="SBL Hebrew" pitchFamily="2" charset="-79"/>
              </a:rPr>
              <a:t>ֽוֹתֵיכֶ֑ם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וְקָרָ֤אתִי </a:t>
            </a:r>
            <a:r>
              <a:rPr lang="he-IL" sz="2200" dirty="0">
                <a:latin typeface="SBL Hebrew" pitchFamily="2" charset="-79"/>
                <a:cs typeface="SBL Hebrew" pitchFamily="2" charset="-79"/>
              </a:rPr>
              <a:t>אֶל־הַדָּגָן֙ וְהִרְבֵּיתִ֣י אֹת֔וֹ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וְלֹא־אֶתֵּ֥ן </a:t>
            </a:r>
            <a:r>
              <a:rPr lang="he-IL" sz="2200" dirty="0">
                <a:latin typeface="SBL Hebrew" pitchFamily="2" charset="-79"/>
                <a:cs typeface="SBL Hebrew" pitchFamily="2" charset="-79"/>
              </a:rPr>
              <a:t>עֲלֵיכֶ֖ם רָעָֽב׃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וְהִרְבֵּיתִי֙ </a:t>
            </a:r>
            <a:r>
              <a:rPr lang="he-IL" sz="2200" dirty="0">
                <a:latin typeface="SBL Hebrew" pitchFamily="2" charset="-79"/>
                <a:cs typeface="SBL Hebrew" pitchFamily="2" charset="-79"/>
              </a:rPr>
              <a:t>אֶת־פְּרִ֣י הָעֵ֔ץ וּתְנוּבַ֖ת הַשָּׂדֶ֑ה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he-IL" sz="2200" dirty="0" smtClean="0">
                <a:latin typeface="SBL Hebrew" pitchFamily="2" charset="-79"/>
                <a:cs typeface="SBL Hebrew" pitchFamily="2" charset="-79"/>
              </a:rPr>
              <a:t>לְמַ֗עַן </a:t>
            </a:r>
            <a:r>
              <a:rPr lang="he-IL" sz="2200" dirty="0">
                <a:latin typeface="SBL Hebrew" pitchFamily="2" charset="-79"/>
                <a:cs typeface="SBL Hebrew" pitchFamily="2" charset="-79"/>
              </a:rPr>
              <a:t>אֲ֠שֶׁר לֹ֣א תִקְח֥וּ ע֛וֹד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חֶרְפַּ֥ת </a:t>
            </a:r>
            <a:r>
              <a:rPr lang="he-IL" sz="2200" dirty="0">
                <a:latin typeface="SBL Hebrew" pitchFamily="2" charset="-79"/>
                <a:cs typeface="SBL Hebrew" pitchFamily="2" charset="-79"/>
              </a:rPr>
              <a:t>רָעָ֖ב בַּגּוֹיִֽם׃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וּזְכַרְתֶּם֙ </a:t>
            </a:r>
            <a:r>
              <a:rPr lang="he-IL" sz="2200" dirty="0">
                <a:latin typeface="SBL Hebrew" pitchFamily="2" charset="-79"/>
                <a:cs typeface="SBL Hebrew" pitchFamily="2" charset="-79"/>
              </a:rPr>
              <a:t>אֶת־דַּרְכֵיכֶ֣ם הָרָעִ֔ים </a:t>
            </a:r>
          </a:p>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a:latin typeface="SBL Hebrew" pitchFamily="2" charset="-79"/>
                <a:cs typeface="SBL Hebrew" pitchFamily="2" charset="-79"/>
              </a:rPr>
              <a:t>		וּמַעַלְלֵיכֶ֖ם אֲשֶׁ֣ר לֹֽא־טוֹבִ֑ים </a:t>
            </a:r>
          </a:p>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וּנְקֹֽטֹתֶם֙ </a:t>
            </a:r>
            <a:r>
              <a:rPr lang="he-IL" sz="2200" dirty="0">
                <a:latin typeface="SBL Hebrew" pitchFamily="2" charset="-79"/>
                <a:cs typeface="SBL Hebrew" pitchFamily="2" charset="-79"/>
              </a:rPr>
              <a:t>בִּפְנֵיכֶ֔ם עַ֚ל עֲוֺנֹ֣תֵיכֶ֔ם </a:t>
            </a:r>
          </a:p>
          <a:p>
            <a:pPr marL="0" indent="0" algn="r" defTabSz="457200" rtl="1">
              <a:buNone/>
              <a:tabLst>
                <a:tab pos="228600" algn="r"/>
                <a:tab pos="457200" algn="r"/>
                <a:tab pos="685800" algn="r"/>
                <a:tab pos="914400" algn="r"/>
              </a:tabLst>
            </a:pPr>
            <a:r>
              <a:rPr lang="en-US" sz="2200" dirty="0" smtClean="0">
                <a:latin typeface="SBL Hebrew" pitchFamily="2" charset="-79"/>
                <a:cs typeface="SBL Hebrew" pitchFamily="2" charset="-79"/>
              </a:rPr>
              <a:t>	</a:t>
            </a:r>
            <a:r>
              <a:rPr lang="he-IL" sz="2200" dirty="0">
                <a:latin typeface="SBL Hebrew" pitchFamily="2" charset="-79"/>
                <a:cs typeface="SBL Hebrew" pitchFamily="2" charset="-79"/>
              </a:rPr>
              <a:t>		וְעַ֖ל תּוֹעֲבֽוֹתֵיכֶֽם׃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p:txBody>
      </p:sp>
      <p:sp>
        <p:nvSpPr>
          <p:cNvPr id="8" name="Content Placeholder 2"/>
          <p:cNvSpPr txBox="1">
            <a:spLocks/>
          </p:cNvSpPr>
          <p:nvPr/>
        </p:nvSpPr>
        <p:spPr>
          <a:xfrm>
            <a:off x="0" y="304800"/>
            <a:ext cx="4572000" cy="6096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לְמַעַנְכֶ֣ם אֲנִֽי־עֹשֶׂ֗ה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נְאֻם֙ </a:t>
            </a:r>
            <a:r>
              <a:rPr lang="he-IL" sz="2200" dirty="0">
                <a:latin typeface="SBL Hebrew" pitchFamily="2" charset="-79"/>
                <a:cs typeface="SBL Hebrew" pitchFamily="2" charset="-79"/>
              </a:rPr>
              <a:t>אֲדֹנָ֣י יְהוִ֔ה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יִוָּדַ֖ע </a:t>
            </a:r>
            <a:r>
              <a:rPr lang="he-IL" sz="2200" dirty="0">
                <a:latin typeface="SBL Hebrew" pitchFamily="2" charset="-79"/>
                <a:cs typeface="SBL Hebrew" pitchFamily="2" charset="-79"/>
              </a:rPr>
              <a:t>לָכֶ֑ם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בּ֧וֹשׁוּ </a:t>
            </a:r>
            <a:r>
              <a:rPr lang="he-IL" sz="2200" dirty="0">
                <a:latin typeface="SBL Hebrew" pitchFamily="2" charset="-79"/>
                <a:cs typeface="SBL Hebrew" pitchFamily="2" charset="-79"/>
              </a:rPr>
              <a:t>וְהִכָּלְמ֛וּ מִדַּרְכֵיכֶ֖ם בֵּ֥ית יִשְׂרָאֵֽל׃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p:txBody>
      </p:sp>
    </p:spTree>
    <p:extLst>
      <p:ext uri="{BB962C8B-B14F-4D97-AF65-F5344CB8AC3E}">
        <p14:creationId xmlns:p14="http://schemas.microsoft.com/office/powerpoint/2010/main" val="2007404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0" y="0"/>
            <a:ext cx="1524000" cy="334962"/>
          </a:xfrm>
        </p:spPr>
        <p:txBody>
          <a:bodyPr>
            <a:normAutofit/>
          </a:bodyPr>
          <a:lstStyle/>
          <a:p>
            <a:pPr algn="r"/>
            <a:r>
              <a:rPr lang="en-US" sz="1200" dirty="0" smtClean="0"/>
              <a:t>Ezekiel 36:33-36</a:t>
            </a:r>
            <a:endParaRPr lang="en-US" sz="1200" dirty="0"/>
          </a:p>
        </p:txBody>
      </p:sp>
      <p:sp>
        <p:nvSpPr>
          <p:cNvPr id="26" name="Title 1"/>
          <p:cNvSpPr txBox="1">
            <a:spLocks/>
          </p:cNvSpPr>
          <p:nvPr/>
        </p:nvSpPr>
        <p:spPr>
          <a:xfrm>
            <a:off x="23622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Ezekiel 36:37-38</a:t>
            </a:r>
            <a:endParaRPr lang="en-US" sz="1200" dirty="0"/>
          </a:p>
        </p:txBody>
      </p:sp>
      <p:sp>
        <p:nvSpPr>
          <p:cNvPr id="7" name="Content Placeholder 2"/>
          <p:cNvSpPr txBox="1">
            <a:spLocks/>
          </p:cNvSpPr>
          <p:nvPr/>
        </p:nvSpPr>
        <p:spPr>
          <a:xfrm>
            <a:off x="3276600" y="304800"/>
            <a:ext cx="5867400" cy="6400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כֹּ֤ה אָמַר֙ אֲדֹנָ֣י יְהוִ֔ה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בְּיוֹם֙ </a:t>
            </a:r>
            <a:r>
              <a:rPr lang="he-IL" sz="2200" dirty="0">
                <a:latin typeface="SBL Hebrew" pitchFamily="2" charset="-79"/>
                <a:cs typeface="SBL Hebrew" pitchFamily="2" charset="-79"/>
              </a:rPr>
              <a:t>טַהֲרִ֣י אֶתְכֶ֔ם מִכֹּ֖ל </a:t>
            </a:r>
            <a:r>
              <a:rPr lang="he-IL" sz="2200" dirty="0" smtClean="0">
                <a:latin typeface="SBL Hebrew" pitchFamily="2" charset="-79"/>
                <a:cs typeface="SBL Hebrew" pitchFamily="2" charset="-79"/>
              </a:rPr>
              <a:t>עֲוֺנֽוֹתֵיכֶ֑ם</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וְהֽוֹשַׁבְתִּי֙ </a:t>
            </a:r>
            <a:r>
              <a:rPr lang="he-IL" sz="2200" dirty="0">
                <a:latin typeface="SBL Hebrew" pitchFamily="2" charset="-79"/>
                <a:cs typeface="SBL Hebrew" pitchFamily="2" charset="-79"/>
              </a:rPr>
              <a:t>אֶת־הֶ֣עָרִ֔ים וְנִבְנ֖וּ הֶחֳרָבֽוֹת׃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וְהָאָ֥רֶץ </a:t>
            </a:r>
            <a:r>
              <a:rPr lang="he-IL" sz="2200" dirty="0">
                <a:latin typeface="SBL Hebrew" pitchFamily="2" charset="-79"/>
                <a:cs typeface="SBL Hebrew" pitchFamily="2" charset="-79"/>
              </a:rPr>
              <a:t>הַנְּשַׁמָּ֖ה תֵּֽעָבֵ֑ד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תַּ֚חַת </a:t>
            </a:r>
            <a:r>
              <a:rPr lang="he-IL" sz="2200" dirty="0">
                <a:latin typeface="SBL Hebrew" pitchFamily="2" charset="-79"/>
                <a:cs typeface="SBL Hebrew" pitchFamily="2" charset="-79"/>
              </a:rPr>
              <a:t>אֲשֶׁ֣ר הָיְתָ֣ה שְׁמָמָ֔ה לְעֵינֵ֖י כָּל־עוֹבֵֽר׃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וְאָמְר֗וּ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הָאָ֤רֶץ </a:t>
            </a:r>
            <a:r>
              <a:rPr lang="he-IL" sz="2200" dirty="0">
                <a:latin typeface="SBL Hebrew" pitchFamily="2" charset="-79"/>
                <a:cs typeface="SBL Hebrew" pitchFamily="2" charset="-79"/>
              </a:rPr>
              <a:t>הַלֵּ֙זוּ֙ הַנְּשַׁמָּ֔ה הָיְתָ֖ה כְּגַן־עֵ֑דֶן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וְהֶעָרִ֧ים </a:t>
            </a:r>
            <a:r>
              <a:rPr lang="he-IL" sz="2200" dirty="0">
                <a:latin typeface="SBL Hebrew" pitchFamily="2" charset="-79"/>
                <a:cs typeface="SBL Hebrew" pitchFamily="2" charset="-79"/>
              </a:rPr>
              <a:t>הֶחֳרֵב֛וֹת וְהַֽנְשַׁמּ֥וֹת וְהַנֶּהֱרָס֖וֹת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בְּצוּר֥וֹת </a:t>
            </a:r>
            <a:r>
              <a:rPr lang="he-IL" sz="2200" dirty="0">
                <a:latin typeface="SBL Hebrew" pitchFamily="2" charset="-79"/>
                <a:cs typeface="SBL Hebrew" pitchFamily="2" charset="-79"/>
              </a:rPr>
              <a:t>יָשָֽׁבוּ׃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וְיָדְע֣וּ </a:t>
            </a:r>
            <a:r>
              <a:rPr lang="he-IL" sz="2200" dirty="0">
                <a:latin typeface="SBL Hebrew" pitchFamily="2" charset="-79"/>
                <a:cs typeface="SBL Hebrew" pitchFamily="2" charset="-79"/>
              </a:rPr>
              <a:t>הַגּוֹיִ֗ם אֲשֶׁ֣ר יִֽשָּׁאֲרוּ֮ סְבִיבוֹתֵיכֶם֒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 אֲנִ֣י יְהוָ֗ה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בָּנִ֙יתִי֙ </a:t>
            </a:r>
            <a:r>
              <a:rPr lang="he-IL" sz="2200" dirty="0">
                <a:latin typeface="SBL Hebrew" pitchFamily="2" charset="-79"/>
                <a:cs typeface="SBL Hebrew" pitchFamily="2" charset="-79"/>
              </a:rPr>
              <a:t>הַנֶּ֣הֱרָס֔וֹת נָטַ֖עְתִּי הַנְּשַׁמָּ֑ה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אֲנִ֥י </a:t>
            </a:r>
            <a:r>
              <a:rPr lang="he-IL" sz="2200" dirty="0">
                <a:latin typeface="SBL Hebrew" pitchFamily="2" charset="-79"/>
                <a:cs typeface="SBL Hebrew" pitchFamily="2" charset="-79"/>
              </a:rPr>
              <a:t>יְהוָ֖ה דִּבַּ֥רְתִּי וְעָשִֽׂיתִי׃ </a:t>
            </a:r>
          </a:p>
        </p:txBody>
      </p:sp>
      <p:sp>
        <p:nvSpPr>
          <p:cNvPr id="8" name="Content Placeholder 2"/>
          <p:cNvSpPr txBox="1">
            <a:spLocks/>
          </p:cNvSpPr>
          <p:nvPr/>
        </p:nvSpPr>
        <p:spPr>
          <a:xfrm>
            <a:off x="0" y="304800"/>
            <a:ext cx="4038600" cy="6096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כֹּ֤ה אָמַר֙ אֲדֹנָ֣י יְהוִ֔ה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ע֗וֹד </a:t>
            </a:r>
            <a:r>
              <a:rPr lang="he-IL" sz="2200" dirty="0">
                <a:latin typeface="SBL Hebrew" pitchFamily="2" charset="-79"/>
                <a:cs typeface="SBL Hebrew" pitchFamily="2" charset="-79"/>
              </a:rPr>
              <a:t>זֹ֛את אִדָּרֵ֥שׁ לְבֵֽית־יִשְׂרָאֵ֖ל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לַעֲשׂ֣וֹת </a:t>
            </a:r>
            <a:r>
              <a:rPr lang="he-IL" sz="2200" dirty="0">
                <a:latin typeface="SBL Hebrew" pitchFamily="2" charset="-79"/>
                <a:cs typeface="SBL Hebrew" pitchFamily="2" charset="-79"/>
              </a:rPr>
              <a:t>לָהֶ֑ם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אַרְבֶּ֥ה </a:t>
            </a:r>
            <a:r>
              <a:rPr lang="he-IL" sz="2200" dirty="0">
                <a:latin typeface="SBL Hebrew" pitchFamily="2" charset="-79"/>
                <a:cs typeface="SBL Hebrew" pitchFamily="2" charset="-79"/>
              </a:rPr>
              <a:t>אֹתָ֛ם כַּצֹּ֖אן אָדָֽם׃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כְּצֹ֣אן קָֽדָשִׁ֗ים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כְּצֹ֤אן </a:t>
            </a:r>
            <a:r>
              <a:rPr lang="he-IL" sz="2200" dirty="0">
                <a:latin typeface="SBL Hebrew" pitchFamily="2" charset="-79"/>
                <a:cs typeface="SBL Hebrew" pitchFamily="2" charset="-79"/>
              </a:rPr>
              <a:t>יְרוּשָׁלִַ֙ם֙ בְּמ֣וֹעֲדֶ֔יהָ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כֵּ֤ן </a:t>
            </a:r>
            <a:r>
              <a:rPr lang="he-IL" sz="2200" dirty="0">
                <a:latin typeface="SBL Hebrew" pitchFamily="2" charset="-79"/>
                <a:cs typeface="SBL Hebrew" pitchFamily="2" charset="-79"/>
              </a:rPr>
              <a:t>תִּהְיֶ֙ינָה֙ הֶעָרִ֣ים הֶחֳרֵב֔וֹת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מְלֵא֖וֹת </a:t>
            </a:r>
            <a:r>
              <a:rPr lang="he-IL" sz="2200" dirty="0">
                <a:latin typeface="SBL Hebrew" pitchFamily="2" charset="-79"/>
                <a:cs typeface="SBL Hebrew" pitchFamily="2" charset="-79"/>
              </a:rPr>
              <a:t>צֹ֣אן אָדָ֑ם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וְיָדְע֖וּ </a:t>
            </a:r>
            <a:r>
              <a:rPr lang="he-IL" sz="2200" dirty="0">
                <a:latin typeface="SBL Hebrew" pitchFamily="2" charset="-79"/>
                <a:cs typeface="SBL Hebrew" pitchFamily="2" charset="-79"/>
              </a:rPr>
              <a:t>כִּֽי־אֲנִ֥י יְהוָֽה׃ </a:t>
            </a:r>
          </a:p>
        </p:txBody>
      </p:sp>
    </p:spTree>
    <p:extLst>
      <p:ext uri="{BB962C8B-B14F-4D97-AF65-F5344CB8AC3E}">
        <p14:creationId xmlns:p14="http://schemas.microsoft.com/office/powerpoint/2010/main" val="990862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0" y="0"/>
            <a:ext cx="1524000" cy="334962"/>
          </a:xfrm>
        </p:spPr>
        <p:txBody>
          <a:bodyPr>
            <a:normAutofit/>
          </a:bodyPr>
          <a:lstStyle/>
          <a:p>
            <a:pPr algn="r"/>
            <a:r>
              <a:rPr lang="en-US" sz="1200" dirty="0" smtClean="0"/>
              <a:t>Ezekiel 36:1-3</a:t>
            </a:r>
            <a:endParaRPr lang="en-US" sz="1200" dirty="0"/>
          </a:p>
        </p:txBody>
      </p:sp>
      <p:sp>
        <p:nvSpPr>
          <p:cNvPr id="3" name="Content Placeholder 2"/>
          <p:cNvSpPr>
            <a:spLocks noGrp="1"/>
          </p:cNvSpPr>
          <p:nvPr>
            <p:ph idx="1"/>
          </p:nvPr>
        </p:nvSpPr>
        <p:spPr>
          <a:xfrm>
            <a:off x="4953000" y="304800"/>
            <a:ext cx="4191000" cy="6096000"/>
          </a:xfrm>
        </p:spPr>
        <p:txBody>
          <a:bodyPr>
            <a:noAutofit/>
          </a:body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וְאַתָּ֣ה בֶן־אָדָ֔ם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הִנָּבֵ֖א</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אֶל־הָרֵ֣י יִשְׂרָאֵ֑ל </a:t>
            </a:r>
            <a:r>
              <a:rPr lang="he-IL" sz="2200" dirty="0">
                <a:solidFill>
                  <a:srgbClr val="FF00FF"/>
                </a:solidFill>
                <a:latin typeface="SBL Hebrew" pitchFamily="2" charset="-79"/>
                <a:cs typeface="SBL Hebrew" pitchFamily="2" charset="-79"/>
              </a:rPr>
              <a:t>וְאָ֣מַרְתָּ֔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הָרֵי֙ </a:t>
            </a:r>
            <a:r>
              <a:rPr lang="he-IL" sz="2200" dirty="0">
                <a:latin typeface="SBL Hebrew" pitchFamily="2" charset="-79"/>
                <a:cs typeface="SBL Hebrew" pitchFamily="2" charset="-79"/>
              </a:rPr>
              <a:t>יִשְׂרָאֵ֔ל שִׁמְע֖וּ דְּבַר־יְהוָֽה</a:t>
            </a:r>
            <a:r>
              <a:rPr lang="he-IL" sz="2200" dirty="0" smtClean="0">
                <a:latin typeface="SBL Hebrew" pitchFamily="2" charset="-79"/>
                <a:cs typeface="SBL Hebrew" pitchFamily="2" charset="-79"/>
              </a:rPr>
              <a:t>׃</a:t>
            </a: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כֹּ֤ה </a:t>
            </a:r>
            <a:r>
              <a:rPr lang="he-IL" sz="2200" dirty="0">
                <a:solidFill>
                  <a:srgbClr val="0000FF"/>
                </a:solidFill>
                <a:latin typeface="SBL Hebrew" pitchFamily="2" charset="-79"/>
                <a:cs typeface="SBL Hebrew" pitchFamily="2" charset="-79"/>
              </a:rPr>
              <a:t>אָמַר֙ אֲדֹנָ֣י יְהוִ֔ה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008000"/>
                </a:solidFill>
                <a:latin typeface="SBL Hebrew" pitchFamily="2" charset="-79"/>
                <a:cs typeface="SBL Hebrew" pitchFamily="2" charset="-79"/>
              </a:rPr>
              <a:t>יַ֣עַן</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אָמַ֧ר הָאוֹיֵ֛ב עֲלֵיכֶ֖ם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הֶאָ֑ח </a:t>
            </a: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וּבָמ֣וֹת </a:t>
            </a:r>
            <a:r>
              <a:rPr lang="he-IL" sz="2200" dirty="0">
                <a:latin typeface="SBL Hebrew" pitchFamily="2" charset="-79"/>
                <a:cs typeface="SBL Hebrew" pitchFamily="2" charset="-79"/>
              </a:rPr>
              <a:t>עוֹלָ֔ם לְמֽוֹרָשָׁ֖ה הָ֥יְתָה לָּֽנוּ</a:t>
            </a:r>
            <a:r>
              <a:rPr lang="he-IL" sz="2200" dirty="0" smtClean="0">
                <a:latin typeface="SBL Hebrew" pitchFamily="2" charset="-79"/>
                <a:cs typeface="SBL Hebrew" pitchFamily="2" charset="-79"/>
              </a:rPr>
              <a:t>׃</a:t>
            </a: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00"/>
                </a:solidFill>
                <a:latin typeface="SBL Hebrew" pitchFamily="2" charset="-79"/>
                <a:cs typeface="SBL Hebrew" pitchFamily="2" charset="-79"/>
              </a:rPr>
              <a:t>לָכֵן֙</a:t>
            </a:r>
            <a:r>
              <a:rPr lang="he-IL" sz="2200" dirty="0" smtClean="0">
                <a:latin typeface="SBL Hebrew" pitchFamily="2" charset="-79"/>
                <a:cs typeface="SBL Hebrew" pitchFamily="2" charset="-79"/>
              </a:rPr>
              <a:t> </a:t>
            </a:r>
            <a:r>
              <a:rPr lang="he-IL" sz="2200" dirty="0">
                <a:solidFill>
                  <a:srgbClr val="FF00FF"/>
                </a:solidFill>
                <a:latin typeface="SBL Hebrew" pitchFamily="2" charset="-79"/>
                <a:cs typeface="SBL Hebrew" pitchFamily="2" charset="-79"/>
              </a:rPr>
              <a:t>הִנָּבֵ֣א</a:t>
            </a:r>
            <a:r>
              <a:rPr lang="he-IL" sz="2200" dirty="0">
                <a:latin typeface="SBL Hebrew" pitchFamily="2" charset="-79"/>
                <a:cs typeface="SBL Hebrew" pitchFamily="2" charset="-79"/>
              </a:rPr>
              <a:t> </a:t>
            </a:r>
            <a:r>
              <a:rPr lang="he-IL" sz="2200" dirty="0">
                <a:solidFill>
                  <a:srgbClr val="FF00FF"/>
                </a:solidFill>
                <a:latin typeface="SBL Hebrew" pitchFamily="2" charset="-79"/>
                <a:cs typeface="SBL Hebrew" pitchFamily="2" charset="-79"/>
              </a:rPr>
              <a:t>וְאָמַרְתָּ֔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כֹּ֥ה </a:t>
            </a:r>
            <a:r>
              <a:rPr lang="he-IL" sz="2200" dirty="0">
                <a:solidFill>
                  <a:srgbClr val="0000FF"/>
                </a:solidFill>
                <a:latin typeface="SBL Hebrew" pitchFamily="2" charset="-79"/>
                <a:cs typeface="SBL Hebrew" pitchFamily="2" charset="-79"/>
              </a:rPr>
              <a:t>אָמַ֖ר אֲדֹנָ֣י יְהוִ֑ה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008000"/>
                </a:solidFill>
                <a:latin typeface="SBL Hebrew" pitchFamily="2" charset="-79"/>
                <a:cs typeface="SBL Hebrew" pitchFamily="2" charset="-79"/>
              </a:rPr>
              <a:t>יַ֣עַן</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בְּ</a:t>
            </a:r>
            <a:r>
              <a:rPr lang="he-IL" sz="2200" dirty="0">
                <a:solidFill>
                  <a:srgbClr val="008000"/>
                </a:solidFill>
                <a:latin typeface="SBL Hebrew" pitchFamily="2" charset="-79"/>
                <a:cs typeface="SBL Hebrew" pitchFamily="2" charset="-79"/>
              </a:rPr>
              <a:t>יַ֡עַן</a:t>
            </a:r>
            <a:r>
              <a:rPr lang="he-IL" sz="2200" dirty="0">
                <a:latin typeface="SBL Hebrew" pitchFamily="2" charset="-79"/>
                <a:cs typeface="SBL Hebrew" pitchFamily="2" charset="-79"/>
              </a:rPr>
              <a:t> שַׁמּוֹת֩ וְשָׁאֹ֨ף אֶתְכֶ֜ם מִסָּבִ֗יב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לִֽהְיוֹתְכֶ֤ם </a:t>
            </a:r>
            <a:r>
              <a:rPr lang="he-IL" sz="2200" dirty="0">
                <a:latin typeface="SBL Hebrew" pitchFamily="2" charset="-79"/>
                <a:cs typeface="SBL Hebrew" pitchFamily="2" charset="-79"/>
              </a:rPr>
              <a:t>מֽוֹרָשָׁה֙ לִשְׁאֵרִ֣ית הַגּוֹיִ֔ם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וַתֵּֽעֲל֛וּ </a:t>
            </a:r>
            <a:r>
              <a:rPr lang="he-IL" sz="2200" dirty="0">
                <a:latin typeface="SBL Hebrew" pitchFamily="2" charset="-79"/>
                <a:cs typeface="SBL Hebrew" pitchFamily="2" charset="-79"/>
              </a:rPr>
              <a:t>עַל־שְׂפַ֥ת לָשׁ֖וֹן וְדִבַּת־עָֽם׃ </a:t>
            </a:r>
            <a:endParaRPr lang="he-IL" sz="2200" dirty="0" smtClean="0">
              <a:latin typeface="SBL Hebrew" pitchFamily="2" charset="-79"/>
              <a:cs typeface="SBL Hebrew" pitchFamily="2" charset="-79"/>
            </a:endParaRPr>
          </a:p>
        </p:txBody>
      </p:sp>
      <p:sp>
        <p:nvSpPr>
          <p:cNvPr id="4" name="Content Placeholder 2"/>
          <p:cNvSpPr txBox="1">
            <a:spLocks/>
          </p:cNvSpPr>
          <p:nvPr/>
        </p:nvSpPr>
        <p:spPr>
          <a:xfrm>
            <a:off x="0" y="742950"/>
            <a:ext cx="4876800" cy="5867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Font typeface="Arial" pitchFamily="34" charset="0"/>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00"/>
                </a:solidFill>
                <a:latin typeface="SBL Hebrew" pitchFamily="2" charset="-79"/>
                <a:cs typeface="SBL Hebrew" pitchFamily="2" charset="-79"/>
              </a:rPr>
              <a:t>לָכֵן֙</a:t>
            </a:r>
            <a:r>
              <a:rPr lang="he-IL" sz="2200" dirty="0" smtClean="0">
                <a:latin typeface="SBL Hebrew" pitchFamily="2" charset="-79"/>
                <a:cs typeface="SBL Hebrew" pitchFamily="2" charset="-79"/>
              </a:rPr>
              <a:t> הָרֵ֣י יִשְׂרָאֵ֔ל שִׁמְע֖וּ דְּבַר־אֲדֹנָ֣י יְהוִ֑ה </a:t>
            </a:r>
          </a:p>
          <a:p>
            <a:pPr marL="0" indent="0" algn="r" defTabSz="457200" rtl="1">
              <a:buFont typeface="Arial" pitchFamily="34" charset="0"/>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כֹּֽה־אָמַ֣ר אֲדֹנָ֣י יְ֠הוִה </a:t>
            </a:r>
          </a:p>
          <a:p>
            <a:pPr marL="0" indent="0" algn="r" defTabSz="457200" rtl="1">
              <a:buFont typeface="Arial" pitchFamily="34" charset="0"/>
              <a:buNone/>
              <a:tabLst>
                <a:tab pos="228600" algn="r"/>
                <a:tab pos="457200" algn="r"/>
                <a:tab pos="685800" algn="r"/>
                <a:tab pos="914400" algn="r"/>
              </a:tabLst>
            </a:pPr>
            <a:r>
              <a:rPr lang="he-IL" sz="2200" dirty="0">
                <a:solidFill>
                  <a:srgbClr val="0000FF"/>
                </a:solidFill>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	</a:t>
            </a:r>
            <a:r>
              <a:rPr lang="he-IL" sz="2200" dirty="0" smtClean="0">
                <a:latin typeface="SBL Hebrew" pitchFamily="2" charset="-79"/>
                <a:cs typeface="SBL Hebrew" pitchFamily="2" charset="-79"/>
              </a:rPr>
              <a:t>לֶהָרִ֨ים וְלַגְּבָע֜וֹת לָאֲפִיקִ֣ים וְלַגֵּאָי֗וֹת </a:t>
            </a:r>
          </a:p>
          <a:p>
            <a:pPr marL="0" indent="0" algn="r" defTabSz="457200" rtl="1">
              <a:buFont typeface="Arial" pitchFamily="34" charset="0"/>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וְלֶחֳרָב֤וֹת הַשֹּֽׁמְמוֹת֙ וְלֶעָרִ֣ים הַנֶּעֱזָב֔וֹת </a:t>
            </a:r>
          </a:p>
          <a:p>
            <a:pPr marL="0" indent="0" algn="r" defTabSz="457200" rtl="1">
              <a:buFont typeface="Arial" pitchFamily="34" charset="0"/>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אֲשֶׁ֨ר הָי֤וּ לְבַז֙ וּלְלַ֔עַג </a:t>
            </a:r>
          </a:p>
          <a:p>
            <a:pPr marL="0" indent="0" algn="r" defTabSz="457200" rtl="1">
              <a:buFont typeface="Arial" pitchFamily="34" charset="0"/>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לִשְׁאֵרִ֥ית הַגּוֹיִ֖ם אֲשֶׁ֥ר מִסָּבִֽיב׃ </a:t>
            </a:r>
          </a:p>
          <a:p>
            <a:pPr marL="0" indent="0" algn="r" defTabSz="457200" rtl="1">
              <a:buFont typeface="Arial" pitchFamily="34" charset="0"/>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00"/>
                </a:solidFill>
                <a:latin typeface="SBL Hebrew" pitchFamily="2" charset="-79"/>
                <a:cs typeface="SBL Hebrew" pitchFamily="2" charset="-79"/>
              </a:rPr>
              <a:t>לָכֵ֗ן</a:t>
            </a: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כֹּֽה־אָמַר֮ </a:t>
            </a:r>
            <a:r>
              <a:rPr lang="he-IL" sz="2200" dirty="0">
                <a:solidFill>
                  <a:srgbClr val="0000FF"/>
                </a:solidFill>
                <a:latin typeface="SBL Hebrew" pitchFamily="2" charset="-79"/>
                <a:cs typeface="SBL Hebrew" pitchFamily="2" charset="-79"/>
              </a:rPr>
              <a:t>אֲדֹנָ֣י יְהוִה֒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chemeClr val="accent6">
                    <a:lumMod val="50000"/>
                  </a:schemeClr>
                </a:solidFill>
                <a:latin typeface="SBL Hebrew" pitchFamily="2" charset="-79"/>
                <a:cs typeface="SBL Hebrew" pitchFamily="2" charset="-79"/>
              </a:rPr>
              <a:t>אִם־לֹ֠א</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בְּאֵ֨שׁ קִנְאָתִ֥י דִבַּ֛רְתִּי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עַל־שְׁאֵרִ֥ית </a:t>
            </a:r>
            <a:r>
              <a:rPr lang="he-IL" sz="2200" dirty="0">
                <a:latin typeface="SBL Hebrew" pitchFamily="2" charset="-79"/>
                <a:cs typeface="SBL Hebrew" pitchFamily="2" charset="-79"/>
              </a:rPr>
              <a:t>הַגּוֹיִ֖ם </a:t>
            </a:r>
            <a:r>
              <a:rPr lang="he-IL" sz="2200" dirty="0" smtClean="0">
                <a:latin typeface="SBL Hebrew" pitchFamily="2" charset="-79"/>
                <a:cs typeface="SBL Hebrew" pitchFamily="2" charset="-79"/>
              </a:rPr>
              <a:t>וְעַל־אֱד֣וֹם </a:t>
            </a:r>
            <a:r>
              <a:rPr lang="he-IL" sz="2200" dirty="0">
                <a:latin typeface="SBL Hebrew" pitchFamily="2" charset="-79"/>
                <a:cs typeface="SBL Hebrew" pitchFamily="2" charset="-79"/>
              </a:rPr>
              <a:t>כֻּלָּ֑א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נָתְנֽוּ־אֶת־אַרְצִ֣י ׀ לָ֠הֶם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לְמ֨וֹרָשָׁ֜ה </a:t>
            </a:r>
            <a:r>
              <a:rPr lang="he-IL" sz="2200" dirty="0">
                <a:latin typeface="SBL Hebrew" pitchFamily="2" charset="-79"/>
                <a:cs typeface="SBL Hebrew" pitchFamily="2" charset="-79"/>
              </a:rPr>
              <a:t>בְּשִׂמְחַ֤ת כָּל־לֵבָב֙ בִּשְׁאָ֣ט נֶ֔פֶשׁ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לְמַ֥עַן </a:t>
            </a:r>
            <a:r>
              <a:rPr lang="he-IL" sz="2200" dirty="0">
                <a:latin typeface="SBL Hebrew" pitchFamily="2" charset="-79"/>
                <a:cs typeface="SBL Hebrew" pitchFamily="2" charset="-79"/>
              </a:rPr>
              <a:t>מִגְרָשָׁ֖הּ לָבַֽז׃ </a:t>
            </a:r>
            <a:endParaRPr lang="he-IL" sz="2200" dirty="0" smtClean="0">
              <a:latin typeface="SBL Hebrew" pitchFamily="2" charset="-79"/>
              <a:cs typeface="SBL Hebrew" pitchFamily="2" charset="-79"/>
            </a:endParaRPr>
          </a:p>
        </p:txBody>
      </p:sp>
      <p:sp>
        <p:nvSpPr>
          <p:cNvPr id="15" name="TextBox 14"/>
          <p:cNvSpPr txBox="1"/>
          <p:nvPr/>
        </p:nvSpPr>
        <p:spPr>
          <a:xfrm rot="19970949">
            <a:off x="4785219" y="3001492"/>
            <a:ext cx="630429" cy="307777"/>
          </a:xfrm>
          <a:prstGeom prst="rect">
            <a:avLst/>
          </a:prstGeom>
          <a:noFill/>
        </p:spPr>
        <p:txBody>
          <a:bodyPr wrap="none" rtlCol="0">
            <a:spAutoFit/>
          </a:bodyPr>
          <a:lstStyle/>
          <a:p>
            <a:r>
              <a:rPr lang="en-US" sz="1400" dirty="0" smtClean="0"/>
              <a:t>STOLE</a:t>
            </a:r>
            <a:endParaRPr lang="en-CA" sz="1400" dirty="0"/>
          </a:p>
        </p:txBody>
      </p:sp>
      <p:sp>
        <p:nvSpPr>
          <p:cNvPr id="17" name="TextBox 16"/>
          <p:cNvSpPr txBox="1"/>
          <p:nvPr/>
        </p:nvSpPr>
        <p:spPr>
          <a:xfrm rot="19970949">
            <a:off x="4657994" y="4542513"/>
            <a:ext cx="1047210" cy="307777"/>
          </a:xfrm>
          <a:prstGeom prst="rect">
            <a:avLst/>
          </a:prstGeom>
          <a:noFill/>
        </p:spPr>
        <p:txBody>
          <a:bodyPr wrap="none" rtlCol="0">
            <a:spAutoFit/>
          </a:bodyPr>
          <a:lstStyle/>
          <a:p>
            <a:r>
              <a:rPr lang="en-US" sz="1400" dirty="0" smtClean="0"/>
              <a:t>DESTROYED</a:t>
            </a:r>
            <a:endParaRPr lang="en-CA" sz="1400" dirty="0"/>
          </a:p>
        </p:txBody>
      </p:sp>
      <p:sp>
        <p:nvSpPr>
          <p:cNvPr id="18" name="TextBox 17"/>
          <p:cNvSpPr txBox="1"/>
          <p:nvPr/>
        </p:nvSpPr>
        <p:spPr>
          <a:xfrm rot="19970949">
            <a:off x="4785219" y="5154390"/>
            <a:ext cx="630429" cy="307777"/>
          </a:xfrm>
          <a:prstGeom prst="rect">
            <a:avLst/>
          </a:prstGeom>
          <a:noFill/>
        </p:spPr>
        <p:txBody>
          <a:bodyPr wrap="none" rtlCol="0">
            <a:spAutoFit/>
          </a:bodyPr>
          <a:lstStyle/>
          <a:p>
            <a:r>
              <a:rPr lang="en-US" sz="1400" dirty="0" smtClean="0"/>
              <a:t>STOLE</a:t>
            </a:r>
            <a:endParaRPr lang="en-CA" sz="1400" dirty="0"/>
          </a:p>
        </p:txBody>
      </p:sp>
      <p:sp>
        <p:nvSpPr>
          <p:cNvPr id="19" name="TextBox 18"/>
          <p:cNvSpPr txBox="1"/>
          <p:nvPr/>
        </p:nvSpPr>
        <p:spPr>
          <a:xfrm rot="19970949">
            <a:off x="4682694" y="5663033"/>
            <a:ext cx="835485" cy="307777"/>
          </a:xfrm>
          <a:prstGeom prst="rect">
            <a:avLst/>
          </a:prstGeom>
          <a:noFill/>
        </p:spPr>
        <p:txBody>
          <a:bodyPr wrap="none" rtlCol="0">
            <a:spAutoFit/>
          </a:bodyPr>
          <a:lstStyle/>
          <a:p>
            <a:r>
              <a:rPr lang="en-US" sz="1400" dirty="0" smtClean="0"/>
              <a:t>SHAMED</a:t>
            </a:r>
            <a:endParaRPr lang="en-CA" sz="1400" dirty="0"/>
          </a:p>
        </p:txBody>
      </p:sp>
      <p:sp>
        <p:nvSpPr>
          <p:cNvPr id="20" name="TextBox 19"/>
          <p:cNvSpPr txBox="1"/>
          <p:nvPr/>
        </p:nvSpPr>
        <p:spPr>
          <a:xfrm rot="19970949">
            <a:off x="202843" y="2464589"/>
            <a:ext cx="835485" cy="307777"/>
          </a:xfrm>
          <a:prstGeom prst="rect">
            <a:avLst/>
          </a:prstGeom>
          <a:noFill/>
        </p:spPr>
        <p:txBody>
          <a:bodyPr wrap="none" rtlCol="0">
            <a:spAutoFit/>
          </a:bodyPr>
          <a:lstStyle/>
          <a:p>
            <a:r>
              <a:rPr lang="en-US" sz="1400" dirty="0" smtClean="0"/>
              <a:t>SHAMED</a:t>
            </a:r>
            <a:endParaRPr lang="en-CA" sz="1400" dirty="0"/>
          </a:p>
        </p:txBody>
      </p:sp>
      <p:sp>
        <p:nvSpPr>
          <p:cNvPr id="21" name="TextBox 20"/>
          <p:cNvSpPr txBox="1"/>
          <p:nvPr/>
        </p:nvSpPr>
        <p:spPr>
          <a:xfrm rot="19970949">
            <a:off x="797491" y="2513571"/>
            <a:ext cx="630429" cy="307777"/>
          </a:xfrm>
          <a:prstGeom prst="rect">
            <a:avLst/>
          </a:prstGeom>
          <a:noFill/>
        </p:spPr>
        <p:txBody>
          <a:bodyPr wrap="none" rtlCol="0">
            <a:spAutoFit/>
          </a:bodyPr>
          <a:lstStyle/>
          <a:p>
            <a:r>
              <a:rPr lang="en-US" sz="1400" dirty="0" smtClean="0"/>
              <a:t>STOLE</a:t>
            </a:r>
            <a:endParaRPr lang="en-CA" sz="1400" dirty="0"/>
          </a:p>
        </p:txBody>
      </p:sp>
      <p:sp>
        <p:nvSpPr>
          <p:cNvPr id="22" name="TextBox 21"/>
          <p:cNvSpPr txBox="1"/>
          <p:nvPr/>
        </p:nvSpPr>
        <p:spPr>
          <a:xfrm rot="19970949">
            <a:off x="949891" y="4850166"/>
            <a:ext cx="630429" cy="307777"/>
          </a:xfrm>
          <a:prstGeom prst="rect">
            <a:avLst/>
          </a:prstGeom>
          <a:noFill/>
        </p:spPr>
        <p:txBody>
          <a:bodyPr wrap="none" rtlCol="0">
            <a:spAutoFit/>
          </a:bodyPr>
          <a:lstStyle/>
          <a:p>
            <a:r>
              <a:rPr lang="en-US" sz="1400" dirty="0" smtClean="0"/>
              <a:t>STOLE</a:t>
            </a:r>
            <a:endParaRPr lang="en-CA" sz="1400" dirty="0"/>
          </a:p>
        </p:txBody>
      </p:sp>
      <p:sp>
        <p:nvSpPr>
          <p:cNvPr id="23" name="TextBox 22"/>
          <p:cNvSpPr txBox="1"/>
          <p:nvPr/>
        </p:nvSpPr>
        <p:spPr>
          <a:xfrm rot="20949490">
            <a:off x="-51561" y="4971999"/>
            <a:ext cx="835485" cy="307777"/>
          </a:xfrm>
          <a:prstGeom prst="rect">
            <a:avLst/>
          </a:prstGeom>
          <a:noFill/>
        </p:spPr>
        <p:txBody>
          <a:bodyPr wrap="none" rtlCol="0">
            <a:spAutoFit/>
          </a:bodyPr>
          <a:lstStyle/>
          <a:p>
            <a:r>
              <a:rPr lang="en-US" sz="1400" dirty="0" smtClean="0"/>
              <a:t>SHAMED</a:t>
            </a:r>
            <a:endParaRPr lang="en-CA" sz="1400" dirty="0"/>
          </a:p>
        </p:txBody>
      </p:sp>
      <p:sp>
        <p:nvSpPr>
          <p:cNvPr id="24" name="TextBox 23"/>
          <p:cNvSpPr txBox="1"/>
          <p:nvPr/>
        </p:nvSpPr>
        <p:spPr>
          <a:xfrm rot="19970949">
            <a:off x="1651302" y="5663031"/>
            <a:ext cx="630429" cy="307777"/>
          </a:xfrm>
          <a:prstGeom prst="rect">
            <a:avLst/>
          </a:prstGeom>
          <a:noFill/>
        </p:spPr>
        <p:txBody>
          <a:bodyPr wrap="none" rtlCol="0">
            <a:spAutoFit/>
          </a:bodyPr>
          <a:lstStyle/>
          <a:p>
            <a:r>
              <a:rPr lang="en-US" sz="1400" dirty="0" smtClean="0"/>
              <a:t>STOLE</a:t>
            </a:r>
            <a:endParaRPr lang="en-CA" sz="1400" dirty="0"/>
          </a:p>
        </p:txBody>
      </p:sp>
      <p:sp>
        <p:nvSpPr>
          <p:cNvPr id="26" name="Title 1"/>
          <p:cNvSpPr txBox="1">
            <a:spLocks/>
          </p:cNvSpPr>
          <p:nvPr/>
        </p:nvSpPr>
        <p:spPr>
          <a:xfrm>
            <a:off x="33528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Ezekiel 36:4-5</a:t>
            </a:r>
            <a:endParaRPr lang="en-US" sz="1200" dirty="0"/>
          </a:p>
        </p:txBody>
      </p:sp>
    </p:spTree>
    <p:extLst>
      <p:ext uri="{BB962C8B-B14F-4D97-AF65-F5344CB8AC3E}">
        <p14:creationId xmlns:p14="http://schemas.microsoft.com/office/powerpoint/2010/main" val="50920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24400" y="304800"/>
            <a:ext cx="4419600" cy="6096000"/>
          </a:xfrm>
        </p:spPr>
        <p:txBody>
          <a:bodyPr>
            <a:normAutofit/>
          </a:body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00"/>
                </a:solidFill>
                <a:latin typeface="SBL Hebrew" pitchFamily="2" charset="-79"/>
                <a:cs typeface="SBL Hebrew" pitchFamily="2" charset="-79"/>
              </a:rPr>
              <a:t>לָכֵ֕ן</a:t>
            </a:r>
            <a:r>
              <a:rPr lang="he-IL" sz="2200" dirty="0" smtClean="0">
                <a:latin typeface="SBL Hebrew" pitchFamily="2" charset="-79"/>
                <a:cs typeface="SBL Hebrew" pitchFamily="2" charset="-79"/>
              </a:rPr>
              <a:t> </a:t>
            </a:r>
            <a:r>
              <a:rPr lang="he-IL" sz="2200" dirty="0">
                <a:solidFill>
                  <a:srgbClr val="FF00FF"/>
                </a:solidFill>
                <a:latin typeface="SBL Hebrew" pitchFamily="2" charset="-79"/>
                <a:cs typeface="SBL Hebrew" pitchFamily="2" charset="-79"/>
              </a:rPr>
              <a:t>הִנָּבֵ֖א</a:t>
            </a:r>
            <a:r>
              <a:rPr lang="he-IL" sz="2200" dirty="0">
                <a:latin typeface="SBL Hebrew" pitchFamily="2" charset="-79"/>
                <a:cs typeface="SBL Hebrew" pitchFamily="2" charset="-79"/>
              </a:rPr>
              <a:t> עַל־אַדְמַ֣ת יִשְׂרָאֵ֑ל </a:t>
            </a:r>
            <a:r>
              <a:rPr lang="he-IL" sz="2200" dirty="0">
                <a:solidFill>
                  <a:srgbClr val="FF00FF"/>
                </a:solidFill>
                <a:latin typeface="SBL Hebrew" pitchFamily="2" charset="-79"/>
                <a:cs typeface="SBL Hebrew" pitchFamily="2" charset="-79"/>
              </a:rPr>
              <a:t>וְאָמַרְתָּ֡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לֶהָרִ֣ים </a:t>
            </a:r>
            <a:r>
              <a:rPr lang="he-IL" sz="2200" dirty="0">
                <a:latin typeface="SBL Hebrew" pitchFamily="2" charset="-79"/>
                <a:cs typeface="SBL Hebrew" pitchFamily="2" charset="-79"/>
              </a:rPr>
              <a:t>וְ֠לַגְּבָעוֹת לָאֲפִיקִ֨ים וְלַגֵּאָי֜וֹת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כֹּֽה־אָמַ֣ר </a:t>
            </a:r>
            <a:r>
              <a:rPr lang="he-IL" sz="2200" dirty="0">
                <a:solidFill>
                  <a:srgbClr val="0000FF"/>
                </a:solidFill>
                <a:latin typeface="SBL Hebrew" pitchFamily="2" charset="-79"/>
                <a:cs typeface="SBL Hebrew" pitchFamily="2" charset="-79"/>
              </a:rPr>
              <a:t>׀ אֲדֹנָ֣י יְהוִ֗ה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הִנְנִ֨י </a:t>
            </a:r>
            <a:r>
              <a:rPr lang="he-IL" sz="2200" dirty="0">
                <a:latin typeface="SBL Hebrew" pitchFamily="2" charset="-79"/>
                <a:cs typeface="SBL Hebrew" pitchFamily="2" charset="-79"/>
              </a:rPr>
              <a:t>בְקִנְאָתִ֤י וּבַחֲמָתִי֙ דִּבַּ֔רְתִּי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rgbClr val="008000"/>
                </a:solidFill>
                <a:latin typeface="SBL Hebrew" pitchFamily="2" charset="-79"/>
                <a:cs typeface="SBL Hebrew" pitchFamily="2" charset="-79"/>
              </a:rPr>
              <a:t>יַ֛עַן</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כְּלִמַּ֥ת גּוֹיִ֖ם נְשָׂאתֶֽם׃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00"/>
                </a:solidFill>
                <a:latin typeface="SBL Hebrew" pitchFamily="2" charset="-79"/>
                <a:cs typeface="SBL Hebrew" pitchFamily="2" charset="-79"/>
              </a:rPr>
              <a:t>לָכֵ֗ן</a:t>
            </a:r>
            <a:r>
              <a:rPr lang="he-IL" sz="2200" dirty="0" smtClean="0">
                <a:latin typeface="SBL Hebrew" pitchFamily="2" charset="-79"/>
                <a:cs typeface="SBL Hebrew" pitchFamily="2" charset="-79"/>
              </a:rPr>
              <a:t> </a:t>
            </a:r>
            <a:r>
              <a:rPr lang="he-IL" sz="2200" dirty="0">
                <a:solidFill>
                  <a:srgbClr val="0000FF"/>
                </a:solidFill>
                <a:latin typeface="SBL Hebrew" pitchFamily="2" charset="-79"/>
                <a:cs typeface="SBL Hebrew" pitchFamily="2" charset="-79"/>
              </a:rPr>
              <a:t>כֹּ֤ה אָמַר֙ אֲדֹנָ֣י יְהוִ֔ה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אֲנִ֖י </a:t>
            </a:r>
            <a:r>
              <a:rPr lang="he-IL" sz="2200" dirty="0">
                <a:latin typeface="SBL Hebrew" pitchFamily="2" charset="-79"/>
                <a:cs typeface="SBL Hebrew" pitchFamily="2" charset="-79"/>
              </a:rPr>
              <a:t>נָשָׂ֣אתִי אֶת־יָדִ֑י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solidFill>
                  <a:schemeClr val="accent6">
                    <a:lumMod val="50000"/>
                  </a:schemeClr>
                </a:solidFill>
                <a:latin typeface="SBL Hebrew" pitchFamily="2" charset="-79"/>
                <a:cs typeface="SBL Hebrew" pitchFamily="2" charset="-79"/>
              </a:rPr>
              <a:t>אִם־לֹ֤א</a:t>
            </a:r>
            <a:r>
              <a:rPr lang="he-IL" sz="2200" dirty="0" smtClean="0">
                <a:latin typeface="SBL Hebrew" pitchFamily="2" charset="-79"/>
                <a:cs typeface="SBL Hebrew" pitchFamily="2" charset="-79"/>
              </a:rPr>
              <a:t> </a:t>
            </a:r>
            <a:r>
              <a:rPr lang="he-IL" sz="2200" dirty="0">
                <a:latin typeface="SBL Hebrew" pitchFamily="2" charset="-79"/>
                <a:cs typeface="SBL Hebrew" pitchFamily="2" charset="-79"/>
              </a:rPr>
              <a:t>הַגּוֹיִם֙ אֲשֶׁ֣ר לָכֶ֣ם מִסָּבִ֔יב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הֵ֖מָּה </a:t>
            </a:r>
            <a:r>
              <a:rPr lang="he-IL" sz="2200" dirty="0">
                <a:latin typeface="SBL Hebrew" pitchFamily="2" charset="-79"/>
                <a:cs typeface="SBL Hebrew" pitchFamily="2" charset="-79"/>
              </a:rPr>
              <a:t>כְּלִמָּתָ֥ם יִשָּֽׂאוּ׃ </a:t>
            </a:r>
          </a:p>
        </p:txBody>
      </p:sp>
      <p:sp>
        <p:nvSpPr>
          <p:cNvPr id="2" name="TextBox 1"/>
          <p:cNvSpPr txBox="1"/>
          <p:nvPr/>
        </p:nvSpPr>
        <p:spPr>
          <a:xfrm>
            <a:off x="4963315" y="1590675"/>
            <a:ext cx="867545" cy="261610"/>
          </a:xfrm>
          <a:prstGeom prst="rect">
            <a:avLst/>
          </a:prstGeom>
          <a:noFill/>
        </p:spPr>
        <p:txBody>
          <a:bodyPr wrap="none" rtlCol="0">
            <a:spAutoFit/>
          </a:bodyPr>
          <a:lstStyle/>
          <a:p>
            <a:r>
              <a:rPr lang="en-US" sz="1100" dirty="0" smtClean="0"/>
              <a:t>Inc. from v5</a:t>
            </a:r>
            <a:endParaRPr lang="en-CA" sz="1100" dirty="0"/>
          </a:p>
        </p:txBody>
      </p:sp>
      <p:sp>
        <p:nvSpPr>
          <p:cNvPr id="5" name="TextBox 4"/>
          <p:cNvSpPr txBox="1"/>
          <p:nvPr/>
        </p:nvSpPr>
        <p:spPr>
          <a:xfrm rot="19970949">
            <a:off x="5211477" y="2078533"/>
            <a:ext cx="724878" cy="307777"/>
          </a:xfrm>
          <a:prstGeom prst="rect">
            <a:avLst/>
          </a:prstGeom>
          <a:noFill/>
        </p:spPr>
        <p:txBody>
          <a:bodyPr wrap="none" rtlCol="0">
            <a:spAutoFit/>
          </a:bodyPr>
          <a:lstStyle/>
          <a:p>
            <a:r>
              <a:rPr lang="en-US" sz="1400" dirty="0" smtClean="0"/>
              <a:t>SHAME</a:t>
            </a:r>
            <a:endParaRPr lang="en-CA" sz="1400" dirty="0"/>
          </a:p>
        </p:txBody>
      </p:sp>
      <p:sp>
        <p:nvSpPr>
          <p:cNvPr id="4" name="Rounded Rectangle 3"/>
          <p:cNvSpPr/>
          <p:nvPr/>
        </p:nvSpPr>
        <p:spPr>
          <a:xfrm>
            <a:off x="6477000" y="1952625"/>
            <a:ext cx="914400" cy="371476"/>
          </a:xfrm>
          <a:prstGeom prst="round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ounded Rectangle 6"/>
          <p:cNvSpPr/>
          <p:nvPr/>
        </p:nvSpPr>
        <p:spPr>
          <a:xfrm>
            <a:off x="6858000" y="3952875"/>
            <a:ext cx="676275" cy="352426"/>
          </a:xfrm>
          <a:prstGeom prst="round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ounded Rectangle 7"/>
          <p:cNvSpPr/>
          <p:nvPr/>
        </p:nvSpPr>
        <p:spPr>
          <a:xfrm>
            <a:off x="7724774" y="3152775"/>
            <a:ext cx="752475" cy="400050"/>
          </a:xfrm>
          <a:prstGeom prst="round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TextBox 8"/>
          <p:cNvSpPr txBox="1"/>
          <p:nvPr/>
        </p:nvSpPr>
        <p:spPr>
          <a:xfrm rot="19970949">
            <a:off x="5211477" y="4066783"/>
            <a:ext cx="724878" cy="307777"/>
          </a:xfrm>
          <a:prstGeom prst="rect">
            <a:avLst/>
          </a:prstGeom>
          <a:noFill/>
        </p:spPr>
        <p:txBody>
          <a:bodyPr wrap="none" rtlCol="0">
            <a:spAutoFit/>
          </a:bodyPr>
          <a:lstStyle/>
          <a:p>
            <a:r>
              <a:rPr lang="en-US" sz="1400" dirty="0" smtClean="0"/>
              <a:t>SHAME</a:t>
            </a:r>
            <a:endParaRPr lang="en-CA" sz="1400" dirty="0"/>
          </a:p>
        </p:txBody>
      </p:sp>
      <p:sp>
        <p:nvSpPr>
          <p:cNvPr id="11" name="Content Placeholder 2"/>
          <p:cNvSpPr txBox="1">
            <a:spLocks/>
          </p:cNvSpPr>
          <p:nvPr/>
        </p:nvSpPr>
        <p:spPr>
          <a:xfrm>
            <a:off x="0" y="304800"/>
            <a:ext cx="4419600" cy="6096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הָרֵ֤י יִשְׂרָאֵל֙ עַנְפְּכֶ֣ם תִּתֵּ֔נוּ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וּפֶרְיְכֶ֥ם </a:t>
            </a:r>
            <a:r>
              <a:rPr lang="he-IL" sz="2200" dirty="0">
                <a:latin typeface="SBL Hebrew" pitchFamily="2" charset="-79"/>
                <a:cs typeface="SBL Hebrew" pitchFamily="2" charset="-79"/>
              </a:rPr>
              <a:t>תִּשְׂא֖וּ לְעַמִּ֣י יִשְׂרָאֵ֑ל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קֵרְב֖וּ לָבֽוֹא׃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הִנְנִ֣י </a:t>
            </a:r>
            <a:r>
              <a:rPr lang="he-IL" sz="2200" dirty="0" smtClean="0">
                <a:latin typeface="SBL Hebrew" pitchFamily="2" charset="-79"/>
                <a:cs typeface="SBL Hebrew" pitchFamily="2" charset="-79"/>
              </a:rPr>
              <a:t>אֲלֵיכֶ֑ם </a:t>
            </a:r>
            <a:r>
              <a:rPr lang="he-IL" sz="2200" dirty="0">
                <a:latin typeface="SBL Hebrew" pitchFamily="2" charset="-79"/>
                <a:cs typeface="SBL Hebrew" pitchFamily="2" charset="-79"/>
              </a:rPr>
              <a:t>וּפָנִ֣יתִי אֲלֵיכֶ֔ם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וְנֶעֱבַדְתֶּ֖ם </a:t>
            </a:r>
            <a:r>
              <a:rPr lang="he-IL" sz="2200" dirty="0">
                <a:latin typeface="SBL Hebrew" pitchFamily="2" charset="-79"/>
                <a:cs typeface="SBL Hebrew" pitchFamily="2" charset="-79"/>
              </a:rPr>
              <a:t>וְנִזְרַעְתֶּֽם׃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וְהִרְבֵּיתִ֤י </a:t>
            </a:r>
            <a:r>
              <a:rPr lang="he-IL" sz="2200" dirty="0">
                <a:latin typeface="SBL Hebrew" pitchFamily="2" charset="-79"/>
                <a:cs typeface="SBL Hebrew" pitchFamily="2" charset="-79"/>
              </a:rPr>
              <a:t>עֲלֵיכֶם֙ אָדָ֔ם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כָּל־בֵּ֥ית </a:t>
            </a:r>
            <a:r>
              <a:rPr lang="he-IL" sz="2200" dirty="0">
                <a:latin typeface="SBL Hebrew" pitchFamily="2" charset="-79"/>
                <a:cs typeface="SBL Hebrew" pitchFamily="2" charset="-79"/>
              </a:rPr>
              <a:t>יִשְׂרָאֵ֖ל כֻּלֹּ֑ה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וְנֹֽשְׁבוּ֙ </a:t>
            </a:r>
            <a:r>
              <a:rPr lang="he-IL" sz="2200" dirty="0">
                <a:latin typeface="SBL Hebrew" pitchFamily="2" charset="-79"/>
                <a:cs typeface="SBL Hebrew" pitchFamily="2" charset="-79"/>
              </a:rPr>
              <a:t>הֶֽעָרִ֔ים וְהֶחֳרָב֖וֹת תִּבָּנֶֽינָה׃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וְהִרְבֵּיתִ֧י </a:t>
            </a:r>
            <a:r>
              <a:rPr lang="he-IL" sz="2200" dirty="0">
                <a:latin typeface="SBL Hebrew" pitchFamily="2" charset="-79"/>
                <a:cs typeface="SBL Hebrew" pitchFamily="2" charset="-79"/>
              </a:rPr>
              <a:t>עֲלֵיכֶ֛ם אָדָ֥ם </a:t>
            </a:r>
            <a:r>
              <a:rPr lang="he-IL" sz="2200" dirty="0" smtClean="0">
                <a:latin typeface="SBL Hebrew" pitchFamily="2" charset="-79"/>
                <a:cs typeface="SBL Hebrew" pitchFamily="2" charset="-79"/>
              </a:rPr>
              <a:t>וּבְהֵמָ֖ה </a:t>
            </a:r>
            <a:r>
              <a:rPr lang="he-IL" sz="2200" dirty="0">
                <a:latin typeface="SBL Hebrew" pitchFamily="2" charset="-79"/>
                <a:cs typeface="SBL Hebrew" pitchFamily="2" charset="-79"/>
              </a:rPr>
              <a:t>וְרָב֣וּ וּפָר֑וּ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וְהוֹשַׁבְתִּ֨י </a:t>
            </a:r>
            <a:r>
              <a:rPr lang="he-IL" sz="2200" dirty="0">
                <a:latin typeface="SBL Hebrew" pitchFamily="2" charset="-79"/>
                <a:cs typeface="SBL Hebrew" pitchFamily="2" charset="-79"/>
              </a:rPr>
              <a:t>אֶתְכֶ֜ם כְּקַדְמֽוֹתֵיכֶ֗ם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וְהֵטִֽבֹתִי֙ </a:t>
            </a:r>
            <a:r>
              <a:rPr lang="he-IL" sz="2200" dirty="0">
                <a:latin typeface="SBL Hebrew" pitchFamily="2" charset="-79"/>
                <a:cs typeface="SBL Hebrew" pitchFamily="2" charset="-79"/>
              </a:rPr>
              <a:t>מֵרִאשֹׁ֣תֵיכֶ֔ם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וִֽידַעְתֶּ֖ם </a:t>
            </a:r>
            <a:r>
              <a:rPr lang="he-IL" sz="2200" dirty="0">
                <a:latin typeface="SBL Hebrew" pitchFamily="2" charset="-79"/>
                <a:cs typeface="SBL Hebrew" pitchFamily="2" charset="-79"/>
              </a:rPr>
              <a:t>כִּֽי־אֲנִ֥י יְהוָֽה׃ </a:t>
            </a:r>
          </a:p>
        </p:txBody>
      </p:sp>
      <p:sp>
        <p:nvSpPr>
          <p:cNvPr id="12" name="Rounded Rectangle 11"/>
          <p:cNvSpPr/>
          <p:nvPr/>
        </p:nvSpPr>
        <p:spPr>
          <a:xfrm>
            <a:off x="2695574" y="743949"/>
            <a:ext cx="695325" cy="333375"/>
          </a:xfrm>
          <a:prstGeom prst="round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Box 12"/>
          <p:cNvSpPr txBox="1"/>
          <p:nvPr/>
        </p:nvSpPr>
        <p:spPr>
          <a:xfrm rot="19970949">
            <a:off x="11743" y="377630"/>
            <a:ext cx="1061444" cy="307777"/>
          </a:xfrm>
          <a:prstGeom prst="rect">
            <a:avLst/>
          </a:prstGeom>
          <a:noFill/>
        </p:spPr>
        <p:txBody>
          <a:bodyPr wrap="none" rtlCol="0">
            <a:spAutoFit/>
          </a:bodyPr>
          <a:lstStyle/>
          <a:p>
            <a:r>
              <a:rPr lang="en-US" sz="1400" dirty="0" smtClean="0"/>
              <a:t>anti-SHAME</a:t>
            </a:r>
            <a:endParaRPr lang="en-CA" sz="1400" dirty="0"/>
          </a:p>
        </p:txBody>
      </p:sp>
      <p:sp>
        <p:nvSpPr>
          <p:cNvPr id="14" name="TextBox 13"/>
          <p:cNvSpPr txBox="1"/>
          <p:nvPr/>
        </p:nvSpPr>
        <p:spPr>
          <a:xfrm rot="19970949">
            <a:off x="-88534" y="1242523"/>
            <a:ext cx="1262012" cy="307777"/>
          </a:xfrm>
          <a:prstGeom prst="rect">
            <a:avLst/>
          </a:prstGeom>
          <a:noFill/>
        </p:spPr>
        <p:txBody>
          <a:bodyPr wrap="none" rtlCol="0">
            <a:spAutoFit/>
          </a:bodyPr>
          <a:lstStyle/>
          <a:p>
            <a:r>
              <a:rPr lang="en-US" sz="1400" dirty="0" smtClean="0"/>
              <a:t>people coming</a:t>
            </a:r>
            <a:endParaRPr lang="en-CA" sz="1400" dirty="0"/>
          </a:p>
        </p:txBody>
      </p:sp>
      <p:sp>
        <p:nvSpPr>
          <p:cNvPr id="15" name="TextBox 14"/>
          <p:cNvSpPr txBox="1"/>
          <p:nvPr/>
        </p:nvSpPr>
        <p:spPr>
          <a:xfrm rot="19970949">
            <a:off x="-594" y="2127592"/>
            <a:ext cx="1086131" cy="307777"/>
          </a:xfrm>
          <a:prstGeom prst="rect">
            <a:avLst/>
          </a:prstGeom>
          <a:noFill/>
        </p:spPr>
        <p:txBody>
          <a:bodyPr wrap="none" rtlCol="0">
            <a:spAutoFit/>
          </a:bodyPr>
          <a:lstStyle/>
          <a:p>
            <a:r>
              <a:rPr lang="en-US" sz="1400" dirty="0" smtClean="0"/>
              <a:t>land worked</a:t>
            </a:r>
            <a:endParaRPr lang="en-CA" sz="1400" dirty="0"/>
          </a:p>
        </p:txBody>
      </p:sp>
      <p:sp>
        <p:nvSpPr>
          <p:cNvPr id="16" name="TextBox 15"/>
          <p:cNvSpPr txBox="1"/>
          <p:nvPr/>
        </p:nvSpPr>
        <p:spPr>
          <a:xfrm rot="19970949">
            <a:off x="-126557" y="3434286"/>
            <a:ext cx="1338059" cy="307777"/>
          </a:xfrm>
          <a:prstGeom prst="rect">
            <a:avLst/>
          </a:prstGeom>
          <a:noFill/>
        </p:spPr>
        <p:txBody>
          <a:bodyPr wrap="none" rtlCol="0">
            <a:spAutoFit/>
          </a:bodyPr>
          <a:lstStyle/>
          <a:p>
            <a:r>
              <a:rPr lang="en-US" sz="1400" dirty="0" smtClean="0"/>
              <a:t>people increase</a:t>
            </a:r>
            <a:endParaRPr lang="en-CA" sz="1400" dirty="0"/>
          </a:p>
        </p:txBody>
      </p:sp>
      <p:sp>
        <p:nvSpPr>
          <p:cNvPr id="20" name="TextBox 19"/>
          <p:cNvSpPr txBox="1"/>
          <p:nvPr/>
        </p:nvSpPr>
        <p:spPr>
          <a:xfrm rot="19970949">
            <a:off x="-28356" y="5393743"/>
            <a:ext cx="1141659" cy="307777"/>
          </a:xfrm>
          <a:prstGeom prst="rect">
            <a:avLst/>
          </a:prstGeom>
          <a:noFill/>
        </p:spPr>
        <p:txBody>
          <a:bodyPr wrap="none" rtlCol="0">
            <a:spAutoFit/>
          </a:bodyPr>
          <a:lstStyle/>
          <a:p>
            <a:r>
              <a:rPr lang="en-US" sz="1400" dirty="0" smtClean="0"/>
              <a:t>YHWH acting</a:t>
            </a:r>
            <a:endParaRPr lang="en-CA" sz="1400" dirty="0"/>
          </a:p>
        </p:txBody>
      </p:sp>
      <p:sp>
        <p:nvSpPr>
          <p:cNvPr id="21" name="TextBox 20"/>
          <p:cNvSpPr txBox="1"/>
          <p:nvPr/>
        </p:nvSpPr>
        <p:spPr>
          <a:xfrm rot="19970949">
            <a:off x="-52401" y="6034733"/>
            <a:ext cx="1189749" cy="307777"/>
          </a:xfrm>
          <a:prstGeom prst="rect">
            <a:avLst/>
          </a:prstGeom>
          <a:noFill/>
        </p:spPr>
        <p:txBody>
          <a:bodyPr wrap="none" rtlCol="0">
            <a:spAutoFit/>
          </a:bodyPr>
          <a:lstStyle/>
          <a:p>
            <a:r>
              <a:rPr lang="en-US" sz="1400" dirty="0" smtClean="0"/>
              <a:t>Purpose/Goal</a:t>
            </a:r>
            <a:endParaRPr lang="en-CA" sz="1400" dirty="0"/>
          </a:p>
        </p:txBody>
      </p:sp>
      <p:sp>
        <p:nvSpPr>
          <p:cNvPr id="23" name="Title 1"/>
          <p:cNvSpPr txBox="1">
            <a:spLocks/>
          </p:cNvSpPr>
          <p:nvPr/>
        </p:nvSpPr>
        <p:spPr>
          <a:xfrm>
            <a:off x="76200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Ezekiel 36:6-7</a:t>
            </a:r>
            <a:endParaRPr lang="en-US" sz="1200" dirty="0"/>
          </a:p>
        </p:txBody>
      </p:sp>
      <p:sp>
        <p:nvSpPr>
          <p:cNvPr id="24" name="Title 1"/>
          <p:cNvSpPr txBox="1">
            <a:spLocks/>
          </p:cNvSpPr>
          <p:nvPr/>
        </p:nvSpPr>
        <p:spPr>
          <a:xfrm>
            <a:off x="2895600" y="0"/>
            <a:ext cx="1524000" cy="334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Ezekiel 36:8-11</a:t>
            </a:r>
            <a:endParaRPr lang="en-US" sz="1200" dirty="0"/>
          </a:p>
        </p:txBody>
      </p:sp>
    </p:spTree>
    <p:extLst>
      <p:ext uri="{BB962C8B-B14F-4D97-AF65-F5344CB8AC3E}">
        <p14:creationId xmlns:p14="http://schemas.microsoft.com/office/powerpoint/2010/main" val="3264813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D:\My Documents\HebrewCourseBriercrestFirstYear2014\Rocine Readings\07 Ezekiel 37_1-14\pics\Calumn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52400"/>
            <a:ext cx="3310447" cy="2362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My Documents\HebrewCourseBriercrestFirstYear2014\Rocine Readings\07 Ezekiel 37_1-14\pics\derision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5955" y="152400"/>
            <a:ext cx="1932245"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My Documents\HebrewCourseBriercrestFirstYear2014\Rocine Readings\07 Ezekiel 37_1-14\pics\utter contemp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6500" y="3933824"/>
            <a:ext cx="2171700" cy="1628776"/>
          </a:xfrm>
          <a:prstGeom prst="rect">
            <a:avLst/>
          </a:prstGeom>
          <a:noFill/>
          <a:extLst>
            <a:ext uri="{909E8E84-426E-40DD-AFC4-6F175D3DCCD1}">
              <a14:hiddenFill xmlns:a14="http://schemas.microsoft.com/office/drawing/2010/main">
                <a:solidFill>
                  <a:srgbClr val="FFFFFF"/>
                </a:solidFill>
              </a14:hiddenFill>
            </a:ext>
          </a:extLst>
        </p:spPr>
      </p:pic>
      <p:sp>
        <p:nvSpPr>
          <p:cNvPr id="20" name="Title 1"/>
          <p:cNvSpPr txBox="1">
            <a:spLocks/>
          </p:cNvSpPr>
          <p:nvPr/>
        </p:nvSpPr>
        <p:spPr>
          <a:xfrm>
            <a:off x="533400" y="3053338"/>
            <a:ext cx="3310447"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calumny (v.3)</a:t>
            </a:r>
            <a:endParaRPr lang="en-US" sz="2800" dirty="0">
              <a:solidFill>
                <a:schemeClr val="bg1"/>
              </a:solidFill>
              <a:cs typeface="Times New Roman" pitchFamily="18" charset="0"/>
            </a:endParaRPr>
          </a:p>
        </p:txBody>
      </p:sp>
      <p:sp>
        <p:nvSpPr>
          <p:cNvPr id="21" name="Title 1"/>
          <p:cNvSpPr txBox="1">
            <a:spLocks/>
          </p:cNvSpPr>
          <p:nvPr/>
        </p:nvSpPr>
        <p:spPr>
          <a:xfrm>
            <a:off x="533400" y="2576244"/>
            <a:ext cx="3310447"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דִּבָּה</a:t>
            </a:r>
            <a:endParaRPr lang="en-US" sz="2800" dirty="0">
              <a:solidFill>
                <a:schemeClr val="bg1"/>
              </a:solidFill>
              <a:latin typeface="SBL Hebrew" pitchFamily="2" charset="-79"/>
              <a:cs typeface="SBL Hebrew" pitchFamily="2" charset="-79"/>
            </a:endParaRPr>
          </a:p>
        </p:txBody>
      </p:sp>
      <p:sp>
        <p:nvSpPr>
          <p:cNvPr id="22" name="Title 1"/>
          <p:cNvSpPr txBox="1">
            <a:spLocks/>
          </p:cNvSpPr>
          <p:nvPr/>
        </p:nvSpPr>
        <p:spPr>
          <a:xfrm>
            <a:off x="6525955" y="3053338"/>
            <a:ext cx="1932245"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smtClean="0">
                <a:solidFill>
                  <a:schemeClr val="bg1"/>
                </a:solidFill>
                <a:cs typeface="Times New Roman" pitchFamily="18" charset="0"/>
              </a:rPr>
              <a:t>derision (v.4)</a:t>
            </a:r>
            <a:endParaRPr lang="en-US" sz="2800" dirty="0">
              <a:solidFill>
                <a:schemeClr val="bg1"/>
              </a:solidFill>
              <a:cs typeface="Times New Roman" pitchFamily="18" charset="0"/>
            </a:endParaRPr>
          </a:p>
        </p:txBody>
      </p:sp>
      <p:sp>
        <p:nvSpPr>
          <p:cNvPr id="23" name="Title 1"/>
          <p:cNvSpPr txBox="1">
            <a:spLocks/>
          </p:cNvSpPr>
          <p:nvPr/>
        </p:nvSpPr>
        <p:spPr>
          <a:xfrm>
            <a:off x="6525955" y="2576244"/>
            <a:ext cx="1932245"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לַעַג</a:t>
            </a:r>
            <a:endParaRPr lang="en-US" sz="2800" dirty="0">
              <a:solidFill>
                <a:schemeClr val="bg1"/>
              </a:solidFill>
              <a:latin typeface="SBL Hebrew" pitchFamily="2" charset="-79"/>
              <a:cs typeface="SBL Hebrew" pitchFamily="2" charset="-79"/>
            </a:endParaRPr>
          </a:p>
        </p:txBody>
      </p:sp>
      <p:sp>
        <p:nvSpPr>
          <p:cNvPr id="24" name="Title 1"/>
          <p:cNvSpPr txBox="1">
            <a:spLocks/>
          </p:cNvSpPr>
          <p:nvPr/>
        </p:nvSpPr>
        <p:spPr>
          <a:xfrm>
            <a:off x="6115050" y="6165207"/>
            <a:ext cx="25146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2800" dirty="0">
                <a:solidFill>
                  <a:schemeClr val="bg1"/>
                </a:solidFill>
                <a:cs typeface="Times New Roman" pitchFamily="18" charset="0"/>
              </a:rPr>
              <a:t>utter </a:t>
            </a:r>
            <a:r>
              <a:rPr lang="en-US" sz="2800" dirty="0" smtClean="0">
                <a:solidFill>
                  <a:schemeClr val="bg1"/>
                </a:solidFill>
                <a:cs typeface="Times New Roman" pitchFamily="18" charset="0"/>
              </a:rPr>
              <a:t>contempt (v.5)</a:t>
            </a:r>
            <a:endParaRPr lang="en-US" sz="2800" dirty="0">
              <a:solidFill>
                <a:schemeClr val="bg1"/>
              </a:solidFill>
              <a:cs typeface="Times New Roman" pitchFamily="18" charset="0"/>
            </a:endParaRPr>
          </a:p>
        </p:txBody>
      </p:sp>
      <p:sp>
        <p:nvSpPr>
          <p:cNvPr id="25" name="Title 1"/>
          <p:cNvSpPr txBox="1">
            <a:spLocks/>
          </p:cNvSpPr>
          <p:nvPr/>
        </p:nvSpPr>
        <p:spPr>
          <a:xfrm>
            <a:off x="6286500" y="5699125"/>
            <a:ext cx="21717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rtl="1"/>
            <a:r>
              <a:rPr lang="he-IL" sz="2800" dirty="0">
                <a:solidFill>
                  <a:schemeClr val="bg1"/>
                </a:solidFill>
                <a:latin typeface="SBL Hebrew" pitchFamily="2" charset="-79"/>
                <a:cs typeface="SBL Hebrew" pitchFamily="2" charset="-79"/>
              </a:rPr>
              <a:t>שְׁאָט </a:t>
            </a:r>
            <a:r>
              <a:rPr lang="he-IL" sz="2800" dirty="0" smtClean="0">
                <a:solidFill>
                  <a:schemeClr val="bg1"/>
                </a:solidFill>
                <a:latin typeface="SBL Hebrew" pitchFamily="2" charset="-79"/>
                <a:cs typeface="SBL Hebrew" pitchFamily="2" charset="-79"/>
              </a:rPr>
              <a:t>נֶפֶשׁ</a:t>
            </a:r>
            <a:endParaRPr lang="en-US" sz="2800" dirty="0">
              <a:solidFill>
                <a:schemeClr val="bg1"/>
              </a:solidFill>
              <a:latin typeface="SBL Hebrew" pitchFamily="2" charset="-79"/>
              <a:cs typeface="SBL Hebrew" pitchFamily="2" charset="-79"/>
            </a:endParaRPr>
          </a:p>
        </p:txBody>
      </p:sp>
      <p:cxnSp>
        <p:nvCxnSpPr>
          <p:cNvPr id="3" name="Straight Arrow Connector 2"/>
          <p:cNvCxnSpPr/>
          <p:nvPr/>
        </p:nvCxnSpPr>
        <p:spPr>
          <a:xfrm>
            <a:off x="4495800" y="1562100"/>
            <a:ext cx="114300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3074" name="Picture 2" descr="D:\My Documents\HebrewCourseBriercrestFirstYear2014\Rocine Readings\07 Ezekiel 37_1-14\pics\ignominy.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933824"/>
            <a:ext cx="3310447" cy="2069029"/>
          </a:xfrm>
          <a:prstGeom prst="rect">
            <a:avLst/>
          </a:prstGeom>
          <a:noFill/>
          <a:extLst>
            <a:ext uri="{909E8E84-426E-40DD-AFC4-6F175D3DCCD1}">
              <a14:hiddenFill xmlns:a14="http://schemas.microsoft.com/office/drawing/2010/main">
                <a:solidFill>
                  <a:srgbClr val="FFFFFF"/>
                </a:solidFill>
              </a14:hiddenFill>
            </a:ext>
          </a:extLst>
        </p:spPr>
      </p:pic>
      <p:sp>
        <p:nvSpPr>
          <p:cNvPr id="19" name="Title 1"/>
          <p:cNvSpPr txBox="1">
            <a:spLocks/>
          </p:cNvSpPr>
          <p:nvPr/>
        </p:nvSpPr>
        <p:spPr>
          <a:xfrm>
            <a:off x="533400" y="6214319"/>
            <a:ext cx="1752600" cy="376981"/>
          </a:xfrm>
          <a:prstGeom prst="rect">
            <a:avLst/>
          </a:prstGeom>
        </p:spPr>
        <p:txBody>
          <a:bodyP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ignominy (v.6)</a:t>
            </a:r>
            <a:endParaRPr lang="en-US" sz="2800" dirty="0">
              <a:solidFill>
                <a:schemeClr val="bg1"/>
              </a:solidFill>
              <a:cs typeface="Times New Roman" pitchFamily="18" charset="0"/>
            </a:endParaRPr>
          </a:p>
        </p:txBody>
      </p:sp>
      <p:sp>
        <p:nvSpPr>
          <p:cNvPr id="29" name="Title 1"/>
          <p:cNvSpPr txBox="1">
            <a:spLocks/>
          </p:cNvSpPr>
          <p:nvPr/>
        </p:nvSpPr>
        <p:spPr>
          <a:xfrm>
            <a:off x="1904999" y="6122244"/>
            <a:ext cx="1938847"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a:solidFill>
                  <a:schemeClr val="bg1"/>
                </a:solidFill>
                <a:latin typeface="SBL Hebrew" pitchFamily="2" charset="-79"/>
                <a:cs typeface="SBL Hebrew" pitchFamily="2" charset="-79"/>
              </a:rPr>
              <a:t>כְּלִמָּה</a:t>
            </a:r>
            <a:endParaRPr lang="en-US" sz="2800" dirty="0">
              <a:solidFill>
                <a:schemeClr val="bg1"/>
              </a:solidFill>
              <a:latin typeface="SBL Hebrew" pitchFamily="2" charset="-79"/>
              <a:cs typeface="SBL Hebrew" pitchFamily="2" charset="-79"/>
            </a:endParaRPr>
          </a:p>
        </p:txBody>
      </p:sp>
      <p:cxnSp>
        <p:nvCxnSpPr>
          <p:cNvPr id="30" name="Straight Arrow Connector 29"/>
          <p:cNvCxnSpPr/>
          <p:nvPr/>
        </p:nvCxnSpPr>
        <p:spPr>
          <a:xfrm flipH="1">
            <a:off x="4419600" y="4968338"/>
            <a:ext cx="121920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392730" y="3430319"/>
            <a:ext cx="0" cy="303481"/>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840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0" y="304800"/>
            <a:ext cx="4572000" cy="861774"/>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36:12</a:t>
            </a:r>
          </a:p>
          <a:p>
            <a:pPr algn="r" rtl="1"/>
            <a:r>
              <a:rPr lang="he-IL" dirty="0">
                <a:latin typeface="SBL Hebrew" panose="02000000000000000000" pitchFamily="2" charset="-79"/>
                <a:cs typeface="SBL Hebrew" panose="02000000000000000000" pitchFamily="2" charset="-79"/>
              </a:rPr>
              <a:t>וְהוֹלַכְתִּי֩ עֲלֵיכֶ֙ם אָדָ֜ם אֶת־עַמִּ֤י יִשְׂרָאֵל֙ וִֽירֵשׁ֔וּךָ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וְהָיִ֥יתָ </a:t>
            </a:r>
            <a:r>
              <a:rPr lang="he-IL" dirty="0">
                <a:latin typeface="SBL Hebrew" panose="02000000000000000000" pitchFamily="2" charset="-79"/>
                <a:cs typeface="SBL Hebrew" panose="02000000000000000000" pitchFamily="2" charset="-79"/>
              </a:rPr>
              <a:t>לָהֶ֖ם לְנַחֲלָ֑ה </a:t>
            </a:r>
            <a:r>
              <a:rPr lang="he-IL" dirty="0">
                <a:solidFill>
                  <a:srgbClr val="C00000"/>
                </a:solidFill>
                <a:latin typeface="SBL Hebrew" panose="02000000000000000000" pitchFamily="2" charset="-79"/>
                <a:cs typeface="SBL Hebrew" panose="02000000000000000000" pitchFamily="2" charset="-79"/>
              </a:rPr>
              <a:t>וְלֹא־תוֹסִ֥ף ע֖וֹד לְשַׁכְּלָֽם</a:t>
            </a:r>
            <a:r>
              <a:rPr lang="he-IL" dirty="0">
                <a:latin typeface="SBL Hebrew" panose="02000000000000000000" pitchFamily="2" charset="-79"/>
                <a:cs typeface="SBL Hebrew" panose="02000000000000000000" pitchFamily="2" charset="-79"/>
              </a:rPr>
              <a:t>׃ ס</a:t>
            </a:r>
            <a:endParaRPr lang="en-CA" dirty="0">
              <a:latin typeface="SBL Hebrew" panose="02000000000000000000" pitchFamily="2" charset="-79"/>
              <a:cs typeface="SBL Hebrew" panose="02000000000000000000" pitchFamily="2" charset="-79"/>
            </a:endParaRPr>
          </a:p>
        </p:txBody>
      </p:sp>
      <p:sp>
        <p:nvSpPr>
          <p:cNvPr id="3" name="Rectangle 2"/>
          <p:cNvSpPr/>
          <p:nvPr/>
        </p:nvSpPr>
        <p:spPr>
          <a:xfrm>
            <a:off x="4419600" y="1632228"/>
            <a:ext cx="4572000" cy="1692771"/>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36:13-14</a:t>
            </a:r>
          </a:p>
          <a:p>
            <a:pPr algn="r" rtl="1"/>
            <a:r>
              <a:rPr lang="he-IL" dirty="0">
                <a:latin typeface="SBL Hebrew" panose="02000000000000000000" pitchFamily="2" charset="-79"/>
                <a:cs typeface="SBL Hebrew" panose="02000000000000000000" pitchFamily="2" charset="-79"/>
              </a:rPr>
              <a:t>כֹּ֤ה אָמַר֙ אֲדֹנָ֣י </a:t>
            </a:r>
            <a:r>
              <a:rPr lang="he-IL" dirty="0" smtClean="0">
                <a:latin typeface="SBL Hebrew" panose="02000000000000000000" pitchFamily="2" charset="-79"/>
                <a:cs typeface="SBL Hebrew" panose="02000000000000000000" pitchFamily="2" charset="-79"/>
              </a:rPr>
              <a:t>יְהוִ֔ה יַ֚עַן </a:t>
            </a:r>
            <a:r>
              <a:rPr lang="he-IL" dirty="0">
                <a:latin typeface="SBL Hebrew" panose="02000000000000000000" pitchFamily="2" charset="-79"/>
                <a:cs typeface="SBL Hebrew" panose="02000000000000000000" pitchFamily="2" charset="-79"/>
              </a:rPr>
              <a:t>אֹמְרִ֣ים לָכֶ֔ם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אֹכֶ֥לֶת </a:t>
            </a:r>
            <a:r>
              <a:rPr lang="he-IL" dirty="0">
                <a:latin typeface="SBL Hebrew" panose="02000000000000000000" pitchFamily="2" charset="-79"/>
                <a:cs typeface="SBL Hebrew" panose="02000000000000000000" pitchFamily="2" charset="-79"/>
              </a:rPr>
              <a:t>אָדָ֖ם (אָתִּי) [אָ֑תְּ] וּמְשַׁכֶּ֥לֶת (גּוֹיֵךְ) [גּוֹיַ֖יִךְ] הָיִֽית׃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לָכֵ֗ן </a:t>
            </a:r>
            <a:r>
              <a:rPr lang="he-IL" dirty="0">
                <a:solidFill>
                  <a:srgbClr val="C00000"/>
                </a:solidFill>
                <a:latin typeface="SBL Hebrew" panose="02000000000000000000" pitchFamily="2" charset="-79"/>
                <a:cs typeface="SBL Hebrew" panose="02000000000000000000" pitchFamily="2" charset="-79"/>
              </a:rPr>
              <a:t>אָדָם֙ לֹא־תֹ֣אכְלִי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a:t>
            </a:r>
            <a:r>
              <a:rPr lang="he-IL" dirty="0" smtClean="0">
                <a:solidFill>
                  <a:srgbClr val="C00000"/>
                </a:solidFill>
                <a:latin typeface="SBL Hebrew" panose="02000000000000000000" pitchFamily="2" charset="-79"/>
                <a:cs typeface="SBL Hebrew" panose="02000000000000000000" pitchFamily="2" charset="-79"/>
              </a:rPr>
              <a:t>לֹ֣א </a:t>
            </a:r>
            <a:r>
              <a:rPr lang="he-IL" dirty="0">
                <a:solidFill>
                  <a:srgbClr val="C00000"/>
                </a:solidFill>
                <a:latin typeface="SBL Hebrew" panose="02000000000000000000" pitchFamily="2" charset="-79"/>
                <a:cs typeface="SBL Hebrew" panose="02000000000000000000" pitchFamily="2" charset="-79"/>
              </a:rPr>
              <a:t>(תְכַשְּׁלִי־)[תְשַׁכְּלִי־]ע֑וֹד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4419600" y="3842028"/>
            <a:ext cx="4572000" cy="1415772"/>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36:15</a:t>
            </a:r>
          </a:p>
          <a:p>
            <a:pPr algn="r" rtl="1"/>
            <a:r>
              <a:rPr lang="he-IL" dirty="0">
                <a:solidFill>
                  <a:srgbClr val="C00000"/>
                </a:solidFill>
                <a:latin typeface="SBL Hebrew" panose="02000000000000000000" pitchFamily="2" charset="-79"/>
                <a:cs typeface="SBL Hebrew" panose="02000000000000000000" pitchFamily="2" charset="-79"/>
              </a:rPr>
              <a:t>וְלֹא־אַשְׁמִ֙יעַ אֵלַ֤יִךְ עוֹד֙ </a:t>
            </a:r>
            <a:r>
              <a:rPr lang="he-IL" dirty="0">
                <a:solidFill>
                  <a:schemeClr val="accent2">
                    <a:lumMod val="50000"/>
                  </a:schemeClr>
                </a:solidFill>
                <a:latin typeface="SBL Hebrew" panose="02000000000000000000" pitchFamily="2" charset="-79"/>
                <a:cs typeface="SBL Hebrew" panose="02000000000000000000" pitchFamily="2" charset="-79"/>
              </a:rPr>
              <a:t>כְּלִמַּ֣ת</a:t>
            </a:r>
            <a:r>
              <a:rPr lang="he-IL" dirty="0">
                <a:solidFill>
                  <a:srgbClr val="C00000"/>
                </a:solidFill>
                <a:latin typeface="SBL Hebrew" panose="02000000000000000000" pitchFamily="2" charset="-79"/>
                <a:cs typeface="SBL Hebrew" panose="02000000000000000000" pitchFamily="2" charset="-79"/>
              </a:rPr>
              <a:t> הַגּוֹיִ֔ם </a:t>
            </a:r>
            <a:endParaRPr lang="en-US"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chemeClr val="accent2">
                    <a:lumMod val="50000"/>
                  </a:schemeClr>
                </a:solidFill>
                <a:latin typeface="SBL Hebrew" panose="02000000000000000000" pitchFamily="2" charset="-79"/>
                <a:cs typeface="SBL Hebrew" panose="02000000000000000000" pitchFamily="2" charset="-79"/>
              </a:rPr>
              <a:t>וְחֶרְפַּ֥ת</a:t>
            </a:r>
            <a:r>
              <a:rPr lang="he-IL" dirty="0" smtClean="0">
                <a:solidFill>
                  <a:srgbClr val="C00000"/>
                </a:solidFill>
                <a:latin typeface="SBL Hebrew" panose="02000000000000000000" pitchFamily="2" charset="-79"/>
                <a:cs typeface="SBL Hebrew" panose="02000000000000000000" pitchFamily="2" charset="-79"/>
              </a:rPr>
              <a:t> </a:t>
            </a:r>
            <a:r>
              <a:rPr lang="he-IL" dirty="0">
                <a:solidFill>
                  <a:srgbClr val="C00000"/>
                </a:solidFill>
                <a:latin typeface="SBL Hebrew" panose="02000000000000000000" pitchFamily="2" charset="-79"/>
                <a:cs typeface="SBL Hebrew" panose="02000000000000000000" pitchFamily="2" charset="-79"/>
              </a:rPr>
              <a:t>עַמִּ֖ים לֹ֣א תִשְׂאִי־ע֑וֹד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לֹא־</a:t>
            </a:r>
            <a:r>
              <a:rPr lang="he-IL" dirty="0">
                <a:solidFill>
                  <a:schemeClr val="accent2">
                    <a:lumMod val="50000"/>
                  </a:schemeClr>
                </a:solidFill>
                <a:latin typeface="SBL Hebrew" panose="02000000000000000000" pitchFamily="2" charset="-79"/>
                <a:cs typeface="SBL Hebrew" panose="02000000000000000000" pitchFamily="2" charset="-79"/>
              </a:rPr>
              <a:t>תַכְשִׁ֣לִי</a:t>
            </a:r>
            <a:r>
              <a:rPr lang="he-IL" dirty="0">
                <a:solidFill>
                  <a:srgbClr val="C00000"/>
                </a:solidFill>
                <a:latin typeface="SBL Hebrew" panose="02000000000000000000" pitchFamily="2" charset="-79"/>
                <a:cs typeface="SBL Hebrew" panose="02000000000000000000" pitchFamily="2" charset="-79"/>
              </a:rPr>
              <a:t>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 ס</a:t>
            </a:r>
            <a:endParaRPr lang="en-CA" dirty="0">
              <a:latin typeface="SBL Hebrew" panose="02000000000000000000" pitchFamily="2" charset="-79"/>
              <a:cs typeface="SBL Hebrew" panose="02000000000000000000" pitchFamily="2" charset="-79"/>
            </a:endParaRPr>
          </a:p>
        </p:txBody>
      </p:sp>
      <p:pic>
        <p:nvPicPr>
          <p:cNvPr id="10" name="Picture 2" descr="D:\My Documents\HebrewCourseBriercrestFirstYear2014\Rocine Readings\07 Ezekiel 37_1-14\pics\ignomin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4115891"/>
            <a:ext cx="2617304" cy="163581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0" y="0"/>
            <a:ext cx="5867400" cy="461665"/>
          </a:xfrm>
          <a:prstGeom prst="rect">
            <a:avLst/>
          </a:prstGeom>
          <a:noFill/>
        </p:spPr>
        <p:txBody>
          <a:bodyPr wrap="square" rtlCol="0">
            <a:spAutoFit/>
          </a:bodyPr>
          <a:lstStyle/>
          <a:p>
            <a:r>
              <a:rPr lang="en-US" sz="1200" dirty="0" smtClean="0">
                <a:solidFill>
                  <a:srgbClr val="0070C0"/>
                </a:solidFill>
              </a:rPr>
              <a:t>If Ezekiel 36 is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(538/458/444 BC), </a:t>
            </a:r>
            <a:br>
              <a:rPr lang="en-US" sz="1200" dirty="0" smtClean="0">
                <a:solidFill>
                  <a:srgbClr val="0070C0"/>
                </a:solidFill>
              </a:rPr>
            </a:br>
            <a:r>
              <a:rPr lang="en-US" sz="1200" dirty="0" smtClean="0">
                <a:solidFill>
                  <a:srgbClr val="0070C0"/>
                </a:solidFill>
              </a:rPr>
              <a:t>what about 168BC, 70AD, 135AD, etc.?</a:t>
            </a:r>
          </a:p>
        </p:txBody>
      </p:sp>
      <p:sp>
        <p:nvSpPr>
          <p:cNvPr id="19" name="TextBox 18"/>
          <p:cNvSpPr txBox="1"/>
          <p:nvPr/>
        </p:nvSpPr>
        <p:spPr>
          <a:xfrm>
            <a:off x="2895600" y="609600"/>
            <a:ext cx="2200275" cy="461665"/>
          </a:xfrm>
          <a:prstGeom prst="rect">
            <a:avLst/>
          </a:prstGeom>
          <a:noFill/>
        </p:spPr>
        <p:txBody>
          <a:bodyPr wrap="square" rtlCol="0">
            <a:spAutoFit/>
          </a:bodyPr>
          <a:lstStyle/>
          <a:p>
            <a:r>
              <a:rPr lang="en-US" sz="1200" dirty="0" smtClean="0">
                <a:solidFill>
                  <a:srgbClr val="0070C0"/>
                </a:solidFill>
              </a:rPr>
              <a:t>Did the ‘land’ never again</a:t>
            </a:r>
          </a:p>
          <a:p>
            <a:r>
              <a:rPr lang="en-US" sz="1200" dirty="0" smtClean="0">
                <a:solidFill>
                  <a:srgbClr val="C00000"/>
                </a:solidFill>
              </a:rPr>
              <a:t>bereave</a:t>
            </a:r>
            <a:r>
              <a:rPr lang="en-US" sz="1200" dirty="0" smtClean="0"/>
              <a:t> </a:t>
            </a:r>
            <a:r>
              <a:rPr lang="en-US" sz="1200" dirty="0" smtClean="0">
                <a:solidFill>
                  <a:srgbClr val="C00000"/>
                </a:solidFill>
              </a:rPr>
              <a:t>of children</a:t>
            </a:r>
            <a:r>
              <a:rPr lang="en-US" sz="1200" dirty="0" smtClean="0">
                <a:solidFill>
                  <a:srgbClr val="0070C0"/>
                </a:solidFill>
              </a:rPr>
              <a:t>?</a:t>
            </a:r>
            <a:endParaRPr lang="en-CA" sz="1200" dirty="0">
              <a:solidFill>
                <a:srgbClr val="0070C0"/>
              </a:solidFill>
            </a:endParaRPr>
          </a:p>
        </p:txBody>
      </p:sp>
      <p:sp>
        <p:nvSpPr>
          <p:cNvPr id="20" name="TextBox 19"/>
          <p:cNvSpPr txBox="1"/>
          <p:nvPr/>
        </p:nvSpPr>
        <p:spPr>
          <a:xfrm>
            <a:off x="2895600" y="2467451"/>
            <a:ext cx="2200275" cy="276999"/>
          </a:xfrm>
          <a:prstGeom prst="rect">
            <a:avLst/>
          </a:prstGeom>
          <a:noFill/>
        </p:spPr>
        <p:txBody>
          <a:bodyPr wrap="square" rtlCol="0">
            <a:spAutoFit/>
          </a:bodyPr>
          <a:lstStyle/>
          <a:p>
            <a:r>
              <a:rPr lang="en-US" sz="1200" dirty="0" smtClean="0">
                <a:solidFill>
                  <a:srgbClr val="0070C0"/>
                </a:solidFill>
              </a:rPr>
              <a:t>Never again </a:t>
            </a:r>
            <a:r>
              <a:rPr lang="en-US" sz="1200" dirty="0" smtClean="0">
                <a:solidFill>
                  <a:srgbClr val="C00000"/>
                </a:solidFill>
              </a:rPr>
              <a:t>consume men</a:t>
            </a:r>
            <a:r>
              <a:rPr lang="en-US" sz="1200" dirty="0" smtClean="0">
                <a:solidFill>
                  <a:srgbClr val="0070C0"/>
                </a:solidFill>
              </a:rPr>
              <a:t>?</a:t>
            </a:r>
            <a:endParaRPr lang="en-CA" sz="1200" dirty="0">
              <a:solidFill>
                <a:srgbClr val="0070C0"/>
              </a:solidFill>
            </a:endParaRPr>
          </a:p>
        </p:txBody>
      </p:sp>
      <p:sp>
        <p:nvSpPr>
          <p:cNvPr id="21" name="TextBox 20"/>
          <p:cNvSpPr txBox="1"/>
          <p:nvPr/>
        </p:nvSpPr>
        <p:spPr>
          <a:xfrm>
            <a:off x="2895600" y="4074288"/>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ignominy</a:t>
            </a:r>
            <a:r>
              <a:rPr lang="en-US" sz="1200" dirty="0" smtClean="0">
                <a:solidFill>
                  <a:srgbClr val="0070C0"/>
                </a:solidFill>
              </a:rPr>
              <a:t>?</a:t>
            </a:r>
            <a:endParaRPr lang="en-CA" sz="1200" dirty="0">
              <a:solidFill>
                <a:srgbClr val="0070C0"/>
              </a:solidFill>
            </a:endParaRPr>
          </a:p>
        </p:txBody>
      </p:sp>
      <p:sp>
        <p:nvSpPr>
          <p:cNvPr id="22" name="TextBox 21"/>
          <p:cNvSpPr txBox="1"/>
          <p:nvPr/>
        </p:nvSpPr>
        <p:spPr>
          <a:xfrm>
            <a:off x="2895600" y="4351287"/>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reproach</a:t>
            </a:r>
            <a:r>
              <a:rPr lang="en-US" sz="1200" dirty="0" smtClean="0">
                <a:solidFill>
                  <a:srgbClr val="0070C0"/>
                </a:solidFill>
              </a:rPr>
              <a:t>?</a:t>
            </a:r>
            <a:endParaRPr lang="en-CA" sz="1200" dirty="0">
              <a:solidFill>
                <a:srgbClr val="0070C0"/>
              </a:solidFill>
            </a:endParaRPr>
          </a:p>
        </p:txBody>
      </p:sp>
      <p:sp>
        <p:nvSpPr>
          <p:cNvPr id="23" name="TextBox 22"/>
          <p:cNvSpPr txBox="1"/>
          <p:nvPr/>
        </p:nvSpPr>
        <p:spPr>
          <a:xfrm>
            <a:off x="2895600" y="4617213"/>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stumbling</a:t>
            </a:r>
            <a:r>
              <a:rPr lang="en-US" sz="1200" dirty="0" smtClean="0"/>
              <a:t> </a:t>
            </a:r>
            <a:r>
              <a:rPr lang="en-US" sz="1200" dirty="0" smtClean="0">
                <a:solidFill>
                  <a:srgbClr val="0070C0"/>
                </a:solidFill>
              </a:rPr>
              <a:t>or</a:t>
            </a:r>
            <a:r>
              <a:rPr lang="en-US" sz="1200" dirty="0" smtClean="0"/>
              <a:t> </a:t>
            </a:r>
            <a:r>
              <a:rPr lang="en-US" sz="1200" dirty="0" smtClean="0">
                <a:solidFill>
                  <a:srgbClr val="C00000"/>
                </a:solidFill>
              </a:rPr>
              <a:t>falling</a:t>
            </a:r>
            <a:r>
              <a:rPr lang="en-US" sz="1200" dirty="0" smtClean="0">
                <a:solidFill>
                  <a:srgbClr val="0070C0"/>
                </a:solidFill>
              </a:rPr>
              <a:t>?</a:t>
            </a:r>
            <a:endParaRPr lang="en-CA" sz="1200" dirty="0">
              <a:solidFill>
                <a:srgbClr val="0070C0"/>
              </a:solidFill>
            </a:endParaRPr>
          </a:p>
        </p:txBody>
      </p:sp>
      <p:sp>
        <p:nvSpPr>
          <p:cNvPr id="13" name="TextBox 12"/>
          <p:cNvSpPr txBox="1"/>
          <p:nvPr/>
        </p:nvSpPr>
        <p:spPr>
          <a:xfrm>
            <a:off x="2924175" y="6200000"/>
            <a:ext cx="3543300" cy="461665"/>
          </a:xfrm>
          <a:prstGeom prst="rect">
            <a:avLst/>
          </a:prstGeom>
          <a:noFill/>
          <a:ln w="28575">
            <a:solidFill>
              <a:schemeClr val="tx1"/>
            </a:solidFill>
          </a:ln>
        </p:spPr>
        <p:txBody>
          <a:bodyPr wrap="square" rtlCol="0">
            <a:spAutoFit/>
          </a:bodyPr>
          <a:lstStyle/>
          <a:p>
            <a:r>
              <a:rPr lang="en-US" sz="1200" dirty="0" smtClean="0">
                <a:solidFill>
                  <a:srgbClr val="0070C0"/>
                </a:solidFill>
              </a:rPr>
              <a:t>Key Interpretive Question:</a:t>
            </a:r>
          </a:p>
          <a:p>
            <a:r>
              <a:rPr lang="en-US" sz="1200" dirty="0" smtClean="0">
                <a:solidFill>
                  <a:srgbClr val="0070C0"/>
                </a:solidFill>
              </a:rPr>
              <a:t>When has this or will this or how will this be fulfilled?</a:t>
            </a:r>
            <a:endParaRPr lang="en-US" sz="1200" dirty="0">
              <a:solidFill>
                <a:srgbClr val="0070C0"/>
              </a:solidFill>
            </a:endParaRPr>
          </a:p>
        </p:txBody>
      </p:sp>
    </p:spTree>
    <p:extLst>
      <p:ext uri="{BB962C8B-B14F-4D97-AF65-F5344CB8AC3E}">
        <p14:creationId xmlns:p14="http://schemas.microsoft.com/office/powerpoint/2010/main" val="25990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11" name="TextBox 10"/>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12" name="TextBox 11"/>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3" name="TextBox 12"/>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4" name="TextBox 13"/>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6" name="TextBox 15"/>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7" name="TextBox 16"/>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8" name="TextBox 17"/>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9" name="Rounded Rectangle 18"/>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ounded Rectangle 19"/>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2" name="Freeform 21"/>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4" name="TextBox 23"/>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5" name="TextBox 24"/>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26" name="Rounded Rectangle 25"/>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7" name="Rounded Rectangle 26"/>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9" name="Freeform 28"/>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Freeform 32"/>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Freeform 35"/>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28" name="TextBox 27"/>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0" name="Rounded Rectangle 29"/>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Freeform 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Freeform 30"/>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40" name="TextBox 39"/>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41" name="Freeform 40"/>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Curved Right Arrow 47"/>
          <p:cNvSpPr/>
          <p:nvPr/>
        </p:nvSpPr>
        <p:spPr>
          <a:xfrm>
            <a:off x="6600825" y="326493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51" name="TextBox 50"/>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52" name="TextBox 51"/>
          <p:cNvSpPr txBox="1"/>
          <p:nvPr/>
        </p:nvSpPr>
        <p:spPr>
          <a:xfrm>
            <a:off x="228600" y="6167735"/>
            <a:ext cx="3124200" cy="461665"/>
          </a:xfrm>
          <a:prstGeom prst="rect">
            <a:avLst/>
          </a:prstGeom>
          <a:noFill/>
          <a:ln w="28575">
            <a:solidFill>
              <a:schemeClr val="tx1"/>
            </a:solidFill>
          </a:ln>
        </p:spPr>
        <p:txBody>
          <a:bodyPr wrap="square" rtlCol="0">
            <a:spAutoFit/>
          </a:bodyPr>
          <a:lstStyle/>
          <a:p>
            <a:r>
              <a:rPr lang="en-US" sz="1200" dirty="0" smtClean="0">
                <a:solidFill>
                  <a:srgbClr val="0070C0"/>
                </a:solidFill>
              </a:rPr>
              <a:t>How could Ezekiel 36:16-24 </a:t>
            </a:r>
            <a:r>
              <a:rPr lang="en-US" sz="1200" b="1" dirty="0" smtClean="0">
                <a:solidFill>
                  <a:srgbClr val="0070C0"/>
                </a:solidFill>
              </a:rPr>
              <a:t>NOT </a:t>
            </a:r>
            <a:r>
              <a:rPr lang="en-US" sz="1200" dirty="0" smtClean="0">
                <a:solidFill>
                  <a:srgbClr val="0070C0"/>
                </a:solidFill>
              </a:rPr>
              <a:t>be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in vv. 16-24?</a:t>
            </a:r>
          </a:p>
        </p:txBody>
      </p:sp>
      <p:sp>
        <p:nvSpPr>
          <p:cNvPr id="54" name="Explosion 1 53"/>
          <p:cNvSpPr/>
          <p:nvPr/>
        </p:nvSpPr>
        <p:spPr>
          <a:xfrm>
            <a:off x="5334000" y="682823"/>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Explosion 1 54"/>
          <p:cNvSpPr/>
          <p:nvPr/>
        </p:nvSpPr>
        <p:spPr>
          <a:xfrm>
            <a:off x="1733031" y="5366466"/>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Curved Right Arrow 55"/>
          <p:cNvSpPr/>
          <p:nvPr/>
        </p:nvSpPr>
        <p:spPr>
          <a:xfrm>
            <a:off x="1566344" y="488772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val="271931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347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2208220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7705</TotalTime>
  <Words>2610</Words>
  <Application>Microsoft Office PowerPoint</Application>
  <PresentationFormat>On-screen Show (4:3)</PresentationFormat>
  <Paragraphs>544</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Ezekiel 36:1-3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Ezekiel 36:29-31</vt:lpstr>
      <vt:lpstr>Ezekiel 36:33-36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676</cp:revision>
  <dcterms:created xsi:type="dcterms:W3CDTF">2006-08-16T00:00:00Z</dcterms:created>
  <dcterms:modified xsi:type="dcterms:W3CDTF">2016-10-12T02:35:17Z</dcterms:modified>
</cp:coreProperties>
</file>