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67" r:id="rId2"/>
    <p:sldId id="369" r:id="rId3"/>
    <p:sldId id="355" r:id="rId4"/>
    <p:sldId id="356" r:id="rId5"/>
    <p:sldId id="371" r:id="rId6"/>
    <p:sldId id="382" r:id="rId7"/>
    <p:sldId id="383" r:id="rId8"/>
    <p:sldId id="387" r:id="rId9"/>
    <p:sldId id="388" r:id="rId10"/>
    <p:sldId id="389" r:id="rId11"/>
    <p:sldId id="390" r:id="rId12"/>
    <p:sldId id="391" r:id="rId13"/>
    <p:sldId id="392" r:id="rId14"/>
    <p:sldId id="394" r:id="rId15"/>
    <p:sldId id="395" r:id="rId16"/>
    <p:sldId id="396" r:id="rId17"/>
    <p:sldId id="397" r:id="rId18"/>
    <p:sldId id="385" r:id="rId19"/>
    <p:sldId id="393" r:id="rId20"/>
    <p:sldId id="398" r:id="rId21"/>
    <p:sldId id="399" r:id="rId22"/>
    <p:sldId id="400" r:id="rId23"/>
    <p:sldId id="386" r:id="rId24"/>
    <p:sldId id="401" r:id="rId25"/>
    <p:sldId id="376" r:id="rId26"/>
    <p:sldId id="3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a:srgbClr val="009900"/>
    <a:srgbClr val="008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94" autoAdjust="0"/>
  </p:normalViewPr>
  <p:slideViewPr>
    <p:cSldViewPr>
      <p:cViewPr>
        <p:scale>
          <a:sx n="100" d="100"/>
          <a:sy n="100" d="100"/>
        </p:scale>
        <p:origin x="-210"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10378-4DCA-47DF-8076-C529ACDFBB54}" type="datetimeFigureOut">
              <a:rPr lang="en-US" smtClean="0"/>
              <a:t>2016-10-11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8993-2BD4-460C-8981-073F9878E887}" type="slidenum">
              <a:rPr lang="en-US" smtClean="0"/>
              <a:t>‹#›</a:t>
            </a:fld>
            <a:endParaRPr lang="en-US"/>
          </a:p>
        </p:txBody>
      </p:sp>
    </p:spTree>
    <p:extLst>
      <p:ext uri="{BB962C8B-B14F-4D97-AF65-F5344CB8AC3E}">
        <p14:creationId xmlns:p14="http://schemas.microsoft.com/office/powerpoint/2010/main" val="397461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1E48B9-BB65-4169-89A1-675F0814559B}" type="slidenum">
              <a:rPr lang="en-US" smtClean="0"/>
              <a:t>1</a:t>
            </a:fld>
            <a:endParaRPr lang="en-US"/>
          </a:p>
        </p:txBody>
      </p:sp>
    </p:spTree>
    <p:extLst>
      <p:ext uri="{BB962C8B-B14F-4D97-AF65-F5344CB8AC3E}">
        <p14:creationId xmlns:p14="http://schemas.microsoft.com/office/powerpoint/2010/main" val="3812377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1E48B9-BB65-4169-89A1-675F0814559B}" type="slidenum">
              <a:rPr lang="en-US" smtClean="0"/>
              <a:t>2</a:t>
            </a:fld>
            <a:endParaRPr lang="en-US"/>
          </a:p>
        </p:txBody>
      </p:sp>
    </p:spTree>
    <p:extLst>
      <p:ext uri="{BB962C8B-B14F-4D97-AF65-F5344CB8AC3E}">
        <p14:creationId xmlns:p14="http://schemas.microsoft.com/office/powerpoint/2010/main" val="3812377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1E48B9-BB65-4169-89A1-675F0814559B}" type="slidenum">
              <a:rPr lang="en-US" smtClean="0"/>
              <a:t>5</a:t>
            </a:fld>
            <a:endParaRPr lang="en-US"/>
          </a:p>
        </p:txBody>
      </p:sp>
    </p:spTree>
    <p:extLst>
      <p:ext uri="{BB962C8B-B14F-4D97-AF65-F5344CB8AC3E}">
        <p14:creationId xmlns:p14="http://schemas.microsoft.com/office/powerpoint/2010/main" val="3812377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2016-10-11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2016-10-11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2016-10-11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2016-10-11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2016-10-11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2016-10-11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2016-10-11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2016-10-11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2016-10-11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2016-10-11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2016-10-11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2016-10-11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228600" y="6328619"/>
            <a:ext cx="2971800" cy="376981"/>
          </a:xfrm>
          <a:prstGeom prst="rect">
            <a:avLst/>
          </a:prstGeom>
        </p:spPr>
        <p:txBody>
          <a:bodyP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a:r>
              <a:rPr lang="en-US" sz="2800" dirty="0" smtClean="0">
                <a:solidFill>
                  <a:schemeClr val="bg1"/>
                </a:solidFill>
                <a:cs typeface="Times New Roman" pitchFamily="18" charset="0"/>
              </a:rPr>
              <a:t>Ezekiel 36</a:t>
            </a:r>
            <a:endParaRPr lang="en-US" sz="2800" dirty="0">
              <a:solidFill>
                <a:schemeClr val="bg1"/>
              </a:solidFill>
              <a:cs typeface="Times New Roman" pitchFamily="18" charset="0"/>
            </a:endParaRPr>
          </a:p>
        </p:txBody>
      </p:sp>
      <p:sp>
        <p:nvSpPr>
          <p:cNvPr id="6" name="Title 1"/>
          <p:cNvSpPr txBox="1">
            <a:spLocks/>
          </p:cNvSpPr>
          <p:nvPr/>
        </p:nvSpPr>
        <p:spPr>
          <a:xfrm>
            <a:off x="5105400" y="6273556"/>
            <a:ext cx="3810000" cy="39687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defTabSz="457200" rtl="1"/>
            <a:r>
              <a:rPr lang="he-IL" sz="2800" dirty="0" smtClean="0">
                <a:solidFill>
                  <a:schemeClr val="bg1"/>
                </a:solidFill>
                <a:latin typeface="SBL Hebrew" pitchFamily="2" charset="-79"/>
                <a:cs typeface="SBL Hebrew" pitchFamily="2" charset="-79"/>
              </a:rPr>
              <a:t>יחזקאל לו</a:t>
            </a:r>
            <a:endParaRPr lang="en-US" sz="2800" dirty="0">
              <a:solidFill>
                <a:schemeClr val="bg1"/>
              </a:solidFill>
              <a:latin typeface="SBL Hebrew" pitchFamily="2" charset="-79"/>
              <a:cs typeface="SBL Hebrew" pitchFamily="2" charset="-79"/>
            </a:endParaRPr>
          </a:p>
        </p:txBody>
      </p:sp>
      <p:pic>
        <p:nvPicPr>
          <p:cNvPr id="1026" name="Picture 2" descr="D:\My Documents\HebrewCourseBriercrestFirstYear2014\Rocine Readings\07 Ezekiel 37_1-14\pics\heart-of-sto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143000"/>
            <a:ext cx="411480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D:\My Documents\HebrewCourseBriercrestFirstYear2014\Rocine Readings\07 Ezekiel 37_1-14\pics\dove-symbol-ima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5849" y="933450"/>
            <a:ext cx="3439551" cy="3105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7241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1600" y="152400"/>
            <a:ext cx="3810000" cy="1415772"/>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36:25</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וְזָרַקְתִּ֧י עֲלֵיכֶ֛ם מַ֥יִם טְהוֹרִ֖ים וּטְהַרְתֶּ֑ם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מִכֹּ֧ל </a:t>
            </a:r>
            <a:r>
              <a:rPr lang="he-IL" dirty="0">
                <a:solidFill>
                  <a:schemeClr val="accent6">
                    <a:lumMod val="50000"/>
                  </a:schemeClr>
                </a:solidFill>
                <a:latin typeface="SBL Hebrew" pitchFamily="2" charset="-79"/>
                <a:cs typeface="SBL Hebrew" pitchFamily="2" charset="-79"/>
              </a:rPr>
              <a:t>טֻמְאוֹתֵיכֶ֛ם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וּמִכָּל־</a:t>
            </a:r>
            <a:r>
              <a:rPr lang="he-IL" dirty="0">
                <a:solidFill>
                  <a:schemeClr val="accent6">
                    <a:lumMod val="50000"/>
                  </a:schemeClr>
                </a:solidFill>
                <a:latin typeface="SBL Hebrew" pitchFamily="2" charset="-79"/>
                <a:cs typeface="SBL Hebrew" pitchFamily="2" charset="-79"/>
              </a:rPr>
              <a:t>גִּלּ֥וּלֵיכֶ֖ם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אֲטַהֵ֥ר אֶתְכֶֽם׃ </a:t>
            </a:r>
          </a:p>
        </p:txBody>
      </p:sp>
      <p:sp>
        <p:nvSpPr>
          <p:cNvPr id="27" name="TextBox 26"/>
          <p:cNvSpPr txBox="1"/>
          <p:nvPr/>
        </p:nvSpPr>
        <p:spPr>
          <a:xfrm>
            <a:off x="4400550" y="152400"/>
            <a:ext cx="1971676" cy="276999"/>
          </a:xfrm>
          <a:prstGeom prst="rect">
            <a:avLst/>
          </a:prstGeom>
          <a:noFill/>
        </p:spPr>
        <p:txBody>
          <a:bodyPr wrap="square" rtlCol="0">
            <a:spAutoFit/>
          </a:bodyPr>
          <a:lstStyle/>
          <a:p>
            <a:pPr algn="ctr"/>
            <a:r>
              <a:rPr lang="en-US" sz="1200" b="1" dirty="0" smtClean="0">
                <a:solidFill>
                  <a:srgbClr val="0070C0"/>
                </a:solidFill>
              </a:rPr>
              <a:t>When is this?</a:t>
            </a:r>
          </a:p>
        </p:txBody>
      </p:sp>
      <p:sp>
        <p:nvSpPr>
          <p:cNvPr id="4" name="Left-Right Arrow 3"/>
          <p:cNvSpPr/>
          <p:nvPr/>
        </p:nvSpPr>
        <p:spPr>
          <a:xfrm>
            <a:off x="4343400" y="704850"/>
            <a:ext cx="2133600" cy="544562"/>
          </a:xfrm>
          <a:prstGeom prst="leftRightArrow">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TextBox 4"/>
          <p:cNvSpPr txBox="1"/>
          <p:nvPr/>
        </p:nvSpPr>
        <p:spPr>
          <a:xfrm>
            <a:off x="4343400" y="838200"/>
            <a:ext cx="2133600" cy="253916"/>
          </a:xfrm>
          <a:prstGeom prst="rect">
            <a:avLst/>
          </a:prstGeom>
          <a:noFill/>
        </p:spPr>
        <p:txBody>
          <a:bodyPr wrap="square" rtlCol="0">
            <a:spAutoFit/>
          </a:bodyPr>
          <a:lstStyle/>
          <a:p>
            <a:pPr algn="ctr"/>
            <a:r>
              <a:rPr lang="en-US" sz="1050" dirty="0">
                <a:solidFill>
                  <a:srgbClr val="0070C0"/>
                </a:solidFill>
              </a:rPr>
              <a:t>c</a:t>
            </a:r>
            <a:r>
              <a:rPr lang="en-US" sz="1050" dirty="0" smtClean="0">
                <a:solidFill>
                  <a:srgbClr val="0070C0"/>
                </a:solidFill>
              </a:rPr>
              <a:t>ompare</a:t>
            </a:r>
          </a:p>
        </p:txBody>
      </p:sp>
      <p:sp>
        <p:nvSpPr>
          <p:cNvPr id="6" name="Rectangle 5"/>
          <p:cNvSpPr/>
          <p:nvPr/>
        </p:nvSpPr>
        <p:spPr>
          <a:xfrm>
            <a:off x="609600" y="152400"/>
            <a:ext cx="3505200" cy="2308324"/>
          </a:xfrm>
          <a:prstGeom prst="rect">
            <a:avLst/>
          </a:prstGeom>
          <a:ln>
            <a:solidFill>
              <a:schemeClr val="tx1"/>
            </a:solidFill>
          </a:ln>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36:17-18</a:t>
            </a:r>
          </a:p>
          <a:p>
            <a:pPr algn="r" rtl="1"/>
            <a:r>
              <a:rPr lang="he-IL" dirty="0" smtClean="0">
                <a:latin typeface="SBL Hebrew" pitchFamily="2" charset="-79"/>
                <a:cs typeface="SBL Hebrew" pitchFamily="2" charset="-79"/>
              </a:rPr>
              <a:t>בֶּן־אָדָ֗ם </a:t>
            </a:r>
            <a:r>
              <a:rPr lang="he-IL" dirty="0">
                <a:latin typeface="SBL Hebrew" pitchFamily="2" charset="-79"/>
                <a:cs typeface="SBL Hebrew" pitchFamily="2" charset="-79"/>
              </a:rPr>
              <a:t>בֵּ֤ית יִשְׂרָאֵל֙ יֹשְׁבִ֣ים עַל־אַדְמָתָ֔ם </a:t>
            </a:r>
          </a:p>
          <a:p>
            <a:pPr algn="r" defTabSz="457200" rtl="1">
              <a:tabLst>
                <a:tab pos="228600" algn="r"/>
                <a:tab pos="457200" algn="r"/>
                <a:tab pos="685800" algn="r"/>
                <a:tab pos="914400" algn="r"/>
              </a:tabLst>
            </a:pPr>
            <a:r>
              <a:rPr lang="he-IL" dirty="0" smtClean="0">
                <a:solidFill>
                  <a:schemeClr val="accent6">
                    <a:lumMod val="50000"/>
                  </a:schemeClr>
                </a:solidFill>
                <a:latin typeface="SBL Hebrew" pitchFamily="2" charset="-79"/>
                <a:cs typeface="SBL Hebrew" pitchFamily="2" charset="-79"/>
              </a:rPr>
              <a:t>וַיְטַמְּא֣וּ</a:t>
            </a:r>
            <a:r>
              <a:rPr lang="he-IL" dirty="0" smtClean="0">
                <a:latin typeface="SBL Hebrew" pitchFamily="2" charset="-79"/>
                <a:cs typeface="SBL Hebrew" pitchFamily="2" charset="-79"/>
              </a:rPr>
              <a:t> </a:t>
            </a:r>
            <a:r>
              <a:rPr lang="he-IL" dirty="0">
                <a:latin typeface="SBL Hebrew" pitchFamily="2" charset="-79"/>
                <a:cs typeface="SBL Hebrew" pitchFamily="2" charset="-79"/>
              </a:rPr>
              <a:t>אוֹתָ֔הּ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וָאֶשְׁפֹּ֤ךְ </a:t>
            </a:r>
            <a:r>
              <a:rPr lang="he-IL" dirty="0">
                <a:latin typeface="SBL Hebrew" pitchFamily="2" charset="-79"/>
                <a:cs typeface="SBL Hebrew" pitchFamily="2" charset="-79"/>
              </a:rPr>
              <a:t>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עַל־הָאָ֑רֶץ </a:t>
            </a: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וּבְ</a:t>
            </a:r>
            <a:r>
              <a:rPr lang="he-IL" dirty="0" smtClean="0">
                <a:solidFill>
                  <a:schemeClr val="accent6">
                    <a:lumMod val="50000"/>
                  </a:schemeClr>
                </a:solidFill>
                <a:latin typeface="SBL Hebrew" pitchFamily="2" charset="-79"/>
                <a:cs typeface="SBL Hebrew" pitchFamily="2" charset="-79"/>
              </a:rPr>
              <a:t>גִלּוּלֵיהֶ֖ם</a:t>
            </a:r>
            <a:r>
              <a:rPr lang="he-IL" dirty="0" smtClean="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ֽוּהָ׃ </a:t>
            </a:r>
          </a:p>
        </p:txBody>
      </p:sp>
    </p:spTree>
    <p:extLst>
      <p:ext uri="{BB962C8B-B14F-4D97-AF65-F5344CB8AC3E}">
        <p14:creationId xmlns:p14="http://schemas.microsoft.com/office/powerpoint/2010/main" val="2099328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1600" y="152400"/>
            <a:ext cx="3810000" cy="1415772"/>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36:25</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וְזָרַקְתִּ֧י עֲלֵיכֶ֛ם מַ֥יִם טְהוֹרִ֖ים וּטְהַרְתֶּ֑ם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מִכֹּ֧ל </a:t>
            </a:r>
            <a:r>
              <a:rPr lang="he-IL" dirty="0">
                <a:solidFill>
                  <a:schemeClr val="accent6">
                    <a:lumMod val="50000"/>
                  </a:schemeClr>
                </a:solidFill>
                <a:latin typeface="SBL Hebrew" pitchFamily="2" charset="-79"/>
                <a:cs typeface="SBL Hebrew" pitchFamily="2" charset="-79"/>
              </a:rPr>
              <a:t>טֻמְאוֹתֵיכֶ֛ם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וּמִכָּל־</a:t>
            </a:r>
            <a:r>
              <a:rPr lang="he-IL" dirty="0">
                <a:solidFill>
                  <a:schemeClr val="accent6">
                    <a:lumMod val="50000"/>
                  </a:schemeClr>
                </a:solidFill>
                <a:latin typeface="SBL Hebrew" pitchFamily="2" charset="-79"/>
                <a:cs typeface="SBL Hebrew" pitchFamily="2" charset="-79"/>
              </a:rPr>
              <a:t>גִּלּ֥וּלֵיכֶ֖ם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אֲטַהֵ֥ר אֶתְכֶֽם׃ </a:t>
            </a:r>
          </a:p>
        </p:txBody>
      </p:sp>
      <p:sp>
        <p:nvSpPr>
          <p:cNvPr id="27" name="TextBox 26"/>
          <p:cNvSpPr txBox="1"/>
          <p:nvPr/>
        </p:nvSpPr>
        <p:spPr>
          <a:xfrm>
            <a:off x="4400550" y="152400"/>
            <a:ext cx="1971676" cy="276999"/>
          </a:xfrm>
          <a:prstGeom prst="rect">
            <a:avLst/>
          </a:prstGeom>
          <a:noFill/>
        </p:spPr>
        <p:txBody>
          <a:bodyPr wrap="square" rtlCol="0">
            <a:spAutoFit/>
          </a:bodyPr>
          <a:lstStyle/>
          <a:p>
            <a:pPr algn="ctr"/>
            <a:r>
              <a:rPr lang="en-US" sz="1200" b="1" dirty="0" smtClean="0">
                <a:solidFill>
                  <a:srgbClr val="0070C0"/>
                </a:solidFill>
              </a:rPr>
              <a:t>When is this?</a:t>
            </a:r>
          </a:p>
        </p:txBody>
      </p:sp>
      <p:sp>
        <p:nvSpPr>
          <p:cNvPr id="4" name="Left-Right Arrow 3"/>
          <p:cNvSpPr/>
          <p:nvPr/>
        </p:nvSpPr>
        <p:spPr>
          <a:xfrm>
            <a:off x="4343400" y="704850"/>
            <a:ext cx="2133600" cy="544562"/>
          </a:xfrm>
          <a:prstGeom prst="leftRightArrow">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TextBox 4"/>
          <p:cNvSpPr txBox="1"/>
          <p:nvPr/>
        </p:nvSpPr>
        <p:spPr>
          <a:xfrm>
            <a:off x="4343400" y="838200"/>
            <a:ext cx="2133600" cy="253916"/>
          </a:xfrm>
          <a:prstGeom prst="rect">
            <a:avLst/>
          </a:prstGeom>
          <a:noFill/>
        </p:spPr>
        <p:txBody>
          <a:bodyPr wrap="square" rtlCol="0">
            <a:spAutoFit/>
          </a:bodyPr>
          <a:lstStyle/>
          <a:p>
            <a:pPr algn="ctr"/>
            <a:r>
              <a:rPr lang="en-US" sz="1050" dirty="0">
                <a:solidFill>
                  <a:srgbClr val="0070C0"/>
                </a:solidFill>
              </a:rPr>
              <a:t>c</a:t>
            </a:r>
            <a:r>
              <a:rPr lang="en-US" sz="1050" dirty="0" smtClean="0">
                <a:solidFill>
                  <a:srgbClr val="0070C0"/>
                </a:solidFill>
              </a:rPr>
              <a:t>ompare</a:t>
            </a:r>
          </a:p>
        </p:txBody>
      </p:sp>
      <p:sp>
        <p:nvSpPr>
          <p:cNvPr id="6" name="Rectangle 5"/>
          <p:cNvSpPr/>
          <p:nvPr/>
        </p:nvSpPr>
        <p:spPr>
          <a:xfrm>
            <a:off x="609600" y="152400"/>
            <a:ext cx="3505200" cy="2308324"/>
          </a:xfrm>
          <a:prstGeom prst="rect">
            <a:avLst/>
          </a:prstGeom>
          <a:ln>
            <a:solidFill>
              <a:schemeClr val="tx1"/>
            </a:solidFill>
          </a:ln>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36:17-18</a:t>
            </a:r>
          </a:p>
          <a:p>
            <a:pPr algn="r" rtl="1"/>
            <a:r>
              <a:rPr lang="he-IL" dirty="0" smtClean="0">
                <a:latin typeface="SBL Hebrew" pitchFamily="2" charset="-79"/>
                <a:cs typeface="SBL Hebrew" pitchFamily="2" charset="-79"/>
              </a:rPr>
              <a:t>בֶּן־אָדָ֗ם </a:t>
            </a:r>
            <a:r>
              <a:rPr lang="he-IL" dirty="0">
                <a:latin typeface="SBL Hebrew" pitchFamily="2" charset="-79"/>
                <a:cs typeface="SBL Hebrew" pitchFamily="2" charset="-79"/>
              </a:rPr>
              <a:t>בֵּ֤ית יִשְׂרָאֵל֙ יֹשְׁבִ֣ים עַל־אַדְמָתָ֔ם </a:t>
            </a:r>
          </a:p>
          <a:p>
            <a:pPr algn="r" defTabSz="457200" rtl="1">
              <a:tabLst>
                <a:tab pos="228600" algn="r"/>
                <a:tab pos="457200" algn="r"/>
                <a:tab pos="685800" algn="r"/>
                <a:tab pos="914400" algn="r"/>
              </a:tabLst>
            </a:pPr>
            <a:r>
              <a:rPr lang="he-IL" dirty="0" smtClean="0">
                <a:solidFill>
                  <a:schemeClr val="accent6">
                    <a:lumMod val="50000"/>
                  </a:schemeClr>
                </a:solidFill>
                <a:latin typeface="SBL Hebrew" pitchFamily="2" charset="-79"/>
                <a:cs typeface="SBL Hebrew" pitchFamily="2" charset="-79"/>
              </a:rPr>
              <a:t>וַיְטַמְּא֣וּ</a:t>
            </a:r>
            <a:r>
              <a:rPr lang="he-IL" dirty="0" smtClean="0">
                <a:latin typeface="SBL Hebrew" pitchFamily="2" charset="-79"/>
                <a:cs typeface="SBL Hebrew" pitchFamily="2" charset="-79"/>
              </a:rPr>
              <a:t> </a:t>
            </a:r>
            <a:r>
              <a:rPr lang="he-IL" dirty="0">
                <a:latin typeface="SBL Hebrew" pitchFamily="2" charset="-79"/>
                <a:cs typeface="SBL Hebrew" pitchFamily="2" charset="-79"/>
              </a:rPr>
              <a:t>אוֹתָ֔הּ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וָאֶשְׁפֹּ֤ךְ </a:t>
            </a:r>
            <a:r>
              <a:rPr lang="he-IL" dirty="0">
                <a:latin typeface="SBL Hebrew" pitchFamily="2" charset="-79"/>
                <a:cs typeface="SBL Hebrew" pitchFamily="2" charset="-79"/>
              </a:rPr>
              <a:t>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עַל־הָאָ֑רֶץ </a:t>
            </a: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וּבְ</a:t>
            </a:r>
            <a:r>
              <a:rPr lang="he-IL" dirty="0" smtClean="0">
                <a:solidFill>
                  <a:schemeClr val="accent6">
                    <a:lumMod val="50000"/>
                  </a:schemeClr>
                </a:solidFill>
                <a:latin typeface="SBL Hebrew" pitchFamily="2" charset="-79"/>
                <a:cs typeface="SBL Hebrew" pitchFamily="2" charset="-79"/>
              </a:rPr>
              <a:t>גִלּוּלֵיהֶ֖ם</a:t>
            </a:r>
            <a:r>
              <a:rPr lang="he-IL" dirty="0" smtClean="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ֽוּהָ׃ </a:t>
            </a:r>
          </a:p>
        </p:txBody>
      </p:sp>
      <p:sp>
        <p:nvSpPr>
          <p:cNvPr id="8" name="TextBox 7"/>
          <p:cNvSpPr txBox="1"/>
          <p:nvPr/>
        </p:nvSpPr>
        <p:spPr>
          <a:xfrm>
            <a:off x="4343400" y="1270084"/>
            <a:ext cx="2133600" cy="253916"/>
          </a:xfrm>
          <a:prstGeom prst="rect">
            <a:avLst/>
          </a:prstGeom>
          <a:noFill/>
        </p:spPr>
        <p:txBody>
          <a:bodyPr wrap="square" rtlCol="0">
            <a:spAutoFit/>
          </a:bodyPr>
          <a:lstStyle/>
          <a:p>
            <a:pPr algn="ctr"/>
            <a:r>
              <a:rPr lang="en-US" sz="1050" dirty="0" smtClean="0">
                <a:solidFill>
                  <a:srgbClr val="0070C0"/>
                </a:solidFill>
              </a:rPr>
              <a:t>This is why they went into exile.</a:t>
            </a:r>
          </a:p>
        </p:txBody>
      </p:sp>
    </p:spTree>
    <p:extLst>
      <p:ext uri="{BB962C8B-B14F-4D97-AF65-F5344CB8AC3E}">
        <p14:creationId xmlns:p14="http://schemas.microsoft.com/office/powerpoint/2010/main" val="2788397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1600" y="152400"/>
            <a:ext cx="3810000" cy="1415772"/>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36:25</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וְזָרַקְתִּ֧י עֲלֵיכֶ֛ם מַ֥יִם טְהוֹרִ֖ים וּטְהַרְתֶּ֑ם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מִכֹּ֧ל </a:t>
            </a:r>
            <a:r>
              <a:rPr lang="he-IL" dirty="0">
                <a:solidFill>
                  <a:schemeClr val="accent6">
                    <a:lumMod val="50000"/>
                  </a:schemeClr>
                </a:solidFill>
                <a:latin typeface="SBL Hebrew" pitchFamily="2" charset="-79"/>
                <a:cs typeface="SBL Hebrew" pitchFamily="2" charset="-79"/>
              </a:rPr>
              <a:t>טֻמְאוֹתֵיכֶ֛ם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וּמִכָּל־</a:t>
            </a:r>
            <a:r>
              <a:rPr lang="he-IL" dirty="0">
                <a:solidFill>
                  <a:schemeClr val="accent6">
                    <a:lumMod val="50000"/>
                  </a:schemeClr>
                </a:solidFill>
                <a:latin typeface="SBL Hebrew" pitchFamily="2" charset="-79"/>
                <a:cs typeface="SBL Hebrew" pitchFamily="2" charset="-79"/>
              </a:rPr>
              <a:t>גִּלּ֥וּלֵיכֶ֖ם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אֲטַהֵ֥ר אֶתְכֶֽם׃ </a:t>
            </a:r>
          </a:p>
        </p:txBody>
      </p:sp>
      <p:sp>
        <p:nvSpPr>
          <p:cNvPr id="27" name="TextBox 26"/>
          <p:cNvSpPr txBox="1"/>
          <p:nvPr/>
        </p:nvSpPr>
        <p:spPr>
          <a:xfrm>
            <a:off x="4400550" y="152400"/>
            <a:ext cx="1971676" cy="276999"/>
          </a:xfrm>
          <a:prstGeom prst="rect">
            <a:avLst/>
          </a:prstGeom>
          <a:noFill/>
        </p:spPr>
        <p:txBody>
          <a:bodyPr wrap="square" rtlCol="0">
            <a:spAutoFit/>
          </a:bodyPr>
          <a:lstStyle/>
          <a:p>
            <a:pPr algn="ctr"/>
            <a:r>
              <a:rPr lang="en-US" sz="1200" b="1" dirty="0" smtClean="0">
                <a:solidFill>
                  <a:srgbClr val="0070C0"/>
                </a:solidFill>
              </a:rPr>
              <a:t>When is this?</a:t>
            </a:r>
          </a:p>
        </p:txBody>
      </p:sp>
      <p:sp>
        <p:nvSpPr>
          <p:cNvPr id="4" name="Left-Right Arrow 3"/>
          <p:cNvSpPr/>
          <p:nvPr/>
        </p:nvSpPr>
        <p:spPr>
          <a:xfrm>
            <a:off x="4343400" y="704850"/>
            <a:ext cx="2133600" cy="544562"/>
          </a:xfrm>
          <a:prstGeom prst="leftRightArrow">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TextBox 4"/>
          <p:cNvSpPr txBox="1"/>
          <p:nvPr/>
        </p:nvSpPr>
        <p:spPr>
          <a:xfrm>
            <a:off x="4343400" y="838200"/>
            <a:ext cx="2133600" cy="253916"/>
          </a:xfrm>
          <a:prstGeom prst="rect">
            <a:avLst/>
          </a:prstGeom>
          <a:noFill/>
        </p:spPr>
        <p:txBody>
          <a:bodyPr wrap="square" rtlCol="0">
            <a:spAutoFit/>
          </a:bodyPr>
          <a:lstStyle/>
          <a:p>
            <a:pPr algn="ctr"/>
            <a:r>
              <a:rPr lang="en-US" sz="1050" dirty="0">
                <a:solidFill>
                  <a:srgbClr val="0070C0"/>
                </a:solidFill>
              </a:rPr>
              <a:t>c</a:t>
            </a:r>
            <a:r>
              <a:rPr lang="en-US" sz="1050" dirty="0" smtClean="0">
                <a:solidFill>
                  <a:srgbClr val="0070C0"/>
                </a:solidFill>
              </a:rPr>
              <a:t>ompare</a:t>
            </a:r>
          </a:p>
        </p:txBody>
      </p:sp>
      <p:sp>
        <p:nvSpPr>
          <p:cNvPr id="6" name="Rectangle 5"/>
          <p:cNvSpPr/>
          <p:nvPr/>
        </p:nvSpPr>
        <p:spPr>
          <a:xfrm>
            <a:off x="609600" y="152400"/>
            <a:ext cx="3505200" cy="2308324"/>
          </a:xfrm>
          <a:prstGeom prst="rect">
            <a:avLst/>
          </a:prstGeom>
          <a:ln>
            <a:solidFill>
              <a:schemeClr val="tx1"/>
            </a:solidFill>
          </a:ln>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36:17-18</a:t>
            </a:r>
          </a:p>
          <a:p>
            <a:pPr algn="r" rtl="1"/>
            <a:r>
              <a:rPr lang="he-IL" dirty="0" smtClean="0">
                <a:latin typeface="SBL Hebrew" pitchFamily="2" charset="-79"/>
                <a:cs typeface="SBL Hebrew" pitchFamily="2" charset="-79"/>
              </a:rPr>
              <a:t>בֶּן־אָדָ֗ם </a:t>
            </a:r>
            <a:r>
              <a:rPr lang="he-IL" dirty="0">
                <a:latin typeface="SBL Hebrew" pitchFamily="2" charset="-79"/>
                <a:cs typeface="SBL Hebrew" pitchFamily="2" charset="-79"/>
              </a:rPr>
              <a:t>בֵּ֤ית יִשְׂרָאֵל֙ יֹשְׁבִ֣ים עַל־אַדְמָתָ֔ם </a:t>
            </a:r>
          </a:p>
          <a:p>
            <a:pPr algn="r" defTabSz="457200" rtl="1">
              <a:tabLst>
                <a:tab pos="228600" algn="r"/>
                <a:tab pos="457200" algn="r"/>
                <a:tab pos="685800" algn="r"/>
                <a:tab pos="914400" algn="r"/>
              </a:tabLst>
            </a:pPr>
            <a:r>
              <a:rPr lang="he-IL" dirty="0" smtClean="0">
                <a:solidFill>
                  <a:schemeClr val="accent6">
                    <a:lumMod val="50000"/>
                  </a:schemeClr>
                </a:solidFill>
                <a:latin typeface="SBL Hebrew" pitchFamily="2" charset="-79"/>
                <a:cs typeface="SBL Hebrew" pitchFamily="2" charset="-79"/>
              </a:rPr>
              <a:t>וַיְטַמְּא֣וּ</a:t>
            </a:r>
            <a:r>
              <a:rPr lang="he-IL" dirty="0" smtClean="0">
                <a:latin typeface="SBL Hebrew" pitchFamily="2" charset="-79"/>
                <a:cs typeface="SBL Hebrew" pitchFamily="2" charset="-79"/>
              </a:rPr>
              <a:t> </a:t>
            </a:r>
            <a:r>
              <a:rPr lang="he-IL" dirty="0">
                <a:latin typeface="SBL Hebrew" pitchFamily="2" charset="-79"/>
                <a:cs typeface="SBL Hebrew" pitchFamily="2" charset="-79"/>
              </a:rPr>
              <a:t>אוֹתָ֔הּ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וָאֶשְׁפֹּ֤ךְ </a:t>
            </a:r>
            <a:r>
              <a:rPr lang="he-IL" dirty="0">
                <a:latin typeface="SBL Hebrew" pitchFamily="2" charset="-79"/>
                <a:cs typeface="SBL Hebrew" pitchFamily="2" charset="-79"/>
              </a:rPr>
              <a:t>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עַל־הָאָ֑רֶץ </a:t>
            </a: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וּבְ</a:t>
            </a:r>
            <a:r>
              <a:rPr lang="he-IL" dirty="0" smtClean="0">
                <a:solidFill>
                  <a:schemeClr val="accent6">
                    <a:lumMod val="50000"/>
                  </a:schemeClr>
                </a:solidFill>
                <a:latin typeface="SBL Hebrew" pitchFamily="2" charset="-79"/>
                <a:cs typeface="SBL Hebrew" pitchFamily="2" charset="-79"/>
              </a:rPr>
              <a:t>גִלּוּלֵיהֶ֖ם</a:t>
            </a:r>
            <a:r>
              <a:rPr lang="he-IL" dirty="0" smtClean="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ֽוּהָ׃ </a:t>
            </a:r>
          </a:p>
        </p:txBody>
      </p:sp>
      <p:sp>
        <p:nvSpPr>
          <p:cNvPr id="8" name="TextBox 7"/>
          <p:cNvSpPr txBox="1"/>
          <p:nvPr/>
        </p:nvSpPr>
        <p:spPr>
          <a:xfrm>
            <a:off x="4343400" y="1270084"/>
            <a:ext cx="2133600" cy="253916"/>
          </a:xfrm>
          <a:prstGeom prst="rect">
            <a:avLst/>
          </a:prstGeom>
          <a:noFill/>
        </p:spPr>
        <p:txBody>
          <a:bodyPr wrap="square" rtlCol="0">
            <a:spAutoFit/>
          </a:bodyPr>
          <a:lstStyle/>
          <a:p>
            <a:pPr algn="ctr"/>
            <a:r>
              <a:rPr lang="en-US" sz="1050" dirty="0" smtClean="0">
                <a:solidFill>
                  <a:srgbClr val="0070C0"/>
                </a:solidFill>
              </a:rPr>
              <a:t>This is why they went into exile.</a:t>
            </a:r>
          </a:p>
        </p:txBody>
      </p:sp>
      <p:sp>
        <p:nvSpPr>
          <p:cNvPr id="9" name="TextBox 8"/>
          <p:cNvSpPr txBox="1"/>
          <p:nvPr/>
        </p:nvSpPr>
        <p:spPr>
          <a:xfrm>
            <a:off x="4400550" y="2120205"/>
            <a:ext cx="3981450" cy="1546577"/>
          </a:xfrm>
          <a:prstGeom prst="rect">
            <a:avLst/>
          </a:prstGeom>
          <a:noFill/>
        </p:spPr>
        <p:txBody>
          <a:bodyPr wrap="square" rtlCol="0">
            <a:spAutoFit/>
          </a:bodyPr>
          <a:lstStyle/>
          <a:p>
            <a:r>
              <a:rPr lang="en-US" sz="1050" dirty="0" smtClean="0">
                <a:solidFill>
                  <a:srgbClr val="0070C0"/>
                </a:solidFill>
              </a:rPr>
              <a:t>So when is this cleansing?</a:t>
            </a:r>
          </a:p>
          <a:p>
            <a:pPr marL="171450" indent="-171450">
              <a:buFont typeface="Arial" panose="020B0604020202020204" pitchFamily="34" charset="0"/>
              <a:buChar char="•"/>
            </a:pPr>
            <a:r>
              <a:rPr lang="en-US" sz="1050" dirty="0" smtClean="0">
                <a:solidFill>
                  <a:srgbClr val="0070C0"/>
                </a:solidFill>
              </a:rPr>
              <a:t>Under Ezra/Nehemiah?</a:t>
            </a:r>
          </a:p>
          <a:p>
            <a:pPr marL="171450" indent="-171450">
              <a:buFont typeface="Arial" panose="020B0604020202020204" pitchFamily="34" charset="0"/>
              <a:buChar char="•"/>
            </a:pPr>
            <a:r>
              <a:rPr lang="en-US" sz="1050" dirty="0" smtClean="0">
                <a:solidFill>
                  <a:srgbClr val="0070C0"/>
                </a:solidFill>
              </a:rPr>
              <a:t>During Antiochus IV’s persecutions?</a:t>
            </a:r>
          </a:p>
          <a:p>
            <a:pPr marL="171450" indent="-171450">
              <a:buFont typeface="Arial" panose="020B0604020202020204" pitchFamily="34" charset="0"/>
              <a:buChar char="•"/>
            </a:pPr>
            <a:r>
              <a:rPr lang="en-US" sz="1050" dirty="0" smtClean="0">
                <a:solidFill>
                  <a:srgbClr val="0070C0"/>
                </a:solidFill>
              </a:rPr>
              <a:t>Under John the Baptist’s ministry?</a:t>
            </a:r>
          </a:p>
          <a:p>
            <a:pPr marL="171450" indent="-171450">
              <a:buFont typeface="Arial" panose="020B0604020202020204" pitchFamily="34" charset="0"/>
              <a:buChar char="•"/>
            </a:pPr>
            <a:r>
              <a:rPr lang="en-US" sz="1050" dirty="0" smtClean="0">
                <a:solidFill>
                  <a:srgbClr val="0070C0"/>
                </a:solidFill>
              </a:rPr>
              <a:t>Jesus’ ministry?</a:t>
            </a:r>
          </a:p>
          <a:p>
            <a:pPr marL="171450" indent="-171450">
              <a:buFont typeface="Arial" panose="020B0604020202020204" pitchFamily="34" charset="0"/>
              <a:buChar char="•"/>
            </a:pPr>
            <a:r>
              <a:rPr lang="en-US" sz="1050" dirty="0" smtClean="0">
                <a:solidFill>
                  <a:srgbClr val="0070C0"/>
                </a:solidFill>
              </a:rPr>
              <a:t>During a future millennium? </a:t>
            </a:r>
          </a:p>
          <a:p>
            <a:endParaRPr lang="en-US" sz="1050" dirty="0">
              <a:solidFill>
                <a:srgbClr val="0070C0"/>
              </a:solidFill>
            </a:endParaRPr>
          </a:p>
          <a:p>
            <a:r>
              <a:rPr lang="en-US" sz="1050" dirty="0" smtClean="0">
                <a:solidFill>
                  <a:srgbClr val="0070C0"/>
                </a:solidFill>
              </a:rPr>
              <a:t>From what I understand, after the Babylonian exile the Jews are known to NOT be idolatrous people</a:t>
            </a:r>
            <a:r>
              <a:rPr lang="en-US" sz="1050" dirty="0">
                <a:solidFill>
                  <a:srgbClr val="0070C0"/>
                </a:solidFill>
              </a:rPr>
              <a:t>. It’s the Gentiles who have idols</a:t>
            </a:r>
            <a:r>
              <a:rPr lang="en-US" sz="1050" dirty="0" smtClean="0">
                <a:solidFill>
                  <a:srgbClr val="0070C0"/>
                </a:solidFill>
              </a:rPr>
              <a:t>.</a:t>
            </a:r>
          </a:p>
        </p:txBody>
      </p:sp>
    </p:spTree>
    <p:extLst>
      <p:ext uri="{BB962C8B-B14F-4D97-AF65-F5344CB8AC3E}">
        <p14:creationId xmlns:p14="http://schemas.microsoft.com/office/powerpoint/2010/main" val="4203662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21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5562600" y="152400"/>
            <a:ext cx="3429000" cy="4216539"/>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36:26</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וְנָתַתִּ֤י לָכֶם֙ לֵ֣ב חָדָ֔שׁ </a:t>
            </a:r>
          </a:p>
          <a:p>
            <a:pPr algn="r" defTabSz="457200" rtl="1">
              <a:tabLst>
                <a:tab pos="228600" algn="r"/>
                <a:tab pos="457200" algn="r"/>
                <a:tab pos="685800" algn="r"/>
                <a:tab pos="914400" algn="r"/>
              </a:tabLst>
            </a:pPr>
            <a:r>
              <a:rPr lang="he-IL" dirty="0">
                <a:latin typeface="SBL Hebrew" pitchFamily="2" charset="-79"/>
                <a:cs typeface="SBL Hebrew" pitchFamily="2" charset="-79"/>
              </a:rPr>
              <a:t>וְר֥וּחַ חֲדָשָׁ֖ה אֶתֵּ֣ן בְּקִרְבְּכֶ֑ם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וַהֲסִ֨רֹתִ֜י אֶת־לֵ֤ב הָאֶ֙בֶן֙ מִבְּשַׂרְכֶ֔ם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וְנָתַתִּ֥י לָכֶ֖ם לֵ֥ב בָּשָֽׂר׃ </a:t>
            </a:r>
            <a:endParaRPr lang="en-US"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27</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וְאֶת־רוּחִ֖י </a:t>
            </a:r>
            <a:r>
              <a:rPr lang="he-IL" dirty="0">
                <a:latin typeface="SBL Hebrew" pitchFamily="2" charset="-79"/>
                <a:cs typeface="SBL Hebrew" pitchFamily="2" charset="-79"/>
              </a:rPr>
              <a:t>אֶתֵּ֣ן בְּקִרְבְּכֶ֑ם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וְעָשִׂ֗יתִי </a:t>
            </a:r>
            <a:r>
              <a:rPr lang="he-IL" dirty="0">
                <a:latin typeface="SBL Hebrew" pitchFamily="2" charset="-79"/>
                <a:cs typeface="SBL Hebrew" pitchFamily="2" charset="-79"/>
              </a:rPr>
              <a:t>אֵ֤ת אֲשֶׁר־בְּחֻקַּי֙ תֵּלֵ֔כוּ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וּמִשְׁפָּטַ֥י </a:t>
            </a:r>
            <a:r>
              <a:rPr lang="he-IL" dirty="0">
                <a:latin typeface="SBL Hebrew" pitchFamily="2" charset="-79"/>
                <a:cs typeface="SBL Hebrew" pitchFamily="2" charset="-79"/>
              </a:rPr>
              <a:t>תִּשְׁמְר֖וּ וַעֲשִׂיתֶֽם׃ </a:t>
            </a:r>
            <a:endParaRPr lang="en-US"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28</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וִישַׁבְתֶּ֣ם </a:t>
            </a:r>
            <a:r>
              <a:rPr lang="he-IL" dirty="0">
                <a:latin typeface="SBL Hebrew" pitchFamily="2" charset="-79"/>
                <a:cs typeface="SBL Hebrew" pitchFamily="2" charset="-79"/>
              </a:rPr>
              <a:t>בָּאָ֔רֶץ אֲשֶׁ֥ר נָתַ֖תִּי לַאֲבֹֽתֵיכֶ֑ם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וִהְיִ֤יתֶם </a:t>
            </a:r>
            <a:r>
              <a:rPr lang="he-IL" dirty="0">
                <a:latin typeface="SBL Hebrew" pitchFamily="2" charset="-79"/>
                <a:cs typeface="SBL Hebrew" pitchFamily="2" charset="-79"/>
              </a:rPr>
              <a:t>לִי֙ לְעָ֔ם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וְאָ֣נֹכִ֔י </a:t>
            </a:r>
            <a:r>
              <a:rPr lang="he-IL" dirty="0">
                <a:latin typeface="SBL Hebrew" pitchFamily="2" charset="-79"/>
                <a:cs typeface="SBL Hebrew" pitchFamily="2" charset="-79"/>
              </a:rPr>
              <a:t>אֶהְיֶ֥ה לָכֶ֖ם לֵאלֹהִֽים׃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p:txBody>
      </p:sp>
      <p:sp>
        <p:nvSpPr>
          <p:cNvPr id="45" name="TextBox 44"/>
          <p:cNvSpPr txBox="1"/>
          <p:nvPr/>
        </p:nvSpPr>
        <p:spPr>
          <a:xfrm>
            <a:off x="4043362" y="0"/>
            <a:ext cx="1971676" cy="276999"/>
          </a:xfrm>
          <a:prstGeom prst="rect">
            <a:avLst/>
          </a:prstGeom>
          <a:noFill/>
        </p:spPr>
        <p:txBody>
          <a:bodyPr wrap="square" rtlCol="0">
            <a:spAutoFit/>
          </a:bodyPr>
          <a:lstStyle/>
          <a:p>
            <a:pPr algn="ctr"/>
            <a:r>
              <a:rPr lang="en-US" sz="1200" b="1" dirty="0" smtClean="0">
                <a:solidFill>
                  <a:srgbClr val="0070C0"/>
                </a:solidFill>
              </a:rPr>
              <a:t>When is this?</a:t>
            </a:r>
          </a:p>
        </p:txBody>
      </p:sp>
    </p:spTree>
    <p:extLst>
      <p:ext uri="{BB962C8B-B14F-4D97-AF65-F5344CB8AC3E}">
        <p14:creationId xmlns:p14="http://schemas.microsoft.com/office/powerpoint/2010/main" val="4042855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5562600" y="152400"/>
            <a:ext cx="3429000" cy="4216539"/>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36:26</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וְנָתַתִּ֤י לָכֶם֙ לֵ֣ב חָדָ֔שׁ </a:t>
            </a:r>
          </a:p>
          <a:p>
            <a:pPr algn="r" defTabSz="457200" rtl="1">
              <a:tabLst>
                <a:tab pos="228600" algn="r"/>
                <a:tab pos="457200" algn="r"/>
                <a:tab pos="685800" algn="r"/>
                <a:tab pos="914400" algn="r"/>
              </a:tabLst>
            </a:pPr>
            <a:r>
              <a:rPr lang="he-IL" dirty="0">
                <a:latin typeface="SBL Hebrew" pitchFamily="2" charset="-79"/>
                <a:cs typeface="SBL Hebrew" pitchFamily="2" charset="-79"/>
              </a:rPr>
              <a:t>וְר֥וּחַ חֲדָשָׁ֖ה אֶתֵּ֣ן בְּקִרְבְּכֶ֑ם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וַהֲסִ֨רֹתִ֜י אֶת־לֵ֤ב הָאֶ֙בֶן֙ מִבְּשַׂרְכֶ֔ם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וְנָתַתִּ֥י לָכֶ֖ם לֵ֥ב בָּשָֽׂר׃ </a:t>
            </a:r>
            <a:endParaRPr lang="en-US"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27</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וְאֶת־רוּחִ֖י </a:t>
            </a:r>
            <a:r>
              <a:rPr lang="he-IL" dirty="0">
                <a:latin typeface="SBL Hebrew" pitchFamily="2" charset="-79"/>
                <a:cs typeface="SBL Hebrew" pitchFamily="2" charset="-79"/>
              </a:rPr>
              <a:t>אֶתֵּ֣ן בְּקִרְבְּכֶ֑ם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וְעָשִׂ֗יתִי </a:t>
            </a:r>
            <a:r>
              <a:rPr lang="he-IL" dirty="0">
                <a:latin typeface="SBL Hebrew" pitchFamily="2" charset="-79"/>
                <a:cs typeface="SBL Hebrew" pitchFamily="2" charset="-79"/>
              </a:rPr>
              <a:t>אֵ֤ת אֲשֶׁר־בְּחֻקַּי֙ תֵּלֵ֔כוּ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וּמִשְׁפָּטַ֥י </a:t>
            </a:r>
            <a:r>
              <a:rPr lang="he-IL" dirty="0">
                <a:latin typeface="SBL Hebrew" pitchFamily="2" charset="-79"/>
                <a:cs typeface="SBL Hebrew" pitchFamily="2" charset="-79"/>
              </a:rPr>
              <a:t>תִּשְׁמְר֖וּ וַעֲשִׂיתֶֽם׃ </a:t>
            </a:r>
            <a:endParaRPr lang="en-US"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28</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וִישַׁבְתֶּ֣ם </a:t>
            </a:r>
            <a:r>
              <a:rPr lang="he-IL" dirty="0">
                <a:latin typeface="SBL Hebrew" pitchFamily="2" charset="-79"/>
                <a:cs typeface="SBL Hebrew" pitchFamily="2" charset="-79"/>
              </a:rPr>
              <a:t>בָּאָ֔רֶץ אֲשֶׁ֥ר נָתַ֖תִּי לַאֲבֹֽתֵיכֶ֑ם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וִהְיִ֤יתֶם </a:t>
            </a:r>
            <a:r>
              <a:rPr lang="he-IL" dirty="0">
                <a:latin typeface="SBL Hebrew" pitchFamily="2" charset="-79"/>
                <a:cs typeface="SBL Hebrew" pitchFamily="2" charset="-79"/>
              </a:rPr>
              <a:t>לִי֙ לְעָ֔ם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וְאָ֣נֹכִ֔י </a:t>
            </a:r>
            <a:r>
              <a:rPr lang="he-IL" dirty="0">
                <a:latin typeface="SBL Hebrew" pitchFamily="2" charset="-79"/>
                <a:cs typeface="SBL Hebrew" pitchFamily="2" charset="-79"/>
              </a:rPr>
              <a:t>אֶהְיֶ֥ה לָכֶ֖ם לֵאלֹהִֽים׃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p:txBody>
      </p:sp>
      <p:sp>
        <p:nvSpPr>
          <p:cNvPr id="45" name="TextBox 44"/>
          <p:cNvSpPr txBox="1"/>
          <p:nvPr/>
        </p:nvSpPr>
        <p:spPr>
          <a:xfrm>
            <a:off x="4043362" y="0"/>
            <a:ext cx="1971676" cy="276999"/>
          </a:xfrm>
          <a:prstGeom prst="rect">
            <a:avLst/>
          </a:prstGeom>
          <a:noFill/>
        </p:spPr>
        <p:txBody>
          <a:bodyPr wrap="square" rtlCol="0">
            <a:spAutoFit/>
          </a:bodyPr>
          <a:lstStyle/>
          <a:p>
            <a:pPr algn="ctr"/>
            <a:r>
              <a:rPr lang="en-US" sz="1200" b="1" dirty="0" smtClean="0">
                <a:solidFill>
                  <a:srgbClr val="0070C0"/>
                </a:solidFill>
              </a:rPr>
              <a:t>When is this?</a:t>
            </a:r>
          </a:p>
        </p:txBody>
      </p:sp>
      <p:cxnSp>
        <p:nvCxnSpPr>
          <p:cNvPr id="4" name="Straight Connector 3"/>
          <p:cNvCxnSpPr/>
          <p:nvPr/>
        </p:nvCxnSpPr>
        <p:spPr>
          <a:xfrm>
            <a:off x="5562600" y="2046074"/>
            <a:ext cx="533400" cy="1"/>
          </a:xfrm>
          <a:prstGeom prst="line">
            <a:avLst/>
          </a:prstGeom>
          <a:ln w="12700">
            <a:solidFill>
              <a:srgbClr val="0070C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572000" y="1930442"/>
            <a:ext cx="914400" cy="253916"/>
          </a:xfrm>
          <a:prstGeom prst="rect">
            <a:avLst/>
          </a:prstGeom>
          <a:noFill/>
          <a:ln>
            <a:noFill/>
          </a:ln>
        </p:spPr>
        <p:txBody>
          <a:bodyPr wrap="square" rtlCol="0">
            <a:spAutoFit/>
          </a:bodyPr>
          <a:lstStyle/>
          <a:p>
            <a:pPr algn="ctr"/>
            <a:r>
              <a:rPr lang="en-US" sz="1050" dirty="0" smtClean="0">
                <a:solidFill>
                  <a:srgbClr val="0070C0"/>
                </a:solidFill>
              </a:rPr>
              <a:t>“my Spirit”</a:t>
            </a:r>
          </a:p>
        </p:txBody>
      </p:sp>
      <p:sp>
        <p:nvSpPr>
          <p:cNvPr id="6" name="TextBox 5"/>
          <p:cNvSpPr txBox="1"/>
          <p:nvPr/>
        </p:nvSpPr>
        <p:spPr>
          <a:xfrm>
            <a:off x="4572000" y="3175084"/>
            <a:ext cx="914400" cy="253916"/>
          </a:xfrm>
          <a:prstGeom prst="rect">
            <a:avLst/>
          </a:prstGeom>
          <a:noFill/>
          <a:ln>
            <a:noFill/>
          </a:ln>
        </p:spPr>
        <p:txBody>
          <a:bodyPr wrap="square" rtlCol="0">
            <a:spAutoFit/>
          </a:bodyPr>
          <a:lstStyle/>
          <a:p>
            <a:pPr algn="ctr"/>
            <a:r>
              <a:rPr lang="en-US" sz="1050" dirty="0" smtClean="0">
                <a:solidFill>
                  <a:srgbClr val="0070C0"/>
                </a:solidFill>
              </a:rPr>
              <a:t>“land”</a:t>
            </a:r>
          </a:p>
        </p:txBody>
      </p:sp>
      <p:cxnSp>
        <p:nvCxnSpPr>
          <p:cNvPr id="7" name="Straight Connector 6"/>
          <p:cNvCxnSpPr>
            <a:stCxn id="6" idx="3"/>
          </p:cNvCxnSpPr>
          <p:nvPr/>
        </p:nvCxnSpPr>
        <p:spPr>
          <a:xfrm>
            <a:off x="5486400" y="3302042"/>
            <a:ext cx="304800" cy="0"/>
          </a:xfrm>
          <a:prstGeom prst="line">
            <a:avLst/>
          </a:prstGeom>
          <a:ln w="12700">
            <a:solidFill>
              <a:srgbClr val="0070C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72000" y="457200"/>
            <a:ext cx="914400" cy="253916"/>
          </a:xfrm>
          <a:prstGeom prst="rect">
            <a:avLst/>
          </a:prstGeom>
          <a:noFill/>
        </p:spPr>
        <p:txBody>
          <a:bodyPr wrap="square" rtlCol="0">
            <a:spAutoFit/>
          </a:bodyPr>
          <a:lstStyle/>
          <a:p>
            <a:pPr algn="ctr"/>
            <a:r>
              <a:rPr lang="en-US" sz="1050" dirty="0" smtClean="0">
                <a:solidFill>
                  <a:srgbClr val="0070C0"/>
                </a:solidFill>
              </a:rPr>
              <a:t>“new heart”</a:t>
            </a:r>
          </a:p>
        </p:txBody>
      </p:sp>
      <p:sp>
        <p:nvSpPr>
          <p:cNvPr id="9" name="TextBox 8"/>
          <p:cNvSpPr txBox="1"/>
          <p:nvPr/>
        </p:nvSpPr>
        <p:spPr>
          <a:xfrm>
            <a:off x="4572000" y="711116"/>
            <a:ext cx="914400" cy="253916"/>
          </a:xfrm>
          <a:prstGeom prst="rect">
            <a:avLst/>
          </a:prstGeom>
          <a:noFill/>
        </p:spPr>
        <p:txBody>
          <a:bodyPr wrap="square" rtlCol="0">
            <a:spAutoFit/>
          </a:bodyPr>
          <a:lstStyle/>
          <a:p>
            <a:pPr algn="ctr"/>
            <a:r>
              <a:rPr lang="en-US" sz="1050" dirty="0" smtClean="0">
                <a:solidFill>
                  <a:srgbClr val="0070C0"/>
                </a:solidFill>
              </a:rPr>
              <a:t>“new spirit”</a:t>
            </a:r>
          </a:p>
        </p:txBody>
      </p:sp>
      <p:sp>
        <p:nvSpPr>
          <p:cNvPr id="10" name="TextBox 9"/>
          <p:cNvSpPr txBox="1"/>
          <p:nvPr/>
        </p:nvSpPr>
        <p:spPr>
          <a:xfrm>
            <a:off x="4419600" y="1143000"/>
            <a:ext cx="1219200" cy="253916"/>
          </a:xfrm>
          <a:prstGeom prst="rect">
            <a:avLst/>
          </a:prstGeom>
          <a:noFill/>
        </p:spPr>
        <p:txBody>
          <a:bodyPr wrap="square" rtlCol="0">
            <a:spAutoFit/>
          </a:bodyPr>
          <a:lstStyle/>
          <a:p>
            <a:pPr algn="ctr"/>
            <a:r>
              <a:rPr lang="en-US" sz="1050" dirty="0" smtClean="0">
                <a:solidFill>
                  <a:srgbClr val="0070C0"/>
                </a:solidFill>
              </a:rPr>
              <a:t>“heart of flesh”</a:t>
            </a:r>
          </a:p>
        </p:txBody>
      </p:sp>
      <p:cxnSp>
        <p:nvCxnSpPr>
          <p:cNvPr id="11" name="Straight Connector 10"/>
          <p:cNvCxnSpPr/>
          <p:nvPr/>
        </p:nvCxnSpPr>
        <p:spPr>
          <a:xfrm>
            <a:off x="5562600" y="1269958"/>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562600" y="850732"/>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562600" y="584032"/>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419600" y="2260669"/>
            <a:ext cx="1219200" cy="253916"/>
          </a:xfrm>
          <a:prstGeom prst="rect">
            <a:avLst/>
          </a:prstGeom>
          <a:noFill/>
        </p:spPr>
        <p:txBody>
          <a:bodyPr wrap="square" rtlCol="0">
            <a:spAutoFit/>
          </a:bodyPr>
          <a:lstStyle/>
          <a:p>
            <a:pPr algn="ctr"/>
            <a:r>
              <a:rPr lang="en-US" sz="1050" dirty="0" smtClean="0">
                <a:solidFill>
                  <a:srgbClr val="0070C0"/>
                </a:solidFill>
              </a:rPr>
              <a:t>“walk/statutes”</a:t>
            </a:r>
          </a:p>
        </p:txBody>
      </p:sp>
      <p:cxnSp>
        <p:nvCxnSpPr>
          <p:cNvPr id="18" name="Straight Connector 17"/>
          <p:cNvCxnSpPr/>
          <p:nvPr/>
        </p:nvCxnSpPr>
        <p:spPr>
          <a:xfrm>
            <a:off x="5562600" y="2387627"/>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419600" y="2505045"/>
            <a:ext cx="1219200" cy="253916"/>
          </a:xfrm>
          <a:prstGeom prst="rect">
            <a:avLst/>
          </a:prstGeom>
          <a:noFill/>
        </p:spPr>
        <p:txBody>
          <a:bodyPr wrap="square" rtlCol="0">
            <a:spAutoFit/>
          </a:bodyPr>
          <a:lstStyle/>
          <a:p>
            <a:pPr algn="ctr"/>
            <a:r>
              <a:rPr lang="en-US" sz="1050" dirty="0" smtClean="0">
                <a:solidFill>
                  <a:srgbClr val="0070C0"/>
                </a:solidFill>
              </a:rPr>
              <a:t>“keep/</a:t>
            </a:r>
            <a:r>
              <a:rPr lang="en-US" sz="1050" dirty="0" err="1" smtClean="0">
                <a:solidFill>
                  <a:srgbClr val="0070C0"/>
                </a:solidFill>
              </a:rPr>
              <a:t>jdgmnts</a:t>
            </a:r>
            <a:r>
              <a:rPr lang="en-US" sz="1050" dirty="0" smtClean="0">
                <a:solidFill>
                  <a:srgbClr val="0070C0"/>
                </a:solidFill>
              </a:rPr>
              <a:t>”</a:t>
            </a:r>
          </a:p>
        </p:txBody>
      </p:sp>
      <p:cxnSp>
        <p:nvCxnSpPr>
          <p:cNvPr id="22" name="Straight Connector 21"/>
          <p:cNvCxnSpPr/>
          <p:nvPr/>
        </p:nvCxnSpPr>
        <p:spPr>
          <a:xfrm>
            <a:off x="5562600" y="2632003"/>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419600" y="3546902"/>
            <a:ext cx="1219200" cy="415498"/>
          </a:xfrm>
          <a:prstGeom prst="rect">
            <a:avLst/>
          </a:prstGeom>
          <a:noFill/>
        </p:spPr>
        <p:txBody>
          <a:bodyPr wrap="square" rtlCol="0">
            <a:spAutoFit/>
          </a:bodyPr>
          <a:lstStyle/>
          <a:p>
            <a:pPr algn="ctr"/>
            <a:r>
              <a:rPr lang="en-US" sz="1050" dirty="0" smtClean="0">
                <a:solidFill>
                  <a:srgbClr val="0070C0"/>
                </a:solidFill>
              </a:rPr>
              <a:t>“covenantal language”</a:t>
            </a:r>
          </a:p>
        </p:txBody>
      </p:sp>
      <p:cxnSp>
        <p:nvCxnSpPr>
          <p:cNvPr id="25" name="Straight Connector 24"/>
          <p:cNvCxnSpPr/>
          <p:nvPr/>
        </p:nvCxnSpPr>
        <p:spPr>
          <a:xfrm>
            <a:off x="5562600" y="3758245"/>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580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44"/>
          <p:cNvSpPr txBox="1"/>
          <p:nvPr/>
        </p:nvSpPr>
        <p:spPr>
          <a:xfrm>
            <a:off x="4043362" y="0"/>
            <a:ext cx="1971676" cy="276999"/>
          </a:xfrm>
          <a:prstGeom prst="rect">
            <a:avLst/>
          </a:prstGeom>
          <a:noFill/>
        </p:spPr>
        <p:txBody>
          <a:bodyPr wrap="square" rtlCol="0">
            <a:spAutoFit/>
          </a:bodyPr>
          <a:lstStyle/>
          <a:p>
            <a:pPr algn="ctr"/>
            <a:r>
              <a:rPr lang="en-US" sz="1200" b="1" dirty="0" smtClean="0">
                <a:solidFill>
                  <a:srgbClr val="0070C0"/>
                </a:solidFill>
              </a:rPr>
              <a:t>When is this?</a:t>
            </a:r>
          </a:p>
        </p:txBody>
      </p:sp>
      <p:cxnSp>
        <p:nvCxnSpPr>
          <p:cNvPr id="4" name="Straight Connector 3"/>
          <p:cNvCxnSpPr/>
          <p:nvPr/>
        </p:nvCxnSpPr>
        <p:spPr>
          <a:xfrm>
            <a:off x="5562600" y="2046074"/>
            <a:ext cx="533400" cy="1"/>
          </a:xfrm>
          <a:prstGeom prst="line">
            <a:avLst/>
          </a:prstGeom>
          <a:ln w="12700">
            <a:solidFill>
              <a:srgbClr val="0070C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572000" y="1930442"/>
            <a:ext cx="914400" cy="253916"/>
          </a:xfrm>
          <a:prstGeom prst="rect">
            <a:avLst/>
          </a:prstGeom>
          <a:noFill/>
          <a:ln>
            <a:noFill/>
          </a:ln>
        </p:spPr>
        <p:txBody>
          <a:bodyPr wrap="square" rtlCol="0">
            <a:spAutoFit/>
          </a:bodyPr>
          <a:lstStyle/>
          <a:p>
            <a:pPr algn="ctr"/>
            <a:r>
              <a:rPr lang="en-US" sz="1050" dirty="0" smtClean="0">
                <a:solidFill>
                  <a:srgbClr val="0070C0"/>
                </a:solidFill>
              </a:rPr>
              <a:t>“my Spirit”</a:t>
            </a:r>
          </a:p>
        </p:txBody>
      </p:sp>
      <p:sp>
        <p:nvSpPr>
          <p:cNvPr id="6" name="TextBox 5"/>
          <p:cNvSpPr txBox="1"/>
          <p:nvPr/>
        </p:nvSpPr>
        <p:spPr>
          <a:xfrm>
            <a:off x="4572000" y="3175084"/>
            <a:ext cx="914400" cy="253916"/>
          </a:xfrm>
          <a:prstGeom prst="rect">
            <a:avLst/>
          </a:prstGeom>
          <a:noFill/>
          <a:ln>
            <a:noFill/>
          </a:ln>
        </p:spPr>
        <p:txBody>
          <a:bodyPr wrap="square" rtlCol="0">
            <a:spAutoFit/>
          </a:bodyPr>
          <a:lstStyle/>
          <a:p>
            <a:pPr algn="ctr"/>
            <a:r>
              <a:rPr lang="en-US" sz="1050" dirty="0" smtClean="0">
                <a:solidFill>
                  <a:srgbClr val="0070C0"/>
                </a:solidFill>
              </a:rPr>
              <a:t>“land”</a:t>
            </a:r>
          </a:p>
        </p:txBody>
      </p:sp>
      <p:cxnSp>
        <p:nvCxnSpPr>
          <p:cNvPr id="7" name="Straight Connector 6"/>
          <p:cNvCxnSpPr>
            <a:stCxn id="6" idx="3"/>
          </p:cNvCxnSpPr>
          <p:nvPr/>
        </p:nvCxnSpPr>
        <p:spPr>
          <a:xfrm>
            <a:off x="5486400" y="3302042"/>
            <a:ext cx="304800" cy="0"/>
          </a:xfrm>
          <a:prstGeom prst="line">
            <a:avLst/>
          </a:prstGeom>
          <a:ln w="12700">
            <a:solidFill>
              <a:srgbClr val="0070C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72000" y="457200"/>
            <a:ext cx="914400" cy="253916"/>
          </a:xfrm>
          <a:prstGeom prst="rect">
            <a:avLst/>
          </a:prstGeom>
          <a:noFill/>
        </p:spPr>
        <p:txBody>
          <a:bodyPr wrap="square" rtlCol="0">
            <a:spAutoFit/>
          </a:bodyPr>
          <a:lstStyle/>
          <a:p>
            <a:pPr algn="ctr"/>
            <a:r>
              <a:rPr lang="en-US" sz="1050" dirty="0" smtClean="0">
                <a:solidFill>
                  <a:srgbClr val="0070C0"/>
                </a:solidFill>
              </a:rPr>
              <a:t>“new heart”</a:t>
            </a:r>
          </a:p>
        </p:txBody>
      </p:sp>
      <p:sp>
        <p:nvSpPr>
          <p:cNvPr id="9" name="TextBox 8"/>
          <p:cNvSpPr txBox="1"/>
          <p:nvPr/>
        </p:nvSpPr>
        <p:spPr>
          <a:xfrm>
            <a:off x="4572000" y="711116"/>
            <a:ext cx="914400" cy="253916"/>
          </a:xfrm>
          <a:prstGeom prst="rect">
            <a:avLst/>
          </a:prstGeom>
          <a:noFill/>
        </p:spPr>
        <p:txBody>
          <a:bodyPr wrap="square" rtlCol="0">
            <a:spAutoFit/>
          </a:bodyPr>
          <a:lstStyle/>
          <a:p>
            <a:pPr algn="ctr"/>
            <a:r>
              <a:rPr lang="en-US" sz="1050" dirty="0" smtClean="0">
                <a:solidFill>
                  <a:srgbClr val="0070C0"/>
                </a:solidFill>
              </a:rPr>
              <a:t>“new spirit”</a:t>
            </a:r>
          </a:p>
        </p:txBody>
      </p:sp>
      <p:sp>
        <p:nvSpPr>
          <p:cNvPr id="10" name="TextBox 9"/>
          <p:cNvSpPr txBox="1"/>
          <p:nvPr/>
        </p:nvSpPr>
        <p:spPr>
          <a:xfrm>
            <a:off x="4419600" y="1143000"/>
            <a:ext cx="1219200" cy="253916"/>
          </a:xfrm>
          <a:prstGeom prst="rect">
            <a:avLst/>
          </a:prstGeom>
          <a:noFill/>
        </p:spPr>
        <p:txBody>
          <a:bodyPr wrap="square" rtlCol="0">
            <a:spAutoFit/>
          </a:bodyPr>
          <a:lstStyle/>
          <a:p>
            <a:pPr algn="ctr"/>
            <a:r>
              <a:rPr lang="en-US" sz="1050" dirty="0" smtClean="0">
                <a:solidFill>
                  <a:srgbClr val="0070C0"/>
                </a:solidFill>
              </a:rPr>
              <a:t>“heart of flesh”</a:t>
            </a:r>
          </a:p>
        </p:txBody>
      </p:sp>
      <p:cxnSp>
        <p:nvCxnSpPr>
          <p:cNvPr id="11" name="Straight Connector 10"/>
          <p:cNvCxnSpPr/>
          <p:nvPr/>
        </p:nvCxnSpPr>
        <p:spPr>
          <a:xfrm>
            <a:off x="5562600" y="1269958"/>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562600" y="850732"/>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562600" y="584032"/>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419600" y="2260669"/>
            <a:ext cx="1219200" cy="253916"/>
          </a:xfrm>
          <a:prstGeom prst="rect">
            <a:avLst/>
          </a:prstGeom>
          <a:noFill/>
        </p:spPr>
        <p:txBody>
          <a:bodyPr wrap="square" rtlCol="0">
            <a:spAutoFit/>
          </a:bodyPr>
          <a:lstStyle/>
          <a:p>
            <a:pPr algn="ctr"/>
            <a:r>
              <a:rPr lang="en-US" sz="1050" dirty="0" smtClean="0">
                <a:solidFill>
                  <a:srgbClr val="0070C0"/>
                </a:solidFill>
              </a:rPr>
              <a:t>“walk/statutes”</a:t>
            </a:r>
          </a:p>
        </p:txBody>
      </p:sp>
      <p:cxnSp>
        <p:nvCxnSpPr>
          <p:cNvPr id="18" name="Straight Connector 17"/>
          <p:cNvCxnSpPr/>
          <p:nvPr/>
        </p:nvCxnSpPr>
        <p:spPr>
          <a:xfrm>
            <a:off x="5562600" y="2387627"/>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419600" y="2505045"/>
            <a:ext cx="1219200" cy="253916"/>
          </a:xfrm>
          <a:prstGeom prst="rect">
            <a:avLst/>
          </a:prstGeom>
          <a:noFill/>
        </p:spPr>
        <p:txBody>
          <a:bodyPr wrap="square" rtlCol="0">
            <a:spAutoFit/>
          </a:bodyPr>
          <a:lstStyle/>
          <a:p>
            <a:pPr algn="ctr"/>
            <a:r>
              <a:rPr lang="en-US" sz="1050" dirty="0" smtClean="0">
                <a:solidFill>
                  <a:srgbClr val="0070C0"/>
                </a:solidFill>
              </a:rPr>
              <a:t>“keep/</a:t>
            </a:r>
            <a:r>
              <a:rPr lang="en-US" sz="1050" dirty="0" err="1" smtClean="0">
                <a:solidFill>
                  <a:srgbClr val="0070C0"/>
                </a:solidFill>
              </a:rPr>
              <a:t>jdgmnts</a:t>
            </a:r>
            <a:r>
              <a:rPr lang="en-US" sz="1050" dirty="0" smtClean="0">
                <a:solidFill>
                  <a:srgbClr val="0070C0"/>
                </a:solidFill>
              </a:rPr>
              <a:t>”</a:t>
            </a:r>
          </a:p>
        </p:txBody>
      </p:sp>
      <p:cxnSp>
        <p:nvCxnSpPr>
          <p:cNvPr id="22" name="Straight Connector 21"/>
          <p:cNvCxnSpPr/>
          <p:nvPr/>
        </p:nvCxnSpPr>
        <p:spPr>
          <a:xfrm>
            <a:off x="5562600" y="2632003"/>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419600" y="3546902"/>
            <a:ext cx="1219200" cy="415498"/>
          </a:xfrm>
          <a:prstGeom prst="rect">
            <a:avLst/>
          </a:prstGeom>
          <a:noFill/>
        </p:spPr>
        <p:txBody>
          <a:bodyPr wrap="square" rtlCol="0">
            <a:spAutoFit/>
          </a:bodyPr>
          <a:lstStyle/>
          <a:p>
            <a:pPr algn="ctr"/>
            <a:r>
              <a:rPr lang="en-US" sz="1050" dirty="0" smtClean="0">
                <a:solidFill>
                  <a:srgbClr val="0070C0"/>
                </a:solidFill>
              </a:rPr>
              <a:t>“covenantal language”</a:t>
            </a:r>
          </a:p>
        </p:txBody>
      </p:sp>
      <p:cxnSp>
        <p:nvCxnSpPr>
          <p:cNvPr id="25" name="Straight Connector 24"/>
          <p:cNvCxnSpPr/>
          <p:nvPr/>
        </p:nvCxnSpPr>
        <p:spPr>
          <a:xfrm>
            <a:off x="5562600" y="3758245"/>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685800" y="152400"/>
            <a:ext cx="2971800" cy="1415772"/>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11:19</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לָהֶ</a:t>
            </a:r>
            <a:r>
              <a:rPr lang="he-IL" dirty="0">
                <a:solidFill>
                  <a:schemeClr val="bg1">
                    <a:lumMod val="50000"/>
                  </a:schemeClr>
                </a:solidFill>
                <a:latin typeface="SBL Hebrew" pitchFamily="2" charset="-79"/>
                <a:cs typeface="SBL Hebrew" pitchFamily="2" charset="-79"/>
              </a:rPr>
              <a:t>ם֙</a:t>
            </a:r>
            <a:r>
              <a:rPr lang="he-IL" dirty="0">
                <a:solidFill>
                  <a:srgbClr val="7030A0"/>
                </a:solidFill>
                <a:latin typeface="SBL Hebrew" pitchFamily="2" charset="-79"/>
                <a:cs typeface="SBL Hebrew" pitchFamily="2" charset="-79"/>
              </a:rPr>
              <a:t> לֵ֣ב </a:t>
            </a:r>
            <a:r>
              <a:rPr lang="he-IL" dirty="0">
                <a:solidFill>
                  <a:srgbClr val="FF00FF"/>
                </a:solidFill>
                <a:latin typeface="SBL Hebrew" pitchFamily="2" charset="-79"/>
                <a:cs typeface="SBL Hebrew" pitchFamily="2" charset="-79"/>
              </a:rPr>
              <a:t>אֶחָ֔ד </a:t>
            </a:r>
            <a:endParaRPr lang="he-IL" dirty="0" smtClean="0">
              <a:solidFill>
                <a:srgbClr val="FF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7030A0"/>
                </a:solidFill>
                <a:latin typeface="SBL Hebrew" pitchFamily="2" charset="-79"/>
                <a:cs typeface="SBL Hebrew" pitchFamily="2" charset="-79"/>
              </a:rPr>
              <a:t>וְר֥וּחַ </a:t>
            </a:r>
            <a:r>
              <a:rPr lang="he-IL" dirty="0">
                <a:solidFill>
                  <a:srgbClr val="7030A0"/>
                </a:solidFill>
                <a:latin typeface="SBL Hebrew" pitchFamily="2" charset="-79"/>
                <a:cs typeface="SBL Hebrew" pitchFamily="2" charset="-79"/>
              </a:rPr>
              <a:t>חֲדָשָׁ֖ה אֶתֵּ֣ן בְּקִרְבְּכֶ֑ם </a:t>
            </a:r>
            <a:endParaRPr lang="he-IL"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7030A0"/>
                </a:solidFill>
                <a:latin typeface="SBL Hebrew" pitchFamily="2" charset="-79"/>
                <a:cs typeface="SBL Hebrew" pitchFamily="2" charset="-79"/>
              </a:rPr>
              <a:t>וַהֲסִ֙רֹתִ֜י </a:t>
            </a:r>
            <a:r>
              <a:rPr lang="he-IL" dirty="0">
                <a:solidFill>
                  <a:srgbClr val="7030A0"/>
                </a:solidFill>
                <a:latin typeface="SBL Hebrew" pitchFamily="2" charset="-79"/>
                <a:cs typeface="SBL Hebrew" pitchFamily="2" charset="-79"/>
              </a:rPr>
              <a:t>לֵ֤ב הָאֶ֙בֶן֙ מִבְּשָׂרָ֔</a:t>
            </a:r>
            <a:r>
              <a:rPr lang="he-IL" dirty="0">
                <a:solidFill>
                  <a:schemeClr val="bg1">
                    <a:lumMod val="50000"/>
                  </a:schemeClr>
                </a:solidFill>
                <a:latin typeface="SBL Hebrew" pitchFamily="2" charset="-79"/>
                <a:cs typeface="SBL Hebrew" pitchFamily="2" charset="-79"/>
              </a:rPr>
              <a:t>ם</a:t>
            </a:r>
            <a:r>
              <a:rPr lang="he-IL" dirty="0">
                <a:solidFill>
                  <a:srgbClr val="7030A0"/>
                </a:solidFill>
                <a:latin typeface="SBL Hebrew" pitchFamily="2" charset="-79"/>
                <a:cs typeface="SBL Hebrew" pitchFamily="2" charset="-79"/>
              </a:rPr>
              <a:t> </a:t>
            </a:r>
            <a:endParaRPr lang="he-IL"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7030A0"/>
                </a:solidFill>
                <a:latin typeface="SBL Hebrew" pitchFamily="2" charset="-79"/>
                <a:cs typeface="SBL Hebrew" pitchFamily="2" charset="-79"/>
              </a:rPr>
              <a:t>וְנָתַתִּ֥י </a:t>
            </a:r>
            <a:r>
              <a:rPr lang="he-IL" dirty="0">
                <a:solidFill>
                  <a:srgbClr val="7030A0"/>
                </a:solidFill>
                <a:latin typeface="SBL Hebrew" pitchFamily="2" charset="-79"/>
                <a:cs typeface="SBL Hebrew" pitchFamily="2" charset="-79"/>
              </a:rPr>
              <a:t>לָהֶ֖</a:t>
            </a:r>
            <a:r>
              <a:rPr lang="he-IL" dirty="0">
                <a:solidFill>
                  <a:schemeClr val="bg1">
                    <a:lumMod val="50000"/>
                  </a:schemeClr>
                </a:solidFill>
                <a:latin typeface="SBL Hebrew" pitchFamily="2" charset="-79"/>
                <a:cs typeface="SBL Hebrew" pitchFamily="2" charset="-79"/>
              </a:rPr>
              <a:t>ם</a:t>
            </a:r>
            <a:r>
              <a:rPr lang="he-IL" dirty="0">
                <a:solidFill>
                  <a:srgbClr val="7030A0"/>
                </a:solidFill>
                <a:latin typeface="SBL Hebrew" pitchFamily="2" charset="-79"/>
                <a:cs typeface="SBL Hebrew" pitchFamily="2" charset="-79"/>
              </a:rPr>
              <a:t> לֵ֥ב בָּשָֽׂר</a:t>
            </a:r>
            <a:r>
              <a:rPr lang="he-IL" dirty="0" smtClean="0">
                <a:solidFill>
                  <a:srgbClr val="7030A0"/>
                </a:solidFill>
                <a:latin typeface="SBL Hebrew" pitchFamily="2" charset="-79"/>
                <a:cs typeface="SBL Hebrew" pitchFamily="2" charset="-79"/>
              </a:rPr>
              <a:t>׃</a:t>
            </a:r>
          </a:p>
        </p:txBody>
      </p:sp>
      <p:sp>
        <p:nvSpPr>
          <p:cNvPr id="26" name="Rectangle 25"/>
          <p:cNvSpPr/>
          <p:nvPr/>
        </p:nvSpPr>
        <p:spPr>
          <a:xfrm>
            <a:off x="685800" y="1981200"/>
            <a:ext cx="2971800" cy="861774"/>
          </a:xfrm>
          <a:prstGeom prst="rect">
            <a:avLst/>
          </a:prstGeom>
        </p:spPr>
        <p:txBody>
          <a:bodyPr wrap="square">
            <a:spAutoFit/>
          </a:bodyPr>
          <a:lstStyle/>
          <a:p>
            <a:pPr algn="r" rtl="1"/>
            <a:r>
              <a:rPr lang="en-CA" sz="1400" dirty="0" smtClean="0">
                <a:latin typeface="SBL Hebrew" panose="02000000000000000000" pitchFamily="2" charset="-79"/>
                <a:cs typeface="SBL Hebrew" panose="02000000000000000000" pitchFamily="2" charset="-79"/>
              </a:rPr>
              <a:t>20</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smtClean="0">
                <a:solidFill>
                  <a:schemeClr val="bg1">
                    <a:lumMod val="50000"/>
                  </a:schemeClr>
                </a:solidFill>
                <a:latin typeface="SBL Hebrew" pitchFamily="2" charset="-79"/>
                <a:cs typeface="SBL Hebrew" pitchFamily="2" charset="-79"/>
              </a:rPr>
              <a:t>לְמַ֙עַן֙ </a:t>
            </a:r>
            <a:r>
              <a:rPr lang="he-IL" dirty="0">
                <a:solidFill>
                  <a:srgbClr val="0000FF"/>
                </a:solidFill>
                <a:latin typeface="SBL Hebrew" pitchFamily="2" charset="-79"/>
                <a:cs typeface="SBL Hebrew" pitchFamily="2" charset="-79"/>
              </a:rPr>
              <a:t>בְּחֻקֹּתַ֣י יֵלֵ֔כוּ </a:t>
            </a:r>
            <a:endParaRPr lang="he-IL" dirty="0" smtClean="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a:t>
            </a:r>
            <a:r>
              <a:rPr lang="he-IL" dirty="0" smtClean="0">
                <a:solidFill>
                  <a:schemeClr val="accent6">
                    <a:lumMod val="75000"/>
                  </a:schemeClr>
                </a:solidFill>
                <a:latin typeface="SBL Hebrew" pitchFamily="2" charset="-79"/>
                <a:cs typeface="SBL Hebrew" pitchFamily="2" charset="-79"/>
              </a:rPr>
              <a:t>מִשְׁפָּטַ֥י </a:t>
            </a:r>
            <a:r>
              <a:rPr lang="he-IL" dirty="0">
                <a:solidFill>
                  <a:schemeClr val="accent6">
                    <a:lumMod val="75000"/>
                  </a:schemeClr>
                </a:solidFill>
                <a:latin typeface="SBL Hebrew" pitchFamily="2" charset="-79"/>
                <a:cs typeface="SBL Hebrew" pitchFamily="2" charset="-79"/>
              </a:rPr>
              <a:t>יִשְׁמְר֖וּ וְעָשׂ֣וּ אֹתָ֑ם </a:t>
            </a:r>
            <a:endParaRPr lang="he-IL" dirty="0" smtClean="0">
              <a:solidFill>
                <a:schemeClr val="accent6">
                  <a:lumMod val="75000"/>
                </a:schemeClr>
              </a:solidFill>
              <a:latin typeface="SBL Hebrew" pitchFamily="2" charset="-79"/>
              <a:cs typeface="SBL Hebrew" pitchFamily="2" charset="-79"/>
            </a:endParaRPr>
          </a:p>
        </p:txBody>
      </p:sp>
      <p:sp>
        <p:nvSpPr>
          <p:cNvPr id="27" name="Rectangle 26"/>
          <p:cNvSpPr/>
          <p:nvPr/>
        </p:nvSpPr>
        <p:spPr>
          <a:xfrm>
            <a:off x="685800" y="3200400"/>
            <a:ext cx="2971800" cy="861774"/>
          </a:xfrm>
          <a:prstGeom prst="rect">
            <a:avLst/>
          </a:prstGeom>
        </p:spPr>
        <p:txBody>
          <a:bodyPr wrap="square">
            <a:spAutoFit/>
          </a:bodyPr>
          <a:lstStyle/>
          <a:p>
            <a:pPr algn="r" rtl="1"/>
            <a:r>
              <a:rPr lang="he-IL" sz="1400" dirty="0" smtClean="0">
                <a:latin typeface="SBL Hebrew" panose="02000000000000000000" pitchFamily="2" charset="-79"/>
                <a:cs typeface="SBL Hebrew" panose="02000000000000000000" pitchFamily="2" charset="-79"/>
              </a:rPr>
              <a:t> </a:t>
            </a: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וְהָיוּ־לִ֣י </a:t>
            </a:r>
            <a:r>
              <a:rPr lang="he-IL" dirty="0">
                <a:solidFill>
                  <a:srgbClr val="008000"/>
                </a:solidFill>
                <a:latin typeface="SBL Hebrew" pitchFamily="2" charset="-79"/>
                <a:cs typeface="SBL Hebrew" pitchFamily="2" charset="-79"/>
              </a:rPr>
              <a:t>לְעָ֔ם </a:t>
            </a:r>
            <a:endParaRPr lang="he-IL" dirty="0" smtClean="0">
              <a:solidFill>
                <a:srgbClr val="008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וַאֲנִ֕י </a:t>
            </a:r>
            <a:r>
              <a:rPr lang="he-IL" dirty="0">
                <a:solidFill>
                  <a:srgbClr val="008000"/>
                </a:solidFill>
                <a:latin typeface="SBL Hebrew" pitchFamily="2" charset="-79"/>
                <a:cs typeface="SBL Hebrew" pitchFamily="2" charset="-79"/>
              </a:rPr>
              <a:t>אֶהְיֶ֥ה לָהֶ֖ם לֵאלֹהִֽים</a:t>
            </a:r>
            <a:r>
              <a:rPr lang="he-IL" dirty="0">
                <a:latin typeface="SBL Hebrew" pitchFamily="2" charset="-79"/>
                <a:cs typeface="SBL Hebrew" pitchFamily="2" charset="-79"/>
              </a:rPr>
              <a:t>׃</a:t>
            </a:r>
            <a:endParaRPr lang="en-US" dirty="0">
              <a:latin typeface="SBL Hebrew" pitchFamily="2" charset="-79"/>
              <a:cs typeface="SBL Hebrew" pitchFamily="2" charset="-79"/>
            </a:endParaRPr>
          </a:p>
        </p:txBody>
      </p:sp>
      <p:sp>
        <p:nvSpPr>
          <p:cNvPr id="28" name="Rectangle 27"/>
          <p:cNvSpPr/>
          <p:nvPr/>
        </p:nvSpPr>
        <p:spPr>
          <a:xfrm>
            <a:off x="5562600" y="152400"/>
            <a:ext cx="3429000" cy="4216539"/>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36:26</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חָדָ֔שׁ </a:t>
            </a: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וְר֥וּחַ חֲדָשָׁ֖ה אֶתֵּ֣ן בְּקִרְבְּכֶ֑ם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וַהֲסִ֨רֹתִ֜י אֶת־לֵ֤ב הָאֶ֙בֶן֙ מִבְּשַׂרְכֶ֔ם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בָּשָֽׂר׃ </a:t>
            </a:r>
            <a:endParaRPr lang="en-US"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27</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a:t>
            </a:r>
            <a:r>
              <a:rPr lang="he-IL" dirty="0" smtClean="0">
                <a:solidFill>
                  <a:srgbClr val="FF0000"/>
                </a:solidFill>
                <a:latin typeface="SBL Hebrew" pitchFamily="2" charset="-79"/>
                <a:cs typeface="SBL Hebrew" pitchFamily="2" charset="-79"/>
              </a:rPr>
              <a:t>רוּחִ֖י</a:t>
            </a:r>
            <a:r>
              <a:rPr lang="he-IL" dirty="0" smtClean="0">
                <a:latin typeface="SBL Hebrew" pitchFamily="2" charset="-79"/>
                <a:cs typeface="SBL Hebrew" pitchFamily="2" charset="-79"/>
              </a:rPr>
              <a:t> </a:t>
            </a:r>
            <a:r>
              <a:rPr lang="he-IL" dirty="0">
                <a:latin typeface="SBL Hebrew" pitchFamily="2" charset="-79"/>
                <a:cs typeface="SBL Hebrew" pitchFamily="2" charset="-79"/>
              </a:rPr>
              <a:t>אֶתֵּ֣ן בְּקִרְבְּכֶ֑ם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וְעָשִׂ֗יתִי </a:t>
            </a:r>
            <a:r>
              <a:rPr lang="he-IL" dirty="0">
                <a:latin typeface="SBL Hebrew" pitchFamily="2" charset="-79"/>
                <a:cs typeface="SBL Hebrew" pitchFamily="2" charset="-79"/>
              </a:rPr>
              <a:t>אֵ֤ת אֲשֶׁר־</a:t>
            </a:r>
            <a:r>
              <a:rPr lang="he-IL" dirty="0">
                <a:solidFill>
                  <a:srgbClr val="0000FF"/>
                </a:solidFill>
                <a:latin typeface="SBL Hebrew" pitchFamily="2" charset="-79"/>
                <a:cs typeface="SBL Hebrew" pitchFamily="2" charset="-79"/>
              </a:rPr>
              <a:t>בְּחֻקַּי֙ תֵּלֵ֔כוּ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chemeClr val="accent6">
                    <a:lumMod val="75000"/>
                  </a:schemeClr>
                </a:solidFill>
                <a:latin typeface="SBL Hebrew" pitchFamily="2" charset="-79"/>
                <a:cs typeface="SBL Hebrew" pitchFamily="2" charset="-79"/>
              </a:rPr>
              <a:t>וּמִשְׁפָּטַ֥י </a:t>
            </a:r>
            <a:r>
              <a:rPr lang="he-IL" dirty="0">
                <a:solidFill>
                  <a:schemeClr val="accent6">
                    <a:lumMod val="75000"/>
                  </a:schemeClr>
                </a:solidFill>
                <a:latin typeface="SBL Hebrew" pitchFamily="2" charset="-79"/>
                <a:cs typeface="SBL Hebrew" pitchFamily="2" charset="-79"/>
              </a:rPr>
              <a:t>תִּשְׁמְר֖וּ וַעֲשִׂיתֶֽם</a:t>
            </a:r>
            <a:r>
              <a:rPr lang="he-IL" dirty="0">
                <a:latin typeface="SBL Hebrew" pitchFamily="2" charset="-79"/>
                <a:cs typeface="SBL Hebrew" pitchFamily="2" charset="-79"/>
              </a:rPr>
              <a:t>׃ </a:t>
            </a:r>
            <a:endParaRPr lang="en-US"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28</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וִישַׁבְתֶּ֣ם </a:t>
            </a:r>
            <a:r>
              <a:rPr lang="he-IL" dirty="0">
                <a:latin typeface="SBL Hebrew" pitchFamily="2" charset="-79"/>
                <a:cs typeface="SBL Hebrew" pitchFamily="2" charset="-79"/>
              </a:rPr>
              <a:t>בָּ</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אֲשֶׁ֥ר נָתַ֖תִּי לַאֲבֹֽתֵיכֶ֑ם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וִהְיִ֤יתֶם </a:t>
            </a:r>
            <a:r>
              <a:rPr lang="he-IL" dirty="0">
                <a:solidFill>
                  <a:srgbClr val="008000"/>
                </a:solidFill>
                <a:latin typeface="SBL Hebrew" pitchFamily="2" charset="-79"/>
                <a:cs typeface="SBL Hebrew" pitchFamily="2" charset="-79"/>
              </a:rPr>
              <a:t>לִי֙ לְעָ֔ם </a:t>
            </a:r>
            <a:endParaRPr lang="en-US" dirty="0">
              <a:solidFill>
                <a:srgbClr val="008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וְאָ֣נֹכִ֔י </a:t>
            </a:r>
            <a:r>
              <a:rPr lang="he-IL" dirty="0">
                <a:solidFill>
                  <a:srgbClr val="008000"/>
                </a:solidFill>
                <a:latin typeface="SBL Hebrew" pitchFamily="2" charset="-79"/>
                <a:cs typeface="SBL Hebrew" pitchFamily="2" charset="-79"/>
              </a:rPr>
              <a:t>אֶהְיֶ֥ה לָכֶ֖ם לֵאלֹהִֽים</a:t>
            </a:r>
            <a:r>
              <a:rPr lang="he-IL" dirty="0">
                <a:latin typeface="SBL Hebrew" pitchFamily="2" charset="-79"/>
                <a:cs typeface="SBL Hebrew" pitchFamily="2" charset="-79"/>
              </a:rPr>
              <a:t>׃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p:txBody>
      </p:sp>
      <p:cxnSp>
        <p:nvCxnSpPr>
          <p:cNvPr id="29" name="Straight Connector 28"/>
          <p:cNvCxnSpPr/>
          <p:nvPr/>
        </p:nvCxnSpPr>
        <p:spPr>
          <a:xfrm>
            <a:off x="4038600" y="584032"/>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038600" y="850732"/>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038600" y="1269959"/>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038600" y="2387628"/>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038600" y="2632004"/>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038600" y="3758246"/>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529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5562600" y="152400"/>
            <a:ext cx="3429000" cy="4216539"/>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36:26</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חָדָ֔שׁ </a:t>
            </a: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וְר֥וּחַ חֲדָשָׁ֖ה אֶתֵּ֣ן בְּקִרְבְּכֶ֑ם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וַהֲסִ֨רֹתִ֜י אֶת־לֵ֤ב הָאֶ֙בֶן֙ מִבְּשַׂרְכֶ֔ם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בָּשָֽׂר׃ </a:t>
            </a:r>
            <a:endParaRPr lang="en-US"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27</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a:t>
            </a:r>
            <a:r>
              <a:rPr lang="he-IL" dirty="0" smtClean="0">
                <a:solidFill>
                  <a:srgbClr val="FF0000"/>
                </a:solidFill>
                <a:latin typeface="SBL Hebrew" pitchFamily="2" charset="-79"/>
                <a:cs typeface="SBL Hebrew" pitchFamily="2" charset="-79"/>
              </a:rPr>
              <a:t>רוּחִ֖י</a:t>
            </a:r>
            <a:r>
              <a:rPr lang="he-IL" dirty="0" smtClean="0">
                <a:latin typeface="SBL Hebrew" pitchFamily="2" charset="-79"/>
                <a:cs typeface="SBL Hebrew" pitchFamily="2" charset="-79"/>
              </a:rPr>
              <a:t> </a:t>
            </a:r>
            <a:r>
              <a:rPr lang="he-IL" dirty="0">
                <a:latin typeface="SBL Hebrew" pitchFamily="2" charset="-79"/>
                <a:cs typeface="SBL Hebrew" pitchFamily="2" charset="-79"/>
              </a:rPr>
              <a:t>אֶתֵּ֣ן בְּקִרְבְּכֶ֑ם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וְעָשִׂ֗יתִי </a:t>
            </a:r>
            <a:r>
              <a:rPr lang="he-IL" dirty="0">
                <a:latin typeface="SBL Hebrew" pitchFamily="2" charset="-79"/>
                <a:cs typeface="SBL Hebrew" pitchFamily="2" charset="-79"/>
              </a:rPr>
              <a:t>אֵ֤ת אֲשֶׁר־</a:t>
            </a:r>
            <a:r>
              <a:rPr lang="he-IL" dirty="0">
                <a:solidFill>
                  <a:srgbClr val="0000FF"/>
                </a:solidFill>
                <a:latin typeface="SBL Hebrew" pitchFamily="2" charset="-79"/>
                <a:cs typeface="SBL Hebrew" pitchFamily="2" charset="-79"/>
              </a:rPr>
              <a:t>בְּחֻקַּי֙ תֵּלֵ֔כוּ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chemeClr val="accent6">
                    <a:lumMod val="75000"/>
                  </a:schemeClr>
                </a:solidFill>
                <a:latin typeface="SBL Hebrew" pitchFamily="2" charset="-79"/>
                <a:cs typeface="SBL Hebrew" pitchFamily="2" charset="-79"/>
              </a:rPr>
              <a:t>וּמִשְׁפָּטַ֥י </a:t>
            </a:r>
            <a:r>
              <a:rPr lang="he-IL" dirty="0">
                <a:solidFill>
                  <a:schemeClr val="accent6">
                    <a:lumMod val="75000"/>
                  </a:schemeClr>
                </a:solidFill>
                <a:latin typeface="SBL Hebrew" pitchFamily="2" charset="-79"/>
                <a:cs typeface="SBL Hebrew" pitchFamily="2" charset="-79"/>
              </a:rPr>
              <a:t>תִּשְׁמְר֖וּ וַעֲשִׂיתֶֽם</a:t>
            </a:r>
            <a:r>
              <a:rPr lang="he-IL" dirty="0">
                <a:latin typeface="SBL Hebrew" pitchFamily="2" charset="-79"/>
                <a:cs typeface="SBL Hebrew" pitchFamily="2" charset="-79"/>
              </a:rPr>
              <a:t>׃ </a:t>
            </a:r>
            <a:endParaRPr lang="en-US"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28</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וִישַׁבְתֶּ֣ם </a:t>
            </a:r>
            <a:r>
              <a:rPr lang="he-IL" dirty="0">
                <a:latin typeface="SBL Hebrew" pitchFamily="2" charset="-79"/>
                <a:cs typeface="SBL Hebrew" pitchFamily="2" charset="-79"/>
              </a:rPr>
              <a:t>בָּ</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אֲשֶׁ֥ר נָתַ֖תִּי לַאֲבֹֽתֵיכֶ֑ם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וִהְיִ֤יתֶם </a:t>
            </a:r>
            <a:r>
              <a:rPr lang="he-IL" dirty="0">
                <a:solidFill>
                  <a:srgbClr val="008000"/>
                </a:solidFill>
                <a:latin typeface="SBL Hebrew" pitchFamily="2" charset="-79"/>
                <a:cs typeface="SBL Hebrew" pitchFamily="2" charset="-79"/>
              </a:rPr>
              <a:t>לִי֙ לְעָ֔ם </a:t>
            </a:r>
            <a:endParaRPr lang="en-US" dirty="0">
              <a:solidFill>
                <a:srgbClr val="008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וְאָ֣נֹכִ֔י </a:t>
            </a:r>
            <a:r>
              <a:rPr lang="he-IL" dirty="0">
                <a:solidFill>
                  <a:srgbClr val="008000"/>
                </a:solidFill>
                <a:latin typeface="SBL Hebrew" pitchFamily="2" charset="-79"/>
                <a:cs typeface="SBL Hebrew" pitchFamily="2" charset="-79"/>
              </a:rPr>
              <a:t>אֶהְיֶ֥ה לָכֶ֖ם לֵאלֹהִֽים</a:t>
            </a:r>
            <a:r>
              <a:rPr lang="he-IL" dirty="0">
                <a:latin typeface="SBL Hebrew" pitchFamily="2" charset="-79"/>
                <a:cs typeface="SBL Hebrew" pitchFamily="2" charset="-79"/>
              </a:rPr>
              <a:t>׃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p:txBody>
      </p:sp>
      <p:cxnSp>
        <p:nvCxnSpPr>
          <p:cNvPr id="11" name="Straight Connector 10"/>
          <p:cNvCxnSpPr/>
          <p:nvPr/>
        </p:nvCxnSpPr>
        <p:spPr>
          <a:xfrm>
            <a:off x="5562600" y="2046074"/>
            <a:ext cx="533400" cy="1"/>
          </a:xfrm>
          <a:prstGeom prst="line">
            <a:avLst/>
          </a:prstGeom>
          <a:ln w="190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85800" y="152400"/>
            <a:ext cx="2971800" cy="1415772"/>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11:19</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לָהֶ</a:t>
            </a:r>
            <a:r>
              <a:rPr lang="he-IL" dirty="0">
                <a:solidFill>
                  <a:schemeClr val="bg1">
                    <a:lumMod val="50000"/>
                  </a:schemeClr>
                </a:solidFill>
                <a:latin typeface="SBL Hebrew" pitchFamily="2" charset="-79"/>
                <a:cs typeface="SBL Hebrew" pitchFamily="2" charset="-79"/>
              </a:rPr>
              <a:t>ם֙</a:t>
            </a:r>
            <a:r>
              <a:rPr lang="he-IL" dirty="0">
                <a:solidFill>
                  <a:srgbClr val="7030A0"/>
                </a:solidFill>
                <a:latin typeface="SBL Hebrew" pitchFamily="2" charset="-79"/>
                <a:cs typeface="SBL Hebrew" pitchFamily="2" charset="-79"/>
              </a:rPr>
              <a:t> לֵ֣ב </a:t>
            </a:r>
            <a:r>
              <a:rPr lang="he-IL" dirty="0">
                <a:solidFill>
                  <a:srgbClr val="FF00FF"/>
                </a:solidFill>
                <a:latin typeface="SBL Hebrew" pitchFamily="2" charset="-79"/>
                <a:cs typeface="SBL Hebrew" pitchFamily="2" charset="-79"/>
              </a:rPr>
              <a:t>אֶחָ֔ד </a:t>
            </a:r>
            <a:endParaRPr lang="he-IL" dirty="0" smtClean="0">
              <a:solidFill>
                <a:srgbClr val="FF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7030A0"/>
                </a:solidFill>
                <a:latin typeface="SBL Hebrew" pitchFamily="2" charset="-79"/>
                <a:cs typeface="SBL Hebrew" pitchFamily="2" charset="-79"/>
              </a:rPr>
              <a:t>וְר֥וּחַ </a:t>
            </a:r>
            <a:r>
              <a:rPr lang="he-IL" dirty="0">
                <a:solidFill>
                  <a:srgbClr val="7030A0"/>
                </a:solidFill>
                <a:latin typeface="SBL Hebrew" pitchFamily="2" charset="-79"/>
                <a:cs typeface="SBL Hebrew" pitchFamily="2" charset="-79"/>
              </a:rPr>
              <a:t>חֲדָשָׁ֖ה אֶתֵּ֣ן בְּקִרְבְּכֶ֑ם </a:t>
            </a:r>
            <a:endParaRPr lang="he-IL"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7030A0"/>
                </a:solidFill>
                <a:latin typeface="SBL Hebrew" pitchFamily="2" charset="-79"/>
                <a:cs typeface="SBL Hebrew" pitchFamily="2" charset="-79"/>
              </a:rPr>
              <a:t>וַהֲסִ֙רֹתִ֜י </a:t>
            </a:r>
            <a:r>
              <a:rPr lang="he-IL" dirty="0">
                <a:solidFill>
                  <a:srgbClr val="7030A0"/>
                </a:solidFill>
                <a:latin typeface="SBL Hebrew" pitchFamily="2" charset="-79"/>
                <a:cs typeface="SBL Hebrew" pitchFamily="2" charset="-79"/>
              </a:rPr>
              <a:t>לֵ֤ב הָאֶ֙בֶן֙ מִבְּשָׂרָ֔</a:t>
            </a:r>
            <a:r>
              <a:rPr lang="he-IL" dirty="0">
                <a:solidFill>
                  <a:schemeClr val="bg1">
                    <a:lumMod val="50000"/>
                  </a:schemeClr>
                </a:solidFill>
                <a:latin typeface="SBL Hebrew" pitchFamily="2" charset="-79"/>
                <a:cs typeface="SBL Hebrew" pitchFamily="2" charset="-79"/>
              </a:rPr>
              <a:t>ם</a:t>
            </a:r>
            <a:r>
              <a:rPr lang="he-IL" dirty="0">
                <a:solidFill>
                  <a:srgbClr val="7030A0"/>
                </a:solidFill>
                <a:latin typeface="SBL Hebrew" pitchFamily="2" charset="-79"/>
                <a:cs typeface="SBL Hebrew" pitchFamily="2" charset="-79"/>
              </a:rPr>
              <a:t> </a:t>
            </a:r>
            <a:endParaRPr lang="he-IL"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7030A0"/>
                </a:solidFill>
                <a:latin typeface="SBL Hebrew" pitchFamily="2" charset="-79"/>
                <a:cs typeface="SBL Hebrew" pitchFamily="2" charset="-79"/>
              </a:rPr>
              <a:t>וְנָתַתִּ֥י </a:t>
            </a:r>
            <a:r>
              <a:rPr lang="he-IL" dirty="0">
                <a:solidFill>
                  <a:srgbClr val="7030A0"/>
                </a:solidFill>
                <a:latin typeface="SBL Hebrew" pitchFamily="2" charset="-79"/>
                <a:cs typeface="SBL Hebrew" pitchFamily="2" charset="-79"/>
              </a:rPr>
              <a:t>לָהֶ֖</a:t>
            </a:r>
            <a:r>
              <a:rPr lang="he-IL" dirty="0">
                <a:solidFill>
                  <a:schemeClr val="bg1">
                    <a:lumMod val="50000"/>
                  </a:schemeClr>
                </a:solidFill>
                <a:latin typeface="SBL Hebrew" pitchFamily="2" charset="-79"/>
                <a:cs typeface="SBL Hebrew" pitchFamily="2" charset="-79"/>
              </a:rPr>
              <a:t>ם</a:t>
            </a:r>
            <a:r>
              <a:rPr lang="he-IL" dirty="0">
                <a:solidFill>
                  <a:srgbClr val="7030A0"/>
                </a:solidFill>
                <a:latin typeface="SBL Hebrew" pitchFamily="2" charset="-79"/>
                <a:cs typeface="SBL Hebrew" pitchFamily="2" charset="-79"/>
              </a:rPr>
              <a:t> לֵ֥ב בָּשָֽׂר</a:t>
            </a:r>
            <a:r>
              <a:rPr lang="he-IL" dirty="0" smtClean="0">
                <a:solidFill>
                  <a:srgbClr val="7030A0"/>
                </a:solidFill>
                <a:latin typeface="SBL Hebrew" pitchFamily="2" charset="-79"/>
                <a:cs typeface="SBL Hebrew" pitchFamily="2" charset="-79"/>
              </a:rPr>
              <a:t>׃</a:t>
            </a:r>
          </a:p>
        </p:txBody>
      </p:sp>
      <p:sp>
        <p:nvSpPr>
          <p:cNvPr id="20" name="TextBox 19"/>
          <p:cNvSpPr txBox="1"/>
          <p:nvPr/>
        </p:nvSpPr>
        <p:spPr>
          <a:xfrm>
            <a:off x="4572000" y="1930442"/>
            <a:ext cx="914400" cy="253916"/>
          </a:xfrm>
          <a:prstGeom prst="rect">
            <a:avLst/>
          </a:prstGeom>
          <a:noFill/>
        </p:spPr>
        <p:txBody>
          <a:bodyPr wrap="square" rtlCol="0">
            <a:spAutoFit/>
          </a:bodyPr>
          <a:lstStyle/>
          <a:p>
            <a:pPr algn="ctr"/>
            <a:r>
              <a:rPr lang="en-US" sz="1050" b="1" dirty="0" smtClean="0">
                <a:solidFill>
                  <a:srgbClr val="FF0000"/>
                </a:solidFill>
              </a:rPr>
              <a:t>“my Spirit”</a:t>
            </a:r>
          </a:p>
        </p:txBody>
      </p:sp>
      <p:sp>
        <p:nvSpPr>
          <p:cNvPr id="15" name="TextBox 14"/>
          <p:cNvSpPr txBox="1"/>
          <p:nvPr/>
        </p:nvSpPr>
        <p:spPr>
          <a:xfrm>
            <a:off x="4572000" y="3175084"/>
            <a:ext cx="914400" cy="253916"/>
          </a:xfrm>
          <a:prstGeom prst="rect">
            <a:avLst/>
          </a:prstGeom>
          <a:noFill/>
        </p:spPr>
        <p:txBody>
          <a:bodyPr wrap="square" rtlCol="0">
            <a:spAutoFit/>
          </a:bodyPr>
          <a:lstStyle/>
          <a:p>
            <a:pPr algn="ctr"/>
            <a:r>
              <a:rPr lang="en-US" sz="1050" b="1" dirty="0" smtClean="0">
                <a:solidFill>
                  <a:srgbClr val="FF0000"/>
                </a:solidFill>
              </a:rPr>
              <a:t>“land”</a:t>
            </a:r>
          </a:p>
        </p:txBody>
      </p:sp>
      <p:cxnSp>
        <p:nvCxnSpPr>
          <p:cNvPr id="17" name="Straight Connector 16"/>
          <p:cNvCxnSpPr>
            <a:stCxn id="15" idx="3"/>
          </p:cNvCxnSpPr>
          <p:nvPr/>
        </p:nvCxnSpPr>
        <p:spPr>
          <a:xfrm>
            <a:off x="5486400" y="3302042"/>
            <a:ext cx="304800" cy="0"/>
          </a:xfrm>
          <a:prstGeom prst="line">
            <a:avLst/>
          </a:prstGeom>
          <a:ln w="190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572000" y="457200"/>
            <a:ext cx="914400" cy="253916"/>
          </a:xfrm>
          <a:prstGeom prst="rect">
            <a:avLst/>
          </a:prstGeom>
          <a:noFill/>
        </p:spPr>
        <p:txBody>
          <a:bodyPr wrap="square" rtlCol="0">
            <a:spAutoFit/>
          </a:bodyPr>
          <a:lstStyle/>
          <a:p>
            <a:pPr algn="ctr"/>
            <a:r>
              <a:rPr lang="en-US" sz="1050" dirty="0" smtClean="0">
                <a:solidFill>
                  <a:srgbClr val="0070C0"/>
                </a:solidFill>
              </a:rPr>
              <a:t>“new heart”</a:t>
            </a:r>
          </a:p>
        </p:txBody>
      </p:sp>
      <p:sp>
        <p:nvSpPr>
          <p:cNvPr id="23" name="TextBox 22"/>
          <p:cNvSpPr txBox="1"/>
          <p:nvPr/>
        </p:nvSpPr>
        <p:spPr>
          <a:xfrm>
            <a:off x="4572000" y="711116"/>
            <a:ext cx="914400" cy="253916"/>
          </a:xfrm>
          <a:prstGeom prst="rect">
            <a:avLst/>
          </a:prstGeom>
          <a:noFill/>
        </p:spPr>
        <p:txBody>
          <a:bodyPr wrap="square" rtlCol="0">
            <a:spAutoFit/>
          </a:bodyPr>
          <a:lstStyle/>
          <a:p>
            <a:pPr algn="ctr"/>
            <a:r>
              <a:rPr lang="en-US" sz="1050" dirty="0" smtClean="0">
                <a:solidFill>
                  <a:srgbClr val="0070C0"/>
                </a:solidFill>
              </a:rPr>
              <a:t>“new spirit”</a:t>
            </a:r>
          </a:p>
        </p:txBody>
      </p:sp>
      <p:sp>
        <p:nvSpPr>
          <p:cNvPr id="24" name="TextBox 23"/>
          <p:cNvSpPr txBox="1"/>
          <p:nvPr/>
        </p:nvSpPr>
        <p:spPr>
          <a:xfrm>
            <a:off x="4419600" y="1143000"/>
            <a:ext cx="1219200" cy="253916"/>
          </a:xfrm>
          <a:prstGeom prst="rect">
            <a:avLst/>
          </a:prstGeom>
          <a:noFill/>
        </p:spPr>
        <p:txBody>
          <a:bodyPr wrap="square" rtlCol="0">
            <a:spAutoFit/>
          </a:bodyPr>
          <a:lstStyle/>
          <a:p>
            <a:pPr algn="ctr"/>
            <a:r>
              <a:rPr lang="en-US" sz="1050" dirty="0" smtClean="0">
                <a:solidFill>
                  <a:srgbClr val="0070C0"/>
                </a:solidFill>
              </a:rPr>
              <a:t>“heart of flesh”</a:t>
            </a:r>
          </a:p>
        </p:txBody>
      </p:sp>
      <p:cxnSp>
        <p:nvCxnSpPr>
          <p:cNvPr id="25" name="Straight Connector 24"/>
          <p:cNvCxnSpPr/>
          <p:nvPr/>
        </p:nvCxnSpPr>
        <p:spPr>
          <a:xfrm>
            <a:off x="5562600" y="1269958"/>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562600" y="850732"/>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562600" y="584032"/>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038600" y="584032"/>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038600" y="850732"/>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038600" y="1269959"/>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419600" y="2260669"/>
            <a:ext cx="1219200" cy="253916"/>
          </a:xfrm>
          <a:prstGeom prst="rect">
            <a:avLst/>
          </a:prstGeom>
          <a:noFill/>
        </p:spPr>
        <p:txBody>
          <a:bodyPr wrap="square" rtlCol="0">
            <a:spAutoFit/>
          </a:bodyPr>
          <a:lstStyle/>
          <a:p>
            <a:pPr algn="ctr"/>
            <a:r>
              <a:rPr lang="en-US" sz="1050" dirty="0" smtClean="0">
                <a:solidFill>
                  <a:srgbClr val="0070C0"/>
                </a:solidFill>
              </a:rPr>
              <a:t>“walk/statutes”</a:t>
            </a:r>
          </a:p>
        </p:txBody>
      </p:sp>
      <p:cxnSp>
        <p:nvCxnSpPr>
          <p:cNvPr id="32" name="Straight Connector 31"/>
          <p:cNvCxnSpPr/>
          <p:nvPr/>
        </p:nvCxnSpPr>
        <p:spPr>
          <a:xfrm>
            <a:off x="5562600" y="2387627"/>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038600" y="2387628"/>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685800" y="1981200"/>
            <a:ext cx="2971800" cy="861774"/>
          </a:xfrm>
          <a:prstGeom prst="rect">
            <a:avLst/>
          </a:prstGeom>
        </p:spPr>
        <p:txBody>
          <a:bodyPr wrap="square">
            <a:spAutoFit/>
          </a:bodyPr>
          <a:lstStyle/>
          <a:p>
            <a:pPr algn="r" rtl="1"/>
            <a:r>
              <a:rPr lang="en-CA" sz="1400" dirty="0" smtClean="0">
                <a:latin typeface="SBL Hebrew" panose="02000000000000000000" pitchFamily="2" charset="-79"/>
                <a:cs typeface="SBL Hebrew" panose="02000000000000000000" pitchFamily="2" charset="-79"/>
              </a:rPr>
              <a:t>20</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smtClean="0">
                <a:solidFill>
                  <a:schemeClr val="bg1">
                    <a:lumMod val="50000"/>
                  </a:schemeClr>
                </a:solidFill>
                <a:latin typeface="SBL Hebrew" pitchFamily="2" charset="-79"/>
                <a:cs typeface="SBL Hebrew" pitchFamily="2" charset="-79"/>
              </a:rPr>
              <a:t>לְמַ֙עַן֙ </a:t>
            </a:r>
            <a:r>
              <a:rPr lang="he-IL" dirty="0">
                <a:solidFill>
                  <a:srgbClr val="0000FF"/>
                </a:solidFill>
                <a:latin typeface="SBL Hebrew" pitchFamily="2" charset="-79"/>
                <a:cs typeface="SBL Hebrew" pitchFamily="2" charset="-79"/>
              </a:rPr>
              <a:t>בְּחֻקֹּתַ֣י יֵלֵ֔כוּ </a:t>
            </a:r>
            <a:endParaRPr lang="he-IL" dirty="0" smtClean="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a:t>
            </a:r>
            <a:r>
              <a:rPr lang="he-IL" dirty="0" smtClean="0">
                <a:solidFill>
                  <a:schemeClr val="accent6">
                    <a:lumMod val="75000"/>
                  </a:schemeClr>
                </a:solidFill>
                <a:latin typeface="SBL Hebrew" pitchFamily="2" charset="-79"/>
                <a:cs typeface="SBL Hebrew" pitchFamily="2" charset="-79"/>
              </a:rPr>
              <a:t>מִשְׁפָּטַ֥י </a:t>
            </a:r>
            <a:r>
              <a:rPr lang="he-IL" dirty="0">
                <a:solidFill>
                  <a:schemeClr val="accent6">
                    <a:lumMod val="75000"/>
                  </a:schemeClr>
                </a:solidFill>
                <a:latin typeface="SBL Hebrew" pitchFamily="2" charset="-79"/>
                <a:cs typeface="SBL Hebrew" pitchFamily="2" charset="-79"/>
              </a:rPr>
              <a:t>יִשְׁמְר֖וּ וְעָשׂ֣וּ אֹתָ֑ם </a:t>
            </a:r>
            <a:endParaRPr lang="he-IL" dirty="0" smtClean="0">
              <a:solidFill>
                <a:schemeClr val="accent6">
                  <a:lumMod val="75000"/>
                </a:schemeClr>
              </a:solidFill>
              <a:latin typeface="SBL Hebrew" pitchFamily="2" charset="-79"/>
              <a:cs typeface="SBL Hebrew" pitchFamily="2" charset="-79"/>
            </a:endParaRPr>
          </a:p>
        </p:txBody>
      </p:sp>
      <p:sp>
        <p:nvSpPr>
          <p:cNvPr id="35" name="TextBox 34"/>
          <p:cNvSpPr txBox="1"/>
          <p:nvPr/>
        </p:nvSpPr>
        <p:spPr>
          <a:xfrm>
            <a:off x="4419600" y="2505045"/>
            <a:ext cx="1219200" cy="253916"/>
          </a:xfrm>
          <a:prstGeom prst="rect">
            <a:avLst/>
          </a:prstGeom>
          <a:noFill/>
        </p:spPr>
        <p:txBody>
          <a:bodyPr wrap="square" rtlCol="0">
            <a:spAutoFit/>
          </a:bodyPr>
          <a:lstStyle/>
          <a:p>
            <a:pPr algn="ctr"/>
            <a:r>
              <a:rPr lang="en-US" sz="1050" dirty="0" smtClean="0">
                <a:solidFill>
                  <a:srgbClr val="0070C0"/>
                </a:solidFill>
              </a:rPr>
              <a:t>“keep/</a:t>
            </a:r>
            <a:r>
              <a:rPr lang="en-US" sz="1050" dirty="0" err="1" smtClean="0">
                <a:solidFill>
                  <a:srgbClr val="0070C0"/>
                </a:solidFill>
              </a:rPr>
              <a:t>jdgmnts</a:t>
            </a:r>
            <a:r>
              <a:rPr lang="en-US" sz="1050" dirty="0" smtClean="0">
                <a:solidFill>
                  <a:srgbClr val="0070C0"/>
                </a:solidFill>
              </a:rPr>
              <a:t>”</a:t>
            </a:r>
          </a:p>
        </p:txBody>
      </p:sp>
      <p:cxnSp>
        <p:nvCxnSpPr>
          <p:cNvPr id="36" name="Straight Connector 35"/>
          <p:cNvCxnSpPr/>
          <p:nvPr/>
        </p:nvCxnSpPr>
        <p:spPr>
          <a:xfrm>
            <a:off x="5562600" y="2632003"/>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038600" y="2632004"/>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685800" y="3200400"/>
            <a:ext cx="2971800" cy="861774"/>
          </a:xfrm>
          <a:prstGeom prst="rect">
            <a:avLst/>
          </a:prstGeom>
        </p:spPr>
        <p:txBody>
          <a:bodyPr wrap="square">
            <a:spAutoFit/>
          </a:bodyPr>
          <a:lstStyle/>
          <a:p>
            <a:pPr algn="r" rtl="1"/>
            <a:r>
              <a:rPr lang="he-IL" sz="1400" dirty="0" smtClean="0">
                <a:latin typeface="SBL Hebrew" panose="02000000000000000000" pitchFamily="2" charset="-79"/>
                <a:cs typeface="SBL Hebrew" panose="02000000000000000000" pitchFamily="2" charset="-79"/>
              </a:rPr>
              <a:t> </a:t>
            </a: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וְהָיוּ־לִ֣י </a:t>
            </a:r>
            <a:r>
              <a:rPr lang="he-IL" dirty="0">
                <a:solidFill>
                  <a:srgbClr val="008000"/>
                </a:solidFill>
                <a:latin typeface="SBL Hebrew" pitchFamily="2" charset="-79"/>
                <a:cs typeface="SBL Hebrew" pitchFamily="2" charset="-79"/>
              </a:rPr>
              <a:t>לְעָ֔ם </a:t>
            </a:r>
            <a:endParaRPr lang="he-IL" dirty="0" smtClean="0">
              <a:solidFill>
                <a:srgbClr val="008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וַאֲנִ֕י </a:t>
            </a:r>
            <a:r>
              <a:rPr lang="he-IL" dirty="0">
                <a:solidFill>
                  <a:srgbClr val="008000"/>
                </a:solidFill>
                <a:latin typeface="SBL Hebrew" pitchFamily="2" charset="-79"/>
                <a:cs typeface="SBL Hebrew" pitchFamily="2" charset="-79"/>
              </a:rPr>
              <a:t>אֶהְיֶ֥ה לָהֶ֖ם לֵאלֹהִֽים</a:t>
            </a:r>
            <a:r>
              <a:rPr lang="he-IL" dirty="0">
                <a:latin typeface="SBL Hebrew" pitchFamily="2" charset="-79"/>
                <a:cs typeface="SBL Hebrew" pitchFamily="2" charset="-79"/>
              </a:rPr>
              <a:t>׃</a:t>
            </a:r>
            <a:endParaRPr lang="en-US" dirty="0">
              <a:latin typeface="SBL Hebrew" pitchFamily="2" charset="-79"/>
              <a:cs typeface="SBL Hebrew" pitchFamily="2" charset="-79"/>
            </a:endParaRPr>
          </a:p>
        </p:txBody>
      </p:sp>
      <p:sp>
        <p:nvSpPr>
          <p:cNvPr id="42" name="TextBox 41"/>
          <p:cNvSpPr txBox="1"/>
          <p:nvPr/>
        </p:nvSpPr>
        <p:spPr>
          <a:xfrm>
            <a:off x="4419600" y="3546902"/>
            <a:ext cx="1219200" cy="415498"/>
          </a:xfrm>
          <a:prstGeom prst="rect">
            <a:avLst/>
          </a:prstGeom>
          <a:noFill/>
        </p:spPr>
        <p:txBody>
          <a:bodyPr wrap="square" rtlCol="0">
            <a:spAutoFit/>
          </a:bodyPr>
          <a:lstStyle/>
          <a:p>
            <a:pPr algn="ctr"/>
            <a:r>
              <a:rPr lang="en-US" sz="1050" dirty="0" smtClean="0">
                <a:solidFill>
                  <a:srgbClr val="0070C0"/>
                </a:solidFill>
              </a:rPr>
              <a:t>“covenantal language”</a:t>
            </a:r>
          </a:p>
        </p:txBody>
      </p:sp>
      <p:cxnSp>
        <p:nvCxnSpPr>
          <p:cNvPr id="43" name="Straight Connector 42"/>
          <p:cNvCxnSpPr/>
          <p:nvPr/>
        </p:nvCxnSpPr>
        <p:spPr>
          <a:xfrm>
            <a:off x="5562600" y="3758245"/>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038600" y="3758246"/>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4043362" y="0"/>
            <a:ext cx="1971676" cy="276999"/>
          </a:xfrm>
          <a:prstGeom prst="rect">
            <a:avLst/>
          </a:prstGeom>
          <a:noFill/>
        </p:spPr>
        <p:txBody>
          <a:bodyPr wrap="square" rtlCol="0">
            <a:spAutoFit/>
          </a:bodyPr>
          <a:lstStyle/>
          <a:p>
            <a:pPr algn="ctr"/>
            <a:r>
              <a:rPr lang="en-US" sz="1200" b="1" dirty="0" smtClean="0">
                <a:solidFill>
                  <a:srgbClr val="0070C0"/>
                </a:solidFill>
              </a:rPr>
              <a:t>When is this?</a:t>
            </a:r>
          </a:p>
        </p:txBody>
      </p:sp>
    </p:spTree>
    <p:extLst>
      <p:ext uri="{BB962C8B-B14F-4D97-AF65-F5344CB8AC3E}">
        <p14:creationId xmlns:p14="http://schemas.microsoft.com/office/powerpoint/2010/main" val="1973273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5562600" y="152400"/>
            <a:ext cx="3429000" cy="4216539"/>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36:26</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חָדָ֔שׁ </a:t>
            </a: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וְר֥וּחַ חֲדָשָׁ֖ה אֶתֵּ֣ן בְּקִרְבְּכֶ֑ם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וַהֲסִ֨רֹתִ֜י אֶת־לֵ֤ב הָאֶ֙בֶן֙ מִבְּשַׂרְכֶ֔ם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בָּשָֽׂר׃ </a:t>
            </a:r>
            <a:endParaRPr lang="en-US"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27</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a:t>
            </a:r>
            <a:r>
              <a:rPr lang="he-IL" dirty="0" smtClean="0">
                <a:solidFill>
                  <a:srgbClr val="FF0000"/>
                </a:solidFill>
                <a:latin typeface="SBL Hebrew" pitchFamily="2" charset="-79"/>
                <a:cs typeface="SBL Hebrew" pitchFamily="2" charset="-79"/>
              </a:rPr>
              <a:t>רוּחִ֖י</a:t>
            </a:r>
            <a:r>
              <a:rPr lang="he-IL" dirty="0" smtClean="0">
                <a:latin typeface="SBL Hebrew" pitchFamily="2" charset="-79"/>
                <a:cs typeface="SBL Hebrew" pitchFamily="2" charset="-79"/>
              </a:rPr>
              <a:t> </a:t>
            </a:r>
            <a:r>
              <a:rPr lang="he-IL" dirty="0">
                <a:latin typeface="SBL Hebrew" pitchFamily="2" charset="-79"/>
                <a:cs typeface="SBL Hebrew" pitchFamily="2" charset="-79"/>
              </a:rPr>
              <a:t>אֶתֵּ֣ן בְּקִרְבְּכֶ֑ם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וְעָשִׂ֗יתִי </a:t>
            </a:r>
            <a:r>
              <a:rPr lang="he-IL" dirty="0">
                <a:latin typeface="SBL Hebrew" pitchFamily="2" charset="-79"/>
                <a:cs typeface="SBL Hebrew" pitchFamily="2" charset="-79"/>
              </a:rPr>
              <a:t>אֵ֤ת אֲשֶׁר־</a:t>
            </a:r>
            <a:r>
              <a:rPr lang="he-IL" dirty="0">
                <a:solidFill>
                  <a:srgbClr val="0000FF"/>
                </a:solidFill>
                <a:latin typeface="SBL Hebrew" pitchFamily="2" charset="-79"/>
                <a:cs typeface="SBL Hebrew" pitchFamily="2" charset="-79"/>
              </a:rPr>
              <a:t>בְּחֻקַּי֙ תֵּלֵ֔כוּ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chemeClr val="accent6">
                    <a:lumMod val="75000"/>
                  </a:schemeClr>
                </a:solidFill>
                <a:latin typeface="SBL Hebrew" pitchFamily="2" charset="-79"/>
                <a:cs typeface="SBL Hebrew" pitchFamily="2" charset="-79"/>
              </a:rPr>
              <a:t>וּמִשְׁפָּטַ֥י </a:t>
            </a:r>
            <a:r>
              <a:rPr lang="he-IL" dirty="0">
                <a:solidFill>
                  <a:schemeClr val="accent6">
                    <a:lumMod val="75000"/>
                  </a:schemeClr>
                </a:solidFill>
                <a:latin typeface="SBL Hebrew" pitchFamily="2" charset="-79"/>
                <a:cs typeface="SBL Hebrew" pitchFamily="2" charset="-79"/>
              </a:rPr>
              <a:t>תִּשְׁמְר֖וּ וַעֲשִׂיתֶֽם</a:t>
            </a:r>
            <a:r>
              <a:rPr lang="he-IL" dirty="0">
                <a:latin typeface="SBL Hebrew" pitchFamily="2" charset="-79"/>
                <a:cs typeface="SBL Hebrew" pitchFamily="2" charset="-79"/>
              </a:rPr>
              <a:t>׃ </a:t>
            </a:r>
            <a:endParaRPr lang="en-US"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28</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וִישַׁבְתֶּ֣ם </a:t>
            </a:r>
            <a:r>
              <a:rPr lang="he-IL" dirty="0">
                <a:latin typeface="SBL Hebrew" pitchFamily="2" charset="-79"/>
                <a:cs typeface="SBL Hebrew" pitchFamily="2" charset="-79"/>
              </a:rPr>
              <a:t>בָּ</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אֲשֶׁ֥ר נָתַ֖תִּי לַאֲבֹֽתֵיכֶ֑ם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וִהְיִ֤יתֶם </a:t>
            </a:r>
            <a:r>
              <a:rPr lang="he-IL" dirty="0">
                <a:solidFill>
                  <a:srgbClr val="008000"/>
                </a:solidFill>
                <a:latin typeface="SBL Hebrew" pitchFamily="2" charset="-79"/>
                <a:cs typeface="SBL Hebrew" pitchFamily="2" charset="-79"/>
              </a:rPr>
              <a:t>לִי֙ לְעָ֔ם </a:t>
            </a:r>
            <a:endParaRPr lang="en-US" dirty="0">
              <a:solidFill>
                <a:srgbClr val="008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וְאָ֣נֹכִ֔י </a:t>
            </a:r>
            <a:r>
              <a:rPr lang="he-IL" dirty="0">
                <a:solidFill>
                  <a:srgbClr val="008000"/>
                </a:solidFill>
                <a:latin typeface="SBL Hebrew" pitchFamily="2" charset="-79"/>
                <a:cs typeface="SBL Hebrew" pitchFamily="2" charset="-79"/>
              </a:rPr>
              <a:t>אֶהְיֶ֥ה לָכֶ֖ם לֵאלֹהִֽים</a:t>
            </a:r>
            <a:r>
              <a:rPr lang="he-IL" dirty="0">
                <a:latin typeface="SBL Hebrew" pitchFamily="2" charset="-79"/>
                <a:cs typeface="SBL Hebrew" pitchFamily="2" charset="-79"/>
              </a:rPr>
              <a:t>׃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p:txBody>
      </p:sp>
      <p:cxnSp>
        <p:nvCxnSpPr>
          <p:cNvPr id="11" name="Straight Connector 10"/>
          <p:cNvCxnSpPr/>
          <p:nvPr/>
        </p:nvCxnSpPr>
        <p:spPr>
          <a:xfrm>
            <a:off x="5562600" y="2046074"/>
            <a:ext cx="533400" cy="1"/>
          </a:xfrm>
          <a:prstGeom prst="line">
            <a:avLst/>
          </a:prstGeom>
          <a:ln w="190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85800" y="152400"/>
            <a:ext cx="2971800" cy="1415772"/>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11:19</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לָהֶ</a:t>
            </a:r>
            <a:r>
              <a:rPr lang="he-IL" dirty="0">
                <a:solidFill>
                  <a:schemeClr val="bg1">
                    <a:lumMod val="50000"/>
                  </a:schemeClr>
                </a:solidFill>
                <a:latin typeface="SBL Hebrew" pitchFamily="2" charset="-79"/>
                <a:cs typeface="SBL Hebrew" pitchFamily="2" charset="-79"/>
              </a:rPr>
              <a:t>ם֙</a:t>
            </a:r>
            <a:r>
              <a:rPr lang="he-IL" dirty="0">
                <a:solidFill>
                  <a:srgbClr val="7030A0"/>
                </a:solidFill>
                <a:latin typeface="SBL Hebrew" pitchFamily="2" charset="-79"/>
                <a:cs typeface="SBL Hebrew" pitchFamily="2" charset="-79"/>
              </a:rPr>
              <a:t> לֵ֣ב </a:t>
            </a:r>
            <a:r>
              <a:rPr lang="he-IL" dirty="0">
                <a:solidFill>
                  <a:srgbClr val="FF00FF"/>
                </a:solidFill>
                <a:latin typeface="SBL Hebrew" pitchFamily="2" charset="-79"/>
                <a:cs typeface="SBL Hebrew" pitchFamily="2" charset="-79"/>
              </a:rPr>
              <a:t>אֶחָ֔ד </a:t>
            </a:r>
            <a:endParaRPr lang="he-IL" dirty="0" smtClean="0">
              <a:solidFill>
                <a:srgbClr val="FF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7030A0"/>
                </a:solidFill>
                <a:latin typeface="SBL Hebrew" pitchFamily="2" charset="-79"/>
                <a:cs typeface="SBL Hebrew" pitchFamily="2" charset="-79"/>
              </a:rPr>
              <a:t>וְר֥וּחַ </a:t>
            </a:r>
            <a:r>
              <a:rPr lang="he-IL" dirty="0">
                <a:solidFill>
                  <a:srgbClr val="7030A0"/>
                </a:solidFill>
                <a:latin typeface="SBL Hebrew" pitchFamily="2" charset="-79"/>
                <a:cs typeface="SBL Hebrew" pitchFamily="2" charset="-79"/>
              </a:rPr>
              <a:t>חֲדָשָׁ֖ה אֶתֵּ֣ן בְּקִרְבְּכֶ֑ם </a:t>
            </a:r>
            <a:endParaRPr lang="he-IL"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7030A0"/>
                </a:solidFill>
                <a:latin typeface="SBL Hebrew" pitchFamily="2" charset="-79"/>
                <a:cs typeface="SBL Hebrew" pitchFamily="2" charset="-79"/>
              </a:rPr>
              <a:t>וַהֲסִ֙רֹתִ֜י </a:t>
            </a:r>
            <a:r>
              <a:rPr lang="he-IL" dirty="0">
                <a:solidFill>
                  <a:srgbClr val="7030A0"/>
                </a:solidFill>
                <a:latin typeface="SBL Hebrew" pitchFamily="2" charset="-79"/>
                <a:cs typeface="SBL Hebrew" pitchFamily="2" charset="-79"/>
              </a:rPr>
              <a:t>לֵ֤ב הָאֶ֙בֶן֙ מִבְּשָׂרָ֔</a:t>
            </a:r>
            <a:r>
              <a:rPr lang="he-IL" dirty="0">
                <a:solidFill>
                  <a:schemeClr val="bg1">
                    <a:lumMod val="50000"/>
                  </a:schemeClr>
                </a:solidFill>
                <a:latin typeface="SBL Hebrew" pitchFamily="2" charset="-79"/>
                <a:cs typeface="SBL Hebrew" pitchFamily="2" charset="-79"/>
              </a:rPr>
              <a:t>ם</a:t>
            </a:r>
            <a:r>
              <a:rPr lang="he-IL" dirty="0">
                <a:solidFill>
                  <a:srgbClr val="7030A0"/>
                </a:solidFill>
                <a:latin typeface="SBL Hebrew" pitchFamily="2" charset="-79"/>
                <a:cs typeface="SBL Hebrew" pitchFamily="2" charset="-79"/>
              </a:rPr>
              <a:t> </a:t>
            </a:r>
            <a:endParaRPr lang="he-IL"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7030A0"/>
                </a:solidFill>
                <a:latin typeface="SBL Hebrew" pitchFamily="2" charset="-79"/>
                <a:cs typeface="SBL Hebrew" pitchFamily="2" charset="-79"/>
              </a:rPr>
              <a:t>וְנָתַתִּ֥י </a:t>
            </a:r>
            <a:r>
              <a:rPr lang="he-IL" dirty="0">
                <a:solidFill>
                  <a:srgbClr val="7030A0"/>
                </a:solidFill>
                <a:latin typeface="SBL Hebrew" pitchFamily="2" charset="-79"/>
                <a:cs typeface="SBL Hebrew" pitchFamily="2" charset="-79"/>
              </a:rPr>
              <a:t>לָהֶ֖</a:t>
            </a:r>
            <a:r>
              <a:rPr lang="he-IL" dirty="0">
                <a:solidFill>
                  <a:schemeClr val="bg1">
                    <a:lumMod val="50000"/>
                  </a:schemeClr>
                </a:solidFill>
                <a:latin typeface="SBL Hebrew" pitchFamily="2" charset="-79"/>
                <a:cs typeface="SBL Hebrew" pitchFamily="2" charset="-79"/>
              </a:rPr>
              <a:t>ם</a:t>
            </a:r>
            <a:r>
              <a:rPr lang="he-IL" dirty="0">
                <a:solidFill>
                  <a:srgbClr val="7030A0"/>
                </a:solidFill>
                <a:latin typeface="SBL Hebrew" pitchFamily="2" charset="-79"/>
                <a:cs typeface="SBL Hebrew" pitchFamily="2" charset="-79"/>
              </a:rPr>
              <a:t> לֵ֥ב בָּשָֽׂר</a:t>
            </a:r>
            <a:r>
              <a:rPr lang="he-IL" dirty="0" smtClean="0">
                <a:solidFill>
                  <a:srgbClr val="7030A0"/>
                </a:solidFill>
                <a:latin typeface="SBL Hebrew" pitchFamily="2" charset="-79"/>
                <a:cs typeface="SBL Hebrew" pitchFamily="2" charset="-79"/>
              </a:rPr>
              <a:t>׃</a:t>
            </a:r>
          </a:p>
        </p:txBody>
      </p:sp>
      <p:sp>
        <p:nvSpPr>
          <p:cNvPr id="20" name="TextBox 19"/>
          <p:cNvSpPr txBox="1"/>
          <p:nvPr/>
        </p:nvSpPr>
        <p:spPr>
          <a:xfrm>
            <a:off x="4572000" y="1930442"/>
            <a:ext cx="914400" cy="253916"/>
          </a:xfrm>
          <a:prstGeom prst="rect">
            <a:avLst/>
          </a:prstGeom>
          <a:noFill/>
        </p:spPr>
        <p:txBody>
          <a:bodyPr wrap="square" rtlCol="0">
            <a:spAutoFit/>
          </a:bodyPr>
          <a:lstStyle/>
          <a:p>
            <a:pPr algn="ctr"/>
            <a:r>
              <a:rPr lang="en-US" sz="1050" b="1" dirty="0" smtClean="0">
                <a:solidFill>
                  <a:srgbClr val="FF0000"/>
                </a:solidFill>
              </a:rPr>
              <a:t>“my Spirit”</a:t>
            </a:r>
          </a:p>
        </p:txBody>
      </p:sp>
      <p:sp>
        <p:nvSpPr>
          <p:cNvPr id="15" name="TextBox 14"/>
          <p:cNvSpPr txBox="1"/>
          <p:nvPr/>
        </p:nvSpPr>
        <p:spPr>
          <a:xfrm>
            <a:off x="4572000" y="3175084"/>
            <a:ext cx="914400" cy="253916"/>
          </a:xfrm>
          <a:prstGeom prst="rect">
            <a:avLst/>
          </a:prstGeom>
          <a:noFill/>
        </p:spPr>
        <p:txBody>
          <a:bodyPr wrap="square" rtlCol="0">
            <a:spAutoFit/>
          </a:bodyPr>
          <a:lstStyle/>
          <a:p>
            <a:pPr algn="ctr"/>
            <a:r>
              <a:rPr lang="en-US" sz="1050" b="1" dirty="0" smtClean="0">
                <a:solidFill>
                  <a:srgbClr val="FF0000"/>
                </a:solidFill>
              </a:rPr>
              <a:t>“land”</a:t>
            </a:r>
          </a:p>
        </p:txBody>
      </p:sp>
      <p:cxnSp>
        <p:nvCxnSpPr>
          <p:cNvPr id="17" name="Straight Connector 16"/>
          <p:cNvCxnSpPr>
            <a:stCxn id="15" idx="3"/>
          </p:cNvCxnSpPr>
          <p:nvPr/>
        </p:nvCxnSpPr>
        <p:spPr>
          <a:xfrm>
            <a:off x="5486400" y="3302042"/>
            <a:ext cx="304800" cy="0"/>
          </a:xfrm>
          <a:prstGeom prst="line">
            <a:avLst/>
          </a:prstGeom>
          <a:ln w="190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572000" y="457200"/>
            <a:ext cx="914400" cy="253916"/>
          </a:xfrm>
          <a:prstGeom prst="rect">
            <a:avLst/>
          </a:prstGeom>
          <a:noFill/>
        </p:spPr>
        <p:txBody>
          <a:bodyPr wrap="square" rtlCol="0">
            <a:spAutoFit/>
          </a:bodyPr>
          <a:lstStyle/>
          <a:p>
            <a:pPr algn="ctr"/>
            <a:r>
              <a:rPr lang="en-US" sz="1050" dirty="0" smtClean="0">
                <a:solidFill>
                  <a:srgbClr val="0070C0"/>
                </a:solidFill>
              </a:rPr>
              <a:t>“new heart”</a:t>
            </a:r>
          </a:p>
        </p:txBody>
      </p:sp>
      <p:sp>
        <p:nvSpPr>
          <p:cNvPr id="23" name="TextBox 22"/>
          <p:cNvSpPr txBox="1"/>
          <p:nvPr/>
        </p:nvSpPr>
        <p:spPr>
          <a:xfrm>
            <a:off x="4572000" y="711116"/>
            <a:ext cx="914400" cy="253916"/>
          </a:xfrm>
          <a:prstGeom prst="rect">
            <a:avLst/>
          </a:prstGeom>
          <a:noFill/>
        </p:spPr>
        <p:txBody>
          <a:bodyPr wrap="square" rtlCol="0">
            <a:spAutoFit/>
          </a:bodyPr>
          <a:lstStyle/>
          <a:p>
            <a:pPr algn="ctr"/>
            <a:r>
              <a:rPr lang="en-US" sz="1050" dirty="0" smtClean="0">
                <a:solidFill>
                  <a:srgbClr val="0070C0"/>
                </a:solidFill>
              </a:rPr>
              <a:t>“new spirit”</a:t>
            </a:r>
          </a:p>
        </p:txBody>
      </p:sp>
      <p:sp>
        <p:nvSpPr>
          <p:cNvPr id="24" name="TextBox 23"/>
          <p:cNvSpPr txBox="1"/>
          <p:nvPr/>
        </p:nvSpPr>
        <p:spPr>
          <a:xfrm>
            <a:off x="4419600" y="1143000"/>
            <a:ext cx="1219200" cy="253916"/>
          </a:xfrm>
          <a:prstGeom prst="rect">
            <a:avLst/>
          </a:prstGeom>
          <a:noFill/>
        </p:spPr>
        <p:txBody>
          <a:bodyPr wrap="square" rtlCol="0">
            <a:spAutoFit/>
          </a:bodyPr>
          <a:lstStyle/>
          <a:p>
            <a:pPr algn="ctr"/>
            <a:r>
              <a:rPr lang="en-US" sz="1050" dirty="0" smtClean="0">
                <a:solidFill>
                  <a:srgbClr val="0070C0"/>
                </a:solidFill>
              </a:rPr>
              <a:t>“heart of flesh”</a:t>
            </a:r>
          </a:p>
        </p:txBody>
      </p:sp>
      <p:cxnSp>
        <p:nvCxnSpPr>
          <p:cNvPr id="25" name="Straight Connector 24"/>
          <p:cNvCxnSpPr/>
          <p:nvPr/>
        </p:nvCxnSpPr>
        <p:spPr>
          <a:xfrm>
            <a:off x="5562600" y="1269958"/>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562600" y="850732"/>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562600" y="584032"/>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038600" y="584032"/>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038600" y="850732"/>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038600" y="1269959"/>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419600" y="2260669"/>
            <a:ext cx="1219200" cy="253916"/>
          </a:xfrm>
          <a:prstGeom prst="rect">
            <a:avLst/>
          </a:prstGeom>
          <a:noFill/>
        </p:spPr>
        <p:txBody>
          <a:bodyPr wrap="square" rtlCol="0">
            <a:spAutoFit/>
          </a:bodyPr>
          <a:lstStyle/>
          <a:p>
            <a:pPr algn="ctr"/>
            <a:r>
              <a:rPr lang="en-US" sz="1050" dirty="0" smtClean="0">
                <a:solidFill>
                  <a:srgbClr val="0070C0"/>
                </a:solidFill>
              </a:rPr>
              <a:t>“walk/statutes”</a:t>
            </a:r>
          </a:p>
        </p:txBody>
      </p:sp>
      <p:cxnSp>
        <p:nvCxnSpPr>
          <p:cNvPr id="32" name="Straight Connector 31"/>
          <p:cNvCxnSpPr/>
          <p:nvPr/>
        </p:nvCxnSpPr>
        <p:spPr>
          <a:xfrm>
            <a:off x="5562600" y="2387627"/>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038600" y="2387628"/>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685800" y="1981200"/>
            <a:ext cx="2971800" cy="861774"/>
          </a:xfrm>
          <a:prstGeom prst="rect">
            <a:avLst/>
          </a:prstGeom>
        </p:spPr>
        <p:txBody>
          <a:bodyPr wrap="square">
            <a:spAutoFit/>
          </a:bodyPr>
          <a:lstStyle/>
          <a:p>
            <a:pPr algn="r" rtl="1"/>
            <a:r>
              <a:rPr lang="en-CA" sz="1400" dirty="0" smtClean="0">
                <a:latin typeface="SBL Hebrew" panose="02000000000000000000" pitchFamily="2" charset="-79"/>
                <a:cs typeface="SBL Hebrew" panose="02000000000000000000" pitchFamily="2" charset="-79"/>
              </a:rPr>
              <a:t>20</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smtClean="0">
                <a:solidFill>
                  <a:schemeClr val="bg1">
                    <a:lumMod val="50000"/>
                  </a:schemeClr>
                </a:solidFill>
                <a:latin typeface="SBL Hebrew" pitchFamily="2" charset="-79"/>
                <a:cs typeface="SBL Hebrew" pitchFamily="2" charset="-79"/>
              </a:rPr>
              <a:t>לְמַ֙עַן֙ </a:t>
            </a:r>
            <a:r>
              <a:rPr lang="he-IL" dirty="0">
                <a:solidFill>
                  <a:srgbClr val="0000FF"/>
                </a:solidFill>
                <a:latin typeface="SBL Hebrew" pitchFamily="2" charset="-79"/>
                <a:cs typeface="SBL Hebrew" pitchFamily="2" charset="-79"/>
              </a:rPr>
              <a:t>בְּחֻקֹּתַ֣י יֵלֵ֔כוּ </a:t>
            </a:r>
            <a:endParaRPr lang="he-IL" dirty="0" smtClean="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a:t>
            </a:r>
            <a:r>
              <a:rPr lang="he-IL" dirty="0" smtClean="0">
                <a:solidFill>
                  <a:schemeClr val="accent6">
                    <a:lumMod val="75000"/>
                  </a:schemeClr>
                </a:solidFill>
                <a:latin typeface="SBL Hebrew" pitchFamily="2" charset="-79"/>
                <a:cs typeface="SBL Hebrew" pitchFamily="2" charset="-79"/>
              </a:rPr>
              <a:t>מִשְׁפָּטַ֥י </a:t>
            </a:r>
            <a:r>
              <a:rPr lang="he-IL" dirty="0">
                <a:solidFill>
                  <a:schemeClr val="accent6">
                    <a:lumMod val="75000"/>
                  </a:schemeClr>
                </a:solidFill>
                <a:latin typeface="SBL Hebrew" pitchFamily="2" charset="-79"/>
                <a:cs typeface="SBL Hebrew" pitchFamily="2" charset="-79"/>
              </a:rPr>
              <a:t>יִשְׁמְר֖וּ וְעָשׂ֣וּ אֹתָ֑ם </a:t>
            </a:r>
            <a:endParaRPr lang="he-IL" dirty="0" smtClean="0">
              <a:solidFill>
                <a:schemeClr val="accent6">
                  <a:lumMod val="75000"/>
                </a:schemeClr>
              </a:solidFill>
              <a:latin typeface="SBL Hebrew" pitchFamily="2" charset="-79"/>
              <a:cs typeface="SBL Hebrew" pitchFamily="2" charset="-79"/>
            </a:endParaRPr>
          </a:p>
        </p:txBody>
      </p:sp>
      <p:sp>
        <p:nvSpPr>
          <p:cNvPr id="35" name="TextBox 34"/>
          <p:cNvSpPr txBox="1"/>
          <p:nvPr/>
        </p:nvSpPr>
        <p:spPr>
          <a:xfrm>
            <a:off x="4419600" y="2505045"/>
            <a:ext cx="1219200" cy="253916"/>
          </a:xfrm>
          <a:prstGeom prst="rect">
            <a:avLst/>
          </a:prstGeom>
          <a:noFill/>
        </p:spPr>
        <p:txBody>
          <a:bodyPr wrap="square" rtlCol="0">
            <a:spAutoFit/>
          </a:bodyPr>
          <a:lstStyle/>
          <a:p>
            <a:pPr algn="ctr"/>
            <a:r>
              <a:rPr lang="en-US" sz="1050" dirty="0" smtClean="0">
                <a:solidFill>
                  <a:srgbClr val="0070C0"/>
                </a:solidFill>
              </a:rPr>
              <a:t>“keep/</a:t>
            </a:r>
            <a:r>
              <a:rPr lang="en-US" sz="1050" dirty="0" err="1" smtClean="0">
                <a:solidFill>
                  <a:srgbClr val="0070C0"/>
                </a:solidFill>
              </a:rPr>
              <a:t>jdgmnts</a:t>
            </a:r>
            <a:r>
              <a:rPr lang="en-US" sz="1050" dirty="0" smtClean="0">
                <a:solidFill>
                  <a:srgbClr val="0070C0"/>
                </a:solidFill>
              </a:rPr>
              <a:t>”</a:t>
            </a:r>
          </a:p>
        </p:txBody>
      </p:sp>
      <p:cxnSp>
        <p:nvCxnSpPr>
          <p:cNvPr id="36" name="Straight Connector 35"/>
          <p:cNvCxnSpPr/>
          <p:nvPr/>
        </p:nvCxnSpPr>
        <p:spPr>
          <a:xfrm>
            <a:off x="5562600" y="2632003"/>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038600" y="2632004"/>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685800" y="3200400"/>
            <a:ext cx="2971800" cy="861774"/>
          </a:xfrm>
          <a:prstGeom prst="rect">
            <a:avLst/>
          </a:prstGeom>
        </p:spPr>
        <p:txBody>
          <a:bodyPr wrap="square">
            <a:spAutoFit/>
          </a:bodyPr>
          <a:lstStyle/>
          <a:p>
            <a:pPr algn="r" rtl="1"/>
            <a:r>
              <a:rPr lang="he-IL" sz="1400" dirty="0" smtClean="0">
                <a:latin typeface="SBL Hebrew" panose="02000000000000000000" pitchFamily="2" charset="-79"/>
                <a:cs typeface="SBL Hebrew" panose="02000000000000000000" pitchFamily="2" charset="-79"/>
              </a:rPr>
              <a:t> </a:t>
            </a: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וְהָיוּ־לִ֣י </a:t>
            </a:r>
            <a:r>
              <a:rPr lang="he-IL" dirty="0">
                <a:solidFill>
                  <a:srgbClr val="008000"/>
                </a:solidFill>
                <a:latin typeface="SBL Hebrew" pitchFamily="2" charset="-79"/>
                <a:cs typeface="SBL Hebrew" pitchFamily="2" charset="-79"/>
              </a:rPr>
              <a:t>לְעָ֔ם </a:t>
            </a:r>
            <a:endParaRPr lang="he-IL" dirty="0" smtClean="0">
              <a:solidFill>
                <a:srgbClr val="008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וַאֲנִ֕י </a:t>
            </a:r>
            <a:r>
              <a:rPr lang="he-IL" dirty="0">
                <a:solidFill>
                  <a:srgbClr val="008000"/>
                </a:solidFill>
                <a:latin typeface="SBL Hebrew" pitchFamily="2" charset="-79"/>
                <a:cs typeface="SBL Hebrew" pitchFamily="2" charset="-79"/>
              </a:rPr>
              <a:t>אֶהְיֶ֥ה לָהֶ֖ם לֵאלֹהִֽים</a:t>
            </a:r>
            <a:r>
              <a:rPr lang="he-IL" dirty="0">
                <a:latin typeface="SBL Hebrew" pitchFamily="2" charset="-79"/>
                <a:cs typeface="SBL Hebrew" pitchFamily="2" charset="-79"/>
              </a:rPr>
              <a:t>׃</a:t>
            </a:r>
            <a:endParaRPr lang="en-US" dirty="0">
              <a:latin typeface="SBL Hebrew" pitchFamily="2" charset="-79"/>
              <a:cs typeface="SBL Hebrew" pitchFamily="2" charset="-79"/>
            </a:endParaRPr>
          </a:p>
        </p:txBody>
      </p:sp>
      <p:sp>
        <p:nvSpPr>
          <p:cNvPr id="42" name="TextBox 41"/>
          <p:cNvSpPr txBox="1"/>
          <p:nvPr/>
        </p:nvSpPr>
        <p:spPr>
          <a:xfrm>
            <a:off x="4419600" y="3546902"/>
            <a:ext cx="1219200" cy="415498"/>
          </a:xfrm>
          <a:prstGeom prst="rect">
            <a:avLst/>
          </a:prstGeom>
          <a:noFill/>
        </p:spPr>
        <p:txBody>
          <a:bodyPr wrap="square" rtlCol="0">
            <a:spAutoFit/>
          </a:bodyPr>
          <a:lstStyle/>
          <a:p>
            <a:pPr algn="ctr"/>
            <a:r>
              <a:rPr lang="en-US" sz="1050" dirty="0" smtClean="0">
                <a:solidFill>
                  <a:srgbClr val="0070C0"/>
                </a:solidFill>
              </a:rPr>
              <a:t>“covenantal language”</a:t>
            </a:r>
          </a:p>
        </p:txBody>
      </p:sp>
      <p:cxnSp>
        <p:nvCxnSpPr>
          <p:cNvPr id="43" name="Straight Connector 42"/>
          <p:cNvCxnSpPr/>
          <p:nvPr/>
        </p:nvCxnSpPr>
        <p:spPr>
          <a:xfrm>
            <a:off x="5562600" y="3758245"/>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038600" y="3758246"/>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4043362" y="0"/>
            <a:ext cx="1971676" cy="276999"/>
          </a:xfrm>
          <a:prstGeom prst="rect">
            <a:avLst/>
          </a:prstGeom>
          <a:noFill/>
        </p:spPr>
        <p:txBody>
          <a:bodyPr wrap="square" rtlCol="0">
            <a:spAutoFit/>
          </a:bodyPr>
          <a:lstStyle/>
          <a:p>
            <a:pPr algn="ctr"/>
            <a:r>
              <a:rPr lang="en-US" sz="1200" b="1" dirty="0" smtClean="0">
                <a:solidFill>
                  <a:srgbClr val="0070C0"/>
                </a:solidFill>
              </a:rPr>
              <a:t>When is this?</a:t>
            </a:r>
          </a:p>
        </p:txBody>
      </p:sp>
      <p:sp>
        <p:nvSpPr>
          <p:cNvPr id="38" name="TextBox 37"/>
          <p:cNvSpPr txBox="1"/>
          <p:nvPr/>
        </p:nvSpPr>
        <p:spPr>
          <a:xfrm>
            <a:off x="3009900" y="6167735"/>
            <a:ext cx="3124200" cy="276999"/>
          </a:xfrm>
          <a:prstGeom prst="rect">
            <a:avLst/>
          </a:prstGeom>
          <a:noFill/>
          <a:ln w="28575">
            <a:solidFill>
              <a:schemeClr val="tx1"/>
            </a:solidFill>
          </a:ln>
        </p:spPr>
        <p:txBody>
          <a:bodyPr wrap="square" rtlCol="0">
            <a:spAutoFit/>
          </a:bodyPr>
          <a:lstStyle/>
          <a:p>
            <a:pPr algn="ctr"/>
            <a:r>
              <a:rPr lang="en-US" sz="1200" dirty="0" smtClean="0">
                <a:solidFill>
                  <a:srgbClr val="0070C0"/>
                </a:solidFill>
              </a:rPr>
              <a:t>What other passage does this sound like?</a:t>
            </a:r>
          </a:p>
        </p:txBody>
      </p:sp>
    </p:spTree>
    <p:extLst>
      <p:ext uri="{BB962C8B-B14F-4D97-AF65-F5344CB8AC3E}">
        <p14:creationId xmlns:p14="http://schemas.microsoft.com/office/powerpoint/2010/main" val="1909920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6729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D:\My Documents\HebrewCourseBriercrestFirstYear2014\Rocine Readings\07 Ezekiel 37_1-14\pics\Calumn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81000"/>
            <a:ext cx="3310447" cy="2362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My Documents\HebrewCourseBriercrestFirstYear2014\Rocine Readings\07 Ezekiel 37_1-14\pics\derision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25955" y="381000"/>
            <a:ext cx="1932245" cy="23622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D:\My Documents\HebrewCourseBriercrestFirstYear2014\Rocine Readings\07 Ezekiel 37_1-14\pics\utter contemp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3781424"/>
            <a:ext cx="2171700" cy="1628776"/>
          </a:xfrm>
          <a:prstGeom prst="rect">
            <a:avLst/>
          </a:prstGeom>
          <a:noFill/>
          <a:extLst>
            <a:ext uri="{909E8E84-426E-40DD-AFC4-6F175D3DCCD1}">
              <a14:hiddenFill xmlns:a14="http://schemas.microsoft.com/office/drawing/2010/main">
                <a:solidFill>
                  <a:srgbClr val="FFFFFF"/>
                </a:solidFill>
              </a14:hiddenFill>
            </a:ext>
          </a:extLst>
        </p:spPr>
      </p:pic>
      <p:sp>
        <p:nvSpPr>
          <p:cNvPr id="20" name="Title 1"/>
          <p:cNvSpPr txBox="1">
            <a:spLocks/>
          </p:cNvSpPr>
          <p:nvPr/>
        </p:nvSpPr>
        <p:spPr>
          <a:xfrm>
            <a:off x="533400" y="3281938"/>
            <a:ext cx="3310447" cy="376981"/>
          </a:xfrm>
          <a:prstGeom prst="rect">
            <a:avLst/>
          </a:prstGeom>
        </p:spPr>
        <p:txBody>
          <a:bodyP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57200"/>
            <a:r>
              <a:rPr lang="en-US" sz="2800" dirty="0" smtClean="0">
                <a:solidFill>
                  <a:schemeClr val="bg1"/>
                </a:solidFill>
                <a:cs typeface="Times New Roman" pitchFamily="18" charset="0"/>
              </a:rPr>
              <a:t>calumny</a:t>
            </a:r>
            <a:endParaRPr lang="en-US" sz="2800" dirty="0">
              <a:solidFill>
                <a:schemeClr val="bg1"/>
              </a:solidFill>
              <a:cs typeface="Times New Roman" pitchFamily="18" charset="0"/>
            </a:endParaRPr>
          </a:p>
        </p:txBody>
      </p:sp>
      <p:sp>
        <p:nvSpPr>
          <p:cNvPr id="21" name="Title 1"/>
          <p:cNvSpPr txBox="1">
            <a:spLocks/>
          </p:cNvSpPr>
          <p:nvPr/>
        </p:nvSpPr>
        <p:spPr>
          <a:xfrm>
            <a:off x="533400" y="2804844"/>
            <a:ext cx="3310447" cy="39687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57200" rtl="1"/>
            <a:r>
              <a:rPr lang="he-IL" sz="2800" dirty="0">
                <a:solidFill>
                  <a:schemeClr val="bg1"/>
                </a:solidFill>
                <a:latin typeface="SBL Hebrew" pitchFamily="2" charset="-79"/>
                <a:cs typeface="SBL Hebrew" pitchFamily="2" charset="-79"/>
              </a:rPr>
              <a:t>דִּבָּה</a:t>
            </a:r>
            <a:endParaRPr lang="en-US" sz="2800" dirty="0">
              <a:solidFill>
                <a:schemeClr val="bg1"/>
              </a:solidFill>
              <a:latin typeface="SBL Hebrew" pitchFamily="2" charset="-79"/>
              <a:cs typeface="SBL Hebrew" pitchFamily="2" charset="-79"/>
            </a:endParaRPr>
          </a:p>
        </p:txBody>
      </p:sp>
      <p:sp>
        <p:nvSpPr>
          <p:cNvPr id="22" name="Title 1"/>
          <p:cNvSpPr txBox="1">
            <a:spLocks/>
          </p:cNvSpPr>
          <p:nvPr/>
        </p:nvSpPr>
        <p:spPr>
          <a:xfrm>
            <a:off x="6525955" y="3281938"/>
            <a:ext cx="1932245" cy="376981"/>
          </a:xfrm>
          <a:prstGeom prst="rect">
            <a:avLst/>
          </a:prstGeom>
        </p:spPr>
        <p:txBody>
          <a:bodyP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57200"/>
            <a:r>
              <a:rPr lang="en-US" sz="2800" dirty="0">
                <a:solidFill>
                  <a:schemeClr val="bg1"/>
                </a:solidFill>
                <a:cs typeface="Times New Roman" pitchFamily="18" charset="0"/>
              </a:rPr>
              <a:t>derision</a:t>
            </a:r>
          </a:p>
        </p:txBody>
      </p:sp>
      <p:sp>
        <p:nvSpPr>
          <p:cNvPr id="23" name="Title 1"/>
          <p:cNvSpPr txBox="1">
            <a:spLocks/>
          </p:cNvSpPr>
          <p:nvPr/>
        </p:nvSpPr>
        <p:spPr>
          <a:xfrm>
            <a:off x="6525955" y="2804844"/>
            <a:ext cx="1932245" cy="39687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57200" rtl="1"/>
            <a:r>
              <a:rPr lang="he-IL" sz="2800" dirty="0">
                <a:solidFill>
                  <a:schemeClr val="bg1"/>
                </a:solidFill>
                <a:latin typeface="SBL Hebrew" pitchFamily="2" charset="-79"/>
                <a:cs typeface="SBL Hebrew" pitchFamily="2" charset="-79"/>
              </a:rPr>
              <a:t>לַעַג</a:t>
            </a:r>
            <a:endParaRPr lang="en-US" sz="2800" dirty="0">
              <a:solidFill>
                <a:schemeClr val="bg1"/>
              </a:solidFill>
              <a:latin typeface="SBL Hebrew" pitchFamily="2" charset="-79"/>
              <a:cs typeface="SBL Hebrew" pitchFamily="2" charset="-79"/>
            </a:endParaRPr>
          </a:p>
        </p:txBody>
      </p:sp>
      <p:sp>
        <p:nvSpPr>
          <p:cNvPr id="24" name="Title 1"/>
          <p:cNvSpPr txBox="1">
            <a:spLocks/>
          </p:cNvSpPr>
          <p:nvPr/>
        </p:nvSpPr>
        <p:spPr>
          <a:xfrm>
            <a:off x="3886200" y="5947619"/>
            <a:ext cx="2171700" cy="376981"/>
          </a:xfrm>
          <a:prstGeom prst="rect">
            <a:avLst/>
          </a:prstGeom>
        </p:spPr>
        <p:txBody>
          <a:bodyP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57200"/>
            <a:r>
              <a:rPr lang="en-US" sz="2800" dirty="0">
                <a:solidFill>
                  <a:schemeClr val="bg1"/>
                </a:solidFill>
                <a:cs typeface="Times New Roman" pitchFamily="18" charset="0"/>
              </a:rPr>
              <a:t>utter contempt</a:t>
            </a:r>
          </a:p>
        </p:txBody>
      </p:sp>
      <p:sp>
        <p:nvSpPr>
          <p:cNvPr id="25" name="Title 1"/>
          <p:cNvSpPr txBox="1">
            <a:spLocks/>
          </p:cNvSpPr>
          <p:nvPr/>
        </p:nvSpPr>
        <p:spPr>
          <a:xfrm>
            <a:off x="3886200" y="5470525"/>
            <a:ext cx="2171700" cy="39687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57200" rtl="1"/>
            <a:r>
              <a:rPr lang="he-IL" sz="2800" dirty="0">
                <a:solidFill>
                  <a:schemeClr val="bg1"/>
                </a:solidFill>
                <a:latin typeface="SBL Hebrew" pitchFamily="2" charset="-79"/>
                <a:cs typeface="SBL Hebrew" pitchFamily="2" charset="-79"/>
              </a:rPr>
              <a:t>שְׁאָט </a:t>
            </a:r>
            <a:r>
              <a:rPr lang="he-IL" sz="2800" dirty="0" smtClean="0">
                <a:solidFill>
                  <a:schemeClr val="bg1"/>
                </a:solidFill>
                <a:latin typeface="SBL Hebrew" pitchFamily="2" charset="-79"/>
                <a:cs typeface="SBL Hebrew" pitchFamily="2" charset="-79"/>
              </a:rPr>
              <a:t>נֶפֶשׁ</a:t>
            </a:r>
            <a:endParaRPr lang="en-US" sz="2800" dirty="0">
              <a:solidFill>
                <a:schemeClr val="bg1"/>
              </a:solidFill>
              <a:latin typeface="SBL Hebrew" pitchFamily="2" charset="-79"/>
              <a:cs typeface="SBL Hebrew" pitchFamily="2" charset="-79"/>
            </a:endParaRPr>
          </a:p>
        </p:txBody>
      </p:sp>
      <p:sp>
        <p:nvSpPr>
          <p:cNvPr id="26" name="Title 1"/>
          <p:cNvSpPr txBox="1">
            <a:spLocks/>
          </p:cNvSpPr>
          <p:nvPr/>
        </p:nvSpPr>
        <p:spPr>
          <a:xfrm>
            <a:off x="533400" y="3658919"/>
            <a:ext cx="3310447" cy="376981"/>
          </a:xfrm>
          <a:prstGeom prst="rect">
            <a:avLst/>
          </a:prstGeom>
        </p:spPr>
        <p:txBody>
          <a:bodyP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57200"/>
            <a:r>
              <a:rPr lang="en-US" sz="2800" dirty="0" smtClean="0">
                <a:solidFill>
                  <a:schemeClr val="bg1"/>
                </a:solidFill>
                <a:cs typeface="Times New Roman" pitchFamily="18" charset="0"/>
              </a:rPr>
              <a:t>v. 3</a:t>
            </a:r>
            <a:endParaRPr lang="en-US" sz="2800" dirty="0">
              <a:solidFill>
                <a:schemeClr val="bg1"/>
              </a:solidFill>
              <a:cs typeface="Times New Roman" pitchFamily="18" charset="0"/>
            </a:endParaRPr>
          </a:p>
        </p:txBody>
      </p:sp>
      <p:sp>
        <p:nvSpPr>
          <p:cNvPr id="27" name="Title 1"/>
          <p:cNvSpPr txBox="1">
            <a:spLocks/>
          </p:cNvSpPr>
          <p:nvPr/>
        </p:nvSpPr>
        <p:spPr>
          <a:xfrm>
            <a:off x="6525955" y="3641188"/>
            <a:ext cx="1932245" cy="376981"/>
          </a:xfrm>
          <a:prstGeom prst="rect">
            <a:avLst/>
          </a:prstGeom>
        </p:spPr>
        <p:txBody>
          <a:bodyP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57200"/>
            <a:r>
              <a:rPr lang="en-US" sz="2800" dirty="0" smtClean="0">
                <a:solidFill>
                  <a:schemeClr val="bg1"/>
                </a:solidFill>
                <a:cs typeface="Times New Roman" pitchFamily="18" charset="0"/>
              </a:rPr>
              <a:t>v. 4</a:t>
            </a:r>
            <a:endParaRPr lang="en-US" sz="2800" dirty="0">
              <a:solidFill>
                <a:schemeClr val="bg1"/>
              </a:solidFill>
              <a:cs typeface="Times New Roman" pitchFamily="18" charset="0"/>
            </a:endParaRPr>
          </a:p>
        </p:txBody>
      </p:sp>
      <p:sp>
        <p:nvSpPr>
          <p:cNvPr id="28" name="Title 1"/>
          <p:cNvSpPr txBox="1">
            <a:spLocks/>
          </p:cNvSpPr>
          <p:nvPr/>
        </p:nvSpPr>
        <p:spPr>
          <a:xfrm>
            <a:off x="3886200" y="6324600"/>
            <a:ext cx="2171700" cy="376981"/>
          </a:xfrm>
          <a:prstGeom prst="rect">
            <a:avLst/>
          </a:prstGeom>
        </p:spPr>
        <p:txBody>
          <a:bodyP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57200"/>
            <a:r>
              <a:rPr lang="en-US" sz="2800" dirty="0" smtClean="0">
                <a:solidFill>
                  <a:schemeClr val="bg1"/>
                </a:solidFill>
                <a:cs typeface="Times New Roman" pitchFamily="18" charset="0"/>
              </a:rPr>
              <a:t>v. 5</a:t>
            </a:r>
            <a:endParaRPr lang="en-US" sz="2800" dirty="0">
              <a:solidFill>
                <a:schemeClr val="bg1"/>
              </a:solidFill>
              <a:cs typeface="Times New Roman" pitchFamily="18" charset="0"/>
            </a:endParaRPr>
          </a:p>
        </p:txBody>
      </p:sp>
      <p:cxnSp>
        <p:nvCxnSpPr>
          <p:cNvPr id="3" name="Straight Arrow Connector 2"/>
          <p:cNvCxnSpPr/>
          <p:nvPr/>
        </p:nvCxnSpPr>
        <p:spPr>
          <a:xfrm>
            <a:off x="4343400" y="1562100"/>
            <a:ext cx="1600200" cy="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5143500" y="2133600"/>
            <a:ext cx="952500" cy="133682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2144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5562600" y="152400"/>
            <a:ext cx="3429000" cy="4216539"/>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36:26</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חָדָ֔שׁ </a:t>
            </a: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וְר֥וּחַ חֲדָשָׁ֖ה אֶתֵּ֣ן בְּקִרְבְּכֶ֑ם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וַהֲסִ֨רֹתִ֜י אֶת־לֵ֤ב הָאֶ֙בֶן֙ מִבְּשַׂרְכֶ֔ם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בָּשָֽׂר׃ </a:t>
            </a:r>
            <a:endParaRPr lang="en-US"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27</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וְאֶת־רוּחִ֖י </a:t>
            </a:r>
            <a:r>
              <a:rPr lang="he-IL" dirty="0">
                <a:latin typeface="SBL Hebrew" pitchFamily="2" charset="-79"/>
                <a:cs typeface="SBL Hebrew" pitchFamily="2" charset="-79"/>
              </a:rPr>
              <a:t>אֶתֵּ֣ן בְּקִרְבְּכֶ֑ם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וְעָשִׂ֗יתִי </a:t>
            </a:r>
            <a:r>
              <a:rPr lang="he-IL" dirty="0">
                <a:latin typeface="SBL Hebrew" pitchFamily="2" charset="-79"/>
                <a:cs typeface="SBL Hebrew" pitchFamily="2" charset="-79"/>
              </a:rPr>
              <a:t>אֵ֤ת אֲשֶׁר־</a:t>
            </a:r>
            <a:r>
              <a:rPr lang="he-IL" dirty="0">
                <a:solidFill>
                  <a:srgbClr val="0000FF"/>
                </a:solidFill>
                <a:latin typeface="SBL Hebrew" pitchFamily="2" charset="-79"/>
                <a:cs typeface="SBL Hebrew" pitchFamily="2" charset="-79"/>
              </a:rPr>
              <a:t>בְּחֻקַּי֙ תֵּלֵ֔כוּ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chemeClr val="accent6">
                    <a:lumMod val="75000"/>
                  </a:schemeClr>
                </a:solidFill>
                <a:latin typeface="SBL Hebrew" pitchFamily="2" charset="-79"/>
                <a:cs typeface="SBL Hebrew" pitchFamily="2" charset="-79"/>
              </a:rPr>
              <a:t>וּמִשְׁפָּטַ֥י </a:t>
            </a:r>
            <a:r>
              <a:rPr lang="he-IL" dirty="0">
                <a:solidFill>
                  <a:schemeClr val="accent6">
                    <a:lumMod val="75000"/>
                  </a:schemeClr>
                </a:solidFill>
                <a:latin typeface="SBL Hebrew" pitchFamily="2" charset="-79"/>
                <a:cs typeface="SBL Hebrew" pitchFamily="2" charset="-79"/>
              </a:rPr>
              <a:t>תִּשְׁמְר֖וּ וַעֲשִׂיתֶֽם</a:t>
            </a:r>
            <a:r>
              <a:rPr lang="he-IL" dirty="0">
                <a:latin typeface="SBL Hebrew" pitchFamily="2" charset="-79"/>
                <a:cs typeface="SBL Hebrew" pitchFamily="2" charset="-79"/>
              </a:rPr>
              <a:t>׃ </a:t>
            </a:r>
            <a:endParaRPr lang="en-US"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28</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וִישַׁבְתֶּ֣ם </a:t>
            </a:r>
            <a:r>
              <a:rPr lang="he-IL" dirty="0">
                <a:latin typeface="SBL Hebrew" pitchFamily="2" charset="-79"/>
                <a:cs typeface="SBL Hebrew" pitchFamily="2" charset="-79"/>
              </a:rPr>
              <a:t>בָּ</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אֲשֶׁ֥ר נָתַ֖תִּי לַאֲבֹֽתֵיכֶ֑ם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וִהְיִ֤יתֶם </a:t>
            </a:r>
            <a:r>
              <a:rPr lang="he-IL" dirty="0">
                <a:solidFill>
                  <a:srgbClr val="008000"/>
                </a:solidFill>
                <a:latin typeface="SBL Hebrew" pitchFamily="2" charset="-79"/>
                <a:cs typeface="SBL Hebrew" pitchFamily="2" charset="-79"/>
              </a:rPr>
              <a:t>לִי֙ לְעָ֔ם </a:t>
            </a:r>
            <a:endParaRPr lang="en-US" dirty="0">
              <a:solidFill>
                <a:srgbClr val="008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וְאָ֣נֹכִ֔י </a:t>
            </a:r>
            <a:r>
              <a:rPr lang="he-IL" dirty="0">
                <a:solidFill>
                  <a:srgbClr val="008000"/>
                </a:solidFill>
                <a:latin typeface="SBL Hebrew" pitchFamily="2" charset="-79"/>
                <a:cs typeface="SBL Hebrew" pitchFamily="2" charset="-79"/>
              </a:rPr>
              <a:t>אֶהְיֶ֥ה לָכֶ֖ם לֵאלֹהִֽים</a:t>
            </a:r>
            <a:r>
              <a:rPr lang="he-IL" dirty="0">
                <a:latin typeface="SBL Hebrew" pitchFamily="2" charset="-79"/>
                <a:cs typeface="SBL Hebrew" pitchFamily="2" charset="-79"/>
              </a:rPr>
              <a:t>׃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p:txBody>
      </p:sp>
      <p:sp>
        <p:nvSpPr>
          <p:cNvPr id="19" name="Rounded Rectangle 18"/>
          <p:cNvSpPr/>
          <p:nvPr/>
        </p:nvSpPr>
        <p:spPr>
          <a:xfrm>
            <a:off x="8105775" y="1905000"/>
            <a:ext cx="4572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228600" y="261758"/>
            <a:ext cx="5486400" cy="3000821"/>
          </a:xfrm>
          <a:prstGeom prst="rect">
            <a:avLst/>
          </a:prstGeom>
          <a:ln>
            <a:solidFill>
              <a:schemeClr val="tx1"/>
            </a:solidFill>
          </a:ln>
        </p:spPr>
        <p:txBody>
          <a:bodyPr wrap="square">
            <a:spAutoFit/>
          </a:bodyPr>
          <a:lstStyle/>
          <a:p>
            <a:r>
              <a:rPr lang="en-US" sz="1200" dirty="0" smtClean="0"/>
              <a:t>Charles Feinberg (p 209)* states “This passage is parallel to Jeremiah 31:31-34 on the </a:t>
            </a:r>
            <a:r>
              <a:rPr lang="en-US" sz="1200" b="1" dirty="0" smtClean="0"/>
              <a:t>new covenant</a:t>
            </a:r>
            <a:r>
              <a:rPr lang="en-US" sz="1200" dirty="0" smtClean="0"/>
              <a:t>.”</a:t>
            </a:r>
          </a:p>
          <a:p>
            <a:endParaRPr lang="en-US" sz="1200" dirty="0" smtClean="0"/>
          </a:p>
          <a:p>
            <a:r>
              <a:rPr lang="en-US" sz="1200" dirty="0" smtClean="0"/>
              <a:t>ESV  </a:t>
            </a:r>
            <a:r>
              <a:rPr lang="en-US" sz="1200" dirty="0"/>
              <a:t>Jeremiah </a:t>
            </a:r>
            <a:r>
              <a:rPr lang="en-US" sz="1200" dirty="0" smtClean="0"/>
              <a:t>31:31-34</a:t>
            </a:r>
          </a:p>
          <a:p>
            <a:r>
              <a:rPr lang="en-US" sz="1200" dirty="0" smtClean="0"/>
              <a:t>31 "Behold</a:t>
            </a:r>
            <a:r>
              <a:rPr lang="en-US" sz="1200" dirty="0"/>
              <a:t>, the days are coming, declares the LORD, when I will make a </a:t>
            </a:r>
            <a:r>
              <a:rPr lang="en-US" sz="1200" b="1" dirty="0"/>
              <a:t>new covenant </a:t>
            </a:r>
            <a:r>
              <a:rPr lang="en-US" sz="1200" dirty="0"/>
              <a:t>with the house of Israel and the house of Judah, 32 not like the covenant that I made with their fathers on the day when I took them by the hand to bring them out of the land of Egypt, my covenant that they broke, though I was their husband, declares the LORD. 33 For this is the </a:t>
            </a:r>
            <a:r>
              <a:rPr lang="en-US" sz="1200" b="1" dirty="0"/>
              <a:t>covenant</a:t>
            </a:r>
            <a:r>
              <a:rPr lang="en-US" sz="1200" dirty="0"/>
              <a:t> that I will make with the house of Israel after those days, declares the LORD: I will </a:t>
            </a:r>
            <a:r>
              <a:rPr lang="en-US" sz="1200" b="1" dirty="0"/>
              <a:t>put my law within them</a:t>
            </a:r>
            <a:r>
              <a:rPr lang="en-US" sz="1200" dirty="0"/>
              <a:t>, and I will write it on their </a:t>
            </a:r>
            <a:r>
              <a:rPr lang="en-US" sz="1200" b="1" dirty="0"/>
              <a:t>hearts</a:t>
            </a:r>
            <a:r>
              <a:rPr lang="en-US" sz="1200" dirty="0"/>
              <a:t>. And </a:t>
            </a:r>
            <a:r>
              <a:rPr lang="en-US" sz="1200" b="1" dirty="0"/>
              <a:t>I will be their God, and they shall be my people</a:t>
            </a:r>
            <a:r>
              <a:rPr lang="en-US" sz="1200" dirty="0"/>
              <a:t>. 34 And no longer shall each one teach his neighbor and each his brother, saying, 'Know the LORD,' for they shall all know me, from the least of them to the greatest, declares the LORD. For I will forgive their iniquity, and I will remember their sin no more</a:t>
            </a:r>
            <a:r>
              <a:rPr lang="en-US" sz="1200" dirty="0" smtClean="0"/>
              <a:t>.”</a:t>
            </a:r>
          </a:p>
          <a:p>
            <a:endParaRPr lang="en-US" sz="1050" dirty="0" smtClean="0"/>
          </a:p>
          <a:p>
            <a:r>
              <a:rPr lang="en-US" sz="1050" dirty="0" smtClean="0"/>
              <a:t>* </a:t>
            </a:r>
            <a:r>
              <a:rPr lang="en-US" sz="1050" dirty="0"/>
              <a:t>Charles Lee Feinberg </a:t>
            </a:r>
            <a:r>
              <a:rPr lang="en-US" sz="1050" i="1" dirty="0"/>
              <a:t>The Prophecy of Ezekiel: A Commentary </a:t>
            </a:r>
            <a:r>
              <a:rPr lang="en-US" sz="1050" dirty="0"/>
              <a:t>(Moody Press: Chicago, 1969</a:t>
            </a:r>
            <a:r>
              <a:rPr lang="en-US" sz="1050" dirty="0" smtClean="0"/>
              <a:t>).</a:t>
            </a:r>
            <a:endParaRPr lang="en-US" sz="1050" dirty="0"/>
          </a:p>
        </p:txBody>
      </p:sp>
    </p:spTree>
    <p:extLst>
      <p:ext uri="{BB962C8B-B14F-4D97-AF65-F5344CB8AC3E}">
        <p14:creationId xmlns:p14="http://schemas.microsoft.com/office/powerpoint/2010/main" val="1339786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5562600" y="152400"/>
            <a:ext cx="3429000" cy="4216539"/>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36:26</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חָדָ֔שׁ </a:t>
            </a: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וְר֥וּחַ חֲדָשָׁ֖ה אֶתֵּ֣ן בְּקִרְבְּכֶ֑ם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וַהֲסִ֨רֹתִ֜י אֶת־לֵ֤ב הָאֶ֙בֶן֙ מִבְּשַׂרְכֶ֔ם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בָּשָֽׂר׃ </a:t>
            </a:r>
            <a:endParaRPr lang="en-US"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27</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וְאֶת־רוּחִ֖י </a:t>
            </a:r>
            <a:r>
              <a:rPr lang="he-IL" dirty="0">
                <a:latin typeface="SBL Hebrew" pitchFamily="2" charset="-79"/>
                <a:cs typeface="SBL Hebrew" pitchFamily="2" charset="-79"/>
              </a:rPr>
              <a:t>אֶתֵּ֣ן בְּקִרְבְּכֶ֑ם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וְעָשִׂ֗יתִי </a:t>
            </a:r>
            <a:r>
              <a:rPr lang="he-IL" dirty="0">
                <a:latin typeface="SBL Hebrew" pitchFamily="2" charset="-79"/>
                <a:cs typeface="SBL Hebrew" pitchFamily="2" charset="-79"/>
              </a:rPr>
              <a:t>אֵ֤ת אֲשֶׁר־</a:t>
            </a:r>
            <a:r>
              <a:rPr lang="he-IL" dirty="0">
                <a:solidFill>
                  <a:srgbClr val="0000FF"/>
                </a:solidFill>
                <a:latin typeface="SBL Hebrew" pitchFamily="2" charset="-79"/>
                <a:cs typeface="SBL Hebrew" pitchFamily="2" charset="-79"/>
              </a:rPr>
              <a:t>בְּחֻקַּי֙ תֵּלֵ֔כוּ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chemeClr val="accent6">
                    <a:lumMod val="75000"/>
                  </a:schemeClr>
                </a:solidFill>
                <a:latin typeface="SBL Hebrew" pitchFamily="2" charset="-79"/>
                <a:cs typeface="SBL Hebrew" pitchFamily="2" charset="-79"/>
              </a:rPr>
              <a:t>וּמִשְׁפָּטַ֥י </a:t>
            </a:r>
            <a:r>
              <a:rPr lang="he-IL" dirty="0">
                <a:solidFill>
                  <a:schemeClr val="accent6">
                    <a:lumMod val="75000"/>
                  </a:schemeClr>
                </a:solidFill>
                <a:latin typeface="SBL Hebrew" pitchFamily="2" charset="-79"/>
                <a:cs typeface="SBL Hebrew" pitchFamily="2" charset="-79"/>
              </a:rPr>
              <a:t>תִּשְׁמְר֖וּ וַעֲשִׂיתֶֽם</a:t>
            </a:r>
            <a:r>
              <a:rPr lang="he-IL" dirty="0">
                <a:latin typeface="SBL Hebrew" pitchFamily="2" charset="-79"/>
                <a:cs typeface="SBL Hebrew" pitchFamily="2" charset="-79"/>
              </a:rPr>
              <a:t>׃ </a:t>
            </a:r>
            <a:endParaRPr lang="en-US"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28</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וִישַׁבְתֶּ֣ם </a:t>
            </a:r>
            <a:r>
              <a:rPr lang="he-IL" dirty="0">
                <a:latin typeface="SBL Hebrew" pitchFamily="2" charset="-79"/>
                <a:cs typeface="SBL Hebrew" pitchFamily="2" charset="-79"/>
              </a:rPr>
              <a:t>בָּ</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אֲשֶׁ֥ר נָתַ֖תִּי לַאֲבֹֽתֵיכֶ֑ם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וִהְיִ֤יתֶם </a:t>
            </a:r>
            <a:r>
              <a:rPr lang="he-IL" dirty="0">
                <a:solidFill>
                  <a:srgbClr val="008000"/>
                </a:solidFill>
                <a:latin typeface="SBL Hebrew" pitchFamily="2" charset="-79"/>
                <a:cs typeface="SBL Hebrew" pitchFamily="2" charset="-79"/>
              </a:rPr>
              <a:t>לִי֙ לְעָ֔ם </a:t>
            </a:r>
            <a:endParaRPr lang="en-US" dirty="0">
              <a:solidFill>
                <a:srgbClr val="008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וְאָ֣נֹכִ֔י </a:t>
            </a:r>
            <a:r>
              <a:rPr lang="he-IL" dirty="0">
                <a:solidFill>
                  <a:srgbClr val="008000"/>
                </a:solidFill>
                <a:latin typeface="SBL Hebrew" pitchFamily="2" charset="-79"/>
                <a:cs typeface="SBL Hebrew" pitchFamily="2" charset="-79"/>
              </a:rPr>
              <a:t>אֶהְיֶ֥ה לָכֶ֖ם לֵאלֹהִֽים</a:t>
            </a:r>
            <a:r>
              <a:rPr lang="he-IL" dirty="0">
                <a:latin typeface="SBL Hebrew" pitchFamily="2" charset="-79"/>
                <a:cs typeface="SBL Hebrew" pitchFamily="2" charset="-79"/>
              </a:rPr>
              <a:t>׃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p:txBody>
      </p:sp>
      <p:sp>
        <p:nvSpPr>
          <p:cNvPr id="19" name="Rounded Rectangle 18"/>
          <p:cNvSpPr/>
          <p:nvPr/>
        </p:nvSpPr>
        <p:spPr>
          <a:xfrm>
            <a:off x="8105775" y="1905000"/>
            <a:ext cx="4572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228600" y="261758"/>
            <a:ext cx="5486400" cy="3000821"/>
          </a:xfrm>
          <a:prstGeom prst="rect">
            <a:avLst/>
          </a:prstGeom>
          <a:ln>
            <a:solidFill>
              <a:schemeClr val="tx1"/>
            </a:solidFill>
          </a:ln>
        </p:spPr>
        <p:txBody>
          <a:bodyPr wrap="square">
            <a:spAutoFit/>
          </a:bodyPr>
          <a:lstStyle/>
          <a:p>
            <a:r>
              <a:rPr lang="en-US" sz="1200" dirty="0" smtClean="0"/>
              <a:t>Charles Feinberg (p 209)* states “This passage is parallel to Jeremiah 31:31-34 on the </a:t>
            </a:r>
            <a:r>
              <a:rPr lang="en-US" sz="1200" b="1" dirty="0" smtClean="0"/>
              <a:t>new covenant</a:t>
            </a:r>
            <a:r>
              <a:rPr lang="en-US" sz="1200" dirty="0" smtClean="0"/>
              <a:t>.”</a:t>
            </a:r>
          </a:p>
          <a:p>
            <a:endParaRPr lang="en-US" sz="1200" dirty="0" smtClean="0"/>
          </a:p>
          <a:p>
            <a:r>
              <a:rPr lang="en-US" sz="1200" dirty="0" smtClean="0"/>
              <a:t>ESV  </a:t>
            </a:r>
            <a:r>
              <a:rPr lang="en-US" sz="1200" dirty="0"/>
              <a:t>Jeremiah </a:t>
            </a:r>
            <a:r>
              <a:rPr lang="en-US" sz="1200" dirty="0" smtClean="0"/>
              <a:t>31:31-34</a:t>
            </a:r>
          </a:p>
          <a:p>
            <a:r>
              <a:rPr lang="en-US" sz="1200" dirty="0" smtClean="0"/>
              <a:t>31 "Behold</a:t>
            </a:r>
            <a:r>
              <a:rPr lang="en-US" sz="1200" dirty="0"/>
              <a:t>, the days are coming, declares the LORD, when I will make a </a:t>
            </a:r>
            <a:r>
              <a:rPr lang="en-US" sz="1200" b="1" dirty="0"/>
              <a:t>new covenant </a:t>
            </a:r>
            <a:r>
              <a:rPr lang="en-US" sz="1200" dirty="0"/>
              <a:t>with the house of Israel and the house of Judah, 32 not like the covenant that I made with their fathers on the day when I took them by the hand to bring them out of the land of Egypt, my covenant that they broke, though I was their husband, declares the LORD. 33 For this is the </a:t>
            </a:r>
            <a:r>
              <a:rPr lang="en-US" sz="1200" b="1" dirty="0"/>
              <a:t>covenant</a:t>
            </a:r>
            <a:r>
              <a:rPr lang="en-US" sz="1200" dirty="0"/>
              <a:t> that I will make with the house of Israel after those days, declares the LORD: I will </a:t>
            </a:r>
            <a:r>
              <a:rPr lang="en-US" sz="1200" b="1" dirty="0"/>
              <a:t>put my law within them</a:t>
            </a:r>
            <a:r>
              <a:rPr lang="en-US" sz="1200" dirty="0"/>
              <a:t>, and I will write it on their </a:t>
            </a:r>
            <a:r>
              <a:rPr lang="en-US" sz="1200" b="1" dirty="0"/>
              <a:t>hearts</a:t>
            </a:r>
            <a:r>
              <a:rPr lang="en-US" sz="1200" dirty="0"/>
              <a:t>. And </a:t>
            </a:r>
            <a:r>
              <a:rPr lang="en-US" sz="1200" b="1" dirty="0"/>
              <a:t>I will be their God, and they shall be my people</a:t>
            </a:r>
            <a:r>
              <a:rPr lang="en-US" sz="1200" dirty="0"/>
              <a:t>. 34 And no longer shall each one teach his neighbor and each his brother, saying, 'Know the LORD,' for they shall all know me, from the least of them to the greatest, declares the LORD. For I will forgive their iniquity, and I will remember their sin no more</a:t>
            </a:r>
            <a:r>
              <a:rPr lang="en-US" sz="1200" dirty="0" smtClean="0"/>
              <a:t>.”</a:t>
            </a:r>
          </a:p>
          <a:p>
            <a:endParaRPr lang="en-US" sz="1050" dirty="0" smtClean="0"/>
          </a:p>
          <a:p>
            <a:r>
              <a:rPr lang="en-US" sz="1050" dirty="0" smtClean="0"/>
              <a:t>* </a:t>
            </a:r>
            <a:r>
              <a:rPr lang="en-US" sz="1050" dirty="0"/>
              <a:t>Charles Lee Feinberg </a:t>
            </a:r>
            <a:r>
              <a:rPr lang="en-US" sz="1050" i="1" dirty="0"/>
              <a:t>The Prophecy of Ezekiel: A Commentary </a:t>
            </a:r>
            <a:r>
              <a:rPr lang="en-US" sz="1050" dirty="0"/>
              <a:t>(Moody Press: Chicago, 1969</a:t>
            </a:r>
            <a:r>
              <a:rPr lang="en-US" sz="1050" dirty="0" smtClean="0"/>
              <a:t>).</a:t>
            </a:r>
            <a:endParaRPr lang="en-US" sz="1050" dirty="0"/>
          </a:p>
        </p:txBody>
      </p:sp>
      <p:sp>
        <p:nvSpPr>
          <p:cNvPr id="5" name="TextBox 4"/>
          <p:cNvSpPr txBox="1"/>
          <p:nvPr/>
        </p:nvSpPr>
        <p:spPr>
          <a:xfrm>
            <a:off x="228600" y="3632284"/>
            <a:ext cx="4648200" cy="253916"/>
          </a:xfrm>
          <a:prstGeom prst="rect">
            <a:avLst/>
          </a:prstGeom>
          <a:noFill/>
        </p:spPr>
        <p:txBody>
          <a:bodyPr wrap="square" rtlCol="0">
            <a:spAutoFit/>
          </a:bodyPr>
          <a:lstStyle/>
          <a:p>
            <a:r>
              <a:rPr lang="en-US" sz="1050" dirty="0" smtClean="0">
                <a:solidFill>
                  <a:srgbClr val="0070C0"/>
                </a:solidFill>
              </a:rPr>
              <a:t>These verses about the new covenant are quoted in Hebrews 8.</a:t>
            </a:r>
          </a:p>
        </p:txBody>
      </p:sp>
      <p:sp>
        <p:nvSpPr>
          <p:cNvPr id="6" name="Rectangle 5"/>
          <p:cNvSpPr/>
          <p:nvPr/>
        </p:nvSpPr>
        <p:spPr>
          <a:xfrm>
            <a:off x="228599" y="4191000"/>
            <a:ext cx="8686801" cy="1754326"/>
          </a:xfrm>
          <a:prstGeom prst="rect">
            <a:avLst/>
          </a:prstGeom>
          <a:ln>
            <a:solidFill>
              <a:schemeClr val="tx1"/>
            </a:solidFill>
          </a:ln>
        </p:spPr>
        <p:txBody>
          <a:bodyPr wrap="square">
            <a:spAutoFit/>
          </a:bodyPr>
          <a:lstStyle/>
          <a:p>
            <a:r>
              <a:rPr lang="en-US" sz="1200" dirty="0"/>
              <a:t>ESV  Hebrews </a:t>
            </a:r>
            <a:r>
              <a:rPr lang="en-US" sz="1200" dirty="0" smtClean="0"/>
              <a:t>8:6-8a</a:t>
            </a:r>
          </a:p>
          <a:p>
            <a:r>
              <a:rPr lang="en-US" sz="1200" dirty="0" smtClean="0"/>
              <a:t>6 But </a:t>
            </a:r>
            <a:r>
              <a:rPr lang="en-US" sz="1200" dirty="0"/>
              <a:t>as it is, Christ has obtained a ministry that is as much more excellent than the old as the </a:t>
            </a:r>
            <a:r>
              <a:rPr lang="en-US" sz="1200" b="1" dirty="0"/>
              <a:t>covenant</a:t>
            </a:r>
            <a:r>
              <a:rPr lang="en-US" sz="1200" dirty="0"/>
              <a:t> he mediates is better, since it is enacted on better promises. 7 For if that </a:t>
            </a:r>
            <a:r>
              <a:rPr lang="en-US" sz="1200" b="1" dirty="0"/>
              <a:t>first</a:t>
            </a:r>
            <a:r>
              <a:rPr lang="en-US" sz="1200" dirty="0"/>
              <a:t> </a:t>
            </a:r>
            <a:r>
              <a:rPr lang="en-US" sz="1200" b="1" dirty="0" smtClean="0"/>
              <a:t>covenant </a:t>
            </a:r>
            <a:r>
              <a:rPr lang="en-US" sz="1200" dirty="0" smtClean="0"/>
              <a:t>had </a:t>
            </a:r>
            <a:r>
              <a:rPr lang="en-US" sz="1200" dirty="0"/>
              <a:t>been faultless, there would have been no occasion to look for a </a:t>
            </a:r>
            <a:r>
              <a:rPr lang="en-US" sz="1200" b="1" dirty="0"/>
              <a:t>second</a:t>
            </a:r>
            <a:r>
              <a:rPr lang="en-US" sz="1200" dirty="0"/>
              <a:t>. 8 For he finds fault with them when he says: </a:t>
            </a:r>
            <a:endParaRPr lang="en-US" sz="1200" dirty="0" smtClean="0"/>
          </a:p>
          <a:p>
            <a:endParaRPr lang="en-US" sz="1200" dirty="0"/>
          </a:p>
          <a:p>
            <a:r>
              <a:rPr lang="en-US" sz="1200" dirty="0" smtClean="0"/>
              <a:t>[Jeremiah 31:31-34 on the new covenant (above) is quoted here]</a:t>
            </a:r>
          </a:p>
          <a:p>
            <a:endParaRPr lang="en-US" sz="1200" dirty="0"/>
          </a:p>
          <a:p>
            <a:r>
              <a:rPr lang="en-US" sz="1200" dirty="0" smtClean="0"/>
              <a:t>13 In </a:t>
            </a:r>
            <a:r>
              <a:rPr lang="en-US" sz="1200" dirty="0"/>
              <a:t>speaking of a </a:t>
            </a:r>
            <a:r>
              <a:rPr lang="en-US" sz="1200" b="1" dirty="0"/>
              <a:t>new covenant</a:t>
            </a:r>
            <a:r>
              <a:rPr lang="en-US" sz="1200" dirty="0"/>
              <a:t>, he makes the </a:t>
            </a:r>
            <a:r>
              <a:rPr lang="en-US" sz="1200" b="1" dirty="0"/>
              <a:t>first one </a:t>
            </a:r>
            <a:r>
              <a:rPr lang="en-US" sz="1200" dirty="0"/>
              <a:t>obsolete. And what is becoming obsolete and growing old is ready to vanish away</a:t>
            </a:r>
            <a:r>
              <a:rPr lang="en-US" sz="1200" dirty="0" smtClean="0"/>
              <a:t>.</a:t>
            </a:r>
            <a:endParaRPr lang="en-CA" sz="1200" dirty="0"/>
          </a:p>
        </p:txBody>
      </p:sp>
    </p:spTree>
    <p:extLst>
      <p:ext uri="{BB962C8B-B14F-4D97-AF65-F5344CB8AC3E}">
        <p14:creationId xmlns:p14="http://schemas.microsoft.com/office/powerpoint/2010/main" val="1261059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5562600" y="152400"/>
            <a:ext cx="3429000" cy="4216539"/>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36:26</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חָדָ֔שׁ </a:t>
            </a: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וְר֥וּחַ חֲדָשָׁ֖ה אֶתֵּ֣ן בְּקִרְבְּכֶ֑ם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וַהֲסִ֨רֹתִ֜י אֶת־לֵ֤ב הָאֶ֙בֶן֙ מִבְּשַׂרְכֶ֔ם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בָּשָֽׂר׃ </a:t>
            </a:r>
            <a:endParaRPr lang="en-US"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27</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וְאֶת־רוּחִ֖י </a:t>
            </a:r>
            <a:r>
              <a:rPr lang="he-IL" dirty="0">
                <a:latin typeface="SBL Hebrew" pitchFamily="2" charset="-79"/>
                <a:cs typeface="SBL Hebrew" pitchFamily="2" charset="-79"/>
              </a:rPr>
              <a:t>אֶתֵּ֣ן בְּקִרְבְּכֶ֑ם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וְעָשִׂ֗יתִי </a:t>
            </a:r>
            <a:r>
              <a:rPr lang="he-IL" dirty="0">
                <a:latin typeface="SBL Hebrew" pitchFamily="2" charset="-79"/>
                <a:cs typeface="SBL Hebrew" pitchFamily="2" charset="-79"/>
              </a:rPr>
              <a:t>אֵ֤ת אֲשֶׁר־</a:t>
            </a:r>
            <a:r>
              <a:rPr lang="he-IL" dirty="0">
                <a:solidFill>
                  <a:srgbClr val="0000FF"/>
                </a:solidFill>
                <a:latin typeface="SBL Hebrew" pitchFamily="2" charset="-79"/>
                <a:cs typeface="SBL Hebrew" pitchFamily="2" charset="-79"/>
              </a:rPr>
              <a:t>בְּחֻקַּי֙ תֵּלֵ֔כוּ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chemeClr val="accent6">
                    <a:lumMod val="75000"/>
                  </a:schemeClr>
                </a:solidFill>
                <a:latin typeface="SBL Hebrew" pitchFamily="2" charset="-79"/>
                <a:cs typeface="SBL Hebrew" pitchFamily="2" charset="-79"/>
              </a:rPr>
              <a:t>וּמִשְׁפָּטַ֥י </a:t>
            </a:r>
            <a:r>
              <a:rPr lang="he-IL" dirty="0">
                <a:solidFill>
                  <a:schemeClr val="accent6">
                    <a:lumMod val="75000"/>
                  </a:schemeClr>
                </a:solidFill>
                <a:latin typeface="SBL Hebrew" pitchFamily="2" charset="-79"/>
                <a:cs typeface="SBL Hebrew" pitchFamily="2" charset="-79"/>
              </a:rPr>
              <a:t>תִּשְׁמְר֖וּ וַעֲשִׂיתֶֽם</a:t>
            </a:r>
            <a:r>
              <a:rPr lang="he-IL" dirty="0">
                <a:latin typeface="SBL Hebrew" pitchFamily="2" charset="-79"/>
                <a:cs typeface="SBL Hebrew" pitchFamily="2" charset="-79"/>
              </a:rPr>
              <a:t>׃ </a:t>
            </a:r>
            <a:endParaRPr lang="en-US"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28</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וִישַׁבְתֶּ֣ם </a:t>
            </a:r>
            <a:r>
              <a:rPr lang="he-IL" dirty="0">
                <a:latin typeface="SBL Hebrew" pitchFamily="2" charset="-79"/>
                <a:cs typeface="SBL Hebrew" pitchFamily="2" charset="-79"/>
              </a:rPr>
              <a:t>בָּ</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אֲשֶׁ֥ר נָתַ֖תִּי לַאֲבֹֽתֵיכֶ֑ם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וִהְיִ֤יתֶם </a:t>
            </a:r>
            <a:r>
              <a:rPr lang="he-IL" dirty="0">
                <a:solidFill>
                  <a:srgbClr val="008000"/>
                </a:solidFill>
                <a:latin typeface="SBL Hebrew" pitchFamily="2" charset="-79"/>
                <a:cs typeface="SBL Hebrew" pitchFamily="2" charset="-79"/>
              </a:rPr>
              <a:t>לִי֙ לְעָ֔ם </a:t>
            </a:r>
            <a:endParaRPr lang="en-US" dirty="0">
              <a:solidFill>
                <a:srgbClr val="008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וְאָ֣נֹכִ֔י </a:t>
            </a:r>
            <a:r>
              <a:rPr lang="he-IL" dirty="0">
                <a:solidFill>
                  <a:srgbClr val="008000"/>
                </a:solidFill>
                <a:latin typeface="SBL Hebrew" pitchFamily="2" charset="-79"/>
                <a:cs typeface="SBL Hebrew" pitchFamily="2" charset="-79"/>
              </a:rPr>
              <a:t>אֶהְיֶ֥ה לָכֶ֖ם לֵאלֹהִֽים</a:t>
            </a:r>
            <a:r>
              <a:rPr lang="he-IL" dirty="0">
                <a:latin typeface="SBL Hebrew" pitchFamily="2" charset="-79"/>
                <a:cs typeface="SBL Hebrew" pitchFamily="2" charset="-79"/>
              </a:rPr>
              <a:t>׃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p:txBody>
      </p:sp>
      <p:sp>
        <p:nvSpPr>
          <p:cNvPr id="19" name="Rounded Rectangle 18"/>
          <p:cNvSpPr/>
          <p:nvPr/>
        </p:nvSpPr>
        <p:spPr>
          <a:xfrm>
            <a:off x="8105775" y="1905000"/>
            <a:ext cx="4572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228600" y="261758"/>
            <a:ext cx="5486400" cy="3000821"/>
          </a:xfrm>
          <a:prstGeom prst="rect">
            <a:avLst/>
          </a:prstGeom>
          <a:ln>
            <a:solidFill>
              <a:schemeClr val="tx1"/>
            </a:solidFill>
          </a:ln>
        </p:spPr>
        <p:txBody>
          <a:bodyPr wrap="square">
            <a:spAutoFit/>
          </a:bodyPr>
          <a:lstStyle/>
          <a:p>
            <a:r>
              <a:rPr lang="en-US" sz="1200" dirty="0" smtClean="0"/>
              <a:t>Charles Feinberg (p 209)* states “This passage is parallel to Jeremiah 31:31-34 on the </a:t>
            </a:r>
            <a:r>
              <a:rPr lang="en-US" sz="1200" b="1" dirty="0" smtClean="0"/>
              <a:t>new covenant</a:t>
            </a:r>
            <a:r>
              <a:rPr lang="en-US" sz="1200" dirty="0" smtClean="0"/>
              <a:t>.”</a:t>
            </a:r>
          </a:p>
          <a:p>
            <a:endParaRPr lang="en-US" sz="1200" dirty="0" smtClean="0"/>
          </a:p>
          <a:p>
            <a:r>
              <a:rPr lang="en-US" sz="1200" dirty="0" smtClean="0"/>
              <a:t>ESV  </a:t>
            </a:r>
            <a:r>
              <a:rPr lang="en-US" sz="1200" dirty="0"/>
              <a:t>Jeremiah </a:t>
            </a:r>
            <a:r>
              <a:rPr lang="en-US" sz="1200" dirty="0" smtClean="0"/>
              <a:t>31:31-34</a:t>
            </a:r>
          </a:p>
          <a:p>
            <a:r>
              <a:rPr lang="en-US" sz="1200" dirty="0" smtClean="0"/>
              <a:t>31 "Behold</a:t>
            </a:r>
            <a:r>
              <a:rPr lang="en-US" sz="1200" dirty="0"/>
              <a:t>, the days are coming, declares the LORD, when I will make a </a:t>
            </a:r>
            <a:r>
              <a:rPr lang="en-US" sz="1200" b="1" dirty="0"/>
              <a:t>new covenant </a:t>
            </a:r>
            <a:r>
              <a:rPr lang="en-US" sz="1200" dirty="0"/>
              <a:t>with the house of Israel and the house of Judah, 32 not like the covenant that I made with their fathers on the day when I took them by the hand to bring them out of the land of Egypt, my covenant that they broke, though I was their husband, declares the LORD. 33 For this is the </a:t>
            </a:r>
            <a:r>
              <a:rPr lang="en-US" sz="1200" b="1" dirty="0"/>
              <a:t>covenant</a:t>
            </a:r>
            <a:r>
              <a:rPr lang="en-US" sz="1200" dirty="0"/>
              <a:t> that I will make with the house of Israel after those days, declares the LORD: I will </a:t>
            </a:r>
            <a:r>
              <a:rPr lang="en-US" sz="1200" b="1" dirty="0"/>
              <a:t>put my law within them</a:t>
            </a:r>
            <a:r>
              <a:rPr lang="en-US" sz="1200" dirty="0"/>
              <a:t>, and I will write it on their </a:t>
            </a:r>
            <a:r>
              <a:rPr lang="en-US" sz="1200" b="1" dirty="0"/>
              <a:t>hearts</a:t>
            </a:r>
            <a:r>
              <a:rPr lang="en-US" sz="1200" dirty="0"/>
              <a:t>. And </a:t>
            </a:r>
            <a:r>
              <a:rPr lang="en-US" sz="1200" b="1" dirty="0"/>
              <a:t>I will be their God, and they shall be my people</a:t>
            </a:r>
            <a:r>
              <a:rPr lang="en-US" sz="1200" dirty="0"/>
              <a:t>. 34 And no longer shall each one teach his neighbor and each his brother, saying, 'Know the LORD,' for they shall all know me, from the least of them to the greatest, declares the LORD. For I will forgive their iniquity, and I will remember their sin no more</a:t>
            </a:r>
            <a:r>
              <a:rPr lang="en-US" sz="1200" dirty="0" smtClean="0"/>
              <a:t>.”</a:t>
            </a:r>
          </a:p>
          <a:p>
            <a:endParaRPr lang="en-US" sz="1050" dirty="0" smtClean="0"/>
          </a:p>
          <a:p>
            <a:r>
              <a:rPr lang="en-US" sz="1050" dirty="0" smtClean="0"/>
              <a:t>* </a:t>
            </a:r>
            <a:r>
              <a:rPr lang="en-US" sz="1050" dirty="0"/>
              <a:t>Charles Lee Feinberg </a:t>
            </a:r>
            <a:r>
              <a:rPr lang="en-US" sz="1050" i="1" dirty="0"/>
              <a:t>The Prophecy of Ezekiel: A Commentary </a:t>
            </a:r>
            <a:r>
              <a:rPr lang="en-US" sz="1050" dirty="0"/>
              <a:t>(Moody Press: Chicago, 1969</a:t>
            </a:r>
            <a:r>
              <a:rPr lang="en-US" sz="1050" dirty="0" smtClean="0"/>
              <a:t>).</a:t>
            </a:r>
            <a:endParaRPr lang="en-US" sz="1050" dirty="0"/>
          </a:p>
        </p:txBody>
      </p:sp>
      <p:sp>
        <p:nvSpPr>
          <p:cNvPr id="10" name="TextBox 9"/>
          <p:cNvSpPr txBox="1"/>
          <p:nvPr/>
        </p:nvSpPr>
        <p:spPr>
          <a:xfrm>
            <a:off x="228600" y="3632284"/>
            <a:ext cx="4648200" cy="253916"/>
          </a:xfrm>
          <a:prstGeom prst="rect">
            <a:avLst/>
          </a:prstGeom>
          <a:noFill/>
        </p:spPr>
        <p:txBody>
          <a:bodyPr wrap="square" rtlCol="0">
            <a:spAutoFit/>
          </a:bodyPr>
          <a:lstStyle/>
          <a:p>
            <a:r>
              <a:rPr lang="en-US" sz="1050" dirty="0" smtClean="0">
                <a:solidFill>
                  <a:srgbClr val="0070C0"/>
                </a:solidFill>
              </a:rPr>
              <a:t>These verses about the new covenant are quoted in Hebrews 8.</a:t>
            </a:r>
          </a:p>
        </p:txBody>
      </p:sp>
      <p:sp>
        <p:nvSpPr>
          <p:cNvPr id="12" name="Rectangle 11"/>
          <p:cNvSpPr/>
          <p:nvPr/>
        </p:nvSpPr>
        <p:spPr>
          <a:xfrm>
            <a:off x="228599" y="4191000"/>
            <a:ext cx="8686801" cy="1754326"/>
          </a:xfrm>
          <a:prstGeom prst="rect">
            <a:avLst/>
          </a:prstGeom>
          <a:ln>
            <a:solidFill>
              <a:schemeClr val="tx1"/>
            </a:solidFill>
          </a:ln>
        </p:spPr>
        <p:txBody>
          <a:bodyPr wrap="square">
            <a:spAutoFit/>
          </a:bodyPr>
          <a:lstStyle/>
          <a:p>
            <a:r>
              <a:rPr lang="en-US" sz="1200" dirty="0"/>
              <a:t>ESV  Hebrews </a:t>
            </a:r>
            <a:r>
              <a:rPr lang="en-US" sz="1200" dirty="0" smtClean="0"/>
              <a:t>8:6-8a</a:t>
            </a:r>
          </a:p>
          <a:p>
            <a:r>
              <a:rPr lang="en-US" sz="1200" dirty="0" smtClean="0"/>
              <a:t>6 But </a:t>
            </a:r>
            <a:r>
              <a:rPr lang="en-US" sz="1200" dirty="0"/>
              <a:t>as it is, Christ has obtained a ministry that is as much more excellent than the old as the </a:t>
            </a:r>
            <a:r>
              <a:rPr lang="en-US" sz="1200" b="1" dirty="0"/>
              <a:t>covenant</a:t>
            </a:r>
            <a:r>
              <a:rPr lang="en-US" sz="1200" dirty="0"/>
              <a:t> he mediates is better, since it is enacted on better promises. 7 For if that </a:t>
            </a:r>
            <a:r>
              <a:rPr lang="en-US" sz="1200" b="1" dirty="0"/>
              <a:t>first</a:t>
            </a:r>
            <a:r>
              <a:rPr lang="en-US" sz="1200" dirty="0"/>
              <a:t> </a:t>
            </a:r>
            <a:r>
              <a:rPr lang="en-US" sz="1200" b="1" dirty="0" smtClean="0"/>
              <a:t>covenant </a:t>
            </a:r>
            <a:r>
              <a:rPr lang="en-US" sz="1200" dirty="0" smtClean="0"/>
              <a:t>had </a:t>
            </a:r>
            <a:r>
              <a:rPr lang="en-US" sz="1200" dirty="0"/>
              <a:t>been faultless, there would have been no occasion to look for a </a:t>
            </a:r>
            <a:r>
              <a:rPr lang="en-US" sz="1200" b="1" dirty="0"/>
              <a:t>second</a:t>
            </a:r>
            <a:r>
              <a:rPr lang="en-US" sz="1200" dirty="0"/>
              <a:t>. 8 For he finds fault with them when he says: </a:t>
            </a:r>
            <a:endParaRPr lang="en-US" sz="1200" dirty="0" smtClean="0"/>
          </a:p>
          <a:p>
            <a:endParaRPr lang="en-US" sz="1200" dirty="0"/>
          </a:p>
          <a:p>
            <a:r>
              <a:rPr lang="en-US" sz="1200" dirty="0" smtClean="0"/>
              <a:t>[Jeremiah 31:31-34 on the new covenant (above) is quoted here]</a:t>
            </a:r>
          </a:p>
          <a:p>
            <a:endParaRPr lang="en-US" sz="1200" dirty="0"/>
          </a:p>
          <a:p>
            <a:r>
              <a:rPr lang="en-US" sz="1200" dirty="0" smtClean="0"/>
              <a:t>13 In </a:t>
            </a:r>
            <a:r>
              <a:rPr lang="en-US" sz="1200" dirty="0"/>
              <a:t>speaking of a </a:t>
            </a:r>
            <a:r>
              <a:rPr lang="en-US" sz="1200" b="1" dirty="0"/>
              <a:t>new covenant</a:t>
            </a:r>
            <a:r>
              <a:rPr lang="en-US" sz="1200" dirty="0"/>
              <a:t>, he makes the </a:t>
            </a:r>
            <a:r>
              <a:rPr lang="en-US" sz="1200" b="1" dirty="0"/>
              <a:t>first one </a:t>
            </a:r>
            <a:r>
              <a:rPr lang="en-US" sz="1200" dirty="0"/>
              <a:t>obsolete. And what is becoming obsolete and growing old is ready to vanish away</a:t>
            </a:r>
            <a:r>
              <a:rPr lang="en-US" sz="1200" dirty="0" smtClean="0"/>
              <a:t>.</a:t>
            </a:r>
            <a:endParaRPr lang="en-CA" sz="1200" dirty="0"/>
          </a:p>
        </p:txBody>
      </p:sp>
      <p:sp>
        <p:nvSpPr>
          <p:cNvPr id="21" name="TextBox 20"/>
          <p:cNvSpPr txBox="1"/>
          <p:nvPr/>
        </p:nvSpPr>
        <p:spPr>
          <a:xfrm>
            <a:off x="228600" y="6096000"/>
            <a:ext cx="8686800" cy="577081"/>
          </a:xfrm>
          <a:prstGeom prst="rect">
            <a:avLst/>
          </a:prstGeom>
          <a:noFill/>
        </p:spPr>
        <p:txBody>
          <a:bodyPr wrap="square" rtlCol="0">
            <a:spAutoFit/>
          </a:bodyPr>
          <a:lstStyle/>
          <a:p>
            <a:r>
              <a:rPr lang="en-US" sz="1050" dirty="0" smtClean="0">
                <a:solidFill>
                  <a:srgbClr val="0070C0"/>
                </a:solidFill>
              </a:rPr>
              <a:t>It seems that Ezekiel 36:26 (new heart/new spirit) or at least </a:t>
            </a:r>
            <a:r>
              <a:rPr lang="en-US" sz="1050" dirty="0">
                <a:solidFill>
                  <a:srgbClr val="0070C0"/>
                </a:solidFill>
              </a:rPr>
              <a:t>Ezekiel </a:t>
            </a:r>
            <a:r>
              <a:rPr lang="en-US" sz="1050" dirty="0" smtClean="0">
                <a:solidFill>
                  <a:srgbClr val="0070C0"/>
                </a:solidFill>
              </a:rPr>
              <a:t>36:27 (my Spirit/cause to walk in my ways/keep my judgments) is fulfilled in the NT in the new covenant. And yet Feinberg, who points to Jeremiah as a parallel passage, says of Ezekiel 36:27, “</a:t>
            </a:r>
            <a:r>
              <a:rPr lang="en-US" sz="1050" dirty="0">
                <a:solidFill>
                  <a:srgbClr val="0070C0"/>
                </a:solidFill>
              </a:rPr>
              <a:t>This is the coming of the Holy Spirit upon Israel in the future, not that at </a:t>
            </a:r>
            <a:r>
              <a:rPr lang="en-US" sz="1050" dirty="0" smtClean="0">
                <a:solidFill>
                  <a:srgbClr val="0070C0"/>
                </a:solidFill>
              </a:rPr>
              <a:t>Pentecost” (Feinberg, p 209*)!?</a:t>
            </a:r>
            <a:endParaRPr lang="en-CA" sz="1050" dirty="0">
              <a:solidFill>
                <a:srgbClr val="0070C0"/>
              </a:solidFill>
            </a:endParaRPr>
          </a:p>
        </p:txBody>
      </p:sp>
    </p:spTree>
    <p:extLst>
      <p:ext uri="{BB962C8B-B14F-4D97-AF65-F5344CB8AC3E}">
        <p14:creationId xmlns:p14="http://schemas.microsoft.com/office/powerpoint/2010/main" val="145053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5562600" y="152400"/>
            <a:ext cx="3429000" cy="4216539"/>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36:26</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חָדָ֔שׁ </a:t>
            </a: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וְר֥וּחַ חֲדָשָׁ֖ה אֶתֵּ֣ן בְּקִרְבְּכֶ֑ם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וַהֲסִ֨רֹתִ֜י אֶת־לֵ֤ב הָאֶ֙בֶן֙ מִבְּשַׂרְכֶ֔ם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בָּשָֽׂר׃ </a:t>
            </a:r>
            <a:endParaRPr lang="en-US"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27</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וְאֶת־רוּחִ֖י </a:t>
            </a:r>
            <a:r>
              <a:rPr lang="he-IL" dirty="0">
                <a:latin typeface="SBL Hebrew" pitchFamily="2" charset="-79"/>
                <a:cs typeface="SBL Hebrew" pitchFamily="2" charset="-79"/>
              </a:rPr>
              <a:t>אֶתֵּ֣ן בְּקִרְבְּכֶ֑ם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וְעָשִׂ֗יתִי </a:t>
            </a:r>
            <a:r>
              <a:rPr lang="he-IL" dirty="0">
                <a:latin typeface="SBL Hebrew" pitchFamily="2" charset="-79"/>
                <a:cs typeface="SBL Hebrew" pitchFamily="2" charset="-79"/>
              </a:rPr>
              <a:t>אֵ֤ת אֲשֶׁר־</a:t>
            </a:r>
            <a:r>
              <a:rPr lang="he-IL" dirty="0">
                <a:solidFill>
                  <a:srgbClr val="0000FF"/>
                </a:solidFill>
                <a:latin typeface="SBL Hebrew" pitchFamily="2" charset="-79"/>
                <a:cs typeface="SBL Hebrew" pitchFamily="2" charset="-79"/>
              </a:rPr>
              <a:t>בְּחֻקַּי֙ תֵּלֵ֔כוּ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chemeClr val="accent6">
                    <a:lumMod val="75000"/>
                  </a:schemeClr>
                </a:solidFill>
                <a:latin typeface="SBL Hebrew" pitchFamily="2" charset="-79"/>
                <a:cs typeface="SBL Hebrew" pitchFamily="2" charset="-79"/>
              </a:rPr>
              <a:t>וּמִשְׁפָּטַ֥י </a:t>
            </a:r>
            <a:r>
              <a:rPr lang="he-IL" dirty="0">
                <a:solidFill>
                  <a:schemeClr val="accent6">
                    <a:lumMod val="75000"/>
                  </a:schemeClr>
                </a:solidFill>
                <a:latin typeface="SBL Hebrew" pitchFamily="2" charset="-79"/>
                <a:cs typeface="SBL Hebrew" pitchFamily="2" charset="-79"/>
              </a:rPr>
              <a:t>תִּשְׁמְר֖וּ וַעֲשִׂיתֶֽם</a:t>
            </a:r>
            <a:r>
              <a:rPr lang="he-IL" dirty="0">
                <a:latin typeface="SBL Hebrew" pitchFamily="2" charset="-79"/>
                <a:cs typeface="SBL Hebrew" pitchFamily="2" charset="-79"/>
              </a:rPr>
              <a:t>׃ </a:t>
            </a:r>
            <a:endParaRPr lang="en-US"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28</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וִישַׁבְתֶּ֣ם </a:t>
            </a:r>
            <a:r>
              <a:rPr lang="he-IL" dirty="0">
                <a:latin typeface="SBL Hebrew" pitchFamily="2" charset="-79"/>
                <a:cs typeface="SBL Hebrew" pitchFamily="2" charset="-79"/>
              </a:rPr>
              <a:t>בָּ</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אֲשֶׁ֥ר נָתַ֖תִּי לַאֲבֹֽתֵיכֶ֑ם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וִהְיִ֤יתֶם </a:t>
            </a:r>
            <a:r>
              <a:rPr lang="he-IL" dirty="0">
                <a:solidFill>
                  <a:srgbClr val="008000"/>
                </a:solidFill>
                <a:latin typeface="SBL Hebrew" pitchFamily="2" charset="-79"/>
                <a:cs typeface="SBL Hebrew" pitchFamily="2" charset="-79"/>
              </a:rPr>
              <a:t>לִי֙ לְעָ֔ם </a:t>
            </a:r>
            <a:endParaRPr lang="en-US" dirty="0">
              <a:solidFill>
                <a:srgbClr val="008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וְאָ֣נֹכִ֔י </a:t>
            </a:r>
            <a:r>
              <a:rPr lang="he-IL" dirty="0">
                <a:solidFill>
                  <a:srgbClr val="008000"/>
                </a:solidFill>
                <a:latin typeface="SBL Hebrew" pitchFamily="2" charset="-79"/>
                <a:cs typeface="SBL Hebrew" pitchFamily="2" charset="-79"/>
              </a:rPr>
              <a:t>אֶהְיֶ֥ה לָכֶ֖ם לֵאלֹהִֽים</a:t>
            </a:r>
            <a:r>
              <a:rPr lang="he-IL" dirty="0">
                <a:latin typeface="SBL Hebrew" pitchFamily="2" charset="-79"/>
                <a:cs typeface="SBL Hebrew" pitchFamily="2" charset="-79"/>
              </a:rPr>
              <a:t>׃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p:txBody>
      </p:sp>
      <p:sp>
        <p:nvSpPr>
          <p:cNvPr id="19" name="Rounded Rectangle 18"/>
          <p:cNvSpPr/>
          <p:nvPr/>
        </p:nvSpPr>
        <p:spPr>
          <a:xfrm>
            <a:off x="8105775" y="1905000"/>
            <a:ext cx="4572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228600" y="261758"/>
            <a:ext cx="5486400" cy="3000821"/>
          </a:xfrm>
          <a:prstGeom prst="rect">
            <a:avLst/>
          </a:prstGeom>
          <a:ln>
            <a:solidFill>
              <a:schemeClr val="tx1"/>
            </a:solidFill>
          </a:ln>
        </p:spPr>
        <p:txBody>
          <a:bodyPr wrap="square">
            <a:spAutoFit/>
          </a:bodyPr>
          <a:lstStyle/>
          <a:p>
            <a:r>
              <a:rPr lang="en-US" sz="1200" dirty="0" smtClean="0"/>
              <a:t>Charles Feinberg (p 209)* states “This passage is parallel to Jeremiah 31:31-34 on the </a:t>
            </a:r>
            <a:r>
              <a:rPr lang="en-US" sz="1200" b="1" dirty="0" smtClean="0"/>
              <a:t>new covenant</a:t>
            </a:r>
            <a:r>
              <a:rPr lang="en-US" sz="1200" dirty="0" smtClean="0"/>
              <a:t>.”</a:t>
            </a:r>
          </a:p>
          <a:p>
            <a:endParaRPr lang="en-US" sz="1200" dirty="0" smtClean="0"/>
          </a:p>
          <a:p>
            <a:r>
              <a:rPr lang="en-US" sz="1200" dirty="0" smtClean="0"/>
              <a:t>ESV  </a:t>
            </a:r>
            <a:r>
              <a:rPr lang="en-US" sz="1200" dirty="0"/>
              <a:t>Jeremiah </a:t>
            </a:r>
            <a:r>
              <a:rPr lang="en-US" sz="1200" dirty="0" smtClean="0"/>
              <a:t>31:31-34</a:t>
            </a:r>
          </a:p>
          <a:p>
            <a:r>
              <a:rPr lang="en-US" sz="1200" dirty="0" smtClean="0"/>
              <a:t>31 "Behold</a:t>
            </a:r>
            <a:r>
              <a:rPr lang="en-US" sz="1200" dirty="0"/>
              <a:t>, the days are coming, declares the LORD, when I will make a </a:t>
            </a:r>
            <a:r>
              <a:rPr lang="en-US" sz="1200" b="1" dirty="0"/>
              <a:t>new covenant </a:t>
            </a:r>
            <a:r>
              <a:rPr lang="en-US" sz="1200" dirty="0"/>
              <a:t>with the house of Israel and the house of Judah, 32 not like the covenant that I made with their fathers on the day when I took them by the hand to bring them out of the land of Egypt, my covenant that they broke, though I was their husband, declares the LORD. 33 For this is the </a:t>
            </a:r>
            <a:r>
              <a:rPr lang="en-US" sz="1200" b="1" dirty="0"/>
              <a:t>covenant</a:t>
            </a:r>
            <a:r>
              <a:rPr lang="en-US" sz="1200" dirty="0"/>
              <a:t> that I will make with the house of Israel after those days, declares the LORD: I will </a:t>
            </a:r>
            <a:r>
              <a:rPr lang="en-US" sz="1200" b="1" dirty="0"/>
              <a:t>put my law within them</a:t>
            </a:r>
            <a:r>
              <a:rPr lang="en-US" sz="1200" dirty="0"/>
              <a:t>, and I will write it on their </a:t>
            </a:r>
            <a:r>
              <a:rPr lang="en-US" sz="1200" b="1" dirty="0"/>
              <a:t>hearts</a:t>
            </a:r>
            <a:r>
              <a:rPr lang="en-US" sz="1200" dirty="0"/>
              <a:t>. And </a:t>
            </a:r>
            <a:r>
              <a:rPr lang="en-US" sz="1200" b="1" dirty="0"/>
              <a:t>I will be their God, and they shall be my people</a:t>
            </a:r>
            <a:r>
              <a:rPr lang="en-US" sz="1200" dirty="0"/>
              <a:t>. 34 And no longer shall each one teach his neighbor and each his brother, saying, 'Know the LORD,' for they shall all know me, from the least of them to the greatest, declares the LORD. For I will forgive their iniquity, and I will remember their sin no more</a:t>
            </a:r>
            <a:r>
              <a:rPr lang="en-US" sz="1200" dirty="0" smtClean="0"/>
              <a:t>.”</a:t>
            </a:r>
          </a:p>
          <a:p>
            <a:endParaRPr lang="en-US" sz="1050" dirty="0" smtClean="0"/>
          </a:p>
          <a:p>
            <a:r>
              <a:rPr lang="en-US" sz="1050" dirty="0" smtClean="0"/>
              <a:t>* </a:t>
            </a:r>
            <a:r>
              <a:rPr lang="en-US" sz="1050" dirty="0"/>
              <a:t>Charles Lee Feinberg </a:t>
            </a:r>
            <a:r>
              <a:rPr lang="en-US" sz="1050" i="1" dirty="0"/>
              <a:t>The Prophecy of Ezekiel: A Commentary </a:t>
            </a:r>
            <a:r>
              <a:rPr lang="en-US" sz="1050" dirty="0"/>
              <a:t>(Moody Press: Chicago, 1969</a:t>
            </a:r>
            <a:r>
              <a:rPr lang="en-US" sz="1050" dirty="0" smtClean="0"/>
              <a:t>).</a:t>
            </a:r>
            <a:endParaRPr lang="en-US" sz="1050" dirty="0"/>
          </a:p>
        </p:txBody>
      </p:sp>
      <p:sp>
        <p:nvSpPr>
          <p:cNvPr id="10" name="TextBox 9"/>
          <p:cNvSpPr txBox="1"/>
          <p:nvPr/>
        </p:nvSpPr>
        <p:spPr>
          <a:xfrm>
            <a:off x="228600" y="3632284"/>
            <a:ext cx="4648200" cy="253916"/>
          </a:xfrm>
          <a:prstGeom prst="rect">
            <a:avLst/>
          </a:prstGeom>
          <a:noFill/>
        </p:spPr>
        <p:txBody>
          <a:bodyPr wrap="square" rtlCol="0">
            <a:spAutoFit/>
          </a:bodyPr>
          <a:lstStyle/>
          <a:p>
            <a:r>
              <a:rPr lang="en-US" sz="1050" dirty="0" smtClean="0">
                <a:solidFill>
                  <a:srgbClr val="0070C0"/>
                </a:solidFill>
              </a:rPr>
              <a:t>These verses about the new covenant are quoted in Hebrews 8.</a:t>
            </a:r>
          </a:p>
        </p:txBody>
      </p:sp>
      <p:sp>
        <p:nvSpPr>
          <p:cNvPr id="12" name="Rectangle 11"/>
          <p:cNvSpPr/>
          <p:nvPr/>
        </p:nvSpPr>
        <p:spPr>
          <a:xfrm>
            <a:off x="228599" y="4191000"/>
            <a:ext cx="8686801" cy="1754326"/>
          </a:xfrm>
          <a:prstGeom prst="rect">
            <a:avLst/>
          </a:prstGeom>
          <a:ln>
            <a:solidFill>
              <a:schemeClr val="tx1"/>
            </a:solidFill>
          </a:ln>
        </p:spPr>
        <p:txBody>
          <a:bodyPr wrap="square">
            <a:spAutoFit/>
          </a:bodyPr>
          <a:lstStyle/>
          <a:p>
            <a:r>
              <a:rPr lang="en-US" sz="1200" dirty="0"/>
              <a:t>ESV  Hebrews </a:t>
            </a:r>
            <a:r>
              <a:rPr lang="en-US" sz="1200" dirty="0" smtClean="0"/>
              <a:t>8:6-8a</a:t>
            </a:r>
          </a:p>
          <a:p>
            <a:r>
              <a:rPr lang="en-US" sz="1200" dirty="0" smtClean="0"/>
              <a:t>6 But </a:t>
            </a:r>
            <a:r>
              <a:rPr lang="en-US" sz="1200" dirty="0"/>
              <a:t>as it is, Christ has obtained a ministry that is as much more excellent than the old as the </a:t>
            </a:r>
            <a:r>
              <a:rPr lang="en-US" sz="1200" b="1" dirty="0"/>
              <a:t>covenant</a:t>
            </a:r>
            <a:r>
              <a:rPr lang="en-US" sz="1200" dirty="0"/>
              <a:t> he mediates is better, since it is enacted on better promises. 7 For if that </a:t>
            </a:r>
            <a:r>
              <a:rPr lang="en-US" sz="1200" b="1" dirty="0"/>
              <a:t>first</a:t>
            </a:r>
            <a:r>
              <a:rPr lang="en-US" sz="1200" dirty="0"/>
              <a:t> </a:t>
            </a:r>
            <a:r>
              <a:rPr lang="en-US" sz="1200" b="1" dirty="0" smtClean="0"/>
              <a:t>covenant </a:t>
            </a:r>
            <a:r>
              <a:rPr lang="en-US" sz="1200" dirty="0" smtClean="0"/>
              <a:t>had </a:t>
            </a:r>
            <a:r>
              <a:rPr lang="en-US" sz="1200" dirty="0"/>
              <a:t>been faultless, there would have been no occasion to look for a </a:t>
            </a:r>
            <a:r>
              <a:rPr lang="en-US" sz="1200" b="1" dirty="0"/>
              <a:t>second</a:t>
            </a:r>
            <a:r>
              <a:rPr lang="en-US" sz="1200" dirty="0"/>
              <a:t>. 8 For he finds fault with them when he says: </a:t>
            </a:r>
            <a:endParaRPr lang="en-US" sz="1200" dirty="0" smtClean="0"/>
          </a:p>
          <a:p>
            <a:endParaRPr lang="en-US" sz="1200" dirty="0"/>
          </a:p>
          <a:p>
            <a:r>
              <a:rPr lang="en-US" sz="1200" dirty="0" smtClean="0"/>
              <a:t>[Jeremiah 31:31-34 on the new covenant (above) is quoted here]</a:t>
            </a:r>
          </a:p>
          <a:p>
            <a:endParaRPr lang="en-US" sz="1200" dirty="0"/>
          </a:p>
          <a:p>
            <a:r>
              <a:rPr lang="en-US" sz="1200" dirty="0" smtClean="0"/>
              <a:t>13 In </a:t>
            </a:r>
            <a:r>
              <a:rPr lang="en-US" sz="1200" dirty="0"/>
              <a:t>speaking of a </a:t>
            </a:r>
            <a:r>
              <a:rPr lang="en-US" sz="1200" b="1" dirty="0"/>
              <a:t>new covenant</a:t>
            </a:r>
            <a:r>
              <a:rPr lang="en-US" sz="1200" dirty="0"/>
              <a:t>, he makes the </a:t>
            </a:r>
            <a:r>
              <a:rPr lang="en-US" sz="1200" b="1" dirty="0"/>
              <a:t>first one </a:t>
            </a:r>
            <a:r>
              <a:rPr lang="en-US" sz="1200" dirty="0"/>
              <a:t>obsolete. And what is becoming obsolete and growing old is ready to vanish away</a:t>
            </a:r>
            <a:r>
              <a:rPr lang="en-US" sz="1200" dirty="0" smtClean="0"/>
              <a:t>.</a:t>
            </a:r>
            <a:endParaRPr lang="en-CA" sz="1200" dirty="0"/>
          </a:p>
        </p:txBody>
      </p:sp>
      <p:sp>
        <p:nvSpPr>
          <p:cNvPr id="8" name="TextBox 7"/>
          <p:cNvSpPr txBox="1"/>
          <p:nvPr/>
        </p:nvSpPr>
        <p:spPr>
          <a:xfrm>
            <a:off x="228600" y="6096000"/>
            <a:ext cx="8686800" cy="646331"/>
          </a:xfrm>
          <a:prstGeom prst="rect">
            <a:avLst/>
          </a:prstGeom>
          <a:noFill/>
          <a:ln w="19050">
            <a:solidFill>
              <a:schemeClr val="tx1"/>
            </a:solidFill>
          </a:ln>
        </p:spPr>
        <p:txBody>
          <a:bodyPr wrap="square" rtlCol="0">
            <a:spAutoFit/>
          </a:bodyPr>
          <a:lstStyle/>
          <a:p>
            <a:r>
              <a:rPr lang="en-US" sz="1200" b="1" dirty="0" smtClean="0">
                <a:solidFill>
                  <a:srgbClr val="0070C0"/>
                </a:solidFill>
              </a:rPr>
              <a:t>So what do you think about v. 26/27? Ezra, Pentecost, millennium?</a:t>
            </a:r>
          </a:p>
          <a:p>
            <a:r>
              <a:rPr lang="en-US" sz="1200" dirty="0" smtClean="0">
                <a:solidFill>
                  <a:srgbClr val="0070C0"/>
                </a:solidFill>
              </a:rPr>
              <a:t>Note also v. 28 and the rest of the chapter. Lots about the land, fruitfulness, population growth as well as repentance and holy living.</a:t>
            </a:r>
          </a:p>
          <a:p>
            <a:r>
              <a:rPr lang="en-US" sz="1200" dirty="0" smtClean="0">
                <a:solidFill>
                  <a:srgbClr val="0070C0"/>
                </a:solidFill>
              </a:rPr>
              <a:t>Verse 33 is key. Is it going back to verse 25 and Ezra/</a:t>
            </a:r>
            <a:r>
              <a:rPr lang="en-US" sz="1200" dirty="0" err="1" smtClean="0">
                <a:solidFill>
                  <a:srgbClr val="0070C0"/>
                </a:solidFill>
              </a:rPr>
              <a:t>Neh</a:t>
            </a:r>
            <a:r>
              <a:rPr lang="en-US" sz="1200" dirty="0" smtClean="0">
                <a:solidFill>
                  <a:srgbClr val="0070C0"/>
                </a:solidFill>
              </a:rPr>
              <a:t> time? Verse 33 is an awkward fit for the 20</a:t>
            </a:r>
            <a:r>
              <a:rPr lang="en-US" sz="1200" baseline="30000" dirty="0" smtClean="0">
                <a:solidFill>
                  <a:srgbClr val="0070C0"/>
                </a:solidFill>
              </a:rPr>
              <a:t>th</a:t>
            </a:r>
            <a:r>
              <a:rPr lang="en-US" sz="1200" dirty="0" smtClean="0">
                <a:solidFill>
                  <a:srgbClr val="0070C0"/>
                </a:solidFill>
              </a:rPr>
              <a:t> century return to the land. </a:t>
            </a:r>
          </a:p>
        </p:txBody>
      </p:sp>
    </p:spTree>
    <p:extLst>
      <p:ext uri="{BB962C8B-B14F-4D97-AF65-F5344CB8AC3E}">
        <p14:creationId xmlns:p14="http://schemas.microsoft.com/office/powerpoint/2010/main" val="2348570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72091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0" y="0"/>
            <a:ext cx="1524000" cy="334962"/>
          </a:xfrm>
        </p:spPr>
        <p:txBody>
          <a:bodyPr>
            <a:normAutofit/>
          </a:bodyPr>
          <a:lstStyle/>
          <a:p>
            <a:pPr algn="r"/>
            <a:r>
              <a:rPr lang="en-US" sz="1200" dirty="0" smtClean="0"/>
              <a:t>Ezekiel 36:29-31</a:t>
            </a:r>
            <a:endParaRPr lang="en-US" sz="1200" dirty="0"/>
          </a:p>
        </p:txBody>
      </p:sp>
      <p:sp>
        <p:nvSpPr>
          <p:cNvPr id="26" name="Title 1"/>
          <p:cNvSpPr txBox="1">
            <a:spLocks/>
          </p:cNvSpPr>
          <p:nvPr/>
        </p:nvSpPr>
        <p:spPr>
          <a:xfrm>
            <a:off x="31242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Ezekiel 36:32</a:t>
            </a:r>
            <a:endParaRPr lang="en-US" sz="1200" dirty="0"/>
          </a:p>
        </p:txBody>
      </p:sp>
      <p:sp>
        <p:nvSpPr>
          <p:cNvPr id="7" name="Content Placeholder 2"/>
          <p:cNvSpPr txBox="1">
            <a:spLocks/>
          </p:cNvSpPr>
          <p:nvPr/>
        </p:nvSpPr>
        <p:spPr>
          <a:xfrm>
            <a:off x="4876800" y="304800"/>
            <a:ext cx="4267200" cy="6400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וְהוֹשַׁעְתִּ֣י </a:t>
            </a:r>
            <a:r>
              <a:rPr lang="he-IL" sz="2200" dirty="0">
                <a:latin typeface="SBL Hebrew" pitchFamily="2" charset="-79"/>
                <a:cs typeface="SBL Hebrew" pitchFamily="2" charset="-79"/>
              </a:rPr>
              <a:t>אֶתְכֶ֔ם מִכֹּ֖ל </a:t>
            </a:r>
            <a:r>
              <a:rPr lang="he-IL" sz="2200" dirty="0">
                <a:solidFill>
                  <a:schemeClr val="accent6">
                    <a:lumMod val="50000"/>
                  </a:schemeClr>
                </a:solidFill>
                <a:latin typeface="SBL Hebrew" pitchFamily="2" charset="-79"/>
                <a:cs typeface="SBL Hebrew" pitchFamily="2" charset="-79"/>
              </a:rPr>
              <a:t>טֻמְא</a:t>
            </a:r>
            <a:r>
              <a:rPr lang="he-IL" sz="2200" dirty="0">
                <a:latin typeface="SBL Hebrew" pitchFamily="2" charset="-79"/>
                <a:cs typeface="SBL Hebrew" pitchFamily="2" charset="-79"/>
              </a:rPr>
              <a:t>ֽוֹתֵיכֶ֑ם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en-US" sz="2200" dirty="0">
                <a:latin typeface="SBL Hebrew" pitchFamily="2" charset="-79"/>
                <a:cs typeface="SBL Hebrew" pitchFamily="2" charset="-79"/>
              </a:rPr>
              <a:t>	</a:t>
            </a:r>
            <a:r>
              <a:rPr lang="he-IL" sz="2200" dirty="0" smtClean="0">
                <a:latin typeface="SBL Hebrew" pitchFamily="2" charset="-79"/>
                <a:cs typeface="SBL Hebrew" pitchFamily="2" charset="-79"/>
              </a:rPr>
              <a:t>וְקָרָ֤אתִי </a:t>
            </a:r>
            <a:r>
              <a:rPr lang="he-IL" sz="2200" dirty="0">
                <a:latin typeface="SBL Hebrew" pitchFamily="2" charset="-79"/>
                <a:cs typeface="SBL Hebrew" pitchFamily="2" charset="-79"/>
              </a:rPr>
              <a:t>אֶל־הַדָּגָן֙ וְהִרְבֵּיתִ֣י אֹת֔וֹ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en-US" sz="2200" dirty="0">
                <a:latin typeface="SBL Hebrew" pitchFamily="2" charset="-79"/>
                <a:cs typeface="SBL Hebrew" pitchFamily="2" charset="-79"/>
              </a:rPr>
              <a:t>	</a:t>
            </a:r>
            <a:r>
              <a:rPr lang="he-IL" sz="2200" dirty="0" smtClean="0">
                <a:latin typeface="SBL Hebrew" pitchFamily="2" charset="-79"/>
                <a:cs typeface="SBL Hebrew" pitchFamily="2" charset="-79"/>
              </a:rPr>
              <a:t>וְלֹא־אֶתֵּ֥ן </a:t>
            </a:r>
            <a:r>
              <a:rPr lang="he-IL" sz="2200" dirty="0">
                <a:latin typeface="SBL Hebrew" pitchFamily="2" charset="-79"/>
                <a:cs typeface="SBL Hebrew" pitchFamily="2" charset="-79"/>
              </a:rPr>
              <a:t>עֲלֵיכֶ֖ם רָעָֽב׃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וְהִרְבֵּיתִי֙ </a:t>
            </a:r>
            <a:r>
              <a:rPr lang="he-IL" sz="2200" dirty="0">
                <a:latin typeface="SBL Hebrew" pitchFamily="2" charset="-79"/>
                <a:cs typeface="SBL Hebrew" pitchFamily="2" charset="-79"/>
              </a:rPr>
              <a:t>אֶת־פְּרִ֣י הָעֵ֔ץ וּתְנוּבַ֖ת הַשָּׂדֶ֑ה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en-US" sz="2200" dirty="0">
                <a:latin typeface="SBL Hebrew" pitchFamily="2" charset="-79"/>
                <a:cs typeface="SBL Hebrew" pitchFamily="2" charset="-79"/>
              </a:rPr>
              <a:t>	</a:t>
            </a:r>
            <a:r>
              <a:rPr lang="he-IL" sz="2200" dirty="0" smtClean="0">
                <a:latin typeface="SBL Hebrew" pitchFamily="2" charset="-79"/>
                <a:cs typeface="SBL Hebrew" pitchFamily="2" charset="-79"/>
              </a:rPr>
              <a:t>לְמַ֗עַן </a:t>
            </a:r>
            <a:r>
              <a:rPr lang="he-IL" sz="2200" dirty="0">
                <a:latin typeface="SBL Hebrew" pitchFamily="2" charset="-79"/>
                <a:cs typeface="SBL Hebrew" pitchFamily="2" charset="-79"/>
              </a:rPr>
              <a:t>אֲ֠שֶׁר לֹ֣א תִקְח֥וּ ע֛וֹד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	חֶרְפַּ֥ת </a:t>
            </a:r>
            <a:r>
              <a:rPr lang="he-IL" sz="2200" dirty="0">
                <a:latin typeface="SBL Hebrew" pitchFamily="2" charset="-79"/>
                <a:cs typeface="SBL Hebrew" pitchFamily="2" charset="-79"/>
              </a:rPr>
              <a:t>רָעָ֖ב בַּגּוֹיִֽם׃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וּזְכַרְתֶּם֙ </a:t>
            </a:r>
            <a:r>
              <a:rPr lang="he-IL" sz="2200" dirty="0">
                <a:latin typeface="SBL Hebrew" pitchFamily="2" charset="-79"/>
                <a:cs typeface="SBL Hebrew" pitchFamily="2" charset="-79"/>
              </a:rPr>
              <a:t>אֶת־דַּרְכֵיכֶ֣ם הָרָעִ֔ים </a:t>
            </a:r>
          </a:p>
          <a:p>
            <a:pPr marL="0" indent="0" algn="r" defTabSz="457200" rtl="1">
              <a:buNone/>
              <a:tabLst>
                <a:tab pos="228600" algn="r"/>
                <a:tab pos="457200" algn="r"/>
                <a:tab pos="685800" algn="r"/>
                <a:tab pos="914400" algn="r"/>
              </a:tabLst>
            </a:pPr>
            <a:r>
              <a:rPr lang="en-US" sz="2200" dirty="0" smtClean="0">
                <a:latin typeface="SBL Hebrew" pitchFamily="2" charset="-79"/>
                <a:cs typeface="SBL Hebrew" pitchFamily="2" charset="-79"/>
              </a:rPr>
              <a:t>	</a:t>
            </a:r>
            <a:r>
              <a:rPr lang="he-IL" sz="2200" dirty="0">
                <a:latin typeface="SBL Hebrew" pitchFamily="2" charset="-79"/>
                <a:cs typeface="SBL Hebrew" pitchFamily="2" charset="-79"/>
              </a:rPr>
              <a:t>		וּמַעַלְלֵיכֶ֖ם אֲשֶׁ֣ר לֹֽא־טוֹבִ֑ים </a:t>
            </a:r>
          </a:p>
          <a:p>
            <a:pPr marL="0" indent="0" algn="r" defTabSz="457200" rtl="1">
              <a:buNone/>
              <a:tabLst>
                <a:tab pos="228600" algn="r"/>
                <a:tab pos="457200" algn="r"/>
                <a:tab pos="685800" algn="r"/>
                <a:tab pos="914400" algn="r"/>
              </a:tabLst>
            </a:pP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וּנְקֹֽטֹתֶם֙ </a:t>
            </a:r>
            <a:r>
              <a:rPr lang="he-IL" sz="2200" dirty="0">
                <a:latin typeface="SBL Hebrew" pitchFamily="2" charset="-79"/>
                <a:cs typeface="SBL Hebrew" pitchFamily="2" charset="-79"/>
              </a:rPr>
              <a:t>בִּפְנֵיכֶ֔ם עַ֚ל עֲוֺנֹ֣תֵיכֶ֔ם </a:t>
            </a:r>
          </a:p>
          <a:p>
            <a:pPr marL="0" indent="0" algn="r" defTabSz="457200" rtl="1">
              <a:buNone/>
              <a:tabLst>
                <a:tab pos="228600" algn="r"/>
                <a:tab pos="457200" algn="r"/>
                <a:tab pos="685800" algn="r"/>
                <a:tab pos="914400" algn="r"/>
              </a:tabLst>
            </a:pPr>
            <a:r>
              <a:rPr lang="en-US" sz="2200" dirty="0" smtClean="0">
                <a:latin typeface="SBL Hebrew" pitchFamily="2" charset="-79"/>
                <a:cs typeface="SBL Hebrew" pitchFamily="2" charset="-79"/>
              </a:rPr>
              <a:t>	</a:t>
            </a:r>
            <a:r>
              <a:rPr lang="he-IL" sz="2200" dirty="0">
                <a:latin typeface="SBL Hebrew" pitchFamily="2" charset="-79"/>
                <a:cs typeface="SBL Hebrew" pitchFamily="2" charset="-79"/>
              </a:rPr>
              <a:t>		וְעַ֖ל תּוֹעֲבֽוֹתֵיכֶֽם׃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p:txBody>
      </p:sp>
      <p:sp>
        <p:nvSpPr>
          <p:cNvPr id="8" name="Content Placeholder 2"/>
          <p:cNvSpPr txBox="1">
            <a:spLocks/>
          </p:cNvSpPr>
          <p:nvPr/>
        </p:nvSpPr>
        <p:spPr>
          <a:xfrm>
            <a:off x="0" y="304800"/>
            <a:ext cx="4572000" cy="6096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לֹ֧א </a:t>
            </a:r>
            <a:r>
              <a:rPr lang="he-IL" sz="2200" dirty="0">
                <a:latin typeface="SBL Hebrew" pitchFamily="2" charset="-79"/>
                <a:cs typeface="SBL Hebrew" pitchFamily="2" charset="-79"/>
              </a:rPr>
              <a:t>לְמַעַנְכֶ֣ם אֲנִֽי־עֹשֶׂ֗ה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נְאֻם֙ </a:t>
            </a:r>
            <a:r>
              <a:rPr lang="he-IL" sz="2200" dirty="0">
                <a:latin typeface="SBL Hebrew" pitchFamily="2" charset="-79"/>
                <a:cs typeface="SBL Hebrew" pitchFamily="2" charset="-79"/>
              </a:rPr>
              <a:t>אֲדֹנָ֣י יְהוִ֔ה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יִוָּדַ֖ע </a:t>
            </a:r>
            <a:r>
              <a:rPr lang="he-IL" sz="2200" dirty="0">
                <a:latin typeface="SBL Hebrew" pitchFamily="2" charset="-79"/>
                <a:cs typeface="SBL Hebrew" pitchFamily="2" charset="-79"/>
              </a:rPr>
              <a:t>לָכֶ֑ם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בּ֧וֹשׁוּ </a:t>
            </a:r>
            <a:r>
              <a:rPr lang="he-IL" sz="2200" dirty="0">
                <a:latin typeface="SBL Hebrew" pitchFamily="2" charset="-79"/>
                <a:cs typeface="SBL Hebrew" pitchFamily="2" charset="-79"/>
              </a:rPr>
              <a:t>וְהִכָּלְמ֛וּ מִדַּרְכֵיכֶ֖ם בֵּ֥ית יִשְׂרָאֵֽל׃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p:txBody>
      </p:sp>
    </p:spTree>
    <p:extLst>
      <p:ext uri="{BB962C8B-B14F-4D97-AF65-F5344CB8AC3E}">
        <p14:creationId xmlns:p14="http://schemas.microsoft.com/office/powerpoint/2010/main" val="20074049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0" y="0"/>
            <a:ext cx="1524000" cy="334962"/>
          </a:xfrm>
        </p:spPr>
        <p:txBody>
          <a:bodyPr>
            <a:normAutofit/>
          </a:bodyPr>
          <a:lstStyle/>
          <a:p>
            <a:pPr algn="r"/>
            <a:r>
              <a:rPr lang="en-US" sz="1200" dirty="0" smtClean="0"/>
              <a:t>Ezekiel 36:33-36</a:t>
            </a:r>
            <a:endParaRPr lang="en-US" sz="1200" dirty="0"/>
          </a:p>
        </p:txBody>
      </p:sp>
      <p:sp>
        <p:nvSpPr>
          <p:cNvPr id="26" name="Title 1"/>
          <p:cNvSpPr txBox="1">
            <a:spLocks/>
          </p:cNvSpPr>
          <p:nvPr/>
        </p:nvSpPr>
        <p:spPr>
          <a:xfrm>
            <a:off x="23622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Ezekiel 36:37-38</a:t>
            </a:r>
            <a:endParaRPr lang="en-US" sz="1200" dirty="0"/>
          </a:p>
        </p:txBody>
      </p:sp>
      <p:sp>
        <p:nvSpPr>
          <p:cNvPr id="7" name="Content Placeholder 2"/>
          <p:cNvSpPr txBox="1">
            <a:spLocks/>
          </p:cNvSpPr>
          <p:nvPr/>
        </p:nvSpPr>
        <p:spPr>
          <a:xfrm>
            <a:off x="3276600" y="304800"/>
            <a:ext cx="5867400" cy="6400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כֹּ֤ה אָמַר֙ אֲדֹנָ֣י יְהוִ֔ה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בְּיוֹם֙ </a:t>
            </a:r>
            <a:r>
              <a:rPr lang="he-IL" sz="2200" dirty="0">
                <a:latin typeface="SBL Hebrew" pitchFamily="2" charset="-79"/>
                <a:cs typeface="SBL Hebrew" pitchFamily="2" charset="-79"/>
              </a:rPr>
              <a:t>טַהֲרִ֣י אֶתְכֶ֔ם מִכֹּ֖ל </a:t>
            </a:r>
            <a:r>
              <a:rPr lang="he-IL" sz="2200" dirty="0" smtClean="0">
                <a:latin typeface="SBL Hebrew" pitchFamily="2" charset="-79"/>
                <a:cs typeface="SBL Hebrew" pitchFamily="2" charset="-79"/>
              </a:rPr>
              <a:t>עֲוֺנֽוֹתֵיכֶ֑ם</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וְהֽוֹשַׁבְתִּי֙ </a:t>
            </a:r>
            <a:r>
              <a:rPr lang="he-IL" sz="2200" dirty="0">
                <a:latin typeface="SBL Hebrew" pitchFamily="2" charset="-79"/>
                <a:cs typeface="SBL Hebrew" pitchFamily="2" charset="-79"/>
              </a:rPr>
              <a:t>אֶת־הֶ֣עָרִ֔ים וְנִבְנ֖וּ הֶחֳרָבֽוֹת׃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וְהָאָ֥רֶץ </a:t>
            </a:r>
            <a:r>
              <a:rPr lang="he-IL" sz="2200" dirty="0">
                <a:latin typeface="SBL Hebrew" pitchFamily="2" charset="-79"/>
                <a:cs typeface="SBL Hebrew" pitchFamily="2" charset="-79"/>
              </a:rPr>
              <a:t>הַנְּשַׁמָּ֖ה תֵּֽעָבֵ֑ד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תַּ֚חַת </a:t>
            </a:r>
            <a:r>
              <a:rPr lang="he-IL" sz="2200" dirty="0">
                <a:latin typeface="SBL Hebrew" pitchFamily="2" charset="-79"/>
                <a:cs typeface="SBL Hebrew" pitchFamily="2" charset="-79"/>
              </a:rPr>
              <a:t>אֲשֶׁ֣ר הָיְתָ֣ה שְׁמָמָ֔ה לְעֵינֵ֖י כָּל־עוֹבֵֽר׃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וְאָמְר֗וּ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הָאָ֤רֶץ </a:t>
            </a:r>
            <a:r>
              <a:rPr lang="he-IL" sz="2200" dirty="0">
                <a:latin typeface="SBL Hebrew" pitchFamily="2" charset="-79"/>
                <a:cs typeface="SBL Hebrew" pitchFamily="2" charset="-79"/>
              </a:rPr>
              <a:t>הַלֵּ֙זוּ֙ הַנְּשַׁמָּ֔ה הָיְתָ֖ה כְּגַן־עֵ֑דֶן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וְהֶעָרִ֧ים </a:t>
            </a:r>
            <a:r>
              <a:rPr lang="he-IL" sz="2200" dirty="0">
                <a:latin typeface="SBL Hebrew" pitchFamily="2" charset="-79"/>
                <a:cs typeface="SBL Hebrew" pitchFamily="2" charset="-79"/>
              </a:rPr>
              <a:t>הֶחֳרֵב֛וֹת וְהַֽנְשַׁמּ֥וֹת וְהַנֶּהֱרָס֖וֹת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בְּצוּר֥וֹת </a:t>
            </a:r>
            <a:r>
              <a:rPr lang="he-IL" sz="2200" dirty="0">
                <a:latin typeface="SBL Hebrew" pitchFamily="2" charset="-79"/>
                <a:cs typeface="SBL Hebrew" pitchFamily="2" charset="-79"/>
              </a:rPr>
              <a:t>יָשָֽׁבוּ׃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וְיָדְע֣וּ </a:t>
            </a:r>
            <a:r>
              <a:rPr lang="he-IL" sz="2200" dirty="0">
                <a:latin typeface="SBL Hebrew" pitchFamily="2" charset="-79"/>
                <a:cs typeface="SBL Hebrew" pitchFamily="2" charset="-79"/>
              </a:rPr>
              <a:t>הַגּוֹיִ֗ם אֲשֶׁ֣ר יִֽשָּׁאֲרוּ֮ סְבִיבוֹתֵיכֶם֒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כִּ֣י </a:t>
            </a:r>
            <a:r>
              <a:rPr lang="he-IL" sz="2200" dirty="0">
                <a:latin typeface="SBL Hebrew" pitchFamily="2" charset="-79"/>
                <a:cs typeface="SBL Hebrew" pitchFamily="2" charset="-79"/>
              </a:rPr>
              <a:t>׀ אֲנִ֣י יְהוָ֗ה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בָּנִ֙יתִי֙ </a:t>
            </a:r>
            <a:r>
              <a:rPr lang="he-IL" sz="2200" dirty="0">
                <a:latin typeface="SBL Hebrew" pitchFamily="2" charset="-79"/>
                <a:cs typeface="SBL Hebrew" pitchFamily="2" charset="-79"/>
              </a:rPr>
              <a:t>הַנֶּ֣הֱרָס֔וֹת נָטַ֖עְתִּי הַנְּשַׁמָּ֑ה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אֲנִ֥י </a:t>
            </a:r>
            <a:r>
              <a:rPr lang="he-IL" sz="2200" dirty="0">
                <a:latin typeface="SBL Hebrew" pitchFamily="2" charset="-79"/>
                <a:cs typeface="SBL Hebrew" pitchFamily="2" charset="-79"/>
              </a:rPr>
              <a:t>יְהוָ֖ה דִּבַּ֥רְתִּי וְעָשִֽׂיתִי׃ </a:t>
            </a:r>
          </a:p>
        </p:txBody>
      </p:sp>
      <p:sp>
        <p:nvSpPr>
          <p:cNvPr id="8" name="Content Placeholder 2"/>
          <p:cNvSpPr txBox="1">
            <a:spLocks/>
          </p:cNvSpPr>
          <p:nvPr/>
        </p:nvSpPr>
        <p:spPr>
          <a:xfrm>
            <a:off x="0" y="304800"/>
            <a:ext cx="4038600" cy="6096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כֹּ֤ה אָמַר֙ אֲדֹנָ֣י יְהוִ֔ה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ע֗וֹד </a:t>
            </a:r>
            <a:r>
              <a:rPr lang="he-IL" sz="2200" dirty="0">
                <a:latin typeface="SBL Hebrew" pitchFamily="2" charset="-79"/>
                <a:cs typeface="SBL Hebrew" pitchFamily="2" charset="-79"/>
              </a:rPr>
              <a:t>זֹ֛את אִדָּרֵ֥שׁ לְבֵֽית־יִשְׂרָאֵ֖ל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לַעֲשׂ֣וֹת </a:t>
            </a:r>
            <a:r>
              <a:rPr lang="he-IL" sz="2200" dirty="0">
                <a:latin typeface="SBL Hebrew" pitchFamily="2" charset="-79"/>
                <a:cs typeface="SBL Hebrew" pitchFamily="2" charset="-79"/>
              </a:rPr>
              <a:t>לָהֶ֑ם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אַרְבֶּ֥ה </a:t>
            </a:r>
            <a:r>
              <a:rPr lang="he-IL" sz="2200" dirty="0">
                <a:latin typeface="SBL Hebrew" pitchFamily="2" charset="-79"/>
                <a:cs typeface="SBL Hebrew" pitchFamily="2" charset="-79"/>
              </a:rPr>
              <a:t>אֹתָ֛ם כַּצֹּ֖אן אָדָֽם׃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כְּצֹ֣אן קָֽדָשִׁ֗ים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כְּצֹ֤אן </a:t>
            </a:r>
            <a:r>
              <a:rPr lang="he-IL" sz="2200" dirty="0">
                <a:latin typeface="SBL Hebrew" pitchFamily="2" charset="-79"/>
                <a:cs typeface="SBL Hebrew" pitchFamily="2" charset="-79"/>
              </a:rPr>
              <a:t>יְרוּשָׁלִַ֙ם֙ בְּמ֣וֹעֲדֶ֔יהָ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כֵּ֤ן </a:t>
            </a:r>
            <a:r>
              <a:rPr lang="he-IL" sz="2200" dirty="0">
                <a:latin typeface="SBL Hebrew" pitchFamily="2" charset="-79"/>
                <a:cs typeface="SBL Hebrew" pitchFamily="2" charset="-79"/>
              </a:rPr>
              <a:t>תִּהְיֶ֙ינָה֙ הֶעָרִ֣ים הֶחֳרֵב֔וֹת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מְלֵא֖וֹת </a:t>
            </a:r>
            <a:r>
              <a:rPr lang="he-IL" sz="2200" dirty="0">
                <a:latin typeface="SBL Hebrew" pitchFamily="2" charset="-79"/>
                <a:cs typeface="SBL Hebrew" pitchFamily="2" charset="-79"/>
              </a:rPr>
              <a:t>צֹ֣אן אָדָ֑ם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וְיָדְע֖וּ </a:t>
            </a:r>
            <a:r>
              <a:rPr lang="he-IL" sz="2200" dirty="0">
                <a:latin typeface="SBL Hebrew" pitchFamily="2" charset="-79"/>
                <a:cs typeface="SBL Hebrew" pitchFamily="2" charset="-79"/>
              </a:rPr>
              <a:t>כִּֽי־אֲנִ֥י יְהוָֽה׃ </a:t>
            </a:r>
          </a:p>
        </p:txBody>
      </p:sp>
    </p:spTree>
    <p:extLst>
      <p:ext uri="{BB962C8B-B14F-4D97-AF65-F5344CB8AC3E}">
        <p14:creationId xmlns:p14="http://schemas.microsoft.com/office/powerpoint/2010/main" val="990862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0" y="0"/>
            <a:ext cx="1524000" cy="334962"/>
          </a:xfrm>
        </p:spPr>
        <p:txBody>
          <a:bodyPr>
            <a:normAutofit/>
          </a:bodyPr>
          <a:lstStyle/>
          <a:p>
            <a:pPr algn="r"/>
            <a:r>
              <a:rPr lang="en-US" sz="1200" dirty="0" smtClean="0"/>
              <a:t>Ezekiel 36:1-3</a:t>
            </a:r>
            <a:endParaRPr lang="en-US" sz="1200" dirty="0"/>
          </a:p>
        </p:txBody>
      </p:sp>
      <p:sp>
        <p:nvSpPr>
          <p:cNvPr id="3" name="Content Placeholder 2"/>
          <p:cNvSpPr>
            <a:spLocks noGrp="1"/>
          </p:cNvSpPr>
          <p:nvPr>
            <p:ph idx="1"/>
          </p:nvPr>
        </p:nvSpPr>
        <p:spPr>
          <a:xfrm>
            <a:off x="4953000" y="304800"/>
            <a:ext cx="4191000" cy="6096000"/>
          </a:xfrm>
        </p:spPr>
        <p:txBody>
          <a:bodyPr>
            <a:noAutofit/>
          </a:body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וְאַתָּ֣ה בֶן־אָדָ֔ם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solidFill>
                  <a:srgbClr val="FF00FF"/>
                </a:solidFill>
                <a:latin typeface="SBL Hebrew" pitchFamily="2" charset="-79"/>
                <a:cs typeface="SBL Hebrew" pitchFamily="2" charset="-79"/>
              </a:rPr>
              <a:t>הִנָּבֵ֖א</a:t>
            </a: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אֶל־הָרֵ֣י יִשְׂרָאֵ֑ל </a:t>
            </a:r>
            <a:r>
              <a:rPr lang="he-IL" sz="2200" dirty="0">
                <a:solidFill>
                  <a:srgbClr val="FF00FF"/>
                </a:solidFill>
                <a:latin typeface="SBL Hebrew" pitchFamily="2" charset="-79"/>
                <a:cs typeface="SBL Hebrew" pitchFamily="2" charset="-79"/>
              </a:rPr>
              <a:t>וְאָ֣מַרְתָּ֔ </a:t>
            </a:r>
            <a:endParaRPr lang="he-IL" sz="2200" dirty="0" smtClean="0">
              <a:solidFill>
                <a:srgbClr val="FF00FF"/>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הָרֵי֙ </a:t>
            </a:r>
            <a:r>
              <a:rPr lang="he-IL" sz="2200" dirty="0">
                <a:latin typeface="SBL Hebrew" pitchFamily="2" charset="-79"/>
                <a:cs typeface="SBL Hebrew" pitchFamily="2" charset="-79"/>
              </a:rPr>
              <a:t>יִשְׂרָאֵ֔ל שִׁמְע֖וּ דְּבַר־יְהוָֽה</a:t>
            </a:r>
            <a:r>
              <a:rPr lang="he-IL" sz="2200" dirty="0" smtClean="0">
                <a:latin typeface="SBL Hebrew" pitchFamily="2" charset="-79"/>
                <a:cs typeface="SBL Hebrew" pitchFamily="2" charset="-79"/>
              </a:rPr>
              <a:t>׃</a:t>
            </a: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smtClean="0">
                <a:solidFill>
                  <a:srgbClr val="0000FF"/>
                </a:solidFill>
                <a:latin typeface="SBL Hebrew" pitchFamily="2" charset="-79"/>
                <a:cs typeface="SBL Hebrew" pitchFamily="2" charset="-79"/>
              </a:rPr>
              <a:t>כֹּ֤ה </a:t>
            </a:r>
            <a:r>
              <a:rPr lang="he-IL" sz="2200" dirty="0">
                <a:solidFill>
                  <a:srgbClr val="0000FF"/>
                </a:solidFill>
                <a:latin typeface="SBL Hebrew" pitchFamily="2" charset="-79"/>
                <a:cs typeface="SBL Hebrew" pitchFamily="2" charset="-79"/>
              </a:rPr>
              <a:t>אָמַר֙ אֲדֹנָ֣י יְהוִ֔ה </a:t>
            </a:r>
            <a:endParaRPr lang="he-IL" sz="2200" dirty="0" smtClean="0">
              <a:solidFill>
                <a:srgbClr val="0000FF"/>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smtClean="0">
                <a:solidFill>
                  <a:srgbClr val="008000"/>
                </a:solidFill>
                <a:latin typeface="SBL Hebrew" pitchFamily="2" charset="-79"/>
                <a:cs typeface="SBL Hebrew" pitchFamily="2" charset="-79"/>
              </a:rPr>
              <a:t>יַ֣עַן</a:t>
            </a: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אָמַ֧ר הָאוֹיֵ֛ב עֲלֵיכֶ֖ם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הֶאָ֑ח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וּבָמ֣וֹת </a:t>
            </a:r>
            <a:r>
              <a:rPr lang="he-IL" sz="2200" dirty="0">
                <a:latin typeface="SBL Hebrew" pitchFamily="2" charset="-79"/>
                <a:cs typeface="SBL Hebrew" pitchFamily="2" charset="-79"/>
              </a:rPr>
              <a:t>עוֹלָ֔ם לְמֽוֹרָשָׁ֖ה הָ֥יְתָה לָּֽנוּ</a:t>
            </a:r>
            <a:r>
              <a:rPr lang="he-IL" sz="2200" dirty="0" smtClean="0">
                <a:latin typeface="SBL Hebrew" pitchFamily="2" charset="-79"/>
                <a:cs typeface="SBL Hebrew" pitchFamily="2" charset="-79"/>
              </a:rPr>
              <a:t>׃</a:t>
            </a: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smtClean="0">
                <a:solidFill>
                  <a:srgbClr val="FF0000"/>
                </a:solidFill>
                <a:latin typeface="SBL Hebrew" pitchFamily="2" charset="-79"/>
                <a:cs typeface="SBL Hebrew" pitchFamily="2" charset="-79"/>
              </a:rPr>
              <a:t>לָכֵן֙</a:t>
            </a:r>
            <a:r>
              <a:rPr lang="he-IL" sz="2200" dirty="0" smtClean="0">
                <a:latin typeface="SBL Hebrew" pitchFamily="2" charset="-79"/>
                <a:cs typeface="SBL Hebrew" pitchFamily="2" charset="-79"/>
              </a:rPr>
              <a:t> </a:t>
            </a:r>
            <a:r>
              <a:rPr lang="he-IL" sz="2200" dirty="0">
                <a:solidFill>
                  <a:srgbClr val="FF00FF"/>
                </a:solidFill>
                <a:latin typeface="SBL Hebrew" pitchFamily="2" charset="-79"/>
                <a:cs typeface="SBL Hebrew" pitchFamily="2" charset="-79"/>
              </a:rPr>
              <a:t>הִנָּבֵ֣א</a:t>
            </a:r>
            <a:r>
              <a:rPr lang="he-IL" sz="2200" dirty="0">
                <a:latin typeface="SBL Hebrew" pitchFamily="2" charset="-79"/>
                <a:cs typeface="SBL Hebrew" pitchFamily="2" charset="-79"/>
              </a:rPr>
              <a:t> </a:t>
            </a:r>
            <a:r>
              <a:rPr lang="he-IL" sz="2200" dirty="0">
                <a:solidFill>
                  <a:srgbClr val="FF00FF"/>
                </a:solidFill>
                <a:latin typeface="SBL Hebrew" pitchFamily="2" charset="-79"/>
                <a:cs typeface="SBL Hebrew" pitchFamily="2" charset="-79"/>
              </a:rPr>
              <a:t>וְאָמַרְתָּ֔ </a:t>
            </a:r>
            <a:endParaRPr lang="he-IL" sz="2200" dirty="0" smtClean="0">
              <a:solidFill>
                <a:srgbClr val="FF00FF"/>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smtClean="0">
                <a:solidFill>
                  <a:srgbClr val="0000FF"/>
                </a:solidFill>
                <a:latin typeface="SBL Hebrew" pitchFamily="2" charset="-79"/>
                <a:cs typeface="SBL Hebrew" pitchFamily="2" charset="-79"/>
              </a:rPr>
              <a:t>כֹּ֥ה </a:t>
            </a:r>
            <a:r>
              <a:rPr lang="he-IL" sz="2200" dirty="0">
                <a:solidFill>
                  <a:srgbClr val="0000FF"/>
                </a:solidFill>
                <a:latin typeface="SBL Hebrew" pitchFamily="2" charset="-79"/>
                <a:cs typeface="SBL Hebrew" pitchFamily="2" charset="-79"/>
              </a:rPr>
              <a:t>אָמַ֖ר אֲדֹנָ֣י יְהוִ֑ה </a:t>
            </a:r>
            <a:endParaRPr lang="he-IL" sz="2200" dirty="0" smtClean="0">
              <a:solidFill>
                <a:srgbClr val="0000FF"/>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smtClean="0">
                <a:solidFill>
                  <a:srgbClr val="008000"/>
                </a:solidFill>
                <a:latin typeface="SBL Hebrew" pitchFamily="2" charset="-79"/>
                <a:cs typeface="SBL Hebrew" pitchFamily="2" charset="-79"/>
              </a:rPr>
              <a:t>יַ֣עַן</a:t>
            </a: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בְּ</a:t>
            </a:r>
            <a:r>
              <a:rPr lang="he-IL" sz="2200" dirty="0">
                <a:solidFill>
                  <a:srgbClr val="008000"/>
                </a:solidFill>
                <a:latin typeface="SBL Hebrew" pitchFamily="2" charset="-79"/>
                <a:cs typeface="SBL Hebrew" pitchFamily="2" charset="-79"/>
              </a:rPr>
              <a:t>יַ֡עַן</a:t>
            </a:r>
            <a:r>
              <a:rPr lang="he-IL" sz="2200" dirty="0">
                <a:latin typeface="SBL Hebrew" pitchFamily="2" charset="-79"/>
                <a:cs typeface="SBL Hebrew" pitchFamily="2" charset="-79"/>
              </a:rPr>
              <a:t> שַׁמּוֹת֩ וְשָׁאֹ֨ף אֶתְכֶ֜ם מִסָּבִ֗יב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לִֽהְיוֹתְכֶ֤ם </a:t>
            </a:r>
            <a:r>
              <a:rPr lang="he-IL" sz="2200" dirty="0">
                <a:latin typeface="SBL Hebrew" pitchFamily="2" charset="-79"/>
                <a:cs typeface="SBL Hebrew" pitchFamily="2" charset="-79"/>
              </a:rPr>
              <a:t>מֽוֹרָשָׁה֙ לִשְׁאֵרִ֣ית הַגּוֹיִ֔ם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וַתֵּֽעֲל֛וּ </a:t>
            </a:r>
            <a:r>
              <a:rPr lang="he-IL" sz="2200" dirty="0">
                <a:latin typeface="SBL Hebrew" pitchFamily="2" charset="-79"/>
                <a:cs typeface="SBL Hebrew" pitchFamily="2" charset="-79"/>
              </a:rPr>
              <a:t>עַל־שְׂפַ֥ת לָשׁ֖וֹן וְדִבַּת־עָֽם׃ </a:t>
            </a:r>
            <a:endParaRPr lang="he-IL" sz="2200" dirty="0" smtClean="0">
              <a:latin typeface="SBL Hebrew" pitchFamily="2" charset="-79"/>
              <a:cs typeface="SBL Hebrew" pitchFamily="2" charset="-79"/>
            </a:endParaRPr>
          </a:p>
        </p:txBody>
      </p:sp>
      <p:sp>
        <p:nvSpPr>
          <p:cNvPr id="4" name="Content Placeholder 2"/>
          <p:cNvSpPr txBox="1">
            <a:spLocks/>
          </p:cNvSpPr>
          <p:nvPr/>
        </p:nvSpPr>
        <p:spPr>
          <a:xfrm>
            <a:off x="0" y="742950"/>
            <a:ext cx="4876800" cy="5867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Font typeface="Arial" pitchFamily="34" charset="0"/>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smtClean="0">
                <a:solidFill>
                  <a:srgbClr val="FF0000"/>
                </a:solidFill>
                <a:latin typeface="SBL Hebrew" pitchFamily="2" charset="-79"/>
                <a:cs typeface="SBL Hebrew" pitchFamily="2" charset="-79"/>
              </a:rPr>
              <a:t>לָכֵן֙</a:t>
            </a:r>
            <a:r>
              <a:rPr lang="he-IL" sz="2200" dirty="0" smtClean="0">
                <a:latin typeface="SBL Hebrew" pitchFamily="2" charset="-79"/>
                <a:cs typeface="SBL Hebrew" pitchFamily="2" charset="-79"/>
              </a:rPr>
              <a:t> הָרֵ֣י יִשְׂרָאֵ֔ל שִׁמְע֖וּ דְּבַר־אֲדֹנָ֣י יְהוִ֑ה </a:t>
            </a:r>
          </a:p>
          <a:p>
            <a:pPr marL="0" indent="0" algn="r" defTabSz="457200" rtl="1">
              <a:buFont typeface="Arial" pitchFamily="34" charset="0"/>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smtClean="0">
                <a:solidFill>
                  <a:srgbClr val="0000FF"/>
                </a:solidFill>
                <a:latin typeface="SBL Hebrew" pitchFamily="2" charset="-79"/>
                <a:cs typeface="SBL Hebrew" pitchFamily="2" charset="-79"/>
              </a:rPr>
              <a:t>כֹּֽה־אָמַ֣ר אֲדֹנָ֣י יְ֠הוִה </a:t>
            </a:r>
          </a:p>
          <a:p>
            <a:pPr marL="0" indent="0" algn="r" defTabSz="457200" rtl="1">
              <a:buFont typeface="Arial" pitchFamily="34" charset="0"/>
              <a:buNone/>
              <a:tabLst>
                <a:tab pos="228600" algn="r"/>
                <a:tab pos="457200" algn="r"/>
                <a:tab pos="685800" algn="r"/>
                <a:tab pos="914400" algn="r"/>
              </a:tabLst>
            </a:pPr>
            <a:r>
              <a:rPr lang="he-IL" sz="2200" dirty="0">
                <a:solidFill>
                  <a:srgbClr val="0000FF"/>
                </a:solidFill>
                <a:latin typeface="SBL Hebrew" pitchFamily="2" charset="-79"/>
                <a:cs typeface="SBL Hebrew" pitchFamily="2" charset="-79"/>
              </a:rPr>
              <a:t>	</a:t>
            </a:r>
            <a:r>
              <a:rPr lang="he-IL" sz="2200" dirty="0" smtClean="0">
                <a:solidFill>
                  <a:srgbClr val="0000FF"/>
                </a:solidFill>
                <a:latin typeface="SBL Hebrew" pitchFamily="2" charset="-79"/>
                <a:cs typeface="SBL Hebrew" pitchFamily="2" charset="-79"/>
              </a:rPr>
              <a:t>	</a:t>
            </a:r>
            <a:r>
              <a:rPr lang="he-IL" sz="2200" dirty="0" smtClean="0">
                <a:latin typeface="SBL Hebrew" pitchFamily="2" charset="-79"/>
                <a:cs typeface="SBL Hebrew" pitchFamily="2" charset="-79"/>
              </a:rPr>
              <a:t>לֶהָרִ֨ים וְלַגְּבָע֜וֹת לָאֲפִיקִ֣ים וְלַגֵּאָי֗וֹת </a:t>
            </a:r>
          </a:p>
          <a:p>
            <a:pPr marL="0" indent="0" algn="r" defTabSz="457200" rtl="1">
              <a:buFont typeface="Arial" pitchFamily="34" charset="0"/>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וְלֶחֳרָב֤וֹת הַשֹּֽׁמְמוֹת֙ וְלֶעָרִ֣ים הַנֶּעֱזָב֔וֹת </a:t>
            </a:r>
          </a:p>
          <a:p>
            <a:pPr marL="0" indent="0" algn="r" defTabSz="457200" rtl="1">
              <a:buFont typeface="Arial" pitchFamily="34" charset="0"/>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אֲשֶׁ֨ר הָי֤וּ לְבַז֙ וּלְלַ֔עַג </a:t>
            </a:r>
          </a:p>
          <a:p>
            <a:pPr marL="0" indent="0" algn="r" defTabSz="457200" rtl="1">
              <a:buFont typeface="Arial" pitchFamily="34" charset="0"/>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לִשְׁאֵרִ֥ית הַגּוֹיִ֖ם אֲשֶׁ֥ר מִסָּבִֽיב׃ </a:t>
            </a:r>
          </a:p>
          <a:p>
            <a:pPr marL="0" indent="0" algn="r" defTabSz="457200" rtl="1">
              <a:buFont typeface="Arial" pitchFamily="34" charset="0"/>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smtClean="0">
                <a:solidFill>
                  <a:srgbClr val="FF0000"/>
                </a:solidFill>
                <a:latin typeface="SBL Hebrew" pitchFamily="2" charset="-79"/>
                <a:cs typeface="SBL Hebrew" pitchFamily="2" charset="-79"/>
              </a:rPr>
              <a:t>לָכֵ֗ן</a:t>
            </a:r>
            <a:r>
              <a:rPr lang="he-IL" sz="2200" dirty="0" smtClean="0">
                <a:latin typeface="SBL Hebrew" pitchFamily="2" charset="-79"/>
                <a:cs typeface="SBL Hebrew" pitchFamily="2" charset="-79"/>
              </a:rPr>
              <a:t> </a:t>
            </a:r>
            <a:r>
              <a:rPr lang="he-IL" sz="2200" dirty="0" smtClean="0">
                <a:solidFill>
                  <a:srgbClr val="0000FF"/>
                </a:solidFill>
                <a:latin typeface="SBL Hebrew" pitchFamily="2" charset="-79"/>
                <a:cs typeface="SBL Hebrew" pitchFamily="2" charset="-79"/>
              </a:rPr>
              <a:t>כֹּֽה־אָמַר֮ </a:t>
            </a:r>
            <a:r>
              <a:rPr lang="he-IL" sz="2200" dirty="0">
                <a:solidFill>
                  <a:srgbClr val="0000FF"/>
                </a:solidFill>
                <a:latin typeface="SBL Hebrew" pitchFamily="2" charset="-79"/>
                <a:cs typeface="SBL Hebrew" pitchFamily="2" charset="-79"/>
              </a:rPr>
              <a:t>אֲדֹנָ֣י יְהוִה֒ </a:t>
            </a:r>
            <a:endParaRPr lang="he-IL" sz="2200" dirty="0" smtClean="0">
              <a:solidFill>
                <a:srgbClr val="0000FF"/>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solidFill>
                  <a:schemeClr val="accent6">
                    <a:lumMod val="50000"/>
                  </a:schemeClr>
                </a:solidFill>
                <a:latin typeface="SBL Hebrew" pitchFamily="2" charset="-79"/>
                <a:cs typeface="SBL Hebrew" pitchFamily="2" charset="-79"/>
              </a:rPr>
              <a:t>אִם־לֹ֠א</a:t>
            </a: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בְּאֵ֨שׁ קִנְאָתִ֥י דִבַּ֛רְתִּי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עַל־שְׁאֵרִ֥ית </a:t>
            </a:r>
            <a:r>
              <a:rPr lang="he-IL" sz="2200" dirty="0">
                <a:latin typeface="SBL Hebrew" pitchFamily="2" charset="-79"/>
                <a:cs typeface="SBL Hebrew" pitchFamily="2" charset="-79"/>
              </a:rPr>
              <a:t>הַגּוֹיִ֖ם </a:t>
            </a:r>
            <a:r>
              <a:rPr lang="he-IL" sz="2200" dirty="0" smtClean="0">
                <a:latin typeface="SBL Hebrew" pitchFamily="2" charset="-79"/>
                <a:cs typeface="SBL Hebrew" pitchFamily="2" charset="-79"/>
              </a:rPr>
              <a:t>וְעַל־אֱד֣וֹם </a:t>
            </a:r>
            <a:r>
              <a:rPr lang="he-IL" sz="2200" dirty="0">
                <a:latin typeface="SBL Hebrew" pitchFamily="2" charset="-79"/>
                <a:cs typeface="SBL Hebrew" pitchFamily="2" charset="-79"/>
              </a:rPr>
              <a:t>כֻּלָּ֑א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אֲשֶׁ֣ר </a:t>
            </a:r>
            <a:r>
              <a:rPr lang="he-IL" sz="2200" dirty="0">
                <a:latin typeface="SBL Hebrew" pitchFamily="2" charset="-79"/>
                <a:cs typeface="SBL Hebrew" pitchFamily="2" charset="-79"/>
              </a:rPr>
              <a:t>נָתְנֽוּ־אֶת־אַרְצִ֣י ׀ לָ֠הֶם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לְמ֨וֹרָשָׁ֜ה </a:t>
            </a:r>
            <a:r>
              <a:rPr lang="he-IL" sz="2200" dirty="0">
                <a:latin typeface="SBL Hebrew" pitchFamily="2" charset="-79"/>
                <a:cs typeface="SBL Hebrew" pitchFamily="2" charset="-79"/>
              </a:rPr>
              <a:t>בְּשִׂמְחַ֤ת כָּל־לֵבָב֙ בִּשְׁאָ֣ט נֶ֔פֶשׁ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לְמַ֥עַן </a:t>
            </a:r>
            <a:r>
              <a:rPr lang="he-IL" sz="2200" dirty="0">
                <a:latin typeface="SBL Hebrew" pitchFamily="2" charset="-79"/>
                <a:cs typeface="SBL Hebrew" pitchFamily="2" charset="-79"/>
              </a:rPr>
              <a:t>מִגְרָשָׁ֖הּ לָבַֽז׃ </a:t>
            </a:r>
            <a:endParaRPr lang="he-IL" sz="2200" dirty="0" smtClean="0">
              <a:latin typeface="SBL Hebrew" pitchFamily="2" charset="-79"/>
              <a:cs typeface="SBL Hebrew" pitchFamily="2" charset="-79"/>
            </a:endParaRPr>
          </a:p>
        </p:txBody>
      </p:sp>
      <p:sp>
        <p:nvSpPr>
          <p:cNvPr id="15" name="TextBox 14"/>
          <p:cNvSpPr txBox="1"/>
          <p:nvPr/>
        </p:nvSpPr>
        <p:spPr>
          <a:xfrm rot="19970949">
            <a:off x="4785219" y="3001492"/>
            <a:ext cx="630429" cy="307777"/>
          </a:xfrm>
          <a:prstGeom prst="rect">
            <a:avLst/>
          </a:prstGeom>
          <a:noFill/>
        </p:spPr>
        <p:txBody>
          <a:bodyPr wrap="none" rtlCol="0">
            <a:spAutoFit/>
          </a:bodyPr>
          <a:lstStyle/>
          <a:p>
            <a:r>
              <a:rPr lang="en-US" sz="1400" dirty="0" smtClean="0"/>
              <a:t>STOLE</a:t>
            </a:r>
            <a:endParaRPr lang="en-CA" sz="1400" dirty="0"/>
          </a:p>
        </p:txBody>
      </p:sp>
      <p:sp>
        <p:nvSpPr>
          <p:cNvPr id="17" name="TextBox 16"/>
          <p:cNvSpPr txBox="1"/>
          <p:nvPr/>
        </p:nvSpPr>
        <p:spPr>
          <a:xfrm rot="19970949">
            <a:off x="4657994" y="4542513"/>
            <a:ext cx="1047210" cy="307777"/>
          </a:xfrm>
          <a:prstGeom prst="rect">
            <a:avLst/>
          </a:prstGeom>
          <a:noFill/>
        </p:spPr>
        <p:txBody>
          <a:bodyPr wrap="none" rtlCol="0">
            <a:spAutoFit/>
          </a:bodyPr>
          <a:lstStyle/>
          <a:p>
            <a:r>
              <a:rPr lang="en-US" sz="1400" dirty="0" smtClean="0"/>
              <a:t>DESTROYED</a:t>
            </a:r>
            <a:endParaRPr lang="en-CA" sz="1400" dirty="0"/>
          </a:p>
        </p:txBody>
      </p:sp>
      <p:sp>
        <p:nvSpPr>
          <p:cNvPr id="18" name="TextBox 17"/>
          <p:cNvSpPr txBox="1"/>
          <p:nvPr/>
        </p:nvSpPr>
        <p:spPr>
          <a:xfrm rot="19970949">
            <a:off x="4785219" y="5154390"/>
            <a:ext cx="630429" cy="307777"/>
          </a:xfrm>
          <a:prstGeom prst="rect">
            <a:avLst/>
          </a:prstGeom>
          <a:noFill/>
        </p:spPr>
        <p:txBody>
          <a:bodyPr wrap="none" rtlCol="0">
            <a:spAutoFit/>
          </a:bodyPr>
          <a:lstStyle/>
          <a:p>
            <a:r>
              <a:rPr lang="en-US" sz="1400" dirty="0" smtClean="0"/>
              <a:t>STOLE</a:t>
            </a:r>
            <a:endParaRPr lang="en-CA" sz="1400" dirty="0"/>
          </a:p>
        </p:txBody>
      </p:sp>
      <p:sp>
        <p:nvSpPr>
          <p:cNvPr id="19" name="TextBox 18"/>
          <p:cNvSpPr txBox="1"/>
          <p:nvPr/>
        </p:nvSpPr>
        <p:spPr>
          <a:xfrm rot="19970949">
            <a:off x="4682694" y="5663033"/>
            <a:ext cx="835485" cy="307777"/>
          </a:xfrm>
          <a:prstGeom prst="rect">
            <a:avLst/>
          </a:prstGeom>
          <a:noFill/>
        </p:spPr>
        <p:txBody>
          <a:bodyPr wrap="none" rtlCol="0">
            <a:spAutoFit/>
          </a:bodyPr>
          <a:lstStyle/>
          <a:p>
            <a:r>
              <a:rPr lang="en-US" sz="1400" dirty="0" smtClean="0"/>
              <a:t>SHAMED</a:t>
            </a:r>
            <a:endParaRPr lang="en-CA" sz="1400" dirty="0"/>
          </a:p>
        </p:txBody>
      </p:sp>
      <p:sp>
        <p:nvSpPr>
          <p:cNvPr id="20" name="TextBox 19"/>
          <p:cNvSpPr txBox="1"/>
          <p:nvPr/>
        </p:nvSpPr>
        <p:spPr>
          <a:xfrm rot="19970949">
            <a:off x="202843" y="2464589"/>
            <a:ext cx="835485" cy="307777"/>
          </a:xfrm>
          <a:prstGeom prst="rect">
            <a:avLst/>
          </a:prstGeom>
          <a:noFill/>
        </p:spPr>
        <p:txBody>
          <a:bodyPr wrap="none" rtlCol="0">
            <a:spAutoFit/>
          </a:bodyPr>
          <a:lstStyle/>
          <a:p>
            <a:r>
              <a:rPr lang="en-US" sz="1400" dirty="0" smtClean="0"/>
              <a:t>SHAMED</a:t>
            </a:r>
            <a:endParaRPr lang="en-CA" sz="1400" dirty="0"/>
          </a:p>
        </p:txBody>
      </p:sp>
      <p:sp>
        <p:nvSpPr>
          <p:cNvPr id="21" name="TextBox 20"/>
          <p:cNvSpPr txBox="1"/>
          <p:nvPr/>
        </p:nvSpPr>
        <p:spPr>
          <a:xfrm rot="19970949">
            <a:off x="797491" y="2513571"/>
            <a:ext cx="630429" cy="307777"/>
          </a:xfrm>
          <a:prstGeom prst="rect">
            <a:avLst/>
          </a:prstGeom>
          <a:noFill/>
        </p:spPr>
        <p:txBody>
          <a:bodyPr wrap="none" rtlCol="0">
            <a:spAutoFit/>
          </a:bodyPr>
          <a:lstStyle/>
          <a:p>
            <a:r>
              <a:rPr lang="en-US" sz="1400" dirty="0" smtClean="0"/>
              <a:t>STOLE</a:t>
            </a:r>
            <a:endParaRPr lang="en-CA" sz="1400" dirty="0"/>
          </a:p>
        </p:txBody>
      </p:sp>
      <p:sp>
        <p:nvSpPr>
          <p:cNvPr id="22" name="TextBox 21"/>
          <p:cNvSpPr txBox="1"/>
          <p:nvPr/>
        </p:nvSpPr>
        <p:spPr>
          <a:xfrm rot="19970949">
            <a:off x="949891" y="4850166"/>
            <a:ext cx="630429" cy="307777"/>
          </a:xfrm>
          <a:prstGeom prst="rect">
            <a:avLst/>
          </a:prstGeom>
          <a:noFill/>
        </p:spPr>
        <p:txBody>
          <a:bodyPr wrap="none" rtlCol="0">
            <a:spAutoFit/>
          </a:bodyPr>
          <a:lstStyle/>
          <a:p>
            <a:r>
              <a:rPr lang="en-US" sz="1400" dirty="0" smtClean="0"/>
              <a:t>STOLE</a:t>
            </a:r>
            <a:endParaRPr lang="en-CA" sz="1400" dirty="0"/>
          </a:p>
        </p:txBody>
      </p:sp>
      <p:sp>
        <p:nvSpPr>
          <p:cNvPr id="23" name="TextBox 22"/>
          <p:cNvSpPr txBox="1"/>
          <p:nvPr/>
        </p:nvSpPr>
        <p:spPr>
          <a:xfrm rot="20949490">
            <a:off x="-51561" y="4971999"/>
            <a:ext cx="835485" cy="307777"/>
          </a:xfrm>
          <a:prstGeom prst="rect">
            <a:avLst/>
          </a:prstGeom>
          <a:noFill/>
        </p:spPr>
        <p:txBody>
          <a:bodyPr wrap="none" rtlCol="0">
            <a:spAutoFit/>
          </a:bodyPr>
          <a:lstStyle/>
          <a:p>
            <a:r>
              <a:rPr lang="en-US" sz="1400" dirty="0" smtClean="0"/>
              <a:t>SHAMED</a:t>
            </a:r>
            <a:endParaRPr lang="en-CA" sz="1400" dirty="0"/>
          </a:p>
        </p:txBody>
      </p:sp>
      <p:sp>
        <p:nvSpPr>
          <p:cNvPr id="24" name="TextBox 23"/>
          <p:cNvSpPr txBox="1"/>
          <p:nvPr/>
        </p:nvSpPr>
        <p:spPr>
          <a:xfrm rot="19970949">
            <a:off x="1651302" y="5663031"/>
            <a:ext cx="630429" cy="307777"/>
          </a:xfrm>
          <a:prstGeom prst="rect">
            <a:avLst/>
          </a:prstGeom>
          <a:noFill/>
        </p:spPr>
        <p:txBody>
          <a:bodyPr wrap="none" rtlCol="0">
            <a:spAutoFit/>
          </a:bodyPr>
          <a:lstStyle/>
          <a:p>
            <a:r>
              <a:rPr lang="en-US" sz="1400" dirty="0" smtClean="0"/>
              <a:t>STOLE</a:t>
            </a:r>
            <a:endParaRPr lang="en-CA" sz="1400" dirty="0"/>
          </a:p>
        </p:txBody>
      </p:sp>
      <p:sp>
        <p:nvSpPr>
          <p:cNvPr id="26" name="Title 1"/>
          <p:cNvSpPr txBox="1">
            <a:spLocks/>
          </p:cNvSpPr>
          <p:nvPr/>
        </p:nvSpPr>
        <p:spPr>
          <a:xfrm>
            <a:off x="33528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Ezekiel 36:4-5</a:t>
            </a:r>
            <a:endParaRPr lang="en-US" sz="1200" dirty="0"/>
          </a:p>
        </p:txBody>
      </p:sp>
    </p:spTree>
    <p:extLst>
      <p:ext uri="{BB962C8B-B14F-4D97-AF65-F5344CB8AC3E}">
        <p14:creationId xmlns:p14="http://schemas.microsoft.com/office/powerpoint/2010/main" val="50920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24400" y="304800"/>
            <a:ext cx="4419600" cy="6096000"/>
          </a:xfrm>
        </p:spPr>
        <p:txBody>
          <a:bodyPr>
            <a:normAutofit/>
          </a:bodyPr>
          <a:lstStyle/>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smtClean="0">
                <a:solidFill>
                  <a:srgbClr val="FF0000"/>
                </a:solidFill>
                <a:latin typeface="SBL Hebrew" pitchFamily="2" charset="-79"/>
                <a:cs typeface="SBL Hebrew" pitchFamily="2" charset="-79"/>
              </a:rPr>
              <a:t>לָכֵ֕ן</a:t>
            </a:r>
            <a:r>
              <a:rPr lang="he-IL" sz="2200" dirty="0" smtClean="0">
                <a:latin typeface="SBL Hebrew" pitchFamily="2" charset="-79"/>
                <a:cs typeface="SBL Hebrew" pitchFamily="2" charset="-79"/>
              </a:rPr>
              <a:t> </a:t>
            </a:r>
            <a:r>
              <a:rPr lang="he-IL" sz="2200" dirty="0">
                <a:solidFill>
                  <a:srgbClr val="FF00FF"/>
                </a:solidFill>
                <a:latin typeface="SBL Hebrew" pitchFamily="2" charset="-79"/>
                <a:cs typeface="SBL Hebrew" pitchFamily="2" charset="-79"/>
              </a:rPr>
              <a:t>הִנָּבֵ֖א</a:t>
            </a:r>
            <a:r>
              <a:rPr lang="he-IL" sz="2200" dirty="0">
                <a:latin typeface="SBL Hebrew" pitchFamily="2" charset="-79"/>
                <a:cs typeface="SBL Hebrew" pitchFamily="2" charset="-79"/>
              </a:rPr>
              <a:t> עַל־אַדְמַ֣ת יִשְׂרָאֵ֑ל </a:t>
            </a:r>
            <a:r>
              <a:rPr lang="he-IL" sz="2200" dirty="0">
                <a:solidFill>
                  <a:srgbClr val="FF00FF"/>
                </a:solidFill>
                <a:latin typeface="SBL Hebrew" pitchFamily="2" charset="-79"/>
                <a:cs typeface="SBL Hebrew" pitchFamily="2" charset="-79"/>
              </a:rPr>
              <a:t>וְאָמַרְתָּ֡ </a:t>
            </a:r>
            <a:endParaRPr lang="he-IL" sz="2200" dirty="0" smtClean="0">
              <a:solidFill>
                <a:srgbClr val="FF00FF"/>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לֶהָרִ֣ים </a:t>
            </a:r>
            <a:r>
              <a:rPr lang="he-IL" sz="2200" dirty="0">
                <a:latin typeface="SBL Hebrew" pitchFamily="2" charset="-79"/>
                <a:cs typeface="SBL Hebrew" pitchFamily="2" charset="-79"/>
              </a:rPr>
              <a:t>וְ֠לַגְּבָעוֹת לָאֲפִיקִ֨ים וְלַגֵּאָי֜וֹת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solidFill>
                  <a:srgbClr val="0000FF"/>
                </a:solidFill>
                <a:latin typeface="SBL Hebrew" pitchFamily="2" charset="-79"/>
                <a:cs typeface="SBL Hebrew" pitchFamily="2" charset="-79"/>
              </a:rPr>
              <a:t>כֹּֽה־אָמַ֣ר </a:t>
            </a:r>
            <a:r>
              <a:rPr lang="he-IL" sz="2200" dirty="0">
                <a:solidFill>
                  <a:srgbClr val="0000FF"/>
                </a:solidFill>
                <a:latin typeface="SBL Hebrew" pitchFamily="2" charset="-79"/>
                <a:cs typeface="SBL Hebrew" pitchFamily="2" charset="-79"/>
              </a:rPr>
              <a:t>׀ אֲדֹנָ֣י יְהוִ֗ה </a:t>
            </a:r>
            <a:endParaRPr lang="he-IL" sz="2200" dirty="0" smtClean="0">
              <a:solidFill>
                <a:srgbClr val="0000FF"/>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הִנְנִ֨י </a:t>
            </a:r>
            <a:r>
              <a:rPr lang="he-IL" sz="2200" dirty="0">
                <a:latin typeface="SBL Hebrew" pitchFamily="2" charset="-79"/>
                <a:cs typeface="SBL Hebrew" pitchFamily="2" charset="-79"/>
              </a:rPr>
              <a:t>בְקִנְאָתִ֤י וּבַחֲמָתִי֙ דִּבַּ֔רְתִּי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solidFill>
                  <a:srgbClr val="008000"/>
                </a:solidFill>
                <a:latin typeface="SBL Hebrew" pitchFamily="2" charset="-79"/>
                <a:cs typeface="SBL Hebrew" pitchFamily="2" charset="-79"/>
              </a:rPr>
              <a:t>יַ֛עַן</a:t>
            </a: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כְּלִמַּ֥ת גּוֹיִ֖ם נְשָׂאתֶֽם׃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smtClean="0">
                <a:solidFill>
                  <a:srgbClr val="FF0000"/>
                </a:solidFill>
                <a:latin typeface="SBL Hebrew" pitchFamily="2" charset="-79"/>
                <a:cs typeface="SBL Hebrew" pitchFamily="2" charset="-79"/>
              </a:rPr>
              <a:t>לָכֵ֗ן</a:t>
            </a:r>
            <a:r>
              <a:rPr lang="he-IL" sz="2200" dirty="0" smtClean="0">
                <a:latin typeface="SBL Hebrew" pitchFamily="2" charset="-79"/>
                <a:cs typeface="SBL Hebrew" pitchFamily="2" charset="-79"/>
              </a:rPr>
              <a:t> </a:t>
            </a:r>
            <a:r>
              <a:rPr lang="he-IL" sz="2200" dirty="0">
                <a:solidFill>
                  <a:srgbClr val="0000FF"/>
                </a:solidFill>
                <a:latin typeface="SBL Hebrew" pitchFamily="2" charset="-79"/>
                <a:cs typeface="SBL Hebrew" pitchFamily="2" charset="-79"/>
              </a:rPr>
              <a:t>כֹּ֤ה אָמַר֙ אֲדֹנָ֣י יְהוִ֔ה </a:t>
            </a:r>
            <a:endParaRPr lang="he-IL" sz="2200" dirty="0" smtClean="0">
              <a:solidFill>
                <a:srgbClr val="0000FF"/>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אֲנִ֖י </a:t>
            </a:r>
            <a:r>
              <a:rPr lang="he-IL" sz="2200" dirty="0">
                <a:latin typeface="SBL Hebrew" pitchFamily="2" charset="-79"/>
                <a:cs typeface="SBL Hebrew" pitchFamily="2" charset="-79"/>
              </a:rPr>
              <a:t>נָשָׂ֣אתִי אֶת־יָדִ֑י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solidFill>
                  <a:schemeClr val="accent6">
                    <a:lumMod val="50000"/>
                  </a:schemeClr>
                </a:solidFill>
                <a:latin typeface="SBL Hebrew" pitchFamily="2" charset="-79"/>
                <a:cs typeface="SBL Hebrew" pitchFamily="2" charset="-79"/>
              </a:rPr>
              <a:t>אִם־לֹ֤א</a:t>
            </a: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הַגּוֹיִם֙ אֲשֶׁ֣ר לָכֶ֣ם מִסָּבִ֔יב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הֵ֖מָּה </a:t>
            </a:r>
            <a:r>
              <a:rPr lang="he-IL" sz="2200" dirty="0">
                <a:latin typeface="SBL Hebrew" pitchFamily="2" charset="-79"/>
                <a:cs typeface="SBL Hebrew" pitchFamily="2" charset="-79"/>
              </a:rPr>
              <a:t>כְּלִמָּתָ֥ם יִשָּֽׂאוּ׃ </a:t>
            </a:r>
          </a:p>
        </p:txBody>
      </p:sp>
      <p:sp>
        <p:nvSpPr>
          <p:cNvPr id="2" name="TextBox 1"/>
          <p:cNvSpPr txBox="1"/>
          <p:nvPr/>
        </p:nvSpPr>
        <p:spPr>
          <a:xfrm>
            <a:off x="4963315" y="1590675"/>
            <a:ext cx="867545" cy="261610"/>
          </a:xfrm>
          <a:prstGeom prst="rect">
            <a:avLst/>
          </a:prstGeom>
          <a:noFill/>
        </p:spPr>
        <p:txBody>
          <a:bodyPr wrap="none" rtlCol="0">
            <a:spAutoFit/>
          </a:bodyPr>
          <a:lstStyle/>
          <a:p>
            <a:r>
              <a:rPr lang="en-US" sz="1100" dirty="0" smtClean="0"/>
              <a:t>Inc. from v5</a:t>
            </a:r>
            <a:endParaRPr lang="en-CA" sz="1100" dirty="0"/>
          </a:p>
        </p:txBody>
      </p:sp>
      <p:sp>
        <p:nvSpPr>
          <p:cNvPr id="5" name="TextBox 4"/>
          <p:cNvSpPr txBox="1"/>
          <p:nvPr/>
        </p:nvSpPr>
        <p:spPr>
          <a:xfrm rot="19970949">
            <a:off x="5211477" y="2078533"/>
            <a:ext cx="724878" cy="307777"/>
          </a:xfrm>
          <a:prstGeom prst="rect">
            <a:avLst/>
          </a:prstGeom>
          <a:noFill/>
        </p:spPr>
        <p:txBody>
          <a:bodyPr wrap="none" rtlCol="0">
            <a:spAutoFit/>
          </a:bodyPr>
          <a:lstStyle/>
          <a:p>
            <a:r>
              <a:rPr lang="en-US" sz="1400" dirty="0" smtClean="0"/>
              <a:t>SHAME</a:t>
            </a:r>
            <a:endParaRPr lang="en-CA" sz="1400" dirty="0"/>
          </a:p>
        </p:txBody>
      </p:sp>
      <p:sp>
        <p:nvSpPr>
          <p:cNvPr id="4" name="Rounded Rectangle 3"/>
          <p:cNvSpPr/>
          <p:nvPr/>
        </p:nvSpPr>
        <p:spPr>
          <a:xfrm>
            <a:off x="6477000" y="1952625"/>
            <a:ext cx="914400" cy="371476"/>
          </a:xfrm>
          <a:prstGeom prst="roundRect">
            <a:avLst/>
          </a:prstGeom>
          <a:no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ounded Rectangle 6"/>
          <p:cNvSpPr/>
          <p:nvPr/>
        </p:nvSpPr>
        <p:spPr>
          <a:xfrm>
            <a:off x="6858000" y="3952875"/>
            <a:ext cx="676275" cy="352426"/>
          </a:xfrm>
          <a:prstGeom prst="roundRect">
            <a:avLst/>
          </a:prstGeom>
          <a:no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ounded Rectangle 7"/>
          <p:cNvSpPr/>
          <p:nvPr/>
        </p:nvSpPr>
        <p:spPr>
          <a:xfrm>
            <a:off x="7724774" y="3152775"/>
            <a:ext cx="752475" cy="400050"/>
          </a:xfrm>
          <a:prstGeom prst="roundRect">
            <a:avLst/>
          </a:prstGeom>
          <a:no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TextBox 8"/>
          <p:cNvSpPr txBox="1"/>
          <p:nvPr/>
        </p:nvSpPr>
        <p:spPr>
          <a:xfrm rot="19970949">
            <a:off x="5211477" y="4066783"/>
            <a:ext cx="724878" cy="307777"/>
          </a:xfrm>
          <a:prstGeom prst="rect">
            <a:avLst/>
          </a:prstGeom>
          <a:noFill/>
        </p:spPr>
        <p:txBody>
          <a:bodyPr wrap="none" rtlCol="0">
            <a:spAutoFit/>
          </a:bodyPr>
          <a:lstStyle/>
          <a:p>
            <a:r>
              <a:rPr lang="en-US" sz="1400" dirty="0" smtClean="0"/>
              <a:t>SHAME</a:t>
            </a:r>
            <a:endParaRPr lang="en-CA" sz="1400" dirty="0"/>
          </a:p>
        </p:txBody>
      </p:sp>
      <p:sp>
        <p:nvSpPr>
          <p:cNvPr id="11" name="Content Placeholder 2"/>
          <p:cNvSpPr txBox="1">
            <a:spLocks/>
          </p:cNvSpPr>
          <p:nvPr/>
        </p:nvSpPr>
        <p:spPr>
          <a:xfrm>
            <a:off x="0" y="304800"/>
            <a:ext cx="4419600" cy="6096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וְאַתֶּ֞ם </a:t>
            </a:r>
            <a:r>
              <a:rPr lang="he-IL" sz="2200" dirty="0">
                <a:latin typeface="SBL Hebrew" pitchFamily="2" charset="-79"/>
                <a:cs typeface="SBL Hebrew" pitchFamily="2" charset="-79"/>
              </a:rPr>
              <a:t>הָרֵ֤י יִשְׂרָאֵל֙ עַנְפְּכֶ֣ם תִּתֵּ֔נוּ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וּפֶרְיְכֶ֥ם </a:t>
            </a:r>
            <a:r>
              <a:rPr lang="he-IL" sz="2200" dirty="0">
                <a:latin typeface="SBL Hebrew" pitchFamily="2" charset="-79"/>
                <a:cs typeface="SBL Hebrew" pitchFamily="2" charset="-79"/>
              </a:rPr>
              <a:t>תִּשְׂא֖וּ לְעַמִּ֣י יִשְׂרָאֵ֑ל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כִּ֥י </a:t>
            </a:r>
            <a:r>
              <a:rPr lang="he-IL" sz="2200" dirty="0">
                <a:latin typeface="SBL Hebrew" pitchFamily="2" charset="-79"/>
                <a:cs typeface="SBL Hebrew" pitchFamily="2" charset="-79"/>
              </a:rPr>
              <a:t>קֵרְב֖וּ לָבֽוֹא׃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כִּ֖י </a:t>
            </a:r>
            <a:r>
              <a:rPr lang="he-IL" sz="2200" dirty="0">
                <a:latin typeface="SBL Hebrew" pitchFamily="2" charset="-79"/>
                <a:cs typeface="SBL Hebrew" pitchFamily="2" charset="-79"/>
              </a:rPr>
              <a:t>הִנְנִ֣י </a:t>
            </a:r>
            <a:r>
              <a:rPr lang="he-IL" sz="2200" dirty="0" smtClean="0">
                <a:latin typeface="SBL Hebrew" pitchFamily="2" charset="-79"/>
                <a:cs typeface="SBL Hebrew" pitchFamily="2" charset="-79"/>
              </a:rPr>
              <a:t>אֲלֵיכֶ֑ם </a:t>
            </a:r>
            <a:r>
              <a:rPr lang="he-IL" sz="2200" dirty="0">
                <a:latin typeface="SBL Hebrew" pitchFamily="2" charset="-79"/>
                <a:cs typeface="SBL Hebrew" pitchFamily="2" charset="-79"/>
              </a:rPr>
              <a:t>וּפָנִ֣יתִי אֲלֵיכֶ֔ם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וְנֶעֱבַדְתֶּ֖ם </a:t>
            </a:r>
            <a:r>
              <a:rPr lang="he-IL" sz="2200" dirty="0">
                <a:latin typeface="SBL Hebrew" pitchFamily="2" charset="-79"/>
                <a:cs typeface="SBL Hebrew" pitchFamily="2" charset="-79"/>
              </a:rPr>
              <a:t>וְנִזְרַעְתֶּֽם׃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וְהִרְבֵּיתִ֤י </a:t>
            </a:r>
            <a:r>
              <a:rPr lang="he-IL" sz="2200" dirty="0">
                <a:latin typeface="SBL Hebrew" pitchFamily="2" charset="-79"/>
                <a:cs typeface="SBL Hebrew" pitchFamily="2" charset="-79"/>
              </a:rPr>
              <a:t>עֲלֵיכֶם֙ אָדָ֔ם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כָּל־בֵּ֥ית </a:t>
            </a:r>
            <a:r>
              <a:rPr lang="he-IL" sz="2200" dirty="0">
                <a:latin typeface="SBL Hebrew" pitchFamily="2" charset="-79"/>
                <a:cs typeface="SBL Hebrew" pitchFamily="2" charset="-79"/>
              </a:rPr>
              <a:t>יִשְׂרָאֵ֖ל כֻּלֹּ֑ה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וְנֹֽשְׁבוּ֙ </a:t>
            </a:r>
            <a:r>
              <a:rPr lang="he-IL" sz="2200" dirty="0">
                <a:latin typeface="SBL Hebrew" pitchFamily="2" charset="-79"/>
                <a:cs typeface="SBL Hebrew" pitchFamily="2" charset="-79"/>
              </a:rPr>
              <a:t>הֶֽעָרִ֔ים וְהֶחֳרָב֖וֹת תִּבָּנֶֽינָה׃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וְהִרְבֵּיתִ֧י </a:t>
            </a:r>
            <a:r>
              <a:rPr lang="he-IL" sz="2200" dirty="0">
                <a:latin typeface="SBL Hebrew" pitchFamily="2" charset="-79"/>
                <a:cs typeface="SBL Hebrew" pitchFamily="2" charset="-79"/>
              </a:rPr>
              <a:t>עֲלֵיכֶ֛ם אָדָ֥ם </a:t>
            </a:r>
            <a:r>
              <a:rPr lang="he-IL" sz="2200" dirty="0" smtClean="0">
                <a:latin typeface="SBL Hebrew" pitchFamily="2" charset="-79"/>
                <a:cs typeface="SBL Hebrew" pitchFamily="2" charset="-79"/>
              </a:rPr>
              <a:t>וּבְהֵמָ֖ה </a:t>
            </a:r>
            <a:r>
              <a:rPr lang="he-IL" sz="2200" dirty="0">
                <a:latin typeface="SBL Hebrew" pitchFamily="2" charset="-79"/>
                <a:cs typeface="SBL Hebrew" pitchFamily="2" charset="-79"/>
              </a:rPr>
              <a:t>וְרָב֣וּ וּפָר֑וּ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וְהוֹשַׁבְתִּ֨י </a:t>
            </a:r>
            <a:r>
              <a:rPr lang="he-IL" sz="2200" dirty="0">
                <a:latin typeface="SBL Hebrew" pitchFamily="2" charset="-79"/>
                <a:cs typeface="SBL Hebrew" pitchFamily="2" charset="-79"/>
              </a:rPr>
              <a:t>אֶתְכֶ֜ם כְּקַדְמֽוֹתֵיכֶ֗ם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וְהֵטִֽבֹתִי֙ </a:t>
            </a:r>
            <a:r>
              <a:rPr lang="he-IL" sz="2200" dirty="0">
                <a:latin typeface="SBL Hebrew" pitchFamily="2" charset="-79"/>
                <a:cs typeface="SBL Hebrew" pitchFamily="2" charset="-79"/>
              </a:rPr>
              <a:t>מֵרִאשֹׁ֣תֵיכֶ֔ם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וִֽידַעְתֶּ֖ם </a:t>
            </a:r>
            <a:r>
              <a:rPr lang="he-IL" sz="2200" dirty="0">
                <a:latin typeface="SBL Hebrew" pitchFamily="2" charset="-79"/>
                <a:cs typeface="SBL Hebrew" pitchFamily="2" charset="-79"/>
              </a:rPr>
              <a:t>כִּֽי־אֲנִ֥י יְהוָֽה׃ </a:t>
            </a:r>
          </a:p>
        </p:txBody>
      </p:sp>
      <p:sp>
        <p:nvSpPr>
          <p:cNvPr id="12" name="Rounded Rectangle 11"/>
          <p:cNvSpPr/>
          <p:nvPr/>
        </p:nvSpPr>
        <p:spPr>
          <a:xfrm>
            <a:off x="2695574" y="743949"/>
            <a:ext cx="695325" cy="333375"/>
          </a:xfrm>
          <a:prstGeom prst="roundRect">
            <a:avLst/>
          </a:prstGeom>
          <a:no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TextBox 12"/>
          <p:cNvSpPr txBox="1"/>
          <p:nvPr/>
        </p:nvSpPr>
        <p:spPr>
          <a:xfrm rot="19970949">
            <a:off x="11743" y="377630"/>
            <a:ext cx="1061444" cy="307777"/>
          </a:xfrm>
          <a:prstGeom prst="rect">
            <a:avLst/>
          </a:prstGeom>
          <a:noFill/>
        </p:spPr>
        <p:txBody>
          <a:bodyPr wrap="none" rtlCol="0">
            <a:spAutoFit/>
          </a:bodyPr>
          <a:lstStyle/>
          <a:p>
            <a:r>
              <a:rPr lang="en-US" sz="1400" dirty="0" smtClean="0"/>
              <a:t>anti-SHAME</a:t>
            </a:r>
            <a:endParaRPr lang="en-CA" sz="1400" dirty="0"/>
          </a:p>
        </p:txBody>
      </p:sp>
      <p:sp>
        <p:nvSpPr>
          <p:cNvPr id="14" name="TextBox 13"/>
          <p:cNvSpPr txBox="1"/>
          <p:nvPr/>
        </p:nvSpPr>
        <p:spPr>
          <a:xfrm rot="19970949">
            <a:off x="-88534" y="1242523"/>
            <a:ext cx="1262012" cy="307777"/>
          </a:xfrm>
          <a:prstGeom prst="rect">
            <a:avLst/>
          </a:prstGeom>
          <a:noFill/>
        </p:spPr>
        <p:txBody>
          <a:bodyPr wrap="none" rtlCol="0">
            <a:spAutoFit/>
          </a:bodyPr>
          <a:lstStyle/>
          <a:p>
            <a:r>
              <a:rPr lang="en-US" sz="1400" dirty="0" smtClean="0"/>
              <a:t>people coming</a:t>
            </a:r>
            <a:endParaRPr lang="en-CA" sz="1400" dirty="0"/>
          </a:p>
        </p:txBody>
      </p:sp>
      <p:sp>
        <p:nvSpPr>
          <p:cNvPr id="15" name="TextBox 14"/>
          <p:cNvSpPr txBox="1"/>
          <p:nvPr/>
        </p:nvSpPr>
        <p:spPr>
          <a:xfrm rot="19970949">
            <a:off x="-594" y="2127592"/>
            <a:ext cx="1086131" cy="307777"/>
          </a:xfrm>
          <a:prstGeom prst="rect">
            <a:avLst/>
          </a:prstGeom>
          <a:noFill/>
        </p:spPr>
        <p:txBody>
          <a:bodyPr wrap="none" rtlCol="0">
            <a:spAutoFit/>
          </a:bodyPr>
          <a:lstStyle/>
          <a:p>
            <a:r>
              <a:rPr lang="en-US" sz="1400" dirty="0" smtClean="0"/>
              <a:t>land worked</a:t>
            </a:r>
            <a:endParaRPr lang="en-CA" sz="1400" dirty="0"/>
          </a:p>
        </p:txBody>
      </p:sp>
      <p:sp>
        <p:nvSpPr>
          <p:cNvPr id="16" name="TextBox 15"/>
          <p:cNvSpPr txBox="1"/>
          <p:nvPr/>
        </p:nvSpPr>
        <p:spPr>
          <a:xfrm rot="19970949">
            <a:off x="-126557" y="3434286"/>
            <a:ext cx="1338059" cy="307777"/>
          </a:xfrm>
          <a:prstGeom prst="rect">
            <a:avLst/>
          </a:prstGeom>
          <a:noFill/>
        </p:spPr>
        <p:txBody>
          <a:bodyPr wrap="none" rtlCol="0">
            <a:spAutoFit/>
          </a:bodyPr>
          <a:lstStyle/>
          <a:p>
            <a:r>
              <a:rPr lang="en-US" sz="1400" dirty="0" smtClean="0"/>
              <a:t>people increase</a:t>
            </a:r>
            <a:endParaRPr lang="en-CA" sz="1400" dirty="0"/>
          </a:p>
        </p:txBody>
      </p:sp>
      <p:sp>
        <p:nvSpPr>
          <p:cNvPr id="20" name="TextBox 19"/>
          <p:cNvSpPr txBox="1"/>
          <p:nvPr/>
        </p:nvSpPr>
        <p:spPr>
          <a:xfrm rot="19970949">
            <a:off x="-28356" y="5393743"/>
            <a:ext cx="1141659" cy="307777"/>
          </a:xfrm>
          <a:prstGeom prst="rect">
            <a:avLst/>
          </a:prstGeom>
          <a:noFill/>
        </p:spPr>
        <p:txBody>
          <a:bodyPr wrap="none" rtlCol="0">
            <a:spAutoFit/>
          </a:bodyPr>
          <a:lstStyle/>
          <a:p>
            <a:r>
              <a:rPr lang="en-US" sz="1400" dirty="0" smtClean="0"/>
              <a:t>YHWH acting</a:t>
            </a:r>
            <a:endParaRPr lang="en-CA" sz="1400" dirty="0"/>
          </a:p>
        </p:txBody>
      </p:sp>
      <p:sp>
        <p:nvSpPr>
          <p:cNvPr id="21" name="TextBox 20"/>
          <p:cNvSpPr txBox="1"/>
          <p:nvPr/>
        </p:nvSpPr>
        <p:spPr>
          <a:xfrm rot="19970949">
            <a:off x="-52401" y="6034733"/>
            <a:ext cx="1189749" cy="307777"/>
          </a:xfrm>
          <a:prstGeom prst="rect">
            <a:avLst/>
          </a:prstGeom>
          <a:noFill/>
        </p:spPr>
        <p:txBody>
          <a:bodyPr wrap="none" rtlCol="0">
            <a:spAutoFit/>
          </a:bodyPr>
          <a:lstStyle/>
          <a:p>
            <a:r>
              <a:rPr lang="en-US" sz="1400" dirty="0" smtClean="0"/>
              <a:t>Purpose/Goal</a:t>
            </a:r>
            <a:endParaRPr lang="en-CA" sz="1400" dirty="0"/>
          </a:p>
        </p:txBody>
      </p:sp>
      <p:sp>
        <p:nvSpPr>
          <p:cNvPr id="23" name="Title 1"/>
          <p:cNvSpPr txBox="1">
            <a:spLocks/>
          </p:cNvSpPr>
          <p:nvPr/>
        </p:nvSpPr>
        <p:spPr>
          <a:xfrm>
            <a:off x="76200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Ezekiel 36:6-7</a:t>
            </a:r>
            <a:endParaRPr lang="en-US" sz="1200" dirty="0"/>
          </a:p>
        </p:txBody>
      </p:sp>
      <p:sp>
        <p:nvSpPr>
          <p:cNvPr id="24" name="Title 1"/>
          <p:cNvSpPr txBox="1">
            <a:spLocks/>
          </p:cNvSpPr>
          <p:nvPr/>
        </p:nvSpPr>
        <p:spPr>
          <a:xfrm>
            <a:off x="28956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Ezekiel 36:8-11</a:t>
            </a:r>
            <a:endParaRPr lang="en-US" sz="1200" dirty="0"/>
          </a:p>
        </p:txBody>
      </p:sp>
    </p:spTree>
    <p:extLst>
      <p:ext uri="{BB962C8B-B14F-4D97-AF65-F5344CB8AC3E}">
        <p14:creationId xmlns:p14="http://schemas.microsoft.com/office/powerpoint/2010/main" val="3264813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D:\My Documents\HebrewCourseBriercrestFirstYear2014\Rocine Readings\07 Ezekiel 37_1-14\pics\Calumn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52400"/>
            <a:ext cx="3310447" cy="2362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My Documents\HebrewCourseBriercrestFirstYear2014\Rocine Readings\07 Ezekiel 37_1-14\pics\derision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25955" y="152400"/>
            <a:ext cx="1932245" cy="23622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D:\My Documents\HebrewCourseBriercrestFirstYear2014\Rocine Readings\07 Ezekiel 37_1-14\pics\utter contemp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86500" y="3933824"/>
            <a:ext cx="2171700" cy="1628776"/>
          </a:xfrm>
          <a:prstGeom prst="rect">
            <a:avLst/>
          </a:prstGeom>
          <a:noFill/>
          <a:extLst>
            <a:ext uri="{909E8E84-426E-40DD-AFC4-6F175D3DCCD1}">
              <a14:hiddenFill xmlns:a14="http://schemas.microsoft.com/office/drawing/2010/main">
                <a:solidFill>
                  <a:srgbClr val="FFFFFF"/>
                </a:solidFill>
              </a14:hiddenFill>
            </a:ext>
          </a:extLst>
        </p:spPr>
      </p:pic>
      <p:sp>
        <p:nvSpPr>
          <p:cNvPr id="20" name="Title 1"/>
          <p:cNvSpPr txBox="1">
            <a:spLocks/>
          </p:cNvSpPr>
          <p:nvPr/>
        </p:nvSpPr>
        <p:spPr>
          <a:xfrm>
            <a:off x="533400" y="3053338"/>
            <a:ext cx="3310447" cy="376981"/>
          </a:xfrm>
          <a:prstGeom prst="rect">
            <a:avLst/>
          </a:prstGeom>
        </p:spPr>
        <p:txBody>
          <a:bodyP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57200"/>
            <a:r>
              <a:rPr lang="en-US" sz="2800" dirty="0" smtClean="0">
                <a:solidFill>
                  <a:schemeClr val="bg1"/>
                </a:solidFill>
                <a:cs typeface="Times New Roman" pitchFamily="18" charset="0"/>
              </a:rPr>
              <a:t>calumny (v.3)</a:t>
            </a:r>
            <a:endParaRPr lang="en-US" sz="2800" dirty="0">
              <a:solidFill>
                <a:schemeClr val="bg1"/>
              </a:solidFill>
              <a:cs typeface="Times New Roman" pitchFamily="18" charset="0"/>
            </a:endParaRPr>
          </a:p>
        </p:txBody>
      </p:sp>
      <p:sp>
        <p:nvSpPr>
          <p:cNvPr id="21" name="Title 1"/>
          <p:cNvSpPr txBox="1">
            <a:spLocks/>
          </p:cNvSpPr>
          <p:nvPr/>
        </p:nvSpPr>
        <p:spPr>
          <a:xfrm>
            <a:off x="533400" y="2576244"/>
            <a:ext cx="3310447" cy="39687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57200" rtl="1"/>
            <a:r>
              <a:rPr lang="he-IL" sz="2800" dirty="0">
                <a:solidFill>
                  <a:schemeClr val="bg1"/>
                </a:solidFill>
                <a:latin typeface="SBL Hebrew" pitchFamily="2" charset="-79"/>
                <a:cs typeface="SBL Hebrew" pitchFamily="2" charset="-79"/>
              </a:rPr>
              <a:t>דִּבָּה</a:t>
            </a:r>
            <a:endParaRPr lang="en-US" sz="2800" dirty="0">
              <a:solidFill>
                <a:schemeClr val="bg1"/>
              </a:solidFill>
              <a:latin typeface="SBL Hebrew" pitchFamily="2" charset="-79"/>
              <a:cs typeface="SBL Hebrew" pitchFamily="2" charset="-79"/>
            </a:endParaRPr>
          </a:p>
        </p:txBody>
      </p:sp>
      <p:sp>
        <p:nvSpPr>
          <p:cNvPr id="22" name="Title 1"/>
          <p:cNvSpPr txBox="1">
            <a:spLocks/>
          </p:cNvSpPr>
          <p:nvPr/>
        </p:nvSpPr>
        <p:spPr>
          <a:xfrm>
            <a:off x="6525955" y="3053338"/>
            <a:ext cx="1932245" cy="376981"/>
          </a:xfrm>
          <a:prstGeom prst="rect">
            <a:avLst/>
          </a:prstGeom>
        </p:spPr>
        <p:txBody>
          <a:bodyP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57200"/>
            <a:r>
              <a:rPr lang="en-US" sz="2800" dirty="0" smtClean="0">
                <a:solidFill>
                  <a:schemeClr val="bg1"/>
                </a:solidFill>
                <a:cs typeface="Times New Roman" pitchFamily="18" charset="0"/>
              </a:rPr>
              <a:t>derision (v.4)</a:t>
            </a:r>
            <a:endParaRPr lang="en-US" sz="2800" dirty="0">
              <a:solidFill>
                <a:schemeClr val="bg1"/>
              </a:solidFill>
              <a:cs typeface="Times New Roman" pitchFamily="18" charset="0"/>
            </a:endParaRPr>
          </a:p>
        </p:txBody>
      </p:sp>
      <p:sp>
        <p:nvSpPr>
          <p:cNvPr id="23" name="Title 1"/>
          <p:cNvSpPr txBox="1">
            <a:spLocks/>
          </p:cNvSpPr>
          <p:nvPr/>
        </p:nvSpPr>
        <p:spPr>
          <a:xfrm>
            <a:off x="6525955" y="2576244"/>
            <a:ext cx="1932245" cy="39687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57200" rtl="1"/>
            <a:r>
              <a:rPr lang="he-IL" sz="2800" dirty="0">
                <a:solidFill>
                  <a:schemeClr val="bg1"/>
                </a:solidFill>
                <a:latin typeface="SBL Hebrew" pitchFamily="2" charset="-79"/>
                <a:cs typeface="SBL Hebrew" pitchFamily="2" charset="-79"/>
              </a:rPr>
              <a:t>לַעַג</a:t>
            </a:r>
            <a:endParaRPr lang="en-US" sz="2800" dirty="0">
              <a:solidFill>
                <a:schemeClr val="bg1"/>
              </a:solidFill>
              <a:latin typeface="SBL Hebrew" pitchFamily="2" charset="-79"/>
              <a:cs typeface="SBL Hebrew" pitchFamily="2" charset="-79"/>
            </a:endParaRPr>
          </a:p>
        </p:txBody>
      </p:sp>
      <p:sp>
        <p:nvSpPr>
          <p:cNvPr id="24" name="Title 1"/>
          <p:cNvSpPr txBox="1">
            <a:spLocks/>
          </p:cNvSpPr>
          <p:nvPr/>
        </p:nvSpPr>
        <p:spPr>
          <a:xfrm>
            <a:off x="6115050" y="6165207"/>
            <a:ext cx="2514600" cy="376981"/>
          </a:xfrm>
          <a:prstGeom prst="rect">
            <a:avLst/>
          </a:prstGeom>
        </p:spPr>
        <p:txBody>
          <a:bodyP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57200"/>
            <a:r>
              <a:rPr lang="en-US" sz="2800" dirty="0">
                <a:solidFill>
                  <a:schemeClr val="bg1"/>
                </a:solidFill>
                <a:cs typeface="Times New Roman" pitchFamily="18" charset="0"/>
              </a:rPr>
              <a:t>utter </a:t>
            </a:r>
            <a:r>
              <a:rPr lang="en-US" sz="2800" dirty="0" smtClean="0">
                <a:solidFill>
                  <a:schemeClr val="bg1"/>
                </a:solidFill>
                <a:cs typeface="Times New Roman" pitchFamily="18" charset="0"/>
              </a:rPr>
              <a:t>contempt (v.5)</a:t>
            </a:r>
            <a:endParaRPr lang="en-US" sz="2800" dirty="0">
              <a:solidFill>
                <a:schemeClr val="bg1"/>
              </a:solidFill>
              <a:cs typeface="Times New Roman" pitchFamily="18" charset="0"/>
            </a:endParaRPr>
          </a:p>
        </p:txBody>
      </p:sp>
      <p:sp>
        <p:nvSpPr>
          <p:cNvPr id="25" name="Title 1"/>
          <p:cNvSpPr txBox="1">
            <a:spLocks/>
          </p:cNvSpPr>
          <p:nvPr/>
        </p:nvSpPr>
        <p:spPr>
          <a:xfrm>
            <a:off x="6286500" y="5699125"/>
            <a:ext cx="2171700" cy="39687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57200" rtl="1"/>
            <a:r>
              <a:rPr lang="he-IL" sz="2800" dirty="0">
                <a:solidFill>
                  <a:schemeClr val="bg1"/>
                </a:solidFill>
                <a:latin typeface="SBL Hebrew" pitchFamily="2" charset="-79"/>
                <a:cs typeface="SBL Hebrew" pitchFamily="2" charset="-79"/>
              </a:rPr>
              <a:t>שְׁאָט </a:t>
            </a:r>
            <a:r>
              <a:rPr lang="he-IL" sz="2800" dirty="0" smtClean="0">
                <a:solidFill>
                  <a:schemeClr val="bg1"/>
                </a:solidFill>
                <a:latin typeface="SBL Hebrew" pitchFamily="2" charset="-79"/>
                <a:cs typeface="SBL Hebrew" pitchFamily="2" charset="-79"/>
              </a:rPr>
              <a:t>נֶפֶשׁ</a:t>
            </a:r>
            <a:endParaRPr lang="en-US" sz="2800" dirty="0">
              <a:solidFill>
                <a:schemeClr val="bg1"/>
              </a:solidFill>
              <a:latin typeface="SBL Hebrew" pitchFamily="2" charset="-79"/>
              <a:cs typeface="SBL Hebrew" pitchFamily="2" charset="-79"/>
            </a:endParaRPr>
          </a:p>
        </p:txBody>
      </p:sp>
      <p:cxnSp>
        <p:nvCxnSpPr>
          <p:cNvPr id="3" name="Straight Arrow Connector 2"/>
          <p:cNvCxnSpPr/>
          <p:nvPr/>
        </p:nvCxnSpPr>
        <p:spPr>
          <a:xfrm>
            <a:off x="4495800" y="1562100"/>
            <a:ext cx="1143000" cy="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3074" name="Picture 2" descr="D:\My Documents\HebrewCourseBriercrestFirstYear2014\Rocine Readings\07 Ezekiel 37_1-14\pics\ignominy.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3933824"/>
            <a:ext cx="3310447" cy="2069029"/>
          </a:xfrm>
          <a:prstGeom prst="rect">
            <a:avLst/>
          </a:prstGeom>
          <a:noFill/>
          <a:extLst>
            <a:ext uri="{909E8E84-426E-40DD-AFC4-6F175D3DCCD1}">
              <a14:hiddenFill xmlns:a14="http://schemas.microsoft.com/office/drawing/2010/main">
                <a:solidFill>
                  <a:srgbClr val="FFFFFF"/>
                </a:solidFill>
              </a14:hiddenFill>
            </a:ext>
          </a:extLst>
        </p:spPr>
      </p:pic>
      <p:sp>
        <p:nvSpPr>
          <p:cNvPr id="19" name="Title 1"/>
          <p:cNvSpPr txBox="1">
            <a:spLocks/>
          </p:cNvSpPr>
          <p:nvPr/>
        </p:nvSpPr>
        <p:spPr>
          <a:xfrm>
            <a:off x="533400" y="6214319"/>
            <a:ext cx="1752600" cy="376981"/>
          </a:xfrm>
          <a:prstGeom prst="rect">
            <a:avLst/>
          </a:prstGeom>
        </p:spPr>
        <p:txBody>
          <a:bodyP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a:r>
              <a:rPr lang="en-US" sz="2800" dirty="0" smtClean="0">
                <a:solidFill>
                  <a:schemeClr val="bg1"/>
                </a:solidFill>
                <a:cs typeface="Times New Roman" pitchFamily="18" charset="0"/>
              </a:rPr>
              <a:t>ignominy (v.6)</a:t>
            </a:r>
            <a:endParaRPr lang="en-US" sz="2800" dirty="0">
              <a:solidFill>
                <a:schemeClr val="bg1"/>
              </a:solidFill>
              <a:cs typeface="Times New Roman" pitchFamily="18" charset="0"/>
            </a:endParaRPr>
          </a:p>
        </p:txBody>
      </p:sp>
      <p:sp>
        <p:nvSpPr>
          <p:cNvPr id="29" name="Title 1"/>
          <p:cNvSpPr txBox="1">
            <a:spLocks/>
          </p:cNvSpPr>
          <p:nvPr/>
        </p:nvSpPr>
        <p:spPr>
          <a:xfrm>
            <a:off x="1904999" y="6122244"/>
            <a:ext cx="1938847" cy="39687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defTabSz="457200" rtl="1"/>
            <a:r>
              <a:rPr lang="he-IL" sz="2800" dirty="0">
                <a:solidFill>
                  <a:schemeClr val="bg1"/>
                </a:solidFill>
                <a:latin typeface="SBL Hebrew" pitchFamily="2" charset="-79"/>
                <a:cs typeface="SBL Hebrew" pitchFamily="2" charset="-79"/>
              </a:rPr>
              <a:t>כְּלִמָּה</a:t>
            </a:r>
            <a:endParaRPr lang="en-US" sz="2800" dirty="0">
              <a:solidFill>
                <a:schemeClr val="bg1"/>
              </a:solidFill>
              <a:latin typeface="SBL Hebrew" pitchFamily="2" charset="-79"/>
              <a:cs typeface="SBL Hebrew" pitchFamily="2" charset="-79"/>
            </a:endParaRPr>
          </a:p>
        </p:txBody>
      </p:sp>
      <p:cxnSp>
        <p:nvCxnSpPr>
          <p:cNvPr id="30" name="Straight Arrow Connector 29"/>
          <p:cNvCxnSpPr/>
          <p:nvPr/>
        </p:nvCxnSpPr>
        <p:spPr>
          <a:xfrm flipH="1">
            <a:off x="4419600" y="4968338"/>
            <a:ext cx="1219200" cy="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7392730" y="3430319"/>
            <a:ext cx="0" cy="303481"/>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8405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9600" y="304800"/>
            <a:ext cx="4572000" cy="861774"/>
          </a:xfrm>
          <a:prstGeom prst="rect">
            <a:avLst/>
          </a:prstGeom>
        </p:spPr>
        <p:txBody>
          <a:bodyPr>
            <a:spAutoFit/>
          </a:bodyPr>
          <a:lstStyle/>
          <a:p>
            <a:pPr algn="r" rtl="1"/>
            <a:r>
              <a:rPr lang="en-CA" sz="1400" dirty="0">
                <a:latin typeface="SBL Hebrew" panose="02000000000000000000" pitchFamily="2" charset="-79"/>
                <a:cs typeface="SBL Hebrew" panose="02000000000000000000" pitchFamily="2" charset="-79"/>
              </a:rPr>
              <a:t>Ezekiel 36:12</a:t>
            </a:r>
          </a:p>
          <a:p>
            <a:pPr algn="r" rtl="1"/>
            <a:r>
              <a:rPr lang="he-IL" dirty="0">
                <a:latin typeface="SBL Hebrew" panose="02000000000000000000" pitchFamily="2" charset="-79"/>
                <a:cs typeface="SBL Hebrew" panose="02000000000000000000" pitchFamily="2" charset="-79"/>
              </a:rPr>
              <a:t>וְהוֹלַכְתִּי֩ עֲלֵיכֶ֙ם אָדָ֜ם אֶת־עַמִּ֤י יִשְׂרָאֵל֙ וִֽירֵשׁ֔וּךָ </a:t>
            </a:r>
            <a:endParaRPr lang="he-IL" dirty="0" smtClean="0">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וְהָיִ֥יתָ </a:t>
            </a:r>
            <a:r>
              <a:rPr lang="he-IL" dirty="0">
                <a:latin typeface="SBL Hebrew" panose="02000000000000000000" pitchFamily="2" charset="-79"/>
                <a:cs typeface="SBL Hebrew" panose="02000000000000000000" pitchFamily="2" charset="-79"/>
              </a:rPr>
              <a:t>לָהֶ֖ם לְנַחֲלָ֑ה </a:t>
            </a:r>
            <a:r>
              <a:rPr lang="he-IL" dirty="0">
                <a:solidFill>
                  <a:srgbClr val="C00000"/>
                </a:solidFill>
                <a:latin typeface="SBL Hebrew" panose="02000000000000000000" pitchFamily="2" charset="-79"/>
                <a:cs typeface="SBL Hebrew" panose="02000000000000000000" pitchFamily="2" charset="-79"/>
              </a:rPr>
              <a:t>וְלֹא־תוֹסִ֥ף ע֖וֹד לְשַׁכְּלָֽם</a:t>
            </a:r>
            <a:r>
              <a:rPr lang="he-IL" dirty="0">
                <a:latin typeface="SBL Hebrew" panose="02000000000000000000" pitchFamily="2" charset="-79"/>
                <a:cs typeface="SBL Hebrew" panose="02000000000000000000" pitchFamily="2" charset="-79"/>
              </a:rPr>
              <a:t>׃ ס</a:t>
            </a:r>
            <a:endParaRPr lang="en-CA" dirty="0">
              <a:latin typeface="SBL Hebrew" panose="02000000000000000000" pitchFamily="2" charset="-79"/>
              <a:cs typeface="SBL Hebrew" panose="02000000000000000000" pitchFamily="2" charset="-79"/>
            </a:endParaRPr>
          </a:p>
        </p:txBody>
      </p:sp>
      <p:sp>
        <p:nvSpPr>
          <p:cNvPr id="3" name="Rectangle 2"/>
          <p:cNvSpPr/>
          <p:nvPr/>
        </p:nvSpPr>
        <p:spPr>
          <a:xfrm>
            <a:off x="4419600" y="1632228"/>
            <a:ext cx="4572000" cy="1692771"/>
          </a:xfrm>
          <a:prstGeom prst="rect">
            <a:avLst/>
          </a:prstGeom>
        </p:spPr>
        <p:txBody>
          <a:bodyPr>
            <a:spAutoFit/>
          </a:bodyPr>
          <a:lstStyle/>
          <a:p>
            <a:pPr algn="r" rtl="1"/>
            <a:r>
              <a:rPr lang="en-CA" sz="1400" dirty="0">
                <a:latin typeface="SBL Hebrew" panose="02000000000000000000" pitchFamily="2" charset="-79"/>
                <a:cs typeface="SBL Hebrew" panose="02000000000000000000" pitchFamily="2" charset="-79"/>
              </a:rPr>
              <a:t>Ezekiel 36:13-14</a:t>
            </a:r>
          </a:p>
          <a:p>
            <a:pPr algn="r" rtl="1"/>
            <a:r>
              <a:rPr lang="he-IL" dirty="0">
                <a:latin typeface="SBL Hebrew" panose="02000000000000000000" pitchFamily="2" charset="-79"/>
                <a:cs typeface="SBL Hebrew" panose="02000000000000000000" pitchFamily="2" charset="-79"/>
              </a:rPr>
              <a:t>כֹּ֤ה אָמַר֙ אֲדֹנָ֣י </a:t>
            </a:r>
            <a:r>
              <a:rPr lang="he-IL" dirty="0" smtClean="0">
                <a:latin typeface="SBL Hebrew" panose="02000000000000000000" pitchFamily="2" charset="-79"/>
                <a:cs typeface="SBL Hebrew" panose="02000000000000000000" pitchFamily="2" charset="-79"/>
              </a:rPr>
              <a:t>יְהוִ֔ה יַ֚עַן </a:t>
            </a:r>
            <a:r>
              <a:rPr lang="he-IL" dirty="0">
                <a:latin typeface="SBL Hebrew" panose="02000000000000000000" pitchFamily="2" charset="-79"/>
                <a:cs typeface="SBL Hebrew" panose="02000000000000000000" pitchFamily="2" charset="-79"/>
              </a:rPr>
              <a:t>אֹמְרִ֣ים לָכֶ֔ם </a:t>
            </a:r>
            <a:endParaRPr lang="he-IL" dirty="0" smtClean="0">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אֹכֶ֥לֶת </a:t>
            </a:r>
            <a:r>
              <a:rPr lang="he-IL" dirty="0">
                <a:latin typeface="SBL Hebrew" panose="02000000000000000000" pitchFamily="2" charset="-79"/>
                <a:cs typeface="SBL Hebrew" panose="02000000000000000000" pitchFamily="2" charset="-79"/>
              </a:rPr>
              <a:t>אָדָ֖ם (אָתִּי) [אָ֑תְּ] וּמְשַׁכֶּ֥לֶת (גּוֹיֵךְ) [גּוֹיַ֖יִךְ] הָיִֽית׃ </a:t>
            </a:r>
            <a:endParaRPr lang="he-IL" dirty="0" smtClean="0">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לָכֵ֗ן </a:t>
            </a:r>
            <a:r>
              <a:rPr lang="he-IL" dirty="0">
                <a:solidFill>
                  <a:srgbClr val="C00000"/>
                </a:solidFill>
                <a:latin typeface="SBL Hebrew" panose="02000000000000000000" pitchFamily="2" charset="-79"/>
                <a:cs typeface="SBL Hebrew" panose="02000000000000000000" pitchFamily="2" charset="-79"/>
              </a:rPr>
              <a:t>אָדָם֙ לֹא־תֹ֣אכְלִי ע֔וֹד </a:t>
            </a:r>
            <a:endParaRPr lang="he-IL" dirty="0" smtClean="0">
              <a:solidFill>
                <a:srgbClr val="C00000"/>
              </a:solidFill>
              <a:latin typeface="SBL Hebrew" panose="02000000000000000000" pitchFamily="2" charset="-79"/>
              <a:cs typeface="SBL Hebrew" panose="02000000000000000000" pitchFamily="2" charset="-79"/>
            </a:endParaRPr>
          </a:p>
          <a:p>
            <a:pPr algn="r" rtl="1"/>
            <a:r>
              <a:rPr lang="he-IL" dirty="0" smtClean="0">
                <a:solidFill>
                  <a:srgbClr val="C00000"/>
                </a:solidFill>
                <a:latin typeface="SBL Hebrew" panose="02000000000000000000" pitchFamily="2" charset="-79"/>
                <a:cs typeface="SBL Hebrew" panose="02000000000000000000" pitchFamily="2" charset="-79"/>
              </a:rPr>
              <a:t>(</a:t>
            </a:r>
            <a:r>
              <a:rPr lang="he-IL" dirty="0">
                <a:solidFill>
                  <a:srgbClr val="C00000"/>
                </a:solidFill>
                <a:latin typeface="SBL Hebrew" panose="02000000000000000000" pitchFamily="2" charset="-79"/>
                <a:cs typeface="SBL Hebrew" panose="02000000000000000000" pitchFamily="2" charset="-79"/>
              </a:rPr>
              <a:t>וְגוֹיֵךְ) [וְגוֹיַ֖יִךְ] </a:t>
            </a:r>
            <a:r>
              <a:rPr lang="he-IL" dirty="0" smtClean="0">
                <a:solidFill>
                  <a:srgbClr val="C00000"/>
                </a:solidFill>
                <a:latin typeface="SBL Hebrew" panose="02000000000000000000" pitchFamily="2" charset="-79"/>
                <a:cs typeface="SBL Hebrew" panose="02000000000000000000" pitchFamily="2" charset="-79"/>
              </a:rPr>
              <a:t>לֹ֣א </a:t>
            </a:r>
            <a:r>
              <a:rPr lang="he-IL" dirty="0">
                <a:solidFill>
                  <a:srgbClr val="C00000"/>
                </a:solidFill>
                <a:latin typeface="SBL Hebrew" panose="02000000000000000000" pitchFamily="2" charset="-79"/>
                <a:cs typeface="SBL Hebrew" panose="02000000000000000000" pitchFamily="2" charset="-79"/>
              </a:rPr>
              <a:t>(תְכַשְּׁלִי־)[תְשַׁכְּלִי־]ע֑וֹד </a:t>
            </a:r>
            <a:endParaRPr lang="he-IL" dirty="0" smtClean="0">
              <a:solidFill>
                <a:srgbClr val="C00000"/>
              </a:solidFill>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נְאֻ֖ם </a:t>
            </a:r>
            <a:r>
              <a:rPr lang="he-IL" dirty="0">
                <a:latin typeface="SBL Hebrew" panose="02000000000000000000" pitchFamily="2" charset="-79"/>
                <a:cs typeface="SBL Hebrew" panose="02000000000000000000" pitchFamily="2" charset="-79"/>
              </a:rPr>
              <a:t>אֲדֹנָ֥י יְהוִֽה׃</a:t>
            </a:r>
            <a:endParaRPr lang="en-CA" dirty="0">
              <a:latin typeface="SBL Hebrew" panose="02000000000000000000" pitchFamily="2" charset="-79"/>
              <a:cs typeface="SBL Hebrew" panose="02000000000000000000" pitchFamily="2" charset="-79"/>
            </a:endParaRPr>
          </a:p>
        </p:txBody>
      </p:sp>
      <p:sp>
        <p:nvSpPr>
          <p:cNvPr id="9" name="Rectangle 8"/>
          <p:cNvSpPr/>
          <p:nvPr/>
        </p:nvSpPr>
        <p:spPr>
          <a:xfrm>
            <a:off x="4419600" y="3842028"/>
            <a:ext cx="4572000" cy="1415772"/>
          </a:xfrm>
          <a:prstGeom prst="rect">
            <a:avLst/>
          </a:prstGeom>
        </p:spPr>
        <p:txBody>
          <a:bodyPr>
            <a:spAutoFit/>
          </a:bodyPr>
          <a:lstStyle/>
          <a:p>
            <a:pPr algn="r" rtl="1"/>
            <a:r>
              <a:rPr lang="en-CA" sz="1400" dirty="0">
                <a:latin typeface="SBL Hebrew" panose="02000000000000000000" pitchFamily="2" charset="-79"/>
                <a:cs typeface="SBL Hebrew" panose="02000000000000000000" pitchFamily="2" charset="-79"/>
              </a:rPr>
              <a:t>Ezekiel 36:15</a:t>
            </a:r>
          </a:p>
          <a:p>
            <a:pPr algn="r" rtl="1"/>
            <a:r>
              <a:rPr lang="he-IL" dirty="0">
                <a:solidFill>
                  <a:srgbClr val="C00000"/>
                </a:solidFill>
                <a:latin typeface="SBL Hebrew" panose="02000000000000000000" pitchFamily="2" charset="-79"/>
                <a:cs typeface="SBL Hebrew" panose="02000000000000000000" pitchFamily="2" charset="-79"/>
              </a:rPr>
              <a:t>וְלֹא־אַשְׁמִ֙יעַ אֵלַ֤יִךְ עוֹד֙ </a:t>
            </a:r>
            <a:r>
              <a:rPr lang="he-IL" dirty="0">
                <a:solidFill>
                  <a:schemeClr val="accent2">
                    <a:lumMod val="50000"/>
                  </a:schemeClr>
                </a:solidFill>
                <a:latin typeface="SBL Hebrew" panose="02000000000000000000" pitchFamily="2" charset="-79"/>
                <a:cs typeface="SBL Hebrew" panose="02000000000000000000" pitchFamily="2" charset="-79"/>
              </a:rPr>
              <a:t>כְּלִמַּ֣ת</a:t>
            </a:r>
            <a:r>
              <a:rPr lang="he-IL" dirty="0">
                <a:solidFill>
                  <a:srgbClr val="C00000"/>
                </a:solidFill>
                <a:latin typeface="SBL Hebrew" panose="02000000000000000000" pitchFamily="2" charset="-79"/>
                <a:cs typeface="SBL Hebrew" panose="02000000000000000000" pitchFamily="2" charset="-79"/>
              </a:rPr>
              <a:t> הַגּוֹיִ֔ם </a:t>
            </a:r>
            <a:endParaRPr lang="en-US" dirty="0" smtClean="0">
              <a:solidFill>
                <a:srgbClr val="C00000"/>
              </a:solidFill>
              <a:latin typeface="SBL Hebrew" panose="02000000000000000000" pitchFamily="2" charset="-79"/>
              <a:cs typeface="SBL Hebrew" panose="02000000000000000000" pitchFamily="2" charset="-79"/>
            </a:endParaRPr>
          </a:p>
          <a:p>
            <a:pPr algn="r" rtl="1"/>
            <a:r>
              <a:rPr lang="he-IL" dirty="0" smtClean="0">
                <a:solidFill>
                  <a:schemeClr val="accent2">
                    <a:lumMod val="50000"/>
                  </a:schemeClr>
                </a:solidFill>
                <a:latin typeface="SBL Hebrew" panose="02000000000000000000" pitchFamily="2" charset="-79"/>
                <a:cs typeface="SBL Hebrew" panose="02000000000000000000" pitchFamily="2" charset="-79"/>
              </a:rPr>
              <a:t>וְחֶרְפַּ֥ת</a:t>
            </a:r>
            <a:r>
              <a:rPr lang="he-IL" dirty="0" smtClean="0">
                <a:solidFill>
                  <a:srgbClr val="C00000"/>
                </a:solidFill>
                <a:latin typeface="SBL Hebrew" panose="02000000000000000000" pitchFamily="2" charset="-79"/>
                <a:cs typeface="SBL Hebrew" panose="02000000000000000000" pitchFamily="2" charset="-79"/>
              </a:rPr>
              <a:t> </a:t>
            </a:r>
            <a:r>
              <a:rPr lang="he-IL" dirty="0">
                <a:solidFill>
                  <a:srgbClr val="C00000"/>
                </a:solidFill>
                <a:latin typeface="SBL Hebrew" panose="02000000000000000000" pitchFamily="2" charset="-79"/>
                <a:cs typeface="SBL Hebrew" panose="02000000000000000000" pitchFamily="2" charset="-79"/>
              </a:rPr>
              <a:t>עַמִּ֖ים לֹ֣א תִשְׂאִי־ע֑וֹד </a:t>
            </a:r>
            <a:endParaRPr lang="he-IL" dirty="0" smtClean="0">
              <a:solidFill>
                <a:srgbClr val="C00000"/>
              </a:solidFill>
              <a:latin typeface="SBL Hebrew" panose="02000000000000000000" pitchFamily="2" charset="-79"/>
              <a:cs typeface="SBL Hebrew" panose="02000000000000000000" pitchFamily="2" charset="-79"/>
            </a:endParaRPr>
          </a:p>
          <a:p>
            <a:pPr algn="r" rtl="1"/>
            <a:r>
              <a:rPr lang="he-IL" dirty="0" smtClean="0">
                <a:solidFill>
                  <a:srgbClr val="C00000"/>
                </a:solidFill>
                <a:latin typeface="SBL Hebrew" panose="02000000000000000000" pitchFamily="2" charset="-79"/>
                <a:cs typeface="SBL Hebrew" panose="02000000000000000000" pitchFamily="2" charset="-79"/>
              </a:rPr>
              <a:t>(</a:t>
            </a:r>
            <a:r>
              <a:rPr lang="he-IL" dirty="0">
                <a:solidFill>
                  <a:srgbClr val="C00000"/>
                </a:solidFill>
                <a:latin typeface="SBL Hebrew" panose="02000000000000000000" pitchFamily="2" charset="-79"/>
                <a:cs typeface="SBL Hebrew" panose="02000000000000000000" pitchFamily="2" charset="-79"/>
              </a:rPr>
              <a:t>וְגוֹיֵךְ) [וְגוֹיַ֙יִךְ֙] לֹא־</a:t>
            </a:r>
            <a:r>
              <a:rPr lang="he-IL" dirty="0">
                <a:solidFill>
                  <a:schemeClr val="accent2">
                    <a:lumMod val="50000"/>
                  </a:schemeClr>
                </a:solidFill>
                <a:latin typeface="SBL Hebrew" panose="02000000000000000000" pitchFamily="2" charset="-79"/>
                <a:cs typeface="SBL Hebrew" panose="02000000000000000000" pitchFamily="2" charset="-79"/>
              </a:rPr>
              <a:t>תַכְשִׁ֣לִי</a:t>
            </a:r>
            <a:r>
              <a:rPr lang="he-IL" dirty="0">
                <a:solidFill>
                  <a:srgbClr val="C00000"/>
                </a:solidFill>
                <a:latin typeface="SBL Hebrew" panose="02000000000000000000" pitchFamily="2" charset="-79"/>
                <a:cs typeface="SBL Hebrew" panose="02000000000000000000" pitchFamily="2" charset="-79"/>
              </a:rPr>
              <a:t> ע֔וֹד </a:t>
            </a:r>
            <a:endParaRPr lang="he-IL" dirty="0" smtClean="0">
              <a:solidFill>
                <a:srgbClr val="C00000"/>
              </a:solidFill>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נְאֻ֖ם </a:t>
            </a:r>
            <a:r>
              <a:rPr lang="he-IL" dirty="0">
                <a:latin typeface="SBL Hebrew" panose="02000000000000000000" pitchFamily="2" charset="-79"/>
                <a:cs typeface="SBL Hebrew" panose="02000000000000000000" pitchFamily="2" charset="-79"/>
              </a:rPr>
              <a:t>אֲדֹנָ֥י יְהוִֽה׃ ס</a:t>
            </a:r>
            <a:endParaRPr lang="en-CA" dirty="0">
              <a:latin typeface="SBL Hebrew" panose="02000000000000000000" pitchFamily="2" charset="-79"/>
              <a:cs typeface="SBL Hebrew" panose="02000000000000000000" pitchFamily="2" charset="-79"/>
            </a:endParaRPr>
          </a:p>
        </p:txBody>
      </p:sp>
      <p:pic>
        <p:nvPicPr>
          <p:cNvPr id="10" name="Picture 2" descr="D:\My Documents\HebrewCourseBriercrestFirstYear2014\Rocine Readings\07 Ezekiel 37_1-14\pics\ignomin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115891"/>
            <a:ext cx="2617304" cy="1635815"/>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0" y="0"/>
            <a:ext cx="5867400" cy="461665"/>
          </a:xfrm>
          <a:prstGeom prst="rect">
            <a:avLst/>
          </a:prstGeom>
          <a:noFill/>
        </p:spPr>
        <p:txBody>
          <a:bodyPr wrap="square" rtlCol="0">
            <a:spAutoFit/>
          </a:bodyPr>
          <a:lstStyle/>
          <a:p>
            <a:r>
              <a:rPr lang="en-US" sz="1200" dirty="0" smtClean="0">
                <a:solidFill>
                  <a:srgbClr val="0070C0"/>
                </a:solidFill>
              </a:rPr>
              <a:t>If Ezekiel 36 is speaking </a:t>
            </a:r>
            <a:r>
              <a:rPr lang="en-US" sz="1200" dirty="0">
                <a:solidFill>
                  <a:srgbClr val="0070C0"/>
                </a:solidFill>
              </a:rPr>
              <a:t>of the </a:t>
            </a:r>
            <a:r>
              <a:rPr lang="en-US" sz="1200" dirty="0" err="1" smtClean="0">
                <a:solidFill>
                  <a:srgbClr val="0070C0"/>
                </a:solidFill>
              </a:rPr>
              <a:t>Zerub</a:t>
            </a:r>
            <a:r>
              <a:rPr lang="en-US" sz="1200" dirty="0" smtClean="0">
                <a:solidFill>
                  <a:srgbClr val="0070C0"/>
                </a:solidFill>
              </a:rPr>
              <a:t>/Ezra/</a:t>
            </a:r>
            <a:r>
              <a:rPr lang="en-US" sz="1200" dirty="0" err="1" smtClean="0">
                <a:solidFill>
                  <a:srgbClr val="0070C0"/>
                </a:solidFill>
              </a:rPr>
              <a:t>Neh</a:t>
            </a:r>
            <a:r>
              <a:rPr lang="en-US" sz="1200" dirty="0" smtClean="0">
                <a:solidFill>
                  <a:srgbClr val="0070C0"/>
                </a:solidFill>
              </a:rPr>
              <a:t> return (538/458/444 BC), </a:t>
            </a:r>
            <a:br>
              <a:rPr lang="en-US" sz="1200" dirty="0" smtClean="0">
                <a:solidFill>
                  <a:srgbClr val="0070C0"/>
                </a:solidFill>
              </a:rPr>
            </a:br>
            <a:r>
              <a:rPr lang="en-US" sz="1200" dirty="0" smtClean="0">
                <a:solidFill>
                  <a:srgbClr val="0070C0"/>
                </a:solidFill>
              </a:rPr>
              <a:t>what about 168BC, 70AD, 135AD, etc.?</a:t>
            </a:r>
          </a:p>
        </p:txBody>
      </p:sp>
      <p:sp>
        <p:nvSpPr>
          <p:cNvPr id="19" name="TextBox 18"/>
          <p:cNvSpPr txBox="1"/>
          <p:nvPr/>
        </p:nvSpPr>
        <p:spPr>
          <a:xfrm>
            <a:off x="2895600" y="609600"/>
            <a:ext cx="2200275" cy="461665"/>
          </a:xfrm>
          <a:prstGeom prst="rect">
            <a:avLst/>
          </a:prstGeom>
          <a:noFill/>
        </p:spPr>
        <p:txBody>
          <a:bodyPr wrap="square" rtlCol="0">
            <a:spAutoFit/>
          </a:bodyPr>
          <a:lstStyle/>
          <a:p>
            <a:r>
              <a:rPr lang="en-US" sz="1200" dirty="0" smtClean="0">
                <a:solidFill>
                  <a:srgbClr val="0070C0"/>
                </a:solidFill>
              </a:rPr>
              <a:t>Did the ‘land’ never again</a:t>
            </a:r>
          </a:p>
          <a:p>
            <a:r>
              <a:rPr lang="en-US" sz="1200" dirty="0" smtClean="0">
                <a:solidFill>
                  <a:srgbClr val="C00000"/>
                </a:solidFill>
              </a:rPr>
              <a:t>bereave</a:t>
            </a:r>
            <a:r>
              <a:rPr lang="en-US" sz="1200" dirty="0" smtClean="0"/>
              <a:t> </a:t>
            </a:r>
            <a:r>
              <a:rPr lang="en-US" sz="1200" dirty="0" smtClean="0">
                <a:solidFill>
                  <a:srgbClr val="C00000"/>
                </a:solidFill>
              </a:rPr>
              <a:t>of children</a:t>
            </a:r>
            <a:r>
              <a:rPr lang="en-US" sz="1200" dirty="0" smtClean="0">
                <a:solidFill>
                  <a:srgbClr val="0070C0"/>
                </a:solidFill>
              </a:rPr>
              <a:t>?</a:t>
            </a:r>
            <a:endParaRPr lang="en-CA" sz="1200" dirty="0">
              <a:solidFill>
                <a:srgbClr val="0070C0"/>
              </a:solidFill>
            </a:endParaRPr>
          </a:p>
        </p:txBody>
      </p:sp>
      <p:sp>
        <p:nvSpPr>
          <p:cNvPr id="20" name="TextBox 19"/>
          <p:cNvSpPr txBox="1"/>
          <p:nvPr/>
        </p:nvSpPr>
        <p:spPr>
          <a:xfrm>
            <a:off x="2895600" y="2467451"/>
            <a:ext cx="2200275" cy="276999"/>
          </a:xfrm>
          <a:prstGeom prst="rect">
            <a:avLst/>
          </a:prstGeom>
          <a:noFill/>
        </p:spPr>
        <p:txBody>
          <a:bodyPr wrap="square" rtlCol="0">
            <a:spAutoFit/>
          </a:bodyPr>
          <a:lstStyle/>
          <a:p>
            <a:r>
              <a:rPr lang="en-US" sz="1200" dirty="0" smtClean="0">
                <a:solidFill>
                  <a:srgbClr val="0070C0"/>
                </a:solidFill>
              </a:rPr>
              <a:t>Never again </a:t>
            </a:r>
            <a:r>
              <a:rPr lang="en-US" sz="1200" dirty="0" smtClean="0">
                <a:solidFill>
                  <a:srgbClr val="C00000"/>
                </a:solidFill>
              </a:rPr>
              <a:t>consume men</a:t>
            </a:r>
            <a:r>
              <a:rPr lang="en-US" sz="1200" dirty="0" smtClean="0">
                <a:solidFill>
                  <a:srgbClr val="0070C0"/>
                </a:solidFill>
              </a:rPr>
              <a:t>?</a:t>
            </a:r>
            <a:endParaRPr lang="en-CA" sz="1200" dirty="0">
              <a:solidFill>
                <a:srgbClr val="0070C0"/>
              </a:solidFill>
            </a:endParaRPr>
          </a:p>
        </p:txBody>
      </p:sp>
      <p:sp>
        <p:nvSpPr>
          <p:cNvPr id="21" name="TextBox 20"/>
          <p:cNvSpPr txBox="1"/>
          <p:nvPr/>
        </p:nvSpPr>
        <p:spPr>
          <a:xfrm>
            <a:off x="2895600" y="4074288"/>
            <a:ext cx="2438400" cy="276999"/>
          </a:xfrm>
          <a:prstGeom prst="rect">
            <a:avLst/>
          </a:prstGeom>
          <a:noFill/>
        </p:spPr>
        <p:txBody>
          <a:bodyPr wrap="square" rtlCol="0">
            <a:spAutoFit/>
          </a:bodyPr>
          <a:lstStyle/>
          <a:p>
            <a:r>
              <a:rPr lang="en-US" sz="1200" dirty="0" smtClean="0">
                <a:solidFill>
                  <a:srgbClr val="0070C0"/>
                </a:solidFill>
              </a:rPr>
              <a:t>No more </a:t>
            </a:r>
            <a:r>
              <a:rPr lang="en-US" sz="1200" dirty="0" smtClean="0">
                <a:solidFill>
                  <a:srgbClr val="C00000"/>
                </a:solidFill>
              </a:rPr>
              <a:t>ignominy</a:t>
            </a:r>
            <a:r>
              <a:rPr lang="en-US" sz="1200" dirty="0" smtClean="0">
                <a:solidFill>
                  <a:srgbClr val="0070C0"/>
                </a:solidFill>
              </a:rPr>
              <a:t>?</a:t>
            </a:r>
            <a:endParaRPr lang="en-CA" sz="1200" dirty="0">
              <a:solidFill>
                <a:srgbClr val="0070C0"/>
              </a:solidFill>
            </a:endParaRPr>
          </a:p>
        </p:txBody>
      </p:sp>
      <p:sp>
        <p:nvSpPr>
          <p:cNvPr id="22" name="TextBox 21"/>
          <p:cNvSpPr txBox="1"/>
          <p:nvPr/>
        </p:nvSpPr>
        <p:spPr>
          <a:xfrm>
            <a:off x="2895600" y="4351287"/>
            <a:ext cx="2438400" cy="276999"/>
          </a:xfrm>
          <a:prstGeom prst="rect">
            <a:avLst/>
          </a:prstGeom>
          <a:noFill/>
        </p:spPr>
        <p:txBody>
          <a:bodyPr wrap="square" rtlCol="0">
            <a:spAutoFit/>
          </a:bodyPr>
          <a:lstStyle/>
          <a:p>
            <a:r>
              <a:rPr lang="en-US" sz="1200" dirty="0" smtClean="0">
                <a:solidFill>
                  <a:srgbClr val="0070C0"/>
                </a:solidFill>
              </a:rPr>
              <a:t>No more </a:t>
            </a:r>
            <a:r>
              <a:rPr lang="en-US" sz="1200" dirty="0" smtClean="0">
                <a:solidFill>
                  <a:srgbClr val="C00000"/>
                </a:solidFill>
              </a:rPr>
              <a:t>reproach</a:t>
            </a:r>
            <a:r>
              <a:rPr lang="en-US" sz="1200" dirty="0" smtClean="0">
                <a:solidFill>
                  <a:srgbClr val="0070C0"/>
                </a:solidFill>
              </a:rPr>
              <a:t>?</a:t>
            </a:r>
            <a:endParaRPr lang="en-CA" sz="1200" dirty="0">
              <a:solidFill>
                <a:srgbClr val="0070C0"/>
              </a:solidFill>
            </a:endParaRPr>
          </a:p>
        </p:txBody>
      </p:sp>
      <p:sp>
        <p:nvSpPr>
          <p:cNvPr id="23" name="TextBox 22"/>
          <p:cNvSpPr txBox="1"/>
          <p:nvPr/>
        </p:nvSpPr>
        <p:spPr>
          <a:xfrm>
            <a:off x="2895600" y="4617213"/>
            <a:ext cx="2438400" cy="276999"/>
          </a:xfrm>
          <a:prstGeom prst="rect">
            <a:avLst/>
          </a:prstGeom>
          <a:noFill/>
        </p:spPr>
        <p:txBody>
          <a:bodyPr wrap="square" rtlCol="0">
            <a:spAutoFit/>
          </a:bodyPr>
          <a:lstStyle/>
          <a:p>
            <a:r>
              <a:rPr lang="en-US" sz="1200" dirty="0" smtClean="0">
                <a:solidFill>
                  <a:srgbClr val="0070C0"/>
                </a:solidFill>
              </a:rPr>
              <a:t>No more </a:t>
            </a:r>
            <a:r>
              <a:rPr lang="en-US" sz="1200" dirty="0" smtClean="0">
                <a:solidFill>
                  <a:srgbClr val="C00000"/>
                </a:solidFill>
              </a:rPr>
              <a:t>stumbling</a:t>
            </a:r>
            <a:r>
              <a:rPr lang="en-US" sz="1200" dirty="0" smtClean="0"/>
              <a:t> </a:t>
            </a:r>
            <a:r>
              <a:rPr lang="en-US" sz="1200" dirty="0" smtClean="0">
                <a:solidFill>
                  <a:srgbClr val="0070C0"/>
                </a:solidFill>
              </a:rPr>
              <a:t>or</a:t>
            </a:r>
            <a:r>
              <a:rPr lang="en-US" sz="1200" dirty="0" smtClean="0"/>
              <a:t> </a:t>
            </a:r>
            <a:r>
              <a:rPr lang="en-US" sz="1200" dirty="0" smtClean="0">
                <a:solidFill>
                  <a:srgbClr val="C00000"/>
                </a:solidFill>
              </a:rPr>
              <a:t>falling</a:t>
            </a:r>
            <a:r>
              <a:rPr lang="en-US" sz="1200" dirty="0" smtClean="0">
                <a:solidFill>
                  <a:srgbClr val="0070C0"/>
                </a:solidFill>
              </a:rPr>
              <a:t>?</a:t>
            </a:r>
            <a:endParaRPr lang="en-CA" sz="1200" dirty="0">
              <a:solidFill>
                <a:srgbClr val="0070C0"/>
              </a:solidFill>
            </a:endParaRPr>
          </a:p>
        </p:txBody>
      </p:sp>
      <p:sp>
        <p:nvSpPr>
          <p:cNvPr id="13" name="TextBox 12"/>
          <p:cNvSpPr txBox="1"/>
          <p:nvPr/>
        </p:nvSpPr>
        <p:spPr>
          <a:xfrm>
            <a:off x="2924175" y="6200000"/>
            <a:ext cx="3543300" cy="461665"/>
          </a:xfrm>
          <a:prstGeom prst="rect">
            <a:avLst/>
          </a:prstGeom>
          <a:noFill/>
          <a:ln w="28575">
            <a:solidFill>
              <a:schemeClr val="tx1"/>
            </a:solidFill>
          </a:ln>
        </p:spPr>
        <p:txBody>
          <a:bodyPr wrap="square" rtlCol="0">
            <a:spAutoFit/>
          </a:bodyPr>
          <a:lstStyle/>
          <a:p>
            <a:r>
              <a:rPr lang="en-US" sz="1200" dirty="0" smtClean="0">
                <a:solidFill>
                  <a:srgbClr val="0070C0"/>
                </a:solidFill>
              </a:rPr>
              <a:t>Key Interpretive Question:</a:t>
            </a:r>
          </a:p>
          <a:p>
            <a:r>
              <a:rPr lang="en-US" sz="1200" dirty="0" smtClean="0">
                <a:solidFill>
                  <a:srgbClr val="0070C0"/>
                </a:solidFill>
              </a:rPr>
              <a:t>When has this or will this or how will this be fulfilled?</a:t>
            </a:r>
            <a:endParaRPr lang="en-US" sz="1200" dirty="0">
              <a:solidFill>
                <a:srgbClr val="0070C0"/>
              </a:solidFill>
            </a:endParaRPr>
          </a:p>
        </p:txBody>
      </p:sp>
    </p:spTree>
    <p:extLst>
      <p:ext uri="{BB962C8B-B14F-4D97-AF65-F5344CB8AC3E}">
        <p14:creationId xmlns:p14="http://schemas.microsoft.com/office/powerpoint/2010/main" val="259904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181600" y="152400"/>
            <a:ext cx="3810000" cy="6401753"/>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36:16-21</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וַיְהִ֥י דְבַר־יְהוָ֖ה אֵלַ֥י לֵאמֹֽר׃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בֶּן־אָדָ֗ם בֵּ֤ית יִשְׂרָאֵל֙ יֹשְׁבִ֣ים עַל־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ם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וַיְטַמְּא֣וּ</a:t>
            </a:r>
            <a:r>
              <a:rPr lang="he-IL" dirty="0">
                <a:latin typeface="SBL Hebrew" pitchFamily="2" charset="-79"/>
                <a:cs typeface="SBL Hebrew" pitchFamily="2" charset="-79"/>
              </a:rPr>
              <a:t> אוֹתָ֔</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וָאֶשְׁפֹּ֤ךְ 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	וּבְגִלּוּלֵיהֶ֖ם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וָאָפִ֤יץ אֹתָם֙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וַיִּזָּר֖וּ בָּ</a:t>
            </a:r>
            <a:r>
              <a:rPr lang="he-IL" dirty="0">
                <a:solidFill>
                  <a:srgbClr val="7030A0"/>
                </a:solidFill>
                <a:latin typeface="SBL Hebrew" pitchFamily="2" charset="-79"/>
                <a:cs typeface="SBL Hebrew" pitchFamily="2" charset="-79"/>
              </a:rPr>
              <a:t>אֲרָצ֑וֹת </a:t>
            </a:r>
          </a:p>
          <a:p>
            <a:pPr algn="r" defTabSz="457200" rtl="1">
              <a:tabLst>
                <a:tab pos="228600" algn="r"/>
                <a:tab pos="457200" algn="r"/>
                <a:tab pos="685800" algn="r"/>
                <a:tab pos="914400" algn="r"/>
              </a:tabLst>
            </a:pPr>
            <a:r>
              <a:rPr lang="he-IL" dirty="0">
                <a:latin typeface="SBL Hebrew" pitchFamily="2" charset="-79"/>
                <a:cs typeface="SBL Hebrew" pitchFamily="2" charset="-79"/>
              </a:rPr>
              <a:t>	כְּדַרְכָּ֥ם וְכַעֲלִילוֹתָ֖ם שְׁפַטְתִּֽים׃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וַיָּב֗וֹא אֶל־</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אֲשֶׁר־בָּ֣אוּ שָׁ֔ם </a:t>
            </a:r>
          </a:p>
          <a:p>
            <a:pPr algn="r" defTabSz="457200" rtl="1">
              <a:tabLst>
                <a:tab pos="228600" algn="r"/>
                <a:tab pos="457200" algn="r"/>
                <a:tab pos="685800" algn="r"/>
                <a:tab pos="914400" algn="r"/>
              </a:tabLst>
            </a:pPr>
            <a:r>
              <a:rPr lang="he-IL" dirty="0">
                <a:solidFill>
                  <a:srgbClr val="008000"/>
                </a:solidFill>
                <a:latin typeface="SBL Hebrew" pitchFamily="2" charset="-79"/>
                <a:cs typeface="SBL Hebrew" pitchFamily="2" charset="-79"/>
              </a:rPr>
              <a:t>וַֽיְחַלְּל֖וּ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בֶּאֱמֹ֤ר לָהֶם֙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עַם־יְהוָ֣ה אֵ֔לֶּה וּמֵ</a:t>
            </a:r>
            <a:r>
              <a:rPr lang="he-IL" dirty="0">
                <a:solidFill>
                  <a:srgbClr val="FF0000"/>
                </a:solidFill>
                <a:latin typeface="SBL Hebrew" pitchFamily="2" charset="-79"/>
                <a:cs typeface="SBL Hebrew" pitchFamily="2" charset="-79"/>
              </a:rPr>
              <a:t>אַרְצ֖</a:t>
            </a:r>
            <a:r>
              <a:rPr lang="he-IL" dirty="0">
                <a:latin typeface="SBL Hebrew" pitchFamily="2" charset="-79"/>
                <a:cs typeface="SBL Hebrew" pitchFamily="2" charset="-79"/>
              </a:rPr>
              <a:t>וֹ יָצָֽאוּ׃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וָאֶחְמֹ֖ל עַל־</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חִלְּל֙וּהוּ֙ </a:t>
            </a:r>
            <a:r>
              <a:rPr lang="he-IL" dirty="0">
                <a:latin typeface="SBL Hebrew" pitchFamily="2" charset="-79"/>
                <a:cs typeface="SBL Hebrew" pitchFamily="2" charset="-79"/>
              </a:rPr>
              <a:t>בֵּ֣ית יִשְׂרָאֵ֔ל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אֲשֶׁר־בָּ֥אוּ שָֽׁמָּה׃ </a:t>
            </a:r>
          </a:p>
        </p:txBody>
      </p:sp>
      <p:sp>
        <p:nvSpPr>
          <p:cNvPr id="10" name="Rectangle 9"/>
          <p:cNvSpPr/>
          <p:nvPr/>
        </p:nvSpPr>
        <p:spPr>
          <a:xfrm>
            <a:off x="457200" y="914400"/>
            <a:ext cx="4191000" cy="4801314"/>
          </a:xfrm>
          <a:prstGeom prst="rect">
            <a:avLst/>
          </a:prstGeom>
        </p:spPr>
        <p:txBody>
          <a:bodyPr wrap="square">
            <a:spAutoFit/>
          </a:bodyPr>
          <a:lstStyle/>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לָכֵ֞ן אֱמֹ֣ר לְבֵֽית־יִשְׂרָאֵ֗ל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כֹּ֤ה אָמַר֙ אֲדֹנָ֣י יְהוִ֔ה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לֹ֧א לְמַעַנְכֶ֛ם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אֲנִ֥י עֹשֶׂ֖ה בֵּ֣ית 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כִּ֤י אִם־לְ</a:t>
            </a:r>
            <a:r>
              <a:rPr lang="he-IL" dirty="0">
                <a:solidFill>
                  <a:srgbClr val="0000FF"/>
                </a:solidFill>
                <a:latin typeface="SBL Hebrew" pitchFamily="2" charset="-79"/>
                <a:cs typeface="SBL Hebrew" pitchFamily="2" charset="-79"/>
              </a:rPr>
              <a:t>שֵׁם־קָדְשִׁי֙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אֲשֶׁ֣ר </a:t>
            </a:r>
            <a:r>
              <a:rPr lang="he-IL" dirty="0">
                <a:solidFill>
                  <a:srgbClr val="008000"/>
                </a:solidFill>
                <a:latin typeface="SBL Hebrew" pitchFamily="2" charset="-79"/>
                <a:cs typeface="SBL Hebrew" pitchFamily="2" charset="-79"/>
              </a:rPr>
              <a:t>חִלַּלְתֶּ֔ם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אֲשֶׁר־בָּ֥אתֶם שָֽׁם׃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וְקִדַּשְׁתִּ֞י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שְׁמִ֣י</a:t>
            </a:r>
            <a:r>
              <a:rPr lang="he-IL" dirty="0">
                <a:latin typeface="SBL Hebrew" pitchFamily="2" charset="-79"/>
                <a:cs typeface="SBL Hebrew" pitchFamily="2" charset="-79"/>
              </a:rPr>
              <a:t> הַגָּד֗וֹל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008000"/>
                </a:solidFill>
                <a:latin typeface="SBL Hebrew" pitchFamily="2" charset="-79"/>
                <a:cs typeface="SBL Hebrew" pitchFamily="2" charset="-79"/>
              </a:rPr>
              <a:t>הַֽמְחֻלָּל֙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חִלַּלְתֶּ֖ם </a:t>
            </a:r>
            <a:r>
              <a:rPr lang="he-IL" dirty="0">
                <a:latin typeface="SBL Hebrew" pitchFamily="2" charset="-79"/>
                <a:cs typeface="SBL Hebrew" pitchFamily="2" charset="-79"/>
              </a:rPr>
              <a:t>בְּתוֹכָ֑ם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וְיָדְע֨וּ </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כִּי־אֲנִ֣י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נְאֻם֙ אֲדֹנָ֣י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בְּהִקָּדְשִׁ֥י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בָכֶ֖ם לְעֵינֵי</a:t>
            </a:r>
            <a:r>
              <a:rPr lang="he-IL" dirty="0">
                <a:solidFill>
                  <a:srgbClr val="FF00FF"/>
                </a:solidFill>
                <a:latin typeface="SBL Hebrew" pitchFamily="2" charset="-79"/>
                <a:cs typeface="SBL Hebrew" pitchFamily="2" charset="-79"/>
              </a:rPr>
              <a:t>הֶֽם</a:t>
            </a:r>
            <a:r>
              <a:rPr lang="he-IL" dirty="0">
                <a:latin typeface="SBL Hebrew" pitchFamily="2" charset="-79"/>
                <a:cs typeface="SBL Hebrew" pitchFamily="2" charset="-79"/>
              </a:rPr>
              <a:t>׃ </a:t>
            </a:r>
            <a:endParaRPr lang="he-IL"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וְלָקַחְתִּ֤י אֶתְכֶם֙ מִן־</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וְקִבַּצְתִּ֥י אֶתְכֶ֖ם מִכָּל־הָ</a:t>
            </a:r>
            <a:r>
              <a:rPr lang="he-IL" dirty="0">
                <a:solidFill>
                  <a:srgbClr val="7030A0"/>
                </a:solidFill>
                <a:latin typeface="SBL Hebrew" pitchFamily="2" charset="-79"/>
                <a:cs typeface="SBL Hebrew" pitchFamily="2" charset="-79"/>
              </a:rPr>
              <a:t>אֲרָצ֑וֹת</a:t>
            </a:r>
            <a:r>
              <a:rPr lang="he-IL" dirty="0">
                <a:solidFill>
                  <a:srgbClr val="FF00FF"/>
                </a:solidFill>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וְהֵבֵאתִ֥י אֶתְכֶ֖ם אֶל־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כֶֽם׃ </a:t>
            </a:r>
          </a:p>
        </p:txBody>
      </p:sp>
      <p:sp>
        <p:nvSpPr>
          <p:cNvPr id="11" name="TextBox 10"/>
          <p:cNvSpPr txBox="1"/>
          <p:nvPr/>
        </p:nvSpPr>
        <p:spPr>
          <a:xfrm>
            <a:off x="5715000" y="682823"/>
            <a:ext cx="1084152" cy="276999"/>
          </a:xfrm>
          <a:prstGeom prst="rect">
            <a:avLst/>
          </a:prstGeom>
          <a:noFill/>
        </p:spPr>
        <p:txBody>
          <a:bodyPr wrap="square" rtlCol="0">
            <a:spAutoFit/>
          </a:bodyPr>
          <a:lstStyle/>
          <a:p>
            <a:r>
              <a:rPr lang="en-US" sz="1200" b="1" dirty="0" smtClean="0">
                <a:solidFill>
                  <a:srgbClr val="0070C0"/>
                </a:solidFill>
              </a:rPr>
              <a:t>[ Pre-586BC ]</a:t>
            </a:r>
          </a:p>
        </p:txBody>
      </p:sp>
      <p:sp>
        <p:nvSpPr>
          <p:cNvPr id="12" name="TextBox 11"/>
          <p:cNvSpPr txBox="1"/>
          <p:nvPr/>
        </p:nvSpPr>
        <p:spPr>
          <a:xfrm>
            <a:off x="4800600" y="914400"/>
            <a:ext cx="1295400" cy="415498"/>
          </a:xfrm>
          <a:prstGeom prst="rect">
            <a:avLst/>
          </a:prstGeom>
          <a:noFill/>
        </p:spPr>
        <p:txBody>
          <a:bodyPr wrap="square" rtlCol="0">
            <a:spAutoFit/>
          </a:bodyPr>
          <a:lstStyle/>
          <a:p>
            <a:r>
              <a:rPr lang="en-US" sz="1050" dirty="0" smtClean="0">
                <a:solidFill>
                  <a:srgbClr val="0070C0"/>
                </a:solidFill>
              </a:rPr>
              <a:t>defiled</a:t>
            </a:r>
            <a:br>
              <a:rPr lang="en-US" sz="1050" dirty="0" smtClean="0">
                <a:solidFill>
                  <a:srgbClr val="0070C0"/>
                </a:solidFill>
              </a:rPr>
            </a:br>
            <a:r>
              <a:rPr lang="en-US" sz="1050" dirty="0" smtClean="0">
                <a:solidFill>
                  <a:srgbClr val="0070C0"/>
                </a:solidFill>
              </a:rPr>
              <a:t>the land</a:t>
            </a:r>
          </a:p>
        </p:txBody>
      </p:sp>
      <p:sp>
        <p:nvSpPr>
          <p:cNvPr id="13" name="TextBox 12"/>
          <p:cNvSpPr txBox="1"/>
          <p:nvPr/>
        </p:nvSpPr>
        <p:spPr>
          <a:xfrm>
            <a:off x="4800600" y="2362200"/>
            <a:ext cx="952500" cy="253916"/>
          </a:xfrm>
          <a:prstGeom prst="rect">
            <a:avLst/>
          </a:prstGeom>
          <a:noFill/>
        </p:spPr>
        <p:txBody>
          <a:bodyPr wrap="square" rtlCol="0">
            <a:spAutoFit/>
          </a:bodyPr>
          <a:lstStyle/>
          <a:p>
            <a:r>
              <a:rPr lang="en-US" sz="1050" dirty="0" smtClean="0">
                <a:solidFill>
                  <a:srgbClr val="0070C0"/>
                </a:solidFill>
              </a:rPr>
              <a:t>shed blood </a:t>
            </a:r>
          </a:p>
        </p:txBody>
      </p:sp>
      <p:sp>
        <p:nvSpPr>
          <p:cNvPr id="14" name="TextBox 13"/>
          <p:cNvSpPr txBox="1"/>
          <p:nvPr/>
        </p:nvSpPr>
        <p:spPr>
          <a:xfrm>
            <a:off x="4800600" y="3149768"/>
            <a:ext cx="1800045" cy="415498"/>
          </a:xfrm>
          <a:prstGeom prst="rect">
            <a:avLst/>
          </a:prstGeom>
          <a:noFill/>
        </p:spPr>
        <p:txBody>
          <a:bodyPr wrap="square" rtlCol="0">
            <a:spAutoFit/>
          </a:bodyPr>
          <a:lstStyle/>
          <a:p>
            <a:r>
              <a:rPr lang="en-US" sz="1050" dirty="0" smtClean="0">
                <a:solidFill>
                  <a:srgbClr val="0070C0"/>
                </a:solidFill>
              </a:rPr>
              <a:t>scattered among the nations</a:t>
            </a:r>
          </a:p>
          <a:p>
            <a:r>
              <a:rPr lang="en-US" sz="1050" dirty="0" smtClean="0">
                <a:solidFill>
                  <a:srgbClr val="0070C0"/>
                </a:solidFill>
              </a:rPr>
              <a:t>dispersed among the lands</a:t>
            </a:r>
          </a:p>
        </p:txBody>
      </p:sp>
      <p:sp>
        <p:nvSpPr>
          <p:cNvPr id="16" name="TextBox 15"/>
          <p:cNvSpPr txBox="1"/>
          <p:nvPr/>
        </p:nvSpPr>
        <p:spPr>
          <a:xfrm>
            <a:off x="4800600" y="2641684"/>
            <a:ext cx="1905000" cy="253916"/>
          </a:xfrm>
          <a:prstGeom prst="rect">
            <a:avLst/>
          </a:prstGeom>
          <a:noFill/>
        </p:spPr>
        <p:txBody>
          <a:bodyPr wrap="square" rtlCol="0">
            <a:spAutoFit/>
          </a:bodyPr>
          <a:lstStyle/>
          <a:p>
            <a:r>
              <a:rPr lang="en-US" sz="1050" dirty="0" smtClean="0">
                <a:solidFill>
                  <a:srgbClr val="0070C0"/>
                </a:solidFill>
              </a:rPr>
              <a:t>defiled the land with idols</a:t>
            </a:r>
          </a:p>
        </p:txBody>
      </p:sp>
      <p:sp>
        <p:nvSpPr>
          <p:cNvPr id="17" name="TextBox 16"/>
          <p:cNvSpPr txBox="1"/>
          <p:nvPr/>
        </p:nvSpPr>
        <p:spPr>
          <a:xfrm>
            <a:off x="4876800" y="1246359"/>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18" name="TextBox 17"/>
          <p:cNvSpPr txBox="1"/>
          <p:nvPr/>
        </p:nvSpPr>
        <p:spPr>
          <a:xfrm>
            <a:off x="5257800" y="3708487"/>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19" name="Rounded Rectangle 18"/>
          <p:cNvSpPr/>
          <p:nvPr/>
        </p:nvSpPr>
        <p:spPr>
          <a:xfrm>
            <a:off x="5943600" y="1228725"/>
            <a:ext cx="1600200"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ounded Rectangle 19"/>
          <p:cNvSpPr/>
          <p:nvPr/>
        </p:nvSpPr>
        <p:spPr>
          <a:xfrm>
            <a:off x="7134044" y="3701623"/>
            <a:ext cx="1552755"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Freeform 21"/>
          <p:cNvSpPr/>
          <p:nvPr/>
        </p:nvSpPr>
        <p:spPr>
          <a:xfrm>
            <a:off x="7575550" y="1485900"/>
            <a:ext cx="1262759" cy="2318349"/>
          </a:xfrm>
          <a:custGeom>
            <a:avLst/>
            <a:gdLst>
              <a:gd name="connsiteX0" fmla="*/ 0 w 1238437"/>
              <a:gd name="connsiteY0" fmla="*/ 0 h 2303253"/>
              <a:gd name="connsiteX1" fmla="*/ 750498 w 1238437"/>
              <a:gd name="connsiteY1" fmla="*/ 25879 h 2303253"/>
              <a:gd name="connsiteX2" fmla="*/ 1112807 w 1238437"/>
              <a:gd name="connsiteY2" fmla="*/ 138023 h 2303253"/>
              <a:gd name="connsiteX3" fmla="*/ 1224951 w 1238437"/>
              <a:gd name="connsiteY3" fmla="*/ 664234 h 2303253"/>
              <a:gd name="connsiteX4" fmla="*/ 1233577 w 1238437"/>
              <a:gd name="connsiteY4" fmla="*/ 1863306 h 2303253"/>
              <a:gd name="connsiteX5" fmla="*/ 1199071 w 1238437"/>
              <a:gd name="connsiteY5" fmla="*/ 2225615 h 2303253"/>
              <a:gd name="connsiteX6" fmla="*/ 1121434 w 1238437"/>
              <a:gd name="connsiteY6" fmla="*/ 2303253 h 2303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8437" h="2303253">
                <a:moveTo>
                  <a:pt x="0" y="0"/>
                </a:moveTo>
                <a:cubicBezTo>
                  <a:pt x="282515" y="1437"/>
                  <a:pt x="565030" y="2875"/>
                  <a:pt x="750498" y="25879"/>
                </a:cubicBezTo>
                <a:cubicBezTo>
                  <a:pt x="935966" y="48883"/>
                  <a:pt x="1033732" y="31631"/>
                  <a:pt x="1112807" y="138023"/>
                </a:cubicBezTo>
                <a:cubicBezTo>
                  <a:pt x="1191882" y="244415"/>
                  <a:pt x="1204823" y="376687"/>
                  <a:pt x="1224951" y="664234"/>
                </a:cubicBezTo>
                <a:cubicBezTo>
                  <a:pt x="1245079" y="951781"/>
                  <a:pt x="1237890" y="1603076"/>
                  <a:pt x="1233577" y="1863306"/>
                </a:cubicBezTo>
                <a:cubicBezTo>
                  <a:pt x="1229264" y="2123536"/>
                  <a:pt x="1217762" y="2152290"/>
                  <a:pt x="1199071" y="2225615"/>
                </a:cubicBezTo>
                <a:cubicBezTo>
                  <a:pt x="1180380" y="2298940"/>
                  <a:pt x="1150907" y="2301096"/>
                  <a:pt x="1121434" y="2303253"/>
                </a:cubicBezTo>
              </a:path>
            </a:pathLst>
          </a:custGeom>
          <a:noFill/>
          <a:ln w="12700">
            <a:solidFill>
              <a:schemeClr val="accent6">
                <a:lumMod val="50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TextBox 22"/>
          <p:cNvSpPr txBox="1"/>
          <p:nvPr/>
        </p:nvSpPr>
        <p:spPr>
          <a:xfrm rot="16200000">
            <a:off x="8583267" y="2500700"/>
            <a:ext cx="762000" cy="230832"/>
          </a:xfrm>
          <a:prstGeom prst="rect">
            <a:avLst/>
          </a:prstGeom>
          <a:noFill/>
        </p:spPr>
        <p:txBody>
          <a:bodyPr wrap="square" rtlCol="0">
            <a:spAutoFit/>
          </a:bodyPr>
          <a:lstStyle/>
          <a:p>
            <a:pPr algn="ctr"/>
            <a:r>
              <a:rPr lang="en-US" sz="900" dirty="0" err="1" smtClean="0">
                <a:solidFill>
                  <a:schemeClr val="accent6">
                    <a:lumMod val="50000"/>
                  </a:schemeClr>
                </a:solidFill>
              </a:rPr>
              <a:t>inclusio</a:t>
            </a:r>
            <a:endParaRPr lang="en-US" sz="900" dirty="0" smtClean="0">
              <a:solidFill>
                <a:schemeClr val="accent6">
                  <a:lumMod val="50000"/>
                </a:schemeClr>
              </a:solidFill>
            </a:endParaRPr>
          </a:p>
        </p:txBody>
      </p:sp>
      <p:sp>
        <p:nvSpPr>
          <p:cNvPr id="24" name="TextBox 23"/>
          <p:cNvSpPr txBox="1"/>
          <p:nvPr/>
        </p:nvSpPr>
        <p:spPr>
          <a:xfrm>
            <a:off x="4952999" y="5421867"/>
            <a:ext cx="2329851" cy="415498"/>
          </a:xfrm>
          <a:prstGeom prst="rect">
            <a:avLst/>
          </a:prstGeom>
          <a:noFill/>
        </p:spPr>
        <p:txBody>
          <a:bodyPr wrap="square" rtlCol="0">
            <a:spAutoFit/>
          </a:bodyPr>
          <a:lstStyle/>
          <a:p>
            <a:r>
              <a:rPr lang="en-US" sz="1050" dirty="0" smtClean="0">
                <a:solidFill>
                  <a:srgbClr val="0070C0"/>
                </a:solidFill>
              </a:rPr>
              <a:t>profaned God’s name by being in exile</a:t>
            </a:r>
          </a:p>
          <a:p>
            <a:r>
              <a:rPr lang="en-US" sz="1050" dirty="0" smtClean="0">
                <a:solidFill>
                  <a:srgbClr val="0070C0"/>
                </a:solidFill>
              </a:rPr>
              <a:t>God will defend his reputation</a:t>
            </a:r>
          </a:p>
        </p:txBody>
      </p:sp>
      <p:sp>
        <p:nvSpPr>
          <p:cNvPr id="25" name="TextBox 24"/>
          <p:cNvSpPr txBox="1"/>
          <p:nvPr/>
        </p:nvSpPr>
        <p:spPr>
          <a:xfrm>
            <a:off x="4800600" y="4245173"/>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26" name="Rounded Rectangle 25"/>
          <p:cNvSpPr/>
          <p:nvPr/>
        </p:nvSpPr>
        <p:spPr>
          <a:xfrm>
            <a:off x="6448245" y="4246971"/>
            <a:ext cx="1669212"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7" name="Rounded Rectangle 26"/>
          <p:cNvSpPr/>
          <p:nvPr/>
        </p:nvSpPr>
        <p:spPr>
          <a:xfrm>
            <a:off x="6814868" y="6172200"/>
            <a:ext cx="1880557"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9" name="Freeform 28"/>
          <p:cNvSpPr/>
          <p:nvPr/>
        </p:nvSpPr>
        <p:spPr>
          <a:xfrm>
            <a:off x="8126083" y="4168606"/>
            <a:ext cx="905774" cy="2223568"/>
          </a:xfrm>
          <a:custGeom>
            <a:avLst/>
            <a:gdLst>
              <a:gd name="connsiteX0" fmla="*/ 0 w 942482"/>
              <a:gd name="connsiteY0" fmla="*/ 66964 h 2223568"/>
              <a:gd name="connsiteX1" fmla="*/ 336430 w 942482"/>
              <a:gd name="connsiteY1" fmla="*/ 6579 h 2223568"/>
              <a:gd name="connsiteX2" fmla="*/ 741872 w 942482"/>
              <a:gd name="connsiteY2" fmla="*/ 15205 h 2223568"/>
              <a:gd name="connsiteX3" fmla="*/ 854015 w 942482"/>
              <a:gd name="connsiteY3" fmla="*/ 127349 h 2223568"/>
              <a:gd name="connsiteX4" fmla="*/ 879894 w 942482"/>
              <a:gd name="connsiteY4" fmla="*/ 282624 h 2223568"/>
              <a:gd name="connsiteX5" fmla="*/ 905774 w 942482"/>
              <a:gd name="connsiteY5" fmla="*/ 498285 h 2223568"/>
              <a:gd name="connsiteX6" fmla="*/ 923026 w 942482"/>
              <a:gd name="connsiteY6" fmla="*/ 739824 h 2223568"/>
              <a:gd name="connsiteX7" fmla="*/ 940279 w 942482"/>
              <a:gd name="connsiteY7" fmla="*/ 1317794 h 2223568"/>
              <a:gd name="connsiteX8" fmla="*/ 931653 w 942482"/>
              <a:gd name="connsiteY8" fmla="*/ 1938896 h 2223568"/>
              <a:gd name="connsiteX9" fmla="*/ 845389 w 942482"/>
              <a:gd name="connsiteY9" fmla="*/ 2137303 h 2223568"/>
              <a:gd name="connsiteX10" fmla="*/ 612475 w 942482"/>
              <a:gd name="connsiteY10" fmla="*/ 2223568 h 22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42482" h="2223568">
                <a:moveTo>
                  <a:pt x="0" y="66964"/>
                </a:moveTo>
                <a:cubicBezTo>
                  <a:pt x="106392" y="41084"/>
                  <a:pt x="212785" y="15205"/>
                  <a:pt x="336430" y="6579"/>
                </a:cubicBezTo>
                <a:cubicBezTo>
                  <a:pt x="460075" y="-2047"/>
                  <a:pt x="655608" y="-4923"/>
                  <a:pt x="741872" y="15205"/>
                </a:cubicBezTo>
                <a:cubicBezTo>
                  <a:pt x="828136" y="35333"/>
                  <a:pt x="831011" y="82779"/>
                  <a:pt x="854015" y="127349"/>
                </a:cubicBezTo>
                <a:cubicBezTo>
                  <a:pt x="877019" y="171919"/>
                  <a:pt x="871268" y="220801"/>
                  <a:pt x="879894" y="282624"/>
                </a:cubicBezTo>
                <a:cubicBezTo>
                  <a:pt x="888520" y="344447"/>
                  <a:pt x="898585" y="422085"/>
                  <a:pt x="905774" y="498285"/>
                </a:cubicBezTo>
                <a:cubicBezTo>
                  <a:pt x="912963" y="574485"/>
                  <a:pt x="917275" y="603239"/>
                  <a:pt x="923026" y="739824"/>
                </a:cubicBezTo>
                <a:cubicBezTo>
                  <a:pt x="928777" y="876409"/>
                  <a:pt x="938841" y="1117949"/>
                  <a:pt x="940279" y="1317794"/>
                </a:cubicBezTo>
                <a:cubicBezTo>
                  <a:pt x="941717" y="1517639"/>
                  <a:pt x="947468" y="1802311"/>
                  <a:pt x="931653" y="1938896"/>
                </a:cubicBezTo>
                <a:cubicBezTo>
                  <a:pt x="915838" y="2075481"/>
                  <a:pt x="898585" y="2089858"/>
                  <a:pt x="845389" y="2137303"/>
                </a:cubicBezTo>
                <a:cubicBezTo>
                  <a:pt x="792193" y="2184748"/>
                  <a:pt x="702334" y="2204158"/>
                  <a:pt x="612475" y="2223568"/>
                </a:cubicBezTo>
              </a:path>
            </a:pathLst>
          </a:custGeom>
          <a:noFill/>
          <a:ln w="12700">
            <a:solidFill>
              <a:srgbClr val="FF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3" name="Freeform 32"/>
          <p:cNvSpPr/>
          <p:nvPr/>
        </p:nvSpPr>
        <p:spPr>
          <a:xfrm>
            <a:off x="8867955" y="4684143"/>
            <a:ext cx="130389" cy="1354348"/>
          </a:xfrm>
          <a:custGeom>
            <a:avLst/>
            <a:gdLst>
              <a:gd name="connsiteX0" fmla="*/ 51758 w 130389"/>
              <a:gd name="connsiteY0" fmla="*/ 0 h 1354348"/>
              <a:gd name="connsiteX1" fmla="*/ 103517 w 130389"/>
              <a:gd name="connsiteY1" fmla="*/ 103517 h 1354348"/>
              <a:gd name="connsiteX2" fmla="*/ 120770 w 130389"/>
              <a:gd name="connsiteY2" fmla="*/ 586597 h 1354348"/>
              <a:gd name="connsiteX3" fmla="*/ 120770 w 130389"/>
              <a:gd name="connsiteY3" fmla="*/ 1199072 h 1354348"/>
              <a:gd name="connsiteX4" fmla="*/ 0 w 130389"/>
              <a:gd name="connsiteY4" fmla="*/ 1354348 h 1354348"/>
              <a:gd name="connsiteX5" fmla="*/ 0 w 130389"/>
              <a:gd name="connsiteY5" fmla="*/ 1354348 h 1354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389" h="1354348">
                <a:moveTo>
                  <a:pt x="51758" y="0"/>
                </a:moveTo>
                <a:cubicBezTo>
                  <a:pt x="71886" y="2875"/>
                  <a:pt x="92015" y="5751"/>
                  <a:pt x="103517" y="103517"/>
                </a:cubicBezTo>
                <a:cubicBezTo>
                  <a:pt x="115019" y="201283"/>
                  <a:pt x="117895" y="404005"/>
                  <a:pt x="120770" y="586597"/>
                </a:cubicBezTo>
                <a:cubicBezTo>
                  <a:pt x="123646" y="769190"/>
                  <a:pt x="140898" y="1071114"/>
                  <a:pt x="120770" y="1199072"/>
                </a:cubicBezTo>
                <a:cubicBezTo>
                  <a:pt x="100642" y="1327030"/>
                  <a:pt x="0" y="1354348"/>
                  <a:pt x="0" y="1354348"/>
                </a:cubicBezTo>
                <a:lnTo>
                  <a:pt x="0" y="1354348"/>
                </a:lnTo>
              </a:path>
            </a:pathLst>
          </a:custGeom>
          <a:noFill/>
          <a:ln w="12700">
            <a:solidFill>
              <a:srgbClr val="00800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6" name="Freeform 35"/>
          <p:cNvSpPr/>
          <p:nvPr/>
        </p:nvSpPr>
        <p:spPr>
          <a:xfrm>
            <a:off x="7944928" y="4744528"/>
            <a:ext cx="857215" cy="879895"/>
          </a:xfrm>
          <a:custGeom>
            <a:avLst/>
            <a:gdLst>
              <a:gd name="connsiteX0" fmla="*/ 34506 w 857215"/>
              <a:gd name="connsiteY0" fmla="*/ 0 h 879895"/>
              <a:gd name="connsiteX1" fmla="*/ 207034 w 857215"/>
              <a:gd name="connsiteY1" fmla="*/ 69012 h 879895"/>
              <a:gd name="connsiteX2" fmla="*/ 491706 w 857215"/>
              <a:gd name="connsiteY2" fmla="*/ 69012 h 879895"/>
              <a:gd name="connsiteX3" fmla="*/ 715993 w 857215"/>
              <a:gd name="connsiteY3" fmla="*/ 60385 h 879895"/>
              <a:gd name="connsiteX4" fmla="*/ 828136 w 857215"/>
              <a:gd name="connsiteY4" fmla="*/ 163902 h 879895"/>
              <a:gd name="connsiteX5" fmla="*/ 845389 w 857215"/>
              <a:gd name="connsiteY5" fmla="*/ 690114 h 879895"/>
              <a:gd name="connsiteX6" fmla="*/ 672861 w 857215"/>
              <a:gd name="connsiteY6" fmla="*/ 828136 h 879895"/>
              <a:gd name="connsiteX7" fmla="*/ 181155 w 857215"/>
              <a:gd name="connsiteY7" fmla="*/ 845389 h 879895"/>
              <a:gd name="connsiteX8" fmla="*/ 69012 w 857215"/>
              <a:gd name="connsiteY8" fmla="*/ 845389 h 879895"/>
              <a:gd name="connsiteX9" fmla="*/ 0 w 857215"/>
              <a:gd name="connsiteY9" fmla="*/ 879895 h 879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7215" h="879895">
                <a:moveTo>
                  <a:pt x="34506" y="0"/>
                </a:moveTo>
                <a:cubicBezTo>
                  <a:pt x="82670" y="28755"/>
                  <a:pt x="130834" y="57510"/>
                  <a:pt x="207034" y="69012"/>
                </a:cubicBezTo>
                <a:cubicBezTo>
                  <a:pt x="283234" y="80514"/>
                  <a:pt x="406880" y="70450"/>
                  <a:pt x="491706" y="69012"/>
                </a:cubicBezTo>
                <a:cubicBezTo>
                  <a:pt x="576532" y="67574"/>
                  <a:pt x="659921" y="44570"/>
                  <a:pt x="715993" y="60385"/>
                </a:cubicBezTo>
                <a:cubicBezTo>
                  <a:pt x="772065" y="76200"/>
                  <a:pt x="806570" y="58947"/>
                  <a:pt x="828136" y="163902"/>
                </a:cubicBezTo>
                <a:cubicBezTo>
                  <a:pt x="849702" y="268857"/>
                  <a:pt x="871268" y="579408"/>
                  <a:pt x="845389" y="690114"/>
                </a:cubicBezTo>
                <a:cubicBezTo>
                  <a:pt x="819510" y="800820"/>
                  <a:pt x="783567" y="802257"/>
                  <a:pt x="672861" y="828136"/>
                </a:cubicBezTo>
                <a:cubicBezTo>
                  <a:pt x="562155" y="854015"/>
                  <a:pt x="281796" y="842514"/>
                  <a:pt x="181155" y="845389"/>
                </a:cubicBezTo>
                <a:cubicBezTo>
                  <a:pt x="80514" y="848264"/>
                  <a:pt x="99205" y="839638"/>
                  <a:pt x="69012" y="845389"/>
                </a:cubicBezTo>
                <a:cubicBezTo>
                  <a:pt x="38819" y="851140"/>
                  <a:pt x="19409" y="865517"/>
                  <a:pt x="0" y="879895"/>
                </a:cubicBezTo>
              </a:path>
            </a:pathLst>
          </a:custGeom>
          <a:noFill/>
          <a:ln w="12700">
            <a:solidFill>
              <a:srgbClr val="00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7" name="TextBox 36"/>
          <p:cNvSpPr txBox="1"/>
          <p:nvPr/>
        </p:nvSpPr>
        <p:spPr>
          <a:xfrm rot="16200000">
            <a:off x="8484196" y="5083989"/>
            <a:ext cx="1183588" cy="230832"/>
          </a:xfrm>
          <a:prstGeom prst="rect">
            <a:avLst/>
          </a:prstGeom>
          <a:noFill/>
        </p:spPr>
        <p:txBody>
          <a:bodyPr wrap="square" rtlCol="0">
            <a:spAutoFit/>
          </a:bodyPr>
          <a:lstStyle/>
          <a:p>
            <a:pPr algn="ctr"/>
            <a:r>
              <a:rPr lang="en-US" sz="900" dirty="0" err="1" smtClean="0">
                <a:solidFill>
                  <a:srgbClr val="FF00FF"/>
                </a:solidFill>
              </a:rPr>
              <a:t>inclusio</a:t>
            </a:r>
            <a:r>
              <a:rPr lang="en-US" sz="900" dirty="0" smtClean="0">
                <a:solidFill>
                  <a:srgbClr val="FF00FF"/>
                </a:solidFill>
              </a:rPr>
              <a:t>  /  chiasmus</a:t>
            </a:r>
          </a:p>
        </p:txBody>
      </p:sp>
      <p:sp>
        <p:nvSpPr>
          <p:cNvPr id="39" name="Rectangle 38"/>
          <p:cNvSpPr/>
          <p:nvPr/>
        </p:nvSpPr>
        <p:spPr>
          <a:xfrm>
            <a:off x="647700" y="152400"/>
            <a:ext cx="3810000" cy="307777"/>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36:22-24</a:t>
            </a:r>
            <a:endParaRPr lang="he-IL" dirty="0">
              <a:latin typeface="SBL Hebrew" pitchFamily="2" charset="-79"/>
              <a:cs typeface="SBL Hebrew" pitchFamily="2" charset="-79"/>
            </a:endParaRPr>
          </a:p>
        </p:txBody>
      </p:sp>
      <p:sp>
        <p:nvSpPr>
          <p:cNvPr id="28" name="TextBox 27"/>
          <p:cNvSpPr txBox="1"/>
          <p:nvPr/>
        </p:nvSpPr>
        <p:spPr>
          <a:xfrm>
            <a:off x="4800600" y="3496472"/>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30" name="Rounded Rectangle 29"/>
          <p:cNvSpPr/>
          <p:nvPr/>
        </p:nvSpPr>
        <p:spPr>
          <a:xfrm>
            <a:off x="832919" y="2320967"/>
            <a:ext cx="1986481"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 name="Freeform 2"/>
          <p:cNvSpPr/>
          <p:nvPr/>
        </p:nvSpPr>
        <p:spPr>
          <a:xfrm>
            <a:off x="2714625" y="2666999"/>
            <a:ext cx="4084527" cy="3735813"/>
          </a:xfrm>
          <a:custGeom>
            <a:avLst/>
            <a:gdLst>
              <a:gd name="connsiteX0" fmla="*/ 0 w 3974471"/>
              <a:gd name="connsiteY0" fmla="*/ 0 h 3768254"/>
              <a:gd name="connsiteX1" fmla="*/ 235390 w 3974471"/>
              <a:gd name="connsiteY1" fmla="*/ 144856 h 3768254"/>
              <a:gd name="connsiteX2" fmla="*/ 1249378 w 3974471"/>
              <a:gd name="connsiteY2" fmla="*/ 162963 h 3768254"/>
              <a:gd name="connsiteX3" fmla="*/ 1647731 w 3974471"/>
              <a:gd name="connsiteY3" fmla="*/ 588476 h 3768254"/>
              <a:gd name="connsiteX4" fmla="*/ 1874068 w 3974471"/>
              <a:gd name="connsiteY4" fmla="*/ 1828800 h 3768254"/>
              <a:gd name="connsiteX5" fmla="*/ 1883121 w 3974471"/>
              <a:gd name="connsiteY5" fmla="*/ 2960484 h 3768254"/>
              <a:gd name="connsiteX6" fmla="*/ 1901228 w 3974471"/>
              <a:gd name="connsiteY6" fmla="*/ 3295462 h 3768254"/>
              <a:gd name="connsiteX7" fmla="*/ 1982709 w 3974471"/>
              <a:gd name="connsiteY7" fmla="*/ 3585173 h 3768254"/>
              <a:gd name="connsiteX8" fmla="*/ 2127565 w 3974471"/>
              <a:gd name="connsiteY8" fmla="*/ 3739082 h 3768254"/>
              <a:gd name="connsiteX9" fmla="*/ 2281473 w 3974471"/>
              <a:gd name="connsiteY9" fmla="*/ 3766242 h 3768254"/>
              <a:gd name="connsiteX10" fmla="*/ 2417275 w 3974471"/>
              <a:gd name="connsiteY10" fmla="*/ 3766242 h 3768254"/>
              <a:gd name="connsiteX11" fmla="*/ 3974471 w 3974471"/>
              <a:gd name="connsiteY11" fmla="*/ 3757189 h 376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74471" h="3768254">
                <a:moveTo>
                  <a:pt x="0" y="0"/>
                </a:moveTo>
                <a:cubicBezTo>
                  <a:pt x="13580" y="58848"/>
                  <a:pt x="27160" y="117696"/>
                  <a:pt x="235390" y="144856"/>
                </a:cubicBezTo>
                <a:cubicBezTo>
                  <a:pt x="443620" y="172017"/>
                  <a:pt x="1013988" y="89026"/>
                  <a:pt x="1249378" y="162963"/>
                </a:cubicBezTo>
                <a:cubicBezTo>
                  <a:pt x="1484768" y="236900"/>
                  <a:pt x="1543616" y="310837"/>
                  <a:pt x="1647731" y="588476"/>
                </a:cubicBezTo>
                <a:cubicBezTo>
                  <a:pt x="1751846" y="866115"/>
                  <a:pt x="1834836" y="1433465"/>
                  <a:pt x="1874068" y="1828800"/>
                </a:cubicBezTo>
                <a:cubicBezTo>
                  <a:pt x="1913300" y="2224135"/>
                  <a:pt x="1878594" y="2716040"/>
                  <a:pt x="1883121" y="2960484"/>
                </a:cubicBezTo>
                <a:cubicBezTo>
                  <a:pt x="1887648" y="3204928"/>
                  <a:pt x="1884630" y="3191347"/>
                  <a:pt x="1901228" y="3295462"/>
                </a:cubicBezTo>
                <a:cubicBezTo>
                  <a:pt x="1917826" y="3399577"/>
                  <a:pt x="1944986" y="3511236"/>
                  <a:pt x="1982709" y="3585173"/>
                </a:cubicBezTo>
                <a:cubicBezTo>
                  <a:pt x="2020432" y="3659110"/>
                  <a:pt x="2077771" y="3708904"/>
                  <a:pt x="2127565" y="3739082"/>
                </a:cubicBezTo>
                <a:cubicBezTo>
                  <a:pt x="2177359" y="3769260"/>
                  <a:pt x="2233188" y="3761715"/>
                  <a:pt x="2281473" y="3766242"/>
                </a:cubicBezTo>
                <a:cubicBezTo>
                  <a:pt x="2329758" y="3770769"/>
                  <a:pt x="2417275" y="3766242"/>
                  <a:pt x="2417275" y="3766242"/>
                </a:cubicBezTo>
                <a:lnTo>
                  <a:pt x="3974471" y="3757189"/>
                </a:lnTo>
              </a:path>
            </a:pathLst>
          </a:custGeom>
          <a:noFill/>
          <a:ln w="12700">
            <a:solidFill>
              <a:srgbClr val="FF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1" name="Freeform 30"/>
          <p:cNvSpPr/>
          <p:nvPr/>
        </p:nvSpPr>
        <p:spPr>
          <a:xfrm>
            <a:off x="2971800" y="2619375"/>
            <a:ext cx="3629025" cy="3429000"/>
          </a:xfrm>
          <a:custGeom>
            <a:avLst/>
            <a:gdLst>
              <a:gd name="connsiteX0" fmla="*/ 0 w 3974471"/>
              <a:gd name="connsiteY0" fmla="*/ 0 h 3768254"/>
              <a:gd name="connsiteX1" fmla="*/ 235390 w 3974471"/>
              <a:gd name="connsiteY1" fmla="*/ 144856 h 3768254"/>
              <a:gd name="connsiteX2" fmla="*/ 1249378 w 3974471"/>
              <a:gd name="connsiteY2" fmla="*/ 162963 h 3768254"/>
              <a:gd name="connsiteX3" fmla="*/ 1647731 w 3974471"/>
              <a:gd name="connsiteY3" fmla="*/ 588476 h 3768254"/>
              <a:gd name="connsiteX4" fmla="*/ 1874068 w 3974471"/>
              <a:gd name="connsiteY4" fmla="*/ 1828800 h 3768254"/>
              <a:gd name="connsiteX5" fmla="*/ 1883121 w 3974471"/>
              <a:gd name="connsiteY5" fmla="*/ 2960484 h 3768254"/>
              <a:gd name="connsiteX6" fmla="*/ 1901228 w 3974471"/>
              <a:gd name="connsiteY6" fmla="*/ 3295462 h 3768254"/>
              <a:gd name="connsiteX7" fmla="*/ 1982709 w 3974471"/>
              <a:gd name="connsiteY7" fmla="*/ 3585173 h 3768254"/>
              <a:gd name="connsiteX8" fmla="*/ 2127565 w 3974471"/>
              <a:gd name="connsiteY8" fmla="*/ 3739082 h 3768254"/>
              <a:gd name="connsiteX9" fmla="*/ 2281473 w 3974471"/>
              <a:gd name="connsiteY9" fmla="*/ 3766242 h 3768254"/>
              <a:gd name="connsiteX10" fmla="*/ 2417275 w 3974471"/>
              <a:gd name="connsiteY10" fmla="*/ 3766242 h 3768254"/>
              <a:gd name="connsiteX11" fmla="*/ 3974471 w 3974471"/>
              <a:gd name="connsiteY11" fmla="*/ 3757189 h 376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74471" h="3768254">
                <a:moveTo>
                  <a:pt x="0" y="0"/>
                </a:moveTo>
                <a:cubicBezTo>
                  <a:pt x="13580" y="58848"/>
                  <a:pt x="27160" y="117696"/>
                  <a:pt x="235390" y="144856"/>
                </a:cubicBezTo>
                <a:cubicBezTo>
                  <a:pt x="443620" y="172017"/>
                  <a:pt x="1013988" y="89026"/>
                  <a:pt x="1249378" y="162963"/>
                </a:cubicBezTo>
                <a:cubicBezTo>
                  <a:pt x="1484768" y="236900"/>
                  <a:pt x="1543616" y="310837"/>
                  <a:pt x="1647731" y="588476"/>
                </a:cubicBezTo>
                <a:cubicBezTo>
                  <a:pt x="1751846" y="866115"/>
                  <a:pt x="1834836" y="1433465"/>
                  <a:pt x="1874068" y="1828800"/>
                </a:cubicBezTo>
                <a:cubicBezTo>
                  <a:pt x="1913300" y="2224135"/>
                  <a:pt x="1878594" y="2716040"/>
                  <a:pt x="1883121" y="2960484"/>
                </a:cubicBezTo>
                <a:cubicBezTo>
                  <a:pt x="1887648" y="3204928"/>
                  <a:pt x="1884630" y="3191347"/>
                  <a:pt x="1901228" y="3295462"/>
                </a:cubicBezTo>
                <a:cubicBezTo>
                  <a:pt x="1917826" y="3399577"/>
                  <a:pt x="1944986" y="3511236"/>
                  <a:pt x="1982709" y="3585173"/>
                </a:cubicBezTo>
                <a:cubicBezTo>
                  <a:pt x="2020432" y="3659110"/>
                  <a:pt x="2077771" y="3708904"/>
                  <a:pt x="2127565" y="3739082"/>
                </a:cubicBezTo>
                <a:cubicBezTo>
                  <a:pt x="2177359" y="3769260"/>
                  <a:pt x="2233188" y="3761715"/>
                  <a:pt x="2281473" y="3766242"/>
                </a:cubicBezTo>
                <a:cubicBezTo>
                  <a:pt x="2329758" y="3770769"/>
                  <a:pt x="2417275" y="3766242"/>
                  <a:pt x="2417275" y="3766242"/>
                </a:cubicBezTo>
                <a:lnTo>
                  <a:pt x="3974471" y="3757189"/>
                </a:lnTo>
              </a:path>
            </a:pathLst>
          </a:custGeom>
          <a:noFill/>
          <a:ln w="12700">
            <a:solidFill>
              <a:srgbClr val="00800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TextBox 31"/>
          <p:cNvSpPr txBox="1"/>
          <p:nvPr/>
        </p:nvSpPr>
        <p:spPr>
          <a:xfrm>
            <a:off x="832919" y="2043968"/>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38" name="TextBox 37"/>
          <p:cNvSpPr txBox="1"/>
          <p:nvPr/>
        </p:nvSpPr>
        <p:spPr>
          <a:xfrm>
            <a:off x="832919" y="2895600"/>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40" name="TextBox 39"/>
          <p:cNvSpPr txBox="1"/>
          <p:nvPr/>
        </p:nvSpPr>
        <p:spPr>
          <a:xfrm>
            <a:off x="832919" y="3164322"/>
            <a:ext cx="1295400" cy="577081"/>
          </a:xfrm>
          <a:prstGeom prst="rect">
            <a:avLst/>
          </a:prstGeom>
          <a:noFill/>
        </p:spPr>
        <p:txBody>
          <a:bodyPr wrap="square" rtlCol="0">
            <a:spAutoFit/>
          </a:bodyPr>
          <a:lstStyle/>
          <a:p>
            <a:r>
              <a:rPr lang="en-US" sz="1050" dirty="0" smtClean="0">
                <a:solidFill>
                  <a:srgbClr val="0070C0"/>
                </a:solidFill>
              </a:rPr>
              <a:t>same</a:t>
            </a:r>
          </a:p>
          <a:p>
            <a:r>
              <a:rPr lang="en-US" sz="1050" dirty="0" smtClean="0">
                <a:solidFill>
                  <a:srgbClr val="0070C0"/>
                </a:solidFill>
              </a:rPr>
              <a:t>elements</a:t>
            </a:r>
          </a:p>
          <a:p>
            <a:r>
              <a:rPr lang="en-US" sz="1050" dirty="0" smtClean="0">
                <a:solidFill>
                  <a:srgbClr val="0070C0"/>
                </a:solidFill>
              </a:rPr>
              <a:t>repeated</a:t>
            </a:r>
          </a:p>
        </p:txBody>
      </p:sp>
      <p:sp>
        <p:nvSpPr>
          <p:cNvPr id="41" name="Freeform 40"/>
          <p:cNvSpPr/>
          <p:nvPr/>
        </p:nvSpPr>
        <p:spPr>
          <a:xfrm>
            <a:off x="4191000" y="2200275"/>
            <a:ext cx="2952750" cy="3762576"/>
          </a:xfrm>
          <a:custGeom>
            <a:avLst/>
            <a:gdLst>
              <a:gd name="connsiteX0" fmla="*/ 0 w 2952750"/>
              <a:gd name="connsiteY0" fmla="*/ 0 h 3762576"/>
              <a:gd name="connsiteX1" fmla="*/ 238125 w 2952750"/>
              <a:gd name="connsiteY1" fmla="*/ 161925 h 3762576"/>
              <a:gd name="connsiteX2" fmla="*/ 381000 w 2952750"/>
              <a:gd name="connsiteY2" fmla="*/ 752475 h 3762576"/>
              <a:gd name="connsiteX3" fmla="*/ 581025 w 2952750"/>
              <a:gd name="connsiteY3" fmla="*/ 2238375 h 3762576"/>
              <a:gd name="connsiteX4" fmla="*/ 666750 w 2952750"/>
              <a:gd name="connsiteY4" fmla="*/ 3438525 h 3762576"/>
              <a:gd name="connsiteX5" fmla="*/ 971550 w 2952750"/>
              <a:gd name="connsiteY5" fmla="*/ 3724275 h 3762576"/>
              <a:gd name="connsiteX6" fmla="*/ 1771650 w 2952750"/>
              <a:gd name="connsiteY6" fmla="*/ 3743325 h 3762576"/>
              <a:gd name="connsiteX7" fmla="*/ 2952750 w 2952750"/>
              <a:gd name="connsiteY7" fmla="*/ 3571875 h 3762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52750" h="3762576">
                <a:moveTo>
                  <a:pt x="0" y="0"/>
                </a:moveTo>
                <a:cubicBezTo>
                  <a:pt x="87312" y="18256"/>
                  <a:pt x="174625" y="36513"/>
                  <a:pt x="238125" y="161925"/>
                </a:cubicBezTo>
                <a:cubicBezTo>
                  <a:pt x="301625" y="287337"/>
                  <a:pt x="323850" y="406400"/>
                  <a:pt x="381000" y="752475"/>
                </a:cubicBezTo>
                <a:cubicBezTo>
                  <a:pt x="438150" y="1098550"/>
                  <a:pt x="533400" y="1790700"/>
                  <a:pt x="581025" y="2238375"/>
                </a:cubicBezTo>
                <a:cubicBezTo>
                  <a:pt x="628650" y="2686050"/>
                  <a:pt x="601663" y="3190875"/>
                  <a:pt x="666750" y="3438525"/>
                </a:cubicBezTo>
                <a:cubicBezTo>
                  <a:pt x="731837" y="3686175"/>
                  <a:pt x="787400" y="3673475"/>
                  <a:pt x="971550" y="3724275"/>
                </a:cubicBezTo>
                <a:cubicBezTo>
                  <a:pt x="1155700" y="3775075"/>
                  <a:pt x="1441450" y="3768725"/>
                  <a:pt x="1771650" y="3743325"/>
                </a:cubicBezTo>
                <a:cubicBezTo>
                  <a:pt x="2101850" y="3717925"/>
                  <a:pt x="2527300" y="3644900"/>
                  <a:pt x="2952750" y="3571875"/>
                </a:cubicBezTo>
              </a:path>
            </a:pathLst>
          </a:custGeom>
          <a:noFill/>
          <a:ln w="12700">
            <a:solidFill>
              <a:srgbClr val="00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8" name="Curved Right Arrow 47"/>
          <p:cNvSpPr/>
          <p:nvPr/>
        </p:nvSpPr>
        <p:spPr>
          <a:xfrm>
            <a:off x="6600825" y="3264933"/>
            <a:ext cx="561975" cy="392667"/>
          </a:xfrm>
          <a:prstGeom prst="curvedRightArrow">
            <a:avLst/>
          </a:prstGeom>
          <a:solidFill>
            <a:srgbClr val="FF99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51" name="TextBox 50"/>
          <p:cNvSpPr txBox="1"/>
          <p:nvPr/>
        </p:nvSpPr>
        <p:spPr>
          <a:xfrm>
            <a:off x="147119" y="4894052"/>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52" name="TextBox 51"/>
          <p:cNvSpPr txBox="1"/>
          <p:nvPr/>
        </p:nvSpPr>
        <p:spPr>
          <a:xfrm>
            <a:off x="228600" y="6167735"/>
            <a:ext cx="3124200" cy="461665"/>
          </a:xfrm>
          <a:prstGeom prst="rect">
            <a:avLst/>
          </a:prstGeom>
          <a:noFill/>
          <a:ln w="28575">
            <a:solidFill>
              <a:schemeClr val="tx1"/>
            </a:solidFill>
          </a:ln>
        </p:spPr>
        <p:txBody>
          <a:bodyPr wrap="square" rtlCol="0">
            <a:spAutoFit/>
          </a:bodyPr>
          <a:lstStyle/>
          <a:p>
            <a:r>
              <a:rPr lang="en-US" sz="1200" dirty="0" smtClean="0">
                <a:solidFill>
                  <a:srgbClr val="0070C0"/>
                </a:solidFill>
              </a:rPr>
              <a:t>How could Ezekiel 36:16-24 </a:t>
            </a:r>
            <a:r>
              <a:rPr lang="en-US" sz="1200" b="1" dirty="0" smtClean="0">
                <a:solidFill>
                  <a:srgbClr val="0070C0"/>
                </a:solidFill>
              </a:rPr>
              <a:t>NOT </a:t>
            </a:r>
            <a:r>
              <a:rPr lang="en-US" sz="1200" dirty="0" smtClean="0">
                <a:solidFill>
                  <a:srgbClr val="0070C0"/>
                </a:solidFill>
              </a:rPr>
              <a:t>be speaking </a:t>
            </a:r>
            <a:r>
              <a:rPr lang="en-US" sz="1200" dirty="0">
                <a:solidFill>
                  <a:srgbClr val="0070C0"/>
                </a:solidFill>
              </a:rPr>
              <a:t>of the </a:t>
            </a:r>
            <a:r>
              <a:rPr lang="en-US" sz="1200" dirty="0" err="1" smtClean="0">
                <a:solidFill>
                  <a:srgbClr val="0070C0"/>
                </a:solidFill>
              </a:rPr>
              <a:t>Zerub</a:t>
            </a:r>
            <a:r>
              <a:rPr lang="en-US" sz="1200" dirty="0" smtClean="0">
                <a:solidFill>
                  <a:srgbClr val="0070C0"/>
                </a:solidFill>
              </a:rPr>
              <a:t>/Ezra/</a:t>
            </a:r>
            <a:r>
              <a:rPr lang="en-US" sz="1200" dirty="0" err="1" smtClean="0">
                <a:solidFill>
                  <a:srgbClr val="0070C0"/>
                </a:solidFill>
              </a:rPr>
              <a:t>Neh</a:t>
            </a:r>
            <a:r>
              <a:rPr lang="en-US" sz="1200" dirty="0" smtClean="0">
                <a:solidFill>
                  <a:srgbClr val="0070C0"/>
                </a:solidFill>
              </a:rPr>
              <a:t> return in vv. 16-24?</a:t>
            </a:r>
          </a:p>
        </p:txBody>
      </p:sp>
      <p:sp>
        <p:nvSpPr>
          <p:cNvPr id="54" name="Explosion 1 53"/>
          <p:cNvSpPr/>
          <p:nvPr/>
        </p:nvSpPr>
        <p:spPr>
          <a:xfrm>
            <a:off x="5334000" y="682823"/>
            <a:ext cx="333375" cy="276999"/>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5" name="Explosion 1 54"/>
          <p:cNvSpPr/>
          <p:nvPr/>
        </p:nvSpPr>
        <p:spPr>
          <a:xfrm>
            <a:off x="1733031" y="5366466"/>
            <a:ext cx="333375" cy="276999"/>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6" name="Curved Right Arrow 55"/>
          <p:cNvSpPr/>
          <p:nvPr/>
        </p:nvSpPr>
        <p:spPr>
          <a:xfrm>
            <a:off x="1566344" y="4887723"/>
            <a:ext cx="561975" cy="392667"/>
          </a:xfrm>
          <a:prstGeom prst="curvedRightArrow">
            <a:avLst/>
          </a:prstGeom>
          <a:solidFill>
            <a:srgbClr val="FF99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Tree>
    <p:extLst>
      <p:ext uri="{BB962C8B-B14F-4D97-AF65-F5344CB8AC3E}">
        <p14:creationId xmlns:p14="http://schemas.microsoft.com/office/powerpoint/2010/main" val="2719313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2347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1600" y="152400"/>
            <a:ext cx="3810000" cy="1415772"/>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36:25</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וְזָרַקְתִּ֧י עֲלֵיכֶ֛ם מַ֥יִם טְהוֹרִ֖ים וּטְהַרְתֶּ֑ם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מִכֹּ֧ל </a:t>
            </a:r>
            <a:r>
              <a:rPr lang="he-IL" dirty="0">
                <a:solidFill>
                  <a:schemeClr val="accent6">
                    <a:lumMod val="50000"/>
                  </a:schemeClr>
                </a:solidFill>
                <a:latin typeface="SBL Hebrew" pitchFamily="2" charset="-79"/>
                <a:cs typeface="SBL Hebrew" pitchFamily="2" charset="-79"/>
              </a:rPr>
              <a:t>טֻמְאוֹתֵיכֶ֛ם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וּמִכָּל־</a:t>
            </a:r>
            <a:r>
              <a:rPr lang="he-IL" dirty="0">
                <a:solidFill>
                  <a:schemeClr val="accent6">
                    <a:lumMod val="50000"/>
                  </a:schemeClr>
                </a:solidFill>
                <a:latin typeface="SBL Hebrew" pitchFamily="2" charset="-79"/>
                <a:cs typeface="SBL Hebrew" pitchFamily="2" charset="-79"/>
              </a:rPr>
              <a:t>גִּלּ֥וּלֵיכֶ֖ם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אֲטַהֵ֥ר אֶתְכֶֽם׃ </a:t>
            </a:r>
          </a:p>
        </p:txBody>
      </p:sp>
      <p:sp>
        <p:nvSpPr>
          <p:cNvPr id="27" name="TextBox 26"/>
          <p:cNvSpPr txBox="1"/>
          <p:nvPr/>
        </p:nvSpPr>
        <p:spPr>
          <a:xfrm>
            <a:off x="4400550" y="152400"/>
            <a:ext cx="1971676" cy="276999"/>
          </a:xfrm>
          <a:prstGeom prst="rect">
            <a:avLst/>
          </a:prstGeom>
          <a:noFill/>
        </p:spPr>
        <p:txBody>
          <a:bodyPr wrap="square" rtlCol="0">
            <a:spAutoFit/>
          </a:bodyPr>
          <a:lstStyle/>
          <a:p>
            <a:pPr algn="ctr"/>
            <a:r>
              <a:rPr lang="en-US" sz="1200" b="1" dirty="0" smtClean="0">
                <a:solidFill>
                  <a:srgbClr val="0070C0"/>
                </a:solidFill>
              </a:rPr>
              <a:t>When is this?</a:t>
            </a:r>
          </a:p>
        </p:txBody>
      </p:sp>
    </p:spTree>
    <p:extLst>
      <p:ext uri="{BB962C8B-B14F-4D97-AF65-F5344CB8AC3E}">
        <p14:creationId xmlns:p14="http://schemas.microsoft.com/office/powerpoint/2010/main" val="2208220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7705</TotalTime>
  <Words>2610</Words>
  <Application>Microsoft Office PowerPoint</Application>
  <PresentationFormat>On-screen Show (4:3)</PresentationFormat>
  <Paragraphs>544</Paragraphs>
  <Slides>26</Slides>
  <Notes>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Ezekiel 36:1-3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Ezekiel 36:29-31</vt:lpstr>
      <vt:lpstr>Ezekiel 36:33-36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Carlos</cp:lastModifiedBy>
  <cp:revision>676</cp:revision>
  <dcterms:created xsi:type="dcterms:W3CDTF">2006-08-16T00:00:00Z</dcterms:created>
  <dcterms:modified xsi:type="dcterms:W3CDTF">2016-10-12T02:35:17Z</dcterms:modified>
</cp:coreProperties>
</file>