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0"/>
  </p:notesMasterIdLst>
  <p:sldIdLst>
    <p:sldId id="1052" r:id="rId2"/>
    <p:sldId id="967" r:id="rId3"/>
    <p:sldId id="968" r:id="rId4"/>
    <p:sldId id="969" r:id="rId5"/>
    <p:sldId id="986" r:id="rId6"/>
    <p:sldId id="1047" r:id="rId7"/>
    <p:sldId id="987" r:id="rId8"/>
    <p:sldId id="970" r:id="rId9"/>
    <p:sldId id="971" r:id="rId10"/>
    <p:sldId id="972" r:id="rId11"/>
    <p:sldId id="973" r:id="rId12"/>
    <p:sldId id="974" r:id="rId13"/>
    <p:sldId id="988" r:id="rId14"/>
    <p:sldId id="989" r:id="rId15"/>
    <p:sldId id="1048" r:id="rId16"/>
    <p:sldId id="1049" r:id="rId17"/>
    <p:sldId id="1051" r:id="rId18"/>
    <p:sldId id="1053" r:id="rId19"/>
    <p:sldId id="975" r:id="rId20"/>
    <p:sldId id="1050" r:id="rId21"/>
    <p:sldId id="990" r:id="rId22"/>
    <p:sldId id="1011" r:id="rId23"/>
    <p:sldId id="1012" r:id="rId24"/>
    <p:sldId id="1013" r:id="rId25"/>
    <p:sldId id="1014" r:id="rId26"/>
    <p:sldId id="1015" r:id="rId27"/>
    <p:sldId id="1016" r:id="rId28"/>
    <p:sldId id="1017" r:id="rId29"/>
    <p:sldId id="1018" r:id="rId30"/>
    <p:sldId id="1019" r:id="rId31"/>
    <p:sldId id="1020" r:id="rId32"/>
    <p:sldId id="1021" r:id="rId33"/>
    <p:sldId id="1022" r:id="rId34"/>
    <p:sldId id="1023" r:id="rId35"/>
    <p:sldId id="1024" r:id="rId36"/>
    <p:sldId id="1025" r:id="rId37"/>
    <p:sldId id="1026" r:id="rId38"/>
    <p:sldId id="1027" r:id="rId39"/>
    <p:sldId id="976" r:id="rId40"/>
    <p:sldId id="1029" r:id="rId41"/>
    <p:sldId id="1030" r:id="rId42"/>
    <p:sldId id="1032" r:id="rId43"/>
    <p:sldId id="1031" r:id="rId44"/>
    <p:sldId id="1033" r:id="rId45"/>
    <p:sldId id="1034" r:id="rId46"/>
    <p:sldId id="1028" r:id="rId47"/>
    <p:sldId id="1038" r:id="rId48"/>
    <p:sldId id="1036" r:id="rId49"/>
    <p:sldId id="1037" r:id="rId50"/>
    <p:sldId id="1035" r:id="rId51"/>
    <p:sldId id="1039" r:id="rId52"/>
    <p:sldId id="1040" r:id="rId53"/>
    <p:sldId id="1044" r:id="rId54"/>
    <p:sldId id="1041" r:id="rId55"/>
    <p:sldId id="1042" r:id="rId56"/>
    <p:sldId id="1043" r:id="rId57"/>
    <p:sldId id="1045" r:id="rId58"/>
    <p:sldId id="104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1" autoAdjust="0"/>
    <p:restoredTop sz="94386" autoAdjust="0"/>
  </p:normalViewPr>
  <p:slideViewPr>
    <p:cSldViewPr>
      <p:cViewPr>
        <p:scale>
          <a:sx n="100" d="100"/>
          <a:sy n="100" d="100"/>
        </p:scale>
        <p:origin x="-336" y="-12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A9085-FE88-4570-BE4B-A1A784CDF4AE}" type="datetimeFigureOut">
              <a:rPr lang="en-US" smtClean="0"/>
              <a:t>11/30/2014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30E5E-A14A-4FCC-9F09-881947F9D8F6}" type="slidenum">
              <a:rPr lang="en-US" smtClean="0"/>
              <a:t>‹#›</a:t>
            </a:fld>
            <a:endParaRPr lang="en-US"/>
          </a:p>
        </p:txBody>
      </p:sp>
    </p:spTree>
    <p:extLst>
      <p:ext uri="{BB962C8B-B14F-4D97-AF65-F5344CB8AC3E}">
        <p14:creationId xmlns:p14="http://schemas.microsoft.com/office/powerpoint/2010/main" val="361650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2</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11</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12</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13</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14</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19</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20</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21</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35</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36</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39</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3</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40</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41</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43</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44</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46</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47</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50</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51</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52</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53</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4</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54</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55</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56</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57</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fld id="{108006D1-E0F0-4B9F-AC84-A731200F2A60}" type="slidenum">
              <a:rPr lang="en-US" altLang="en-US" sz="1200" smtClean="0"/>
              <a:pPr eaLnBrk="1" hangingPunct="1"/>
              <a:t>5</a:t>
            </a:fld>
            <a:endParaRPr lang="en-US" alt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Viewpoint: From the southern end of the Mt. of Olives, looking generally northwest across the Temple Mount (Haram) and the Old City.</a:t>
            </a:r>
          </a:p>
          <a:p>
            <a:pPr eaLnBrk="1" hangingPunct="1"/>
            <a:endParaRPr lang="en-US" altLang="en-US" dirty="0" smtClean="0"/>
          </a:p>
          <a:p>
            <a:pPr eaLnBrk="1" hangingPunct="1"/>
            <a:r>
              <a:rPr lang="en-US" altLang="en-US" dirty="0" smtClean="0"/>
              <a:t>Date of photograph: between 1934 and 1939 </a:t>
            </a:r>
          </a:p>
          <a:p>
            <a:pPr eaLnBrk="1" hangingPunct="1"/>
            <a:endParaRPr lang="en-US" altLang="en-US" dirty="0" smtClean="0"/>
          </a:p>
          <a:p>
            <a:pPr eaLnBrk="1" hangingPunct="1"/>
            <a:r>
              <a:rPr lang="en-US" altLang="en-US" dirty="0" smtClean="0"/>
              <a:t>mat04126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eaLnBrk="1" hangingPunct="1"/>
            <a:fld id="{108006D1-E0F0-4B9F-AC84-A731200F2A60}" type="slidenum">
              <a:rPr lang="en-US" altLang="en-US" sz="1200" smtClean="0"/>
              <a:pPr eaLnBrk="1" hangingPunct="1"/>
              <a:t>6</a:t>
            </a:fld>
            <a:endParaRPr lang="en-US" alt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Viewpoint: From the southern end of the Mt. of Olives, looking generally northwest across the Temple Mount (Haram) and the Old City.</a:t>
            </a:r>
          </a:p>
          <a:p>
            <a:pPr eaLnBrk="1" hangingPunct="1"/>
            <a:endParaRPr lang="en-US" altLang="en-US" dirty="0" smtClean="0"/>
          </a:p>
          <a:p>
            <a:pPr eaLnBrk="1" hangingPunct="1"/>
            <a:r>
              <a:rPr lang="en-US" altLang="en-US" dirty="0" smtClean="0"/>
              <a:t>Date of photograph: between 1934 and 1939 </a:t>
            </a:r>
          </a:p>
          <a:p>
            <a:pPr eaLnBrk="1" hangingPunct="1"/>
            <a:endParaRPr lang="en-US" altLang="en-US" dirty="0" smtClean="0"/>
          </a:p>
          <a:p>
            <a:pPr eaLnBrk="1" hangingPunct="1"/>
            <a:r>
              <a:rPr lang="en-US" altLang="en-US" dirty="0" smtClean="0"/>
              <a:t>mat04126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7</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8</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9</a:t>
            </a:fld>
            <a:endParaRPr lang="en-US"/>
          </a:p>
        </p:txBody>
      </p:sp>
    </p:spTree>
    <p:extLst>
      <p:ext uri="{BB962C8B-B14F-4D97-AF65-F5344CB8AC3E}">
        <p14:creationId xmlns:p14="http://schemas.microsoft.com/office/powerpoint/2010/main" val="81067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530E5E-A14A-4FCC-9F09-881947F9D8F6}" type="slidenum">
              <a:rPr lang="en-US" smtClean="0"/>
              <a:t>10</a:t>
            </a:fld>
            <a:endParaRPr lang="en-US"/>
          </a:p>
        </p:txBody>
      </p:sp>
    </p:spTree>
    <p:extLst>
      <p:ext uri="{BB962C8B-B14F-4D97-AF65-F5344CB8AC3E}">
        <p14:creationId xmlns:p14="http://schemas.microsoft.com/office/powerpoint/2010/main" val="81067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D:\My Documents\_______ManiwakiChurch\_sermons\2014 July-Dec\2014 11 30 Abomination Desolation II\pics\return of Christ\55162675_64afe2e2b6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 y="0"/>
            <a:ext cx="9144670" cy="609942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1427" y="0"/>
            <a:ext cx="9153235" cy="1600200"/>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smtClean="0">
                <a:solidFill>
                  <a:schemeClr val="bg1"/>
                </a:solidFill>
              </a:rPr>
              <a:t>Le retour de Jésus</a:t>
            </a:r>
            <a:br>
              <a:rPr lang="en-US" sz="6000" smtClean="0">
                <a:solidFill>
                  <a:schemeClr val="bg1"/>
                </a:solidFill>
              </a:rPr>
            </a:br>
            <a:r>
              <a:rPr lang="en-US" sz="6000" smtClean="0">
                <a:solidFill>
                  <a:schemeClr val="bg1"/>
                </a:solidFill>
              </a:rPr>
              <a:t>Return of Jesus</a:t>
            </a:r>
            <a:endParaRPr lang="en-US" sz="6000" dirty="0">
              <a:solidFill>
                <a:schemeClr val="bg1"/>
              </a:solidFill>
            </a:endParaRPr>
          </a:p>
        </p:txBody>
      </p:sp>
      <p:sp>
        <p:nvSpPr>
          <p:cNvPr id="4" name="Title 1"/>
          <p:cNvSpPr txBox="1">
            <a:spLocks/>
          </p:cNvSpPr>
          <p:nvPr/>
        </p:nvSpPr>
        <p:spPr>
          <a:xfrm>
            <a:off x="685800" y="5997575"/>
            <a:ext cx="7772400" cy="860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Matt 24</a:t>
            </a:r>
            <a:endParaRPr lang="en-US" sz="4800" dirty="0">
              <a:solidFill>
                <a:schemeClr val="bg1"/>
              </a:solidFill>
            </a:endParaRPr>
          </a:p>
        </p:txBody>
      </p:sp>
    </p:spTree>
    <p:extLst>
      <p:ext uri="{BB962C8B-B14F-4D97-AF65-F5344CB8AC3E}">
        <p14:creationId xmlns:p14="http://schemas.microsoft.com/office/powerpoint/2010/main" val="1411978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Matthieu </a:t>
            </a:r>
            <a:r>
              <a:rPr lang="fr-FR" b="1" dirty="0" smtClean="0"/>
              <a:t>24:14</a:t>
            </a:r>
            <a:r>
              <a:rPr lang="fr-FR" dirty="0" smtClean="0"/>
              <a:t> </a:t>
            </a:r>
            <a:r>
              <a:rPr lang="fr-FR" dirty="0"/>
              <a:t>Cette </a:t>
            </a:r>
            <a:r>
              <a:rPr lang="fr-FR" dirty="0">
                <a:solidFill>
                  <a:srgbClr val="FF0000"/>
                </a:solidFill>
              </a:rPr>
              <a:t>bonne nouvelle du royaume </a:t>
            </a:r>
            <a:r>
              <a:rPr lang="fr-FR" dirty="0"/>
              <a:t>sera prêchée dans le monde entier, pour servir de témoignage à toutes les nations. </a:t>
            </a:r>
            <a:r>
              <a:rPr lang="fr-FR" dirty="0">
                <a:solidFill>
                  <a:srgbClr val="FF0000"/>
                </a:solidFill>
              </a:rPr>
              <a:t>Alors viendra la fin</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24:14</a:t>
            </a:r>
            <a:r>
              <a:rPr lang="en-US" dirty="0"/>
              <a:t> And this </a:t>
            </a:r>
            <a:r>
              <a:rPr lang="en-US" dirty="0">
                <a:solidFill>
                  <a:srgbClr val="FF0000"/>
                </a:solidFill>
              </a:rPr>
              <a:t>gospel of the kingdom </a:t>
            </a:r>
            <a:r>
              <a:rPr lang="en-US" dirty="0"/>
              <a:t>will be proclaimed throughout the whole world as a testimony to all nations, and </a:t>
            </a:r>
            <a:r>
              <a:rPr lang="en-US" dirty="0">
                <a:solidFill>
                  <a:srgbClr val="FF0000"/>
                </a:solidFill>
              </a:rPr>
              <a:t>then the end will come</a:t>
            </a:r>
            <a:r>
              <a:rPr lang="en-US" dirty="0" smtClean="0"/>
              <a:t>.</a:t>
            </a:r>
            <a:endParaRPr lang="en-US" dirty="0"/>
          </a:p>
        </p:txBody>
      </p:sp>
    </p:spTree>
    <p:extLst>
      <p:ext uri="{BB962C8B-B14F-4D97-AF65-F5344CB8AC3E}">
        <p14:creationId xmlns:p14="http://schemas.microsoft.com/office/powerpoint/2010/main" val="50444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Matthieu </a:t>
            </a:r>
            <a:r>
              <a:rPr lang="fr-FR" b="1" dirty="0" smtClean="0"/>
              <a:t>24:15-16</a:t>
            </a:r>
            <a:r>
              <a:rPr lang="fr-FR" dirty="0" smtClean="0"/>
              <a:t> </a:t>
            </a:r>
            <a:r>
              <a:rPr lang="fr-FR" dirty="0"/>
              <a:t>C'est pourquoi, lorsque vous verrez l'abomination de la désolation, dont a parlé le prophète Daniel, établie en lieu saint, -que celui qui lit fasse attention ! - </a:t>
            </a:r>
            <a:r>
              <a:rPr lang="fr-FR" baseline="30000" dirty="0"/>
              <a:t>16</a:t>
            </a:r>
            <a:r>
              <a:rPr lang="fr-FR" dirty="0"/>
              <a:t> alors, que ceux qui seront en Judée fuient dans les montagnes</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a:t>
            </a:r>
            <a:r>
              <a:rPr lang="en-US" b="1" dirty="0" smtClean="0"/>
              <a:t>24:15-16</a:t>
            </a:r>
            <a:r>
              <a:rPr lang="en-US" dirty="0" smtClean="0"/>
              <a:t> </a:t>
            </a:r>
            <a:r>
              <a:rPr lang="en-US" dirty="0"/>
              <a:t>"So when you see the abomination of desolation spoken of by the prophet Daniel, standing in the holy place (let the reader understand), </a:t>
            </a:r>
            <a:r>
              <a:rPr lang="en-US" baseline="30000" dirty="0"/>
              <a:t>16</a:t>
            </a:r>
            <a:r>
              <a:rPr lang="en-US" dirty="0"/>
              <a:t> then let those who are in Judea flee to the mountains</a:t>
            </a:r>
            <a:r>
              <a:rPr lang="en-US" dirty="0" smtClean="0"/>
              <a:t>.</a:t>
            </a:r>
            <a:endParaRPr lang="en-US" dirty="0"/>
          </a:p>
        </p:txBody>
      </p:sp>
    </p:spTree>
    <p:extLst>
      <p:ext uri="{BB962C8B-B14F-4D97-AF65-F5344CB8AC3E}">
        <p14:creationId xmlns:p14="http://schemas.microsoft.com/office/powerpoint/2010/main" val="1946353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Matthieu </a:t>
            </a:r>
            <a:r>
              <a:rPr lang="fr-FR" b="1" dirty="0" smtClean="0"/>
              <a:t>24:17-18</a:t>
            </a:r>
            <a:r>
              <a:rPr lang="fr-FR" dirty="0" smtClean="0"/>
              <a:t> </a:t>
            </a:r>
            <a:r>
              <a:rPr lang="fr-FR" dirty="0"/>
              <a:t>que celui qui sera sur le toit ne descende pas pour prendre ce qui est dans sa maison; </a:t>
            </a:r>
            <a:r>
              <a:rPr lang="fr-FR" baseline="30000" dirty="0"/>
              <a:t>18</a:t>
            </a:r>
            <a:r>
              <a:rPr lang="fr-FR" dirty="0"/>
              <a:t> et que celui qui sera dans les champs ne retourne pas en arrière pour prendre son manteau</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a:t>
            </a:r>
            <a:r>
              <a:rPr lang="en-US" b="1" dirty="0" smtClean="0"/>
              <a:t>24:17-18</a:t>
            </a:r>
            <a:r>
              <a:rPr lang="en-US" dirty="0" smtClean="0"/>
              <a:t> </a:t>
            </a:r>
            <a:r>
              <a:rPr lang="en-US" dirty="0"/>
              <a:t>Let the one who is on the housetop not go down to take what is in his house, </a:t>
            </a:r>
            <a:r>
              <a:rPr lang="en-US" baseline="30000" dirty="0"/>
              <a:t>18</a:t>
            </a:r>
            <a:r>
              <a:rPr lang="en-US" dirty="0"/>
              <a:t> and let the one who is in the field not turn back to take his cloak</a:t>
            </a:r>
            <a:r>
              <a:rPr lang="en-US" dirty="0" smtClean="0"/>
              <a:t>.</a:t>
            </a:r>
            <a:endParaRPr lang="en-US" dirty="0"/>
          </a:p>
        </p:txBody>
      </p:sp>
    </p:spTree>
    <p:extLst>
      <p:ext uri="{BB962C8B-B14F-4D97-AF65-F5344CB8AC3E}">
        <p14:creationId xmlns:p14="http://schemas.microsoft.com/office/powerpoint/2010/main" val="1443654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2133599"/>
          </a:xfrm>
        </p:spPr>
        <p:txBody>
          <a:bodyPr>
            <a:normAutofit/>
          </a:bodyPr>
          <a:lstStyle/>
          <a:p>
            <a:pPr marL="0" indent="0">
              <a:buNone/>
            </a:pPr>
            <a:r>
              <a:rPr lang="fr-FR" b="1" dirty="0"/>
              <a:t>Matthieu </a:t>
            </a:r>
            <a:r>
              <a:rPr lang="fr-FR" b="1" dirty="0" smtClean="0"/>
              <a:t>24:15</a:t>
            </a:r>
            <a:r>
              <a:rPr lang="fr-FR" dirty="0" smtClean="0"/>
              <a:t> </a:t>
            </a:r>
            <a:r>
              <a:rPr lang="fr-FR" dirty="0"/>
              <a:t>C'est pourquoi, lorsque vous verrez </a:t>
            </a:r>
            <a:r>
              <a:rPr lang="fr-FR" dirty="0">
                <a:solidFill>
                  <a:srgbClr val="FF0000"/>
                </a:solidFill>
              </a:rPr>
              <a:t>l'abomination de la désolation</a:t>
            </a:r>
            <a:r>
              <a:rPr lang="fr-FR" dirty="0"/>
              <a:t>, dont a parlé le prophète Daniel, établie en lieu saint, -que celui qui lit fasse attention </a:t>
            </a:r>
            <a:r>
              <a:rPr lang="fr-FR" dirty="0" smtClean="0"/>
              <a:t>!</a:t>
            </a:r>
            <a:endParaRPr lang="en-US" dirty="0"/>
          </a:p>
        </p:txBody>
      </p:sp>
      <p:sp>
        <p:nvSpPr>
          <p:cNvPr id="4" name="Content Placeholder 2"/>
          <p:cNvSpPr txBox="1">
            <a:spLocks/>
          </p:cNvSpPr>
          <p:nvPr/>
        </p:nvSpPr>
        <p:spPr>
          <a:xfrm>
            <a:off x="228600" y="3429001"/>
            <a:ext cx="8915400" cy="2057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a:t>
            </a:r>
            <a:r>
              <a:rPr lang="en-US" b="1" dirty="0" smtClean="0"/>
              <a:t>24:15</a:t>
            </a:r>
            <a:r>
              <a:rPr lang="en-US" dirty="0" smtClean="0"/>
              <a:t> </a:t>
            </a:r>
            <a:r>
              <a:rPr lang="en-US" dirty="0"/>
              <a:t>"So when you see the </a:t>
            </a:r>
            <a:r>
              <a:rPr lang="en-US" dirty="0">
                <a:solidFill>
                  <a:srgbClr val="FF0000"/>
                </a:solidFill>
              </a:rPr>
              <a:t>abomination of desolation </a:t>
            </a:r>
            <a:r>
              <a:rPr lang="en-US" dirty="0"/>
              <a:t>spoken of by the prophet Daniel, standing in the holy place (let the reader understand), </a:t>
            </a:r>
          </a:p>
        </p:txBody>
      </p:sp>
    </p:spTree>
    <p:extLst>
      <p:ext uri="{BB962C8B-B14F-4D97-AF65-F5344CB8AC3E}">
        <p14:creationId xmlns:p14="http://schemas.microsoft.com/office/powerpoint/2010/main" val="3127218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fontScale="92500"/>
          </a:bodyPr>
          <a:lstStyle/>
          <a:p>
            <a:pPr marL="0" indent="0">
              <a:buNone/>
            </a:pPr>
            <a:r>
              <a:rPr lang="fr-FR" b="1" dirty="0"/>
              <a:t>Matthieu </a:t>
            </a:r>
            <a:r>
              <a:rPr lang="fr-FR" b="1" dirty="0" smtClean="0"/>
              <a:t>24:15</a:t>
            </a:r>
            <a:r>
              <a:rPr lang="fr-FR" dirty="0" smtClean="0"/>
              <a:t> </a:t>
            </a:r>
            <a:r>
              <a:rPr lang="fr-FR" dirty="0"/>
              <a:t>C'est pourquoi, lorsque vous verrez </a:t>
            </a:r>
            <a:r>
              <a:rPr lang="fr-FR" dirty="0">
                <a:solidFill>
                  <a:srgbClr val="FF0000"/>
                </a:solidFill>
              </a:rPr>
              <a:t>l'abomination de la désolation</a:t>
            </a:r>
            <a:r>
              <a:rPr lang="fr-FR" dirty="0"/>
              <a:t>, dont a parlé le prophète Daniel, établie en lieu saint, -que celui qui lit fasse attention </a:t>
            </a:r>
            <a:r>
              <a:rPr lang="fr-FR" dirty="0" smtClean="0"/>
              <a:t>!</a:t>
            </a:r>
          </a:p>
          <a:p>
            <a:pPr marL="0" indent="0">
              <a:buNone/>
            </a:pPr>
            <a:r>
              <a:rPr lang="fr-FR" b="1" dirty="0" smtClean="0"/>
              <a:t>Luc </a:t>
            </a:r>
            <a:r>
              <a:rPr lang="fr-FR" b="1" dirty="0"/>
              <a:t>21:20</a:t>
            </a:r>
            <a:r>
              <a:rPr lang="fr-FR" dirty="0"/>
              <a:t> Lorsque vous verrez </a:t>
            </a:r>
            <a:r>
              <a:rPr lang="fr-FR" dirty="0">
                <a:solidFill>
                  <a:srgbClr val="0000FF"/>
                </a:solidFill>
              </a:rPr>
              <a:t>Jérusalem investie par des armées</a:t>
            </a:r>
            <a:r>
              <a:rPr lang="fr-FR" dirty="0"/>
              <a:t>, sachez alors que sa </a:t>
            </a:r>
            <a:r>
              <a:rPr lang="fr-FR" dirty="0">
                <a:solidFill>
                  <a:srgbClr val="FF0000"/>
                </a:solidFill>
              </a:rPr>
              <a:t>désolation</a:t>
            </a:r>
            <a:r>
              <a:rPr lang="fr-FR" dirty="0"/>
              <a:t> est proche. </a:t>
            </a:r>
            <a:endParaRPr lang="en-US" dirty="0"/>
          </a:p>
        </p:txBody>
      </p:sp>
      <p:sp>
        <p:nvSpPr>
          <p:cNvPr id="4" name="Content Placeholder 2"/>
          <p:cNvSpPr txBox="1">
            <a:spLocks/>
          </p:cNvSpPr>
          <p:nvPr/>
        </p:nvSpPr>
        <p:spPr>
          <a:xfrm>
            <a:off x="228600" y="3429001"/>
            <a:ext cx="8915400" cy="335279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a:t>
            </a:r>
            <a:r>
              <a:rPr lang="en-US" b="1" dirty="0" smtClean="0"/>
              <a:t>24:15</a:t>
            </a:r>
            <a:r>
              <a:rPr lang="en-US" dirty="0" smtClean="0"/>
              <a:t> </a:t>
            </a:r>
            <a:r>
              <a:rPr lang="en-US" dirty="0"/>
              <a:t>"So when you see the </a:t>
            </a:r>
            <a:r>
              <a:rPr lang="en-US" dirty="0">
                <a:solidFill>
                  <a:srgbClr val="FF0000"/>
                </a:solidFill>
              </a:rPr>
              <a:t>abomination of desolation </a:t>
            </a:r>
            <a:r>
              <a:rPr lang="en-US" dirty="0"/>
              <a:t>spoken of by the prophet Daniel, standing in the holy place (let the reader understand), </a:t>
            </a:r>
            <a:endParaRPr lang="en-US" dirty="0" smtClean="0"/>
          </a:p>
          <a:p>
            <a:pPr marL="0" indent="0">
              <a:buNone/>
            </a:pPr>
            <a:r>
              <a:rPr lang="en-US" b="1" dirty="0"/>
              <a:t>Luke 21:20</a:t>
            </a:r>
            <a:r>
              <a:rPr lang="en-US" dirty="0"/>
              <a:t> "But when you see </a:t>
            </a:r>
            <a:r>
              <a:rPr lang="en-US" dirty="0">
                <a:solidFill>
                  <a:srgbClr val="0000FF"/>
                </a:solidFill>
              </a:rPr>
              <a:t>Jerusalem surrounded by armies</a:t>
            </a:r>
            <a:r>
              <a:rPr lang="en-US" dirty="0"/>
              <a:t>, then know that its </a:t>
            </a:r>
            <a:r>
              <a:rPr lang="en-US" dirty="0">
                <a:solidFill>
                  <a:srgbClr val="FF0000"/>
                </a:solidFill>
              </a:rPr>
              <a:t>desolation</a:t>
            </a:r>
            <a:r>
              <a:rPr lang="en-US" dirty="0"/>
              <a:t> has come near</a:t>
            </a:r>
            <a:r>
              <a:rPr lang="en-US" dirty="0" smtClean="0"/>
              <a:t>.</a:t>
            </a:r>
            <a:endParaRPr lang="en-US" dirty="0"/>
          </a:p>
        </p:txBody>
      </p:sp>
    </p:spTree>
    <p:extLst>
      <p:ext uri="{BB962C8B-B14F-4D97-AF65-F5344CB8AC3E}">
        <p14:creationId xmlns:p14="http://schemas.microsoft.com/office/powerpoint/2010/main" val="2411015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descr="D:\My Documents\_______ManiwakiChurch\_sermons\2014 July-Dec\2014 11 30 Abomination Desolation II\pics\70AD\Ercole_de_Roberti_Destruction_of_Jerusalem - 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661"/>
            <a:ext cx="9144000" cy="5824539"/>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0" y="6248400"/>
            <a:ext cx="9144000" cy="533400"/>
          </a:xfrm>
          <a:prstGeom prst="rect">
            <a:avLst/>
          </a:prstGeom>
          <a:noFill/>
          <a:ln>
            <a:noFill/>
          </a:ln>
        </p:spPr>
        <p:txBody>
          <a:bodyPr>
            <a:normAutofit fontScale="92500" lnSpcReduction="10000"/>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algn="ctr" eaLnBrk="1" hangingPunct="1"/>
            <a:r>
              <a:rPr lang="en-US" altLang="en-US" i="1" dirty="0" smtClean="0">
                <a:solidFill>
                  <a:schemeClr val="bg1"/>
                </a:solidFill>
                <a:latin typeface="+mn-lt"/>
              </a:rPr>
              <a:t>Destruction of Jerusalem </a:t>
            </a:r>
            <a:r>
              <a:rPr lang="en-US" altLang="en-US" dirty="0" smtClean="0">
                <a:solidFill>
                  <a:schemeClr val="bg1"/>
                </a:solidFill>
                <a:latin typeface="+mn-lt"/>
              </a:rPr>
              <a:t>by</a:t>
            </a:r>
            <a:r>
              <a:rPr lang="en-US" altLang="en-US" sz="3200" dirty="0">
                <a:solidFill>
                  <a:schemeClr val="bg1"/>
                </a:solidFill>
                <a:latin typeface="+mn-lt"/>
              </a:rPr>
              <a:t> </a:t>
            </a:r>
            <a:r>
              <a:rPr lang="en-US" dirty="0" err="1">
                <a:solidFill>
                  <a:schemeClr val="bg1"/>
                </a:solidFill>
                <a:latin typeface="+mn-lt"/>
              </a:rPr>
              <a:t>Ercole</a:t>
            </a:r>
            <a:r>
              <a:rPr lang="en-US" dirty="0">
                <a:solidFill>
                  <a:schemeClr val="bg1"/>
                </a:solidFill>
                <a:latin typeface="+mn-lt"/>
              </a:rPr>
              <a:t> de' </a:t>
            </a:r>
            <a:r>
              <a:rPr lang="en-US" dirty="0" smtClean="0">
                <a:solidFill>
                  <a:schemeClr val="bg1"/>
                </a:solidFill>
                <a:latin typeface="+mn-lt"/>
              </a:rPr>
              <a:t>Roberti (1400s)</a:t>
            </a:r>
            <a:endParaRPr lang="en-US" dirty="0">
              <a:solidFill>
                <a:schemeClr val="bg1"/>
              </a:solidFill>
              <a:latin typeface="+mn-lt"/>
            </a:endParaRPr>
          </a:p>
          <a:p>
            <a:pPr algn="ctr" eaLnBrk="1" hangingPunct="1"/>
            <a:endParaRPr lang="en-US" altLang="en-US" dirty="0">
              <a:solidFill>
                <a:schemeClr val="bg1"/>
              </a:solidFill>
              <a:latin typeface="+mn-lt"/>
            </a:endParaRPr>
          </a:p>
        </p:txBody>
      </p:sp>
    </p:spTree>
    <p:extLst>
      <p:ext uri="{BB962C8B-B14F-4D97-AF65-F5344CB8AC3E}">
        <p14:creationId xmlns:p14="http://schemas.microsoft.com/office/powerpoint/2010/main" val="337100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D:\My Documents\_______ManiwakiChurch\_sermons\2014 July-Dec\2014 11 30 Abomination Desolation II\pics\70AD\Francesco_Hayez_-_Distruzione_des_tempio_di_Gerusalemme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78"/>
            <a:ext cx="9144000" cy="680442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2819400" y="152399"/>
            <a:ext cx="6324600" cy="381001"/>
          </a:xfrm>
          <a:prstGeom prst="rect">
            <a:avLst/>
          </a:prstGeom>
          <a:noFill/>
          <a:ln>
            <a:noFill/>
          </a:ln>
        </p:spPr>
        <p:txBody>
          <a:bodyPr>
            <a:normAutofit fontScale="70000" lnSpcReduction="20000"/>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algn="r" eaLnBrk="1" hangingPunct="1"/>
            <a:r>
              <a:rPr lang="en-US" altLang="en-US" i="1" dirty="0">
                <a:latin typeface="+mn-lt"/>
              </a:rPr>
              <a:t>Destruction of the Temple of Jerusalem </a:t>
            </a:r>
            <a:r>
              <a:rPr lang="en-US" altLang="en-US" dirty="0">
                <a:latin typeface="+mn-lt"/>
              </a:rPr>
              <a:t>by Francesco </a:t>
            </a:r>
            <a:r>
              <a:rPr lang="en-US" altLang="en-US" dirty="0" err="1">
                <a:latin typeface="+mn-lt"/>
              </a:rPr>
              <a:t>Hayez</a:t>
            </a:r>
            <a:r>
              <a:rPr lang="en-US" altLang="en-US" dirty="0">
                <a:latin typeface="+mn-lt"/>
              </a:rPr>
              <a:t> (1867)</a:t>
            </a:r>
            <a:endParaRPr lang="en-US" altLang="en-US" dirty="0">
              <a:latin typeface="+mn-lt"/>
            </a:endParaRPr>
          </a:p>
        </p:txBody>
      </p:sp>
    </p:spTree>
    <p:extLst>
      <p:ext uri="{BB962C8B-B14F-4D97-AF65-F5344CB8AC3E}">
        <p14:creationId xmlns:p14="http://schemas.microsoft.com/office/powerpoint/2010/main" val="405659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D:\My Documents\_______ManiwakiChurch\_sermons\2014 July-Dec\2014 11 30 Abomination Desolation II\pics\70AD\Rom,_Titusbogen,_Triumphzug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32"/>
            <a:ext cx="9144000" cy="690113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0" y="6400800"/>
            <a:ext cx="9144000" cy="457200"/>
          </a:xfrm>
          <a:prstGeom prst="rect">
            <a:avLst/>
          </a:prstGeom>
          <a:solidFill>
            <a:schemeClr val="tx1"/>
          </a:solidFill>
          <a:ln>
            <a:noFill/>
          </a:ln>
        </p:spPr>
        <p:txBody>
          <a:bodyPr>
            <a:norm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algn="ctr" eaLnBrk="1" hangingPunct="1"/>
            <a:r>
              <a:rPr lang="en-US" altLang="en-US" dirty="0">
                <a:solidFill>
                  <a:schemeClr val="bg1"/>
                </a:solidFill>
                <a:latin typeface="+mn-lt"/>
              </a:rPr>
              <a:t>Arch of Titus in </a:t>
            </a:r>
            <a:r>
              <a:rPr lang="en-US" altLang="en-US" dirty="0" smtClean="0">
                <a:solidFill>
                  <a:schemeClr val="bg1"/>
                </a:solidFill>
                <a:latin typeface="+mn-lt"/>
              </a:rPr>
              <a:t>Rome	</a:t>
            </a:r>
            <a:r>
              <a:rPr lang="en-US" altLang="en-US" dirty="0">
                <a:solidFill>
                  <a:schemeClr val="bg1"/>
                </a:solidFill>
                <a:latin typeface="+mn-lt"/>
              </a:rPr>
              <a:t>	</a:t>
            </a:r>
            <a:r>
              <a:rPr lang="en-US" altLang="en-US" dirty="0" err="1">
                <a:solidFill>
                  <a:schemeClr val="bg1"/>
                </a:solidFill>
                <a:latin typeface="+mn-lt"/>
              </a:rPr>
              <a:t>L’arc</a:t>
            </a:r>
            <a:r>
              <a:rPr lang="en-US" altLang="en-US" dirty="0">
                <a:solidFill>
                  <a:schemeClr val="bg1"/>
                </a:solidFill>
                <a:latin typeface="+mn-lt"/>
              </a:rPr>
              <a:t> de Titus à Rome</a:t>
            </a:r>
            <a:endParaRPr lang="en-US" dirty="0">
              <a:solidFill>
                <a:schemeClr val="bg1"/>
              </a:solidFill>
              <a:latin typeface="+mn-lt"/>
            </a:endParaRPr>
          </a:p>
        </p:txBody>
      </p:sp>
    </p:spTree>
    <p:extLst>
      <p:ext uri="{BB962C8B-B14F-4D97-AF65-F5344CB8AC3E}">
        <p14:creationId xmlns:p14="http://schemas.microsoft.com/office/powerpoint/2010/main" val="267898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D:\My Documents\_______ManiwakiChurch\_sermons\2014 July-Dec\2014 11 30 Abomination Desolation II\pics\70AD\our pics\5 Temple St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6470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0" y="6477000"/>
            <a:ext cx="9144000" cy="457200"/>
          </a:xfrm>
          <a:prstGeom prst="rect">
            <a:avLst/>
          </a:prstGeom>
          <a:solidFill>
            <a:schemeClr val="tx1"/>
          </a:solidFill>
          <a:ln>
            <a:noFill/>
          </a:ln>
        </p:spPr>
        <p:txBody>
          <a:bodyPr>
            <a:normAutofit/>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algn="ctr" eaLnBrk="1" hangingPunct="1"/>
            <a:r>
              <a:rPr lang="en-US" altLang="en-US" dirty="0" smtClean="0">
                <a:solidFill>
                  <a:schemeClr val="bg1"/>
                </a:solidFill>
                <a:latin typeface="+mn-lt"/>
              </a:rPr>
              <a:t>Temple Stones (2000 AD)</a:t>
            </a:r>
            <a:r>
              <a:rPr lang="en-US" altLang="en-US" dirty="0" smtClean="0">
                <a:solidFill>
                  <a:schemeClr val="bg1"/>
                </a:solidFill>
                <a:latin typeface="+mn-lt"/>
              </a:rPr>
              <a:t>	</a:t>
            </a:r>
            <a:r>
              <a:rPr lang="en-US" altLang="en-US" dirty="0" smtClean="0">
                <a:solidFill>
                  <a:schemeClr val="bg1"/>
                </a:solidFill>
                <a:latin typeface="+mn-lt"/>
              </a:rPr>
              <a:t>Les </a:t>
            </a:r>
            <a:r>
              <a:rPr lang="en-US" altLang="en-US" dirty="0" err="1">
                <a:solidFill>
                  <a:schemeClr val="bg1"/>
                </a:solidFill>
                <a:latin typeface="+mn-lt"/>
              </a:rPr>
              <a:t>pierres</a:t>
            </a:r>
            <a:r>
              <a:rPr lang="en-US" altLang="en-US" dirty="0">
                <a:solidFill>
                  <a:schemeClr val="bg1"/>
                </a:solidFill>
                <a:latin typeface="+mn-lt"/>
              </a:rPr>
              <a:t> du </a:t>
            </a:r>
            <a:r>
              <a:rPr lang="en-US" altLang="en-US" dirty="0" smtClean="0">
                <a:solidFill>
                  <a:schemeClr val="bg1"/>
                </a:solidFill>
                <a:latin typeface="+mn-lt"/>
              </a:rPr>
              <a:t>Temple (</a:t>
            </a:r>
            <a:r>
              <a:rPr lang="en-US" altLang="en-US" dirty="0">
                <a:solidFill>
                  <a:schemeClr val="bg1"/>
                </a:solidFill>
                <a:latin typeface="+mn-lt"/>
              </a:rPr>
              <a:t>2000 après </a:t>
            </a:r>
            <a:r>
              <a:rPr lang="en-US" altLang="en-US" dirty="0" smtClean="0">
                <a:solidFill>
                  <a:schemeClr val="bg1"/>
                </a:solidFill>
                <a:latin typeface="+mn-lt"/>
              </a:rPr>
              <a:t>J.C.)</a:t>
            </a:r>
            <a:endParaRPr lang="en-US" dirty="0">
              <a:solidFill>
                <a:schemeClr val="bg1"/>
              </a:solidFill>
              <a:latin typeface="+mn-lt"/>
            </a:endParaRPr>
          </a:p>
        </p:txBody>
      </p:sp>
    </p:spTree>
    <p:extLst>
      <p:ext uri="{BB962C8B-B14F-4D97-AF65-F5344CB8AC3E}">
        <p14:creationId xmlns:p14="http://schemas.microsoft.com/office/powerpoint/2010/main" val="313961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smtClean="0"/>
              <a:t>Luc 21:21-22</a:t>
            </a:r>
            <a:r>
              <a:rPr lang="fr-FR" dirty="0" smtClean="0"/>
              <a:t> </a:t>
            </a:r>
            <a:r>
              <a:rPr lang="fr-FR" dirty="0"/>
              <a:t>Alors, que ceux qui seront en Judée fuient dans les montagnes, que ceux qui seront au milieu de Jérusalem en sortent, et que ceux qui seront dans les champs n'entrent pas dans la ville. </a:t>
            </a:r>
            <a:r>
              <a:rPr lang="fr-FR" baseline="30000" dirty="0"/>
              <a:t>22</a:t>
            </a:r>
            <a:r>
              <a:rPr lang="fr-FR" dirty="0"/>
              <a:t> Car ce seront des jours de vengeance, pour l'accomplissement de tout ce qui est écrit</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Luke </a:t>
            </a:r>
            <a:r>
              <a:rPr lang="en-US" b="1" dirty="0" smtClean="0"/>
              <a:t>21:21-22</a:t>
            </a:r>
            <a:r>
              <a:rPr lang="en-US" dirty="0" smtClean="0"/>
              <a:t> </a:t>
            </a:r>
            <a:r>
              <a:rPr lang="en-US" dirty="0"/>
              <a:t>Then let those who are in Judea flee to the mountains, and let those who are inside the city depart, and let not those who are out in the country enter it, </a:t>
            </a:r>
            <a:r>
              <a:rPr lang="en-US" baseline="30000" dirty="0"/>
              <a:t>22</a:t>
            </a:r>
            <a:r>
              <a:rPr lang="en-US" dirty="0"/>
              <a:t> for these are days of vengeance, to fulfill all that is written</a:t>
            </a:r>
            <a:r>
              <a:rPr lang="en-US" dirty="0" smtClean="0"/>
              <a:t>.</a:t>
            </a:r>
            <a:endParaRPr lang="en-US" dirty="0"/>
          </a:p>
        </p:txBody>
      </p:sp>
    </p:spTree>
    <p:extLst>
      <p:ext uri="{BB962C8B-B14F-4D97-AF65-F5344CB8AC3E}">
        <p14:creationId xmlns:p14="http://schemas.microsoft.com/office/powerpoint/2010/main" val="806105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smtClean="0"/>
              <a:t>Matthieu </a:t>
            </a:r>
            <a:r>
              <a:rPr lang="fr-FR" b="1" dirty="0"/>
              <a:t>24:1</a:t>
            </a:r>
            <a:r>
              <a:rPr lang="fr-FR" dirty="0"/>
              <a:t> Comme Jésus s'en allait, au sortir du temple, ses disciples s'approchèrent pour lui en faire remarquer les constructions</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24:1</a:t>
            </a:r>
            <a:r>
              <a:rPr lang="en-US" dirty="0"/>
              <a:t> Jesus left the temple and was going away, when his disciples came to point out to him the buildings of the temple</a:t>
            </a:r>
            <a:r>
              <a:rPr lang="en-US" dirty="0" smtClean="0"/>
              <a:t>.</a:t>
            </a:r>
            <a:endParaRPr lang="en-US" dirty="0"/>
          </a:p>
        </p:txBody>
      </p:sp>
    </p:spTree>
    <p:extLst>
      <p:ext uri="{BB962C8B-B14F-4D97-AF65-F5344CB8AC3E}">
        <p14:creationId xmlns:p14="http://schemas.microsoft.com/office/powerpoint/2010/main" val="98876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smtClean="0"/>
              <a:t>Luc 21:21-22</a:t>
            </a:r>
            <a:r>
              <a:rPr lang="fr-FR" dirty="0" smtClean="0"/>
              <a:t> </a:t>
            </a:r>
            <a:r>
              <a:rPr lang="fr-FR" dirty="0"/>
              <a:t>Alors, que ceux qui seront en Judée fuient dans les montagnes, que ceux qui seront au milieu de Jérusalem en sortent, et que ceux qui seront dans les champs n'entrent pas dans la ville. </a:t>
            </a:r>
            <a:r>
              <a:rPr lang="fr-FR" baseline="30000" dirty="0"/>
              <a:t>22</a:t>
            </a:r>
            <a:r>
              <a:rPr lang="fr-FR" dirty="0"/>
              <a:t> Car ce seront des jours de vengeance, pour l'accomplissement de tout ce qui est écrit</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Luke </a:t>
            </a:r>
            <a:r>
              <a:rPr lang="en-US" b="1" dirty="0" smtClean="0"/>
              <a:t>21:21-22</a:t>
            </a:r>
            <a:r>
              <a:rPr lang="en-US" dirty="0" smtClean="0"/>
              <a:t> </a:t>
            </a:r>
            <a:r>
              <a:rPr lang="en-US" dirty="0"/>
              <a:t>Then let those who are in Judea flee to the mountains, and let those who are inside the city depart, and let not those who are out in the country enter it, </a:t>
            </a:r>
            <a:r>
              <a:rPr lang="en-US" baseline="30000" dirty="0"/>
              <a:t>22</a:t>
            </a:r>
            <a:r>
              <a:rPr lang="en-US" dirty="0"/>
              <a:t> for these are days of vengeance, to fulfill all that is written</a:t>
            </a:r>
            <a:r>
              <a:rPr lang="en-US" dirty="0" smtClean="0"/>
              <a:t>.</a:t>
            </a:r>
            <a:endParaRPr lang="en-US" dirty="0"/>
          </a:p>
        </p:txBody>
      </p:sp>
    </p:spTree>
    <p:extLst>
      <p:ext uri="{BB962C8B-B14F-4D97-AF65-F5344CB8AC3E}">
        <p14:creationId xmlns:p14="http://schemas.microsoft.com/office/powerpoint/2010/main" val="637726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smtClean="0"/>
              <a:t>Luc 21:21-22</a:t>
            </a:r>
            <a:r>
              <a:rPr lang="fr-FR" dirty="0" smtClean="0"/>
              <a:t> </a:t>
            </a:r>
            <a:r>
              <a:rPr lang="fr-FR" dirty="0"/>
              <a:t>Alors, que ceux qui seront en Judée fuient dans les montagnes, que ceux qui seront au milieu de Jérusalem en sortent, et que ceux qui seront dans les champs n'entrent pas dans la ville. </a:t>
            </a:r>
            <a:r>
              <a:rPr lang="fr-FR" baseline="30000" dirty="0"/>
              <a:t>22</a:t>
            </a:r>
            <a:r>
              <a:rPr lang="fr-FR" dirty="0"/>
              <a:t> Car ce seront des jours de vengeance, </a:t>
            </a:r>
            <a:r>
              <a:rPr lang="fr-FR" dirty="0">
                <a:solidFill>
                  <a:srgbClr val="FF0000"/>
                </a:solidFill>
              </a:rPr>
              <a:t>pour l'accomplissement de tout ce qui est écrit</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Luke </a:t>
            </a:r>
            <a:r>
              <a:rPr lang="en-US" b="1" dirty="0" smtClean="0"/>
              <a:t>21:21-22</a:t>
            </a:r>
            <a:r>
              <a:rPr lang="en-US" dirty="0" smtClean="0"/>
              <a:t> </a:t>
            </a:r>
            <a:r>
              <a:rPr lang="en-US" dirty="0"/>
              <a:t>Then let those who are in Judea flee to the mountains, and let those who are inside the city depart, and let not those who are out in the country enter it, </a:t>
            </a:r>
            <a:r>
              <a:rPr lang="en-US" baseline="30000" dirty="0"/>
              <a:t>22</a:t>
            </a:r>
            <a:r>
              <a:rPr lang="en-US" dirty="0"/>
              <a:t> for these are days of vengeance, </a:t>
            </a:r>
            <a:r>
              <a:rPr lang="en-US" dirty="0">
                <a:solidFill>
                  <a:srgbClr val="FF0000"/>
                </a:solidFill>
              </a:rPr>
              <a:t>to fulfill all that is written</a:t>
            </a:r>
            <a:r>
              <a:rPr lang="en-US" dirty="0" smtClean="0"/>
              <a:t>.</a:t>
            </a:r>
            <a:endParaRPr lang="en-US" dirty="0"/>
          </a:p>
        </p:txBody>
      </p:sp>
    </p:spTree>
    <p:extLst>
      <p:ext uri="{BB962C8B-B14F-4D97-AF65-F5344CB8AC3E}">
        <p14:creationId xmlns:p14="http://schemas.microsoft.com/office/powerpoint/2010/main" val="2987921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13" name="TextBox 12"/>
          <p:cNvSpPr txBox="1"/>
          <p:nvPr/>
        </p:nvSpPr>
        <p:spPr>
          <a:xfrm>
            <a:off x="7389965" y="1143000"/>
            <a:ext cx="1284391" cy="646331"/>
          </a:xfrm>
          <a:prstGeom prst="rect">
            <a:avLst/>
          </a:prstGeom>
          <a:noFill/>
          <a:ln>
            <a:solidFill>
              <a:schemeClr val="tx1"/>
            </a:solidFill>
          </a:ln>
        </p:spPr>
        <p:txBody>
          <a:bodyPr wrap="none" rtlCol="0">
            <a:spAutoFit/>
          </a:bodyPr>
          <a:lstStyle/>
          <a:p>
            <a:pPr algn="ctr"/>
            <a:r>
              <a:rPr lang="en-US" dirty="0" smtClean="0"/>
              <a:t>Today</a:t>
            </a:r>
          </a:p>
          <a:p>
            <a:pPr algn="ctr"/>
            <a:r>
              <a:rPr lang="en-US" dirty="0" err="1"/>
              <a:t>A</a:t>
            </a:r>
            <a:r>
              <a:rPr lang="en-US" dirty="0" err="1" smtClean="0"/>
              <a:t>ujourd'hui</a:t>
            </a:r>
            <a:endParaRPr lang="en-US" dirty="0" smtClean="0"/>
          </a:p>
        </p:txBody>
      </p:sp>
      <p:cxnSp>
        <p:nvCxnSpPr>
          <p:cNvPr id="19" name="Straight Arrow Connector 18"/>
          <p:cNvCxnSpPr>
            <a:stCxn id="13" idx="2"/>
          </p:cNvCxnSpPr>
          <p:nvPr/>
        </p:nvCxnSpPr>
        <p:spPr>
          <a:xfrm>
            <a:off x="8032161" y="1789331"/>
            <a:ext cx="1" cy="725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25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13" name="TextBox 12"/>
          <p:cNvSpPr txBox="1"/>
          <p:nvPr/>
        </p:nvSpPr>
        <p:spPr>
          <a:xfrm>
            <a:off x="7389965" y="1143000"/>
            <a:ext cx="1284391" cy="646331"/>
          </a:xfrm>
          <a:prstGeom prst="rect">
            <a:avLst/>
          </a:prstGeom>
          <a:noFill/>
          <a:ln>
            <a:solidFill>
              <a:schemeClr val="tx1"/>
            </a:solidFill>
          </a:ln>
        </p:spPr>
        <p:txBody>
          <a:bodyPr wrap="none" rtlCol="0">
            <a:spAutoFit/>
          </a:bodyPr>
          <a:lstStyle/>
          <a:p>
            <a:pPr algn="ctr"/>
            <a:r>
              <a:rPr lang="en-US" dirty="0" smtClean="0"/>
              <a:t>Today</a:t>
            </a:r>
          </a:p>
          <a:p>
            <a:pPr algn="ctr"/>
            <a:r>
              <a:rPr lang="en-US" dirty="0" err="1"/>
              <a:t>A</a:t>
            </a:r>
            <a:r>
              <a:rPr lang="en-US" dirty="0" err="1" smtClean="0"/>
              <a:t>ujourd'hui</a:t>
            </a:r>
            <a:endParaRPr lang="en-US" dirty="0" smtClean="0"/>
          </a:p>
        </p:txBody>
      </p:sp>
      <p:sp>
        <p:nvSpPr>
          <p:cNvPr id="14" name="TextBox 13"/>
          <p:cNvSpPr txBox="1"/>
          <p:nvPr/>
        </p:nvSpPr>
        <p:spPr>
          <a:xfrm>
            <a:off x="3709938" y="1143000"/>
            <a:ext cx="1014462" cy="646331"/>
          </a:xfrm>
          <a:prstGeom prst="rect">
            <a:avLst/>
          </a:prstGeom>
          <a:noFill/>
          <a:ln>
            <a:solidFill>
              <a:schemeClr val="tx1"/>
            </a:solidFill>
          </a:ln>
        </p:spPr>
        <p:txBody>
          <a:bodyPr wrap="square" rtlCol="0">
            <a:spAutoFit/>
          </a:bodyPr>
          <a:lstStyle/>
          <a:p>
            <a:pPr>
              <a:tabLst>
                <a:tab pos="914400" algn="l"/>
              </a:tabLst>
            </a:pPr>
            <a:r>
              <a:rPr lang="en-US" dirty="0" smtClean="0"/>
              <a:t>Year 1</a:t>
            </a:r>
          </a:p>
          <a:p>
            <a:pPr>
              <a:tabLst>
                <a:tab pos="914400" algn="l"/>
              </a:tabLst>
            </a:pPr>
            <a:r>
              <a:rPr lang="en-US" dirty="0" err="1"/>
              <a:t>A</a:t>
            </a:r>
            <a:r>
              <a:rPr lang="en-US" dirty="0" err="1" smtClean="0"/>
              <a:t>nnée</a:t>
            </a:r>
            <a:r>
              <a:rPr lang="en-US" dirty="0" smtClean="0"/>
              <a:t> 1</a:t>
            </a:r>
          </a:p>
        </p:txBody>
      </p:sp>
      <p:cxnSp>
        <p:nvCxnSpPr>
          <p:cNvPr id="19" name="Straight Arrow Connector 18"/>
          <p:cNvCxnSpPr>
            <a:stCxn id="13" idx="2"/>
          </p:cNvCxnSpPr>
          <p:nvPr/>
        </p:nvCxnSpPr>
        <p:spPr>
          <a:xfrm>
            <a:off x="8032161" y="1789331"/>
            <a:ext cx="1" cy="725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09938"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55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13" name="TextBox 12"/>
          <p:cNvSpPr txBox="1"/>
          <p:nvPr/>
        </p:nvSpPr>
        <p:spPr>
          <a:xfrm>
            <a:off x="7389965" y="1143000"/>
            <a:ext cx="1284391" cy="646331"/>
          </a:xfrm>
          <a:prstGeom prst="rect">
            <a:avLst/>
          </a:prstGeom>
          <a:noFill/>
          <a:ln>
            <a:solidFill>
              <a:schemeClr val="tx1"/>
            </a:solidFill>
          </a:ln>
        </p:spPr>
        <p:txBody>
          <a:bodyPr wrap="none" rtlCol="0">
            <a:spAutoFit/>
          </a:bodyPr>
          <a:lstStyle/>
          <a:p>
            <a:pPr algn="ctr"/>
            <a:r>
              <a:rPr lang="en-US" dirty="0" smtClean="0"/>
              <a:t>Today</a:t>
            </a:r>
          </a:p>
          <a:p>
            <a:pPr algn="ctr"/>
            <a:r>
              <a:rPr lang="en-US" dirty="0" err="1"/>
              <a:t>A</a:t>
            </a:r>
            <a:r>
              <a:rPr lang="en-US" dirty="0" err="1" smtClean="0"/>
              <a:t>ujourd'hui</a:t>
            </a:r>
            <a:endParaRPr lang="en-US" dirty="0" smtClean="0"/>
          </a:p>
        </p:txBody>
      </p:sp>
      <p:sp>
        <p:nvSpPr>
          <p:cNvPr id="14" name="TextBox 13"/>
          <p:cNvSpPr txBox="1"/>
          <p:nvPr/>
        </p:nvSpPr>
        <p:spPr>
          <a:xfrm>
            <a:off x="3709938" y="1143000"/>
            <a:ext cx="2157462" cy="646331"/>
          </a:xfrm>
          <a:prstGeom prst="rect">
            <a:avLst/>
          </a:prstGeom>
          <a:noFill/>
          <a:ln>
            <a:solidFill>
              <a:schemeClr val="tx1"/>
            </a:solidFill>
          </a:ln>
        </p:spPr>
        <p:txBody>
          <a:bodyPr wrap="square" rtlCol="0">
            <a:spAutoFit/>
          </a:bodyPr>
          <a:lstStyle/>
          <a:p>
            <a:pPr>
              <a:tabLst>
                <a:tab pos="914400" algn="l"/>
              </a:tabLst>
            </a:pPr>
            <a:r>
              <a:rPr lang="en-US" dirty="0" smtClean="0"/>
              <a:t>1 A.D.</a:t>
            </a:r>
          </a:p>
          <a:p>
            <a:pPr>
              <a:tabLst>
                <a:tab pos="914400" algn="l"/>
              </a:tabLst>
            </a:pPr>
            <a:r>
              <a:rPr lang="en-US" dirty="0" smtClean="0"/>
              <a:t>1 après </a:t>
            </a:r>
            <a:r>
              <a:rPr lang="en-US" dirty="0" err="1"/>
              <a:t>Jésus</a:t>
            </a:r>
            <a:r>
              <a:rPr lang="en-US" dirty="0"/>
              <a:t>-Christ </a:t>
            </a:r>
            <a:endParaRPr lang="en-US" dirty="0" smtClean="0"/>
          </a:p>
        </p:txBody>
      </p:sp>
      <p:cxnSp>
        <p:nvCxnSpPr>
          <p:cNvPr id="19" name="Straight Arrow Connector 18"/>
          <p:cNvCxnSpPr>
            <a:stCxn id="13" idx="2"/>
          </p:cNvCxnSpPr>
          <p:nvPr/>
        </p:nvCxnSpPr>
        <p:spPr>
          <a:xfrm>
            <a:off x="8032161" y="1789331"/>
            <a:ext cx="1" cy="725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09938"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918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13" name="TextBox 12"/>
          <p:cNvSpPr txBox="1"/>
          <p:nvPr/>
        </p:nvSpPr>
        <p:spPr>
          <a:xfrm>
            <a:off x="7389965" y="1143000"/>
            <a:ext cx="1284391" cy="646331"/>
          </a:xfrm>
          <a:prstGeom prst="rect">
            <a:avLst/>
          </a:prstGeom>
          <a:noFill/>
          <a:ln>
            <a:solidFill>
              <a:schemeClr val="tx1"/>
            </a:solidFill>
          </a:ln>
        </p:spPr>
        <p:txBody>
          <a:bodyPr wrap="none" rtlCol="0">
            <a:spAutoFit/>
          </a:bodyPr>
          <a:lstStyle/>
          <a:p>
            <a:pPr algn="ctr"/>
            <a:r>
              <a:rPr lang="en-US" dirty="0" smtClean="0"/>
              <a:t>Today</a:t>
            </a:r>
          </a:p>
          <a:p>
            <a:pPr algn="ctr"/>
            <a:r>
              <a:rPr lang="en-US" dirty="0" err="1"/>
              <a:t>A</a:t>
            </a:r>
            <a:r>
              <a:rPr lang="en-US" dirty="0" err="1" smtClean="0"/>
              <a:t>ujourd'hui</a:t>
            </a:r>
            <a:endParaRPr lang="en-US" dirty="0" smtClean="0"/>
          </a:p>
        </p:txBody>
      </p:sp>
      <p:cxnSp>
        <p:nvCxnSpPr>
          <p:cNvPr id="19" name="Straight Arrow Connector 18"/>
          <p:cNvCxnSpPr>
            <a:stCxn id="13" idx="2"/>
          </p:cNvCxnSpPr>
          <p:nvPr/>
        </p:nvCxnSpPr>
        <p:spPr>
          <a:xfrm>
            <a:off x="8032161" y="1789331"/>
            <a:ext cx="1" cy="725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09938"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1143000"/>
            <a:ext cx="2057400" cy="646331"/>
          </a:xfrm>
          <a:prstGeom prst="rect">
            <a:avLst/>
          </a:prstGeom>
          <a:noFill/>
          <a:ln>
            <a:solidFill>
              <a:schemeClr val="tx1"/>
            </a:solidFill>
          </a:ln>
        </p:spPr>
        <p:txBody>
          <a:bodyPr wrap="square" rtlCol="0">
            <a:spAutoFit/>
          </a:bodyPr>
          <a:lstStyle/>
          <a:p>
            <a:pPr algn="r">
              <a:tabLst>
                <a:tab pos="914400" algn="l"/>
              </a:tabLst>
            </a:pPr>
            <a:r>
              <a:rPr lang="en-US" dirty="0" smtClean="0"/>
              <a:t>1</a:t>
            </a:r>
            <a:r>
              <a:rPr lang="en-US" dirty="0"/>
              <a:t> </a:t>
            </a:r>
            <a:r>
              <a:rPr lang="en-US" dirty="0" smtClean="0"/>
              <a:t>B.C.</a:t>
            </a:r>
          </a:p>
          <a:p>
            <a:pPr algn="r">
              <a:tabLst>
                <a:tab pos="914400" algn="l"/>
              </a:tabLst>
            </a:pPr>
            <a:r>
              <a:rPr lang="en-US" dirty="0" smtClean="0"/>
              <a:t>1 </a:t>
            </a:r>
            <a:r>
              <a:rPr lang="en-US" dirty="0" err="1" smtClean="0"/>
              <a:t>avant</a:t>
            </a:r>
            <a:r>
              <a:rPr lang="en-US" dirty="0" smtClean="0"/>
              <a:t> </a:t>
            </a:r>
            <a:r>
              <a:rPr lang="en-US" dirty="0" err="1" smtClean="0"/>
              <a:t>Jésus</a:t>
            </a:r>
            <a:r>
              <a:rPr lang="en-US" dirty="0" smtClean="0"/>
              <a:t>-Christ </a:t>
            </a:r>
          </a:p>
        </p:txBody>
      </p:sp>
      <p:cxnSp>
        <p:nvCxnSpPr>
          <p:cNvPr id="17" name="Straight Arrow Connector 16"/>
          <p:cNvCxnSpPr/>
          <p:nvPr/>
        </p:nvCxnSpPr>
        <p:spPr>
          <a:xfrm flipH="1">
            <a:off x="3581399"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09938" y="1143000"/>
            <a:ext cx="2157462" cy="646331"/>
          </a:xfrm>
          <a:prstGeom prst="rect">
            <a:avLst/>
          </a:prstGeom>
          <a:noFill/>
          <a:ln>
            <a:solidFill>
              <a:schemeClr val="tx1"/>
            </a:solidFill>
          </a:ln>
        </p:spPr>
        <p:txBody>
          <a:bodyPr wrap="square" rtlCol="0">
            <a:spAutoFit/>
          </a:bodyPr>
          <a:lstStyle/>
          <a:p>
            <a:pPr>
              <a:tabLst>
                <a:tab pos="914400" algn="l"/>
              </a:tabLst>
            </a:pPr>
            <a:r>
              <a:rPr lang="en-US" dirty="0" smtClean="0"/>
              <a:t>1 A.D.</a:t>
            </a:r>
          </a:p>
          <a:p>
            <a:pPr>
              <a:tabLst>
                <a:tab pos="914400" algn="l"/>
              </a:tabLst>
            </a:pPr>
            <a:r>
              <a:rPr lang="en-US" dirty="0" smtClean="0"/>
              <a:t>1 après </a:t>
            </a:r>
            <a:r>
              <a:rPr lang="en-US" dirty="0" err="1"/>
              <a:t>Jésus</a:t>
            </a:r>
            <a:r>
              <a:rPr lang="en-US" dirty="0"/>
              <a:t>-Christ </a:t>
            </a:r>
            <a:endParaRPr lang="en-US" dirty="0" smtClean="0"/>
          </a:p>
        </p:txBody>
      </p:sp>
    </p:spTree>
    <p:extLst>
      <p:ext uri="{BB962C8B-B14F-4D97-AF65-F5344CB8AC3E}">
        <p14:creationId xmlns:p14="http://schemas.microsoft.com/office/powerpoint/2010/main" val="1007253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13" name="TextBox 12"/>
          <p:cNvSpPr txBox="1"/>
          <p:nvPr/>
        </p:nvSpPr>
        <p:spPr>
          <a:xfrm>
            <a:off x="7389965" y="1143000"/>
            <a:ext cx="1284391" cy="646331"/>
          </a:xfrm>
          <a:prstGeom prst="rect">
            <a:avLst/>
          </a:prstGeom>
          <a:noFill/>
          <a:ln>
            <a:solidFill>
              <a:schemeClr val="tx1"/>
            </a:solidFill>
          </a:ln>
        </p:spPr>
        <p:txBody>
          <a:bodyPr wrap="none" rtlCol="0">
            <a:spAutoFit/>
          </a:bodyPr>
          <a:lstStyle/>
          <a:p>
            <a:pPr algn="ctr"/>
            <a:r>
              <a:rPr lang="en-US" dirty="0" smtClean="0"/>
              <a:t>Today</a:t>
            </a:r>
          </a:p>
          <a:p>
            <a:pPr algn="ctr"/>
            <a:r>
              <a:rPr lang="en-US" dirty="0" err="1"/>
              <a:t>A</a:t>
            </a:r>
            <a:r>
              <a:rPr lang="en-US" dirty="0" err="1" smtClean="0"/>
              <a:t>ujourd'hui</a:t>
            </a:r>
            <a:endParaRPr lang="en-US" dirty="0" smtClean="0"/>
          </a:p>
        </p:txBody>
      </p:sp>
      <p:cxnSp>
        <p:nvCxnSpPr>
          <p:cNvPr id="19" name="Straight Arrow Connector 18"/>
          <p:cNvCxnSpPr>
            <a:stCxn id="13" idx="2"/>
          </p:cNvCxnSpPr>
          <p:nvPr/>
        </p:nvCxnSpPr>
        <p:spPr>
          <a:xfrm>
            <a:off x="8032161" y="1789331"/>
            <a:ext cx="1" cy="725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09938"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1143000"/>
            <a:ext cx="2057400" cy="646331"/>
          </a:xfrm>
          <a:prstGeom prst="rect">
            <a:avLst/>
          </a:prstGeom>
          <a:noFill/>
          <a:ln>
            <a:solidFill>
              <a:schemeClr val="tx1"/>
            </a:solidFill>
          </a:ln>
        </p:spPr>
        <p:txBody>
          <a:bodyPr wrap="square" rtlCol="0">
            <a:spAutoFit/>
          </a:bodyPr>
          <a:lstStyle/>
          <a:p>
            <a:pPr algn="r">
              <a:tabLst>
                <a:tab pos="914400" algn="l"/>
              </a:tabLst>
            </a:pPr>
            <a:r>
              <a:rPr lang="en-US" dirty="0" smtClean="0"/>
              <a:t>1</a:t>
            </a:r>
            <a:r>
              <a:rPr lang="en-US" dirty="0"/>
              <a:t> </a:t>
            </a:r>
            <a:r>
              <a:rPr lang="en-US" dirty="0" smtClean="0"/>
              <a:t>B.C.</a:t>
            </a:r>
          </a:p>
          <a:p>
            <a:pPr algn="r">
              <a:tabLst>
                <a:tab pos="914400" algn="l"/>
              </a:tabLst>
            </a:pPr>
            <a:r>
              <a:rPr lang="en-US" dirty="0" smtClean="0"/>
              <a:t>1 </a:t>
            </a:r>
            <a:r>
              <a:rPr lang="en-US" dirty="0" err="1" smtClean="0"/>
              <a:t>avant</a:t>
            </a:r>
            <a:r>
              <a:rPr lang="en-US" dirty="0" smtClean="0"/>
              <a:t> </a:t>
            </a:r>
            <a:r>
              <a:rPr lang="en-US" dirty="0" err="1" smtClean="0"/>
              <a:t>Jésus</a:t>
            </a:r>
            <a:r>
              <a:rPr lang="en-US" dirty="0" smtClean="0"/>
              <a:t>-Christ </a:t>
            </a:r>
          </a:p>
        </p:txBody>
      </p:sp>
      <p:cxnSp>
        <p:nvCxnSpPr>
          <p:cNvPr id="17" name="Straight Arrow Connector 16"/>
          <p:cNvCxnSpPr/>
          <p:nvPr/>
        </p:nvCxnSpPr>
        <p:spPr>
          <a:xfrm flipH="1">
            <a:off x="3581399"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09938" y="1143000"/>
            <a:ext cx="2157462" cy="646331"/>
          </a:xfrm>
          <a:prstGeom prst="rect">
            <a:avLst/>
          </a:prstGeom>
          <a:noFill/>
          <a:ln>
            <a:solidFill>
              <a:schemeClr val="tx1"/>
            </a:solidFill>
          </a:ln>
        </p:spPr>
        <p:txBody>
          <a:bodyPr wrap="square" rtlCol="0">
            <a:spAutoFit/>
          </a:bodyPr>
          <a:lstStyle/>
          <a:p>
            <a:pPr>
              <a:tabLst>
                <a:tab pos="914400" algn="l"/>
              </a:tabLst>
            </a:pPr>
            <a:r>
              <a:rPr lang="en-US" dirty="0" smtClean="0"/>
              <a:t>1 A.D.</a:t>
            </a:r>
          </a:p>
          <a:p>
            <a:pPr>
              <a:tabLst>
                <a:tab pos="914400" algn="l"/>
              </a:tabLst>
            </a:pPr>
            <a:r>
              <a:rPr lang="en-US" dirty="0" smtClean="0"/>
              <a:t>1 après </a:t>
            </a:r>
            <a:r>
              <a:rPr lang="en-US" dirty="0" err="1"/>
              <a:t>Jésus</a:t>
            </a:r>
            <a:r>
              <a:rPr lang="en-US" dirty="0"/>
              <a:t>-Christ </a:t>
            </a:r>
            <a:endParaRPr lang="en-US" dirty="0" smtClean="0"/>
          </a:p>
        </p:txBody>
      </p:sp>
      <p:sp>
        <p:nvSpPr>
          <p:cNvPr id="20" name="Oval 19"/>
          <p:cNvSpPr/>
          <p:nvPr/>
        </p:nvSpPr>
        <p:spPr>
          <a:xfrm>
            <a:off x="69857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p:cNvSpPr txBox="1"/>
          <p:nvPr/>
        </p:nvSpPr>
        <p:spPr>
          <a:xfrm>
            <a:off x="7036180" y="3787367"/>
            <a:ext cx="1816891" cy="2585323"/>
          </a:xfrm>
          <a:prstGeom prst="rect">
            <a:avLst/>
          </a:prstGeom>
          <a:noFill/>
          <a:ln>
            <a:solidFill>
              <a:schemeClr val="tx1"/>
            </a:solidFill>
          </a:ln>
        </p:spPr>
        <p:txBody>
          <a:bodyPr wrap="square" rtlCol="0">
            <a:spAutoFit/>
          </a:bodyPr>
          <a:lstStyle/>
          <a:p>
            <a:r>
              <a:rPr lang="fr-FR" b="1" dirty="0" smtClean="0">
                <a:solidFill>
                  <a:srgbClr val="FF0000"/>
                </a:solidFill>
              </a:rPr>
              <a:t>1534 AD</a:t>
            </a:r>
          </a:p>
          <a:p>
            <a:r>
              <a:rPr lang="fr-FR" dirty="0" smtClean="0"/>
              <a:t>Jacques </a:t>
            </a:r>
            <a:r>
              <a:rPr lang="fr-FR" dirty="0"/>
              <a:t>Cartier plante une croix dans le sol de la péninsule de Gaspé et prend possession du territoire au nom du Roi de France.</a:t>
            </a:r>
            <a:endParaRPr lang="en-US" dirty="0" smtClean="0"/>
          </a:p>
        </p:txBody>
      </p:sp>
      <p:cxnSp>
        <p:nvCxnSpPr>
          <p:cNvPr id="25" name="Straight Arrow Connector 24"/>
          <p:cNvCxnSpPr/>
          <p:nvPr/>
        </p:nvCxnSpPr>
        <p:spPr>
          <a:xfrm flipH="1" flipV="1">
            <a:off x="7036180" y="3164413"/>
            <a:ext cx="1" cy="622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20700000">
            <a:off x="589735" y="5035962"/>
            <a:ext cx="37067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exemple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68781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13" name="TextBox 12"/>
          <p:cNvSpPr txBox="1"/>
          <p:nvPr/>
        </p:nvSpPr>
        <p:spPr>
          <a:xfrm>
            <a:off x="7389965" y="1143000"/>
            <a:ext cx="1284391" cy="646331"/>
          </a:xfrm>
          <a:prstGeom prst="rect">
            <a:avLst/>
          </a:prstGeom>
          <a:noFill/>
          <a:ln>
            <a:solidFill>
              <a:schemeClr val="tx1"/>
            </a:solidFill>
          </a:ln>
        </p:spPr>
        <p:txBody>
          <a:bodyPr wrap="none" rtlCol="0">
            <a:spAutoFit/>
          </a:bodyPr>
          <a:lstStyle/>
          <a:p>
            <a:pPr algn="ctr"/>
            <a:r>
              <a:rPr lang="en-US" dirty="0" smtClean="0"/>
              <a:t>Today</a:t>
            </a:r>
          </a:p>
          <a:p>
            <a:pPr algn="ctr"/>
            <a:r>
              <a:rPr lang="en-US" dirty="0" err="1"/>
              <a:t>A</a:t>
            </a:r>
            <a:r>
              <a:rPr lang="en-US" dirty="0" err="1" smtClean="0"/>
              <a:t>ujourd'hui</a:t>
            </a:r>
            <a:endParaRPr lang="en-US" dirty="0" smtClean="0"/>
          </a:p>
        </p:txBody>
      </p:sp>
      <p:cxnSp>
        <p:nvCxnSpPr>
          <p:cNvPr id="19" name="Straight Arrow Connector 18"/>
          <p:cNvCxnSpPr>
            <a:stCxn id="13" idx="2"/>
          </p:cNvCxnSpPr>
          <p:nvPr/>
        </p:nvCxnSpPr>
        <p:spPr>
          <a:xfrm>
            <a:off x="8032161" y="1789331"/>
            <a:ext cx="1" cy="725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09938"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1143000"/>
            <a:ext cx="2057400" cy="646331"/>
          </a:xfrm>
          <a:prstGeom prst="rect">
            <a:avLst/>
          </a:prstGeom>
          <a:noFill/>
          <a:ln>
            <a:solidFill>
              <a:schemeClr val="tx1"/>
            </a:solidFill>
          </a:ln>
        </p:spPr>
        <p:txBody>
          <a:bodyPr wrap="square" rtlCol="0">
            <a:spAutoFit/>
          </a:bodyPr>
          <a:lstStyle/>
          <a:p>
            <a:pPr algn="r">
              <a:tabLst>
                <a:tab pos="914400" algn="l"/>
              </a:tabLst>
            </a:pPr>
            <a:r>
              <a:rPr lang="en-US" dirty="0" smtClean="0"/>
              <a:t>1</a:t>
            </a:r>
            <a:r>
              <a:rPr lang="en-US" dirty="0"/>
              <a:t> </a:t>
            </a:r>
            <a:r>
              <a:rPr lang="en-US" dirty="0" smtClean="0"/>
              <a:t>B.C.</a:t>
            </a:r>
          </a:p>
          <a:p>
            <a:pPr algn="r">
              <a:tabLst>
                <a:tab pos="914400" algn="l"/>
              </a:tabLst>
            </a:pPr>
            <a:r>
              <a:rPr lang="en-US" dirty="0" smtClean="0"/>
              <a:t>1 </a:t>
            </a:r>
            <a:r>
              <a:rPr lang="en-US" dirty="0" err="1" smtClean="0"/>
              <a:t>avant</a:t>
            </a:r>
            <a:r>
              <a:rPr lang="en-US" dirty="0" smtClean="0"/>
              <a:t> </a:t>
            </a:r>
            <a:r>
              <a:rPr lang="en-US" dirty="0" err="1" smtClean="0"/>
              <a:t>Jésus</a:t>
            </a:r>
            <a:r>
              <a:rPr lang="en-US" dirty="0" smtClean="0"/>
              <a:t>-Christ </a:t>
            </a:r>
          </a:p>
        </p:txBody>
      </p:sp>
      <p:cxnSp>
        <p:nvCxnSpPr>
          <p:cNvPr id="17" name="Straight Arrow Connector 16"/>
          <p:cNvCxnSpPr/>
          <p:nvPr/>
        </p:nvCxnSpPr>
        <p:spPr>
          <a:xfrm flipH="1">
            <a:off x="3581399"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09938" y="1143000"/>
            <a:ext cx="2157462" cy="646331"/>
          </a:xfrm>
          <a:prstGeom prst="rect">
            <a:avLst/>
          </a:prstGeom>
          <a:noFill/>
          <a:ln>
            <a:solidFill>
              <a:schemeClr val="tx1"/>
            </a:solidFill>
          </a:ln>
        </p:spPr>
        <p:txBody>
          <a:bodyPr wrap="square" rtlCol="0">
            <a:spAutoFit/>
          </a:bodyPr>
          <a:lstStyle/>
          <a:p>
            <a:pPr>
              <a:tabLst>
                <a:tab pos="914400" algn="l"/>
              </a:tabLst>
            </a:pPr>
            <a:r>
              <a:rPr lang="en-US" dirty="0" smtClean="0"/>
              <a:t>1 A.D.</a:t>
            </a:r>
          </a:p>
          <a:p>
            <a:pPr>
              <a:tabLst>
                <a:tab pos="914400" algn="l"/>
              </a:tabLst>
            </a:pPr>
            <a:r>
              <a:rPr lang="en-US" dirty="0" smtClean="0"/>
              <a:t>1 après </a:t>
            </a:r>
            <a:r>
              <a:rPr lang="en-US" dirty="0" err="1"/>
              <a:t>Jésus</a:t>
            </a:r>
            <a:r>
              <a:rPr lang="en-US" dirty="0"/>
              <a:t>-Christ </a:t>
            </a:r>
            <a:endParaRPr lang="en-US" dirty="0" smtClean="0"/>
          </a:p>
        </p:txBody>
      </p:sp>
      <p:sp>
        <p:nvSpPr>
          <p:cNvPr id="20" name="Oval 19"/>
          <p:cNvSpPr/>
          <p:nvPr/>
        </p:nvSpPr>
        <p:spPr>
          <a:xfrm>
            <a:off x="69857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p:cNvSpPr txBox="1"/>
          <p:nvPr/>
        </p:nvSpPr>
        <p:spPr>
          <a:xfrm>
            <a:off x="7036180" y="3787367"/>
            <a:ext cx="1816891" cy="2585323"/>
          </a:xfrm>
          <a:prstGeom prst="rect">
            <a:avLst/>
          </a:prstGeom>
          <a:noFill/>
          <a:ln>
            <a:solidFill>
              <a:schemeClr val="tx1"/>
            </a:solidFill>
          </a:ln>
        </p:spPr>
        <p:txBody>
          <a:bodyPr wrap="square" rtlCol="0">
            <a:spAutoFit/>
          </a:bodyPr>
          <a:lstStyle/>
          <a:p>
            <a:r>
              <a:rPr lang="fr-FR" b="1" dirty="0" smtClean="0">
                <a:solidFill>
                  <a:srgbClr val="FF0000"/>
                </a:solidFill>
              </a:rPr>
              <a:t>1534 AD</a:t>
            </a:r>
          </a:p>
          <a:p>
            <a:r>
              <a:rPr lang="fr-FR" dirty="0" smtClean="0"/>
              <a:t>Jacques </a:t>
            </a:r>
            <a:r>
              <a:rPr lang="fr-FR" dirty="0"/>
              <a:t>Cartier plante une croix dans le sol de la péninsule de Gaspé et prend possession du territoire au nom du Roi de France.</a:t>
            </a:r>
            <a:endParaRPr lang="en-US" dirty="0" smtClean="0"/>
          </a:p>
        </p:txBody>
      </p:sp>
      <p:cxnSp>
        <p:nvCxnSpPr>
          <p:cNvPr id="25" name="Straight Arrow Connector 24"/>
          <p:cNvCxnSpPr/>
          <p:nvPr/>
        </p:nvCxnSpPr>
        <p:spPr>
          <a:xfrm flipH="1" flipV="1">
            <a:off x="7036180" y="3164413"/>
            <a:ext cx="1" cy="622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20700000">
            <a:off x="589735" y="5035962"/>
            <a:ext cx="37067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exemple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8" name="Oval 37"/>
          <p:cNvSpPr/>
          <p:nvPr/>
        </p:nvSpPr>
        <p:spPr>
          <a:xfrm>
            <a:off x="6884922"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TextBox 39"/>
          <p:cNvSpPr txBox="1"/>
          <p:nvPr/>
        </p:nvSpPr>
        <p:spPr>
          <a:xfrm>
            <a:off x="5791200" y="3787367"/>
            <a:ext cx="1143000" cy="1200329"/>
          </a:xfrm>
          <a:prstGeom prst="rect">
            <a:avLst/>
          </a:prstGeom>
          <a:noFill/>
          <a:ln>
            <a:solidFill>
              <a:schemeClr val="tx1"/>
            </a:solidFill>
          </a:ln>
        </p:spPr>
        <p:txBody>
          <a:bodyPr wrap="square" rtlCol="0">
            <a:spAutoFit/>
          </a:bodyPr>
          <a:lstStyle/>
          <a:p>
            <a:pPr algn="r"/>
            <a:r>
              <a:rPr lang="en-US" b="1" dirty="0" smtClean="0">
                <a:solidFill>
                  <a:srgbClr val="FF0000"/>
                </a:solidFill>
              </a:rPr>
              <a:t>1517 AD</a:t>
            </a:r>
            <a:endParaRPr lang="en-US" b="1" dirty="0">
              <a:solidFill>
                <a:srgbClr val="FF0000"/>
              </a:solidFill>
            </a:endParaRPr>
          </a:p>
          <a:p>
            <a:pPr algn="r"/>
            <a:r>
              <a:rPr lang="en-US" dirty="0"/>
              <a:t>Martin Luther </a:t>
            </a:r>
            <a:endParaRPr lang="en-US" dirty="0" smtClean="0"/>
          </a:p>
          <a:p>
            <a:pPr algn="r"/>
            <a:r>
              <a:rPr lang="en-US" dirty="0" smtClean="0"/>
              <a:t>95 theses</a:t>
            </a:r>
          </a:p>
        </p:txBody>
      </p:sp>
      <p:cxnSp>
        <p:nvCxnSpPr>
          <p:cNvPr id="41" name="Straight Arrow Connector 40"/>
          <p:cNvCxnSpPr/>
          <p:nvPr/>
        </p:nvCxnSpPr>
        <p:spPr>
          <a:xfrm flipH="1" flipV="1">
            <a:off x="6934200" y="3164413"/>
            <a:ext cx="1" cy="622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702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13" name="TextBox 12"/>
          <p:cNvSpPr txBox="1"/>
          <p:nvPr/>
        </p:nvSpPr>
        <p:spPr>
          <a:xfrm>
            <a:off x="7389965" y="1143000"/>
            <a:ext cx="1284391" cy="646331"/>
          </a:xfrm>
          <a:prstGeom prst="rect">
            <a:avLst/>
          </a:prstGeom>
          <a:noFill/>
          <a:ln>
            <a:solidFill>
              <a:schemeClr val="tx1"/>
            </a:solidFill>
          </a:ln>
        </p:spPr>
        <p:txBody>
          <a:bodyPr wrap="none" rtlCol="0">
            <a:spAutoFit/>
          </a:bodyPr>
          <a:lstStyle/>
          <a:p>
            <a:pPr algn="ctr"/>
            <a:r>
              <a:rPr lang="en-US" dirty="0" smtClean="0"/>
              <a:t>Today</a:t>
            </a:r>
          </a:p>
          <a:p>
            <a:pPr algn="ctr"/>
            <a:r>
              <a:rPr lang="en-US" dirty="0" err="1"/>
              <a:t>A</a:t>
            </a:r>
            <a:r>
              <a:rPr lang="en-US" dirty="0" err="1" smtClean="0"/>
              <a:t>ujourd'hui</a:t>
            </a:r>
            <a:endParaRPr lang="en-US" dirty="0" smtClean="0"/>
          </a:p>
        </p:txBody>
      </p:sp>
      <p:cxnSp>
        <p:nvCxnSpPr>
          <p:cNvPr id="19" name="Straight Arrow Connector 18"/>
          <p:cNvCxnSpPr>
            <a:stCxn id="13" idx="2"/>
          </p:cNvCxnSpPr>
          <p:nvPr/>
        </p:nvCxnSpPr>
        <p:spPr>
          <a:xfrm>
            <a:off x="8032161" y="1789331"/>
            <a:ext cx="1" cy="725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09938"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1143000"/>
            <a:ext cx="2057400" cy="646331"/>
          </a:xfrm>
          <a:prstGeom prst="rect">
            <a:avLst/>
          </a:prstGeom>
          <a:noFill/>
          <a:ln>
            <a:solidFill>
              <a:schemeClr val="tx1"/>
            </a:solidFill>
          </a:ln>
        </p:spPr>
        <p:txBody>
          <a:bodyPr wrap="square" rtlCol="0">
            <a:spAutoFit/>
          </a:bodyPr>
          <a:lstStyle/>
          <a:p>
            <a:pPr algn="r">
              <a:tabLst>
                <a:tab pos="914400" algn="l"/>
              </a:tabLst>
            </a:pPr>
            <a:r>
              <a:rPr lang="en-US" dirty="0" smtClean="0"/>
              <a:t>1</a:t>
            </a:r>
            <a:r>
              <a:rPr lang="en-US" dirty="0"/>
              <a:t> </a:t>
            </a:r>
            <a:r>
              <a:rPr lang="en-US" dirty="0" smtClean="0"/>
              <a:t>B.C.</a:t>
            </a:r>
          </a:p>
          <a:p>
            <a:pPr algn="r">
              <a:tabLst>
                <a:tab pos="914400" algn="l"/>
              </a:tabLst>
            </a:pPr>
            <a:r>
              <a:rPr lang="en-US" dirty="0" smtClean="0"/>
              <a:t>1 </a:t>
            </a:r>
            <a:r>
              <a:rPr lang="en-US" dirty="0" err="1" smtClean="0"/>
              <a:t>avant</a:t>
            </a:r>
            <a:r>
              <a:rPr lang="en-US" dirty="0" smtClean="0"/>
              <a:t> </a:t>
            </a:r>
            <a:r>
              <a:rPr lang="en-US" dirty="0" err="1" smtClean="0"/>
              <a:t>Jésus</a:t>
            </a:r>
            <a:r>
              <a:rPr lang="en-US" dirty="0" smtClean="0"/>
              <a:t>-Christ </a:t>
            </a:r>
          </a:p>
        </p:txBody>
      </p:sp>
      <p:cxnSp>
        <p:nvCxnSpPr>
          <p:cNvPr id="17" name="Straight Arrow Connector 16"/>
          <p:cNvCxnSpPr/>
          <p:nvPr/>
        </p:nvCxnSpPr>
        <p:spPr>
          <a:xfrm flipH="1">
            <a:off x="3581399"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09938" y="1143000"/>
            <a:ext cx="2157462" cy="646331"/>
          </a:xfrm>
          <a:prstGeom prst="rect">
            <a:avLst/>
          </a:prstGeom>
          <a:noFill/>
          <a:ln>
            <a:solidFill>
              <a:schemeClr val="tx1"/>
            </a:solidFill>
          </a:ln>
        </p:spPr>
        <p:txBody>
          <a:bodyPr wrap="square" rtlCol="0">
            <a:spAutoFit/>
          </a:bodyPr>
          <a:lstStyle/>
          <a:p>
            <a:pPr>
              <a:tabLst>
                <a:tab pos="914400" algn="l"/>
              </a:tabLst>
            </a:pPr>
            <a:r>
              <a:rPr lang="en-US" dirty="0" smtClean="0"/>
              <a:t>1 A.D.</a:t>
            </a:r>
          </a:p>
          <a:p>
            <a:pPr>
              <a:tabLst>
                <a:tab pos="914400" algn="l"/>
              </a:tabLst>
            </a:pPr>
            <a:r>
              <a:rPr lang="en-US" dirty="0" smtClean="0"/>
              <a:t>1 après </a:t>
            </a:r>
            <a:r>
              <a:rPr lang="en-US" dirty="0" err="1"/>
              <a:t>Jésus</a:t>
            </a:r>
            <a:r>
              <a:rPr lang="en-US" dirty="0"/>
              <a:t>-Christ </a:t>
            </a:r>
            <a:endParaRPr lang="en-US" dirty="0" smtClean="0"/>
          </a:p>
        </p:txBody>
      </p:sp>
      <p:sp>
        <p:nvSpPr>
          <p:cNvPr id="20" name="Oval 19"/>
          <p:cNvSpPr/>
          <p:nvPr/>
        </p:nvSpPr>
        <p:spPr>
          <a:xfrm>
            <a:off x="69857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p:cNvSpPr txBox="1"/>
          <p:nvPr/>
        </p:nvSpPr>
        <p:spPr>
          <a:xfrm>
            <a:off x="7036180" y="3787367"/>
            <a:ext cx="1816891" cy="2585323"/>
          </a:xfrm>
          <a:prstGeom prst="rect">
            <a:avLst/>
          </a:prstGeom>
          <a:noFill/>
          <a:ln>
            <a:solidFill>
              <a:schemeClr val="tx1"/>
            </a:solidFill>
          </a:ln>
        </p:spPr>
        <p:txBody>
          <a:bodyPr wrap="square" rtlCol="0">
            <a:spAutoFit/>
          </a:bodyPr>
          <a:lstStyle/>
          <a:p>
            <a:r>
              <a:rPr lang="fr-FR" b="1" dirty="0" smtClean="0">
                <a:solidFill>
                  <a:srgbClr val="FF0000"/>
                </a:solidFill>
              </a:rPr>
              <a:t>1534 AD</a:t>
            </a:r>
          </a:p>
          <a:p>
            <a:r>
              <a:rPr lang="fr-FR" dirty="0" smtClean="0"/>
              <a:t>Jacques </a:t>
            </a:r>
            <a:r>
              <a:rPr lang="fr-FR" dirty="0"/>
              <a:t>Cartier plante une croix dans le sol de la péninsule de Gaspé et prend possession du territoire au nom du Roi de France.</a:t>
            </a:r>
            <a:endParaRPr lang="en-US" dirty="0" smtClean="0"/>
          </a:p>
        </p:txBody>
      </p:sp>
      <p:cxnSp>
        <p:nvCxnSpPr>
          <p:cNvPr id="25" name="Straight Arrow Connector 24"/>
          <p:cNvCxnSpPr/>
          <p:nvPr/>
        </p:nvCxnSpPr>
        <p:spPr>
          <a:xfrm flipH="1" flipV="1">
            <a:off x="7036180" y="3164413"/>
            <a:ext cx="1" cy="622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20700000">
            <a:off x="589735" y="5035962"/>
            <a:ext cx="37067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exemple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8" name="Oval 37"/>
          <p:cNvSpPr/>
          <p:nvPr/>
        </p:nvSpPr>
        <p:spPr>
          <a:xfrm>
            <a:off x="6884922"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TextBox 39"/>
          <p:cNvSpPr txBox="1"/>
          <p:nvPr/>
        </p:nvSpPr>
        <p:spPr>
          <a:xfrm>
            <a:off x="5791200" y="3787367"/>
            <a:ext cx="1143000" cy="1200329"/>
          </a:xfrm>
          <a:prstGeom prst="rect">
            <a:avLst/>
          </a:prstGeom>
          <a:noFill/>
          <a:ln>
            <a:solidFill>
              <a:schemeClr val="tx1"/>
            </a:solidFill>
          </a:ln>
        </p:spPr>
        <p:txBody>
          <a:bodyPr wrap="square" rtlCol="0">
            <a:spAutoFit/>
          </a:bodyPr>
          <a:lstStyle/>
          <a:p>
            <a:pPr algn="r"/>
            <a:r>
              <a:rPr lang="en-US" b="1" dirty="0" smtClean="0">
                <a:solidFill>
                  <a:srgbClr val="FF0000"/>
                </a:solidFill>
              </a:rPr>
              <a:t>1517 AD</a:t>
            </a:r>
            <a:endParaRPr lang="en-US" b="1" dirty="0">
              <a:solidFill>
                <a:srgbClr val="FF0000"/>
              </a:solidFill>
            </a:endParaRPr>
          </a:p>
          <a:p>
            <a:pPr algn="r"/>
            <a:r>
              <a:rPr lang="en-US" dirty="0"/>
              <a:t>Martin Luther </a:t>
            </a:r>
            <a:endParaRPr lang="en-US" dirty="0" smtClean="0"/>
          </a:p>
          <a:p>
            <a:pPr algn="r"/>
            <a:r>
              <a:rPr lang="en-US" dirty="0" smtClean="0"/>
              <a:t>95 theses</a:t>
            </a:r>
          </a:p>
        </p:txBody>
      </p:sp>
      <p:cxnSp>
        <p:nvCxnSpPr>
          <p:cNvPr id="41" name="Straight Arrow Connector 40"/>
          <p:cNvCxnSpPr/>
          <p:nvPr/>
        </p:nvCxnSpPr>
        <p:spPr>
          <a:xfrm flipH="1" flipV="1">
            <a:off x="6934200" y="3164413"/>
            <a:ext cx="1" cy="622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1" y="3787366"/>
            <a:ext cx="1142999" cy="923330"/>
          </a:xfrm>
          <a:prstGeom prst="rect">
            <a:avLst/>
          </a:prstGeom>
          <a:noFill/>
          <a:ln>
            <a:solidFill>
              <a:schemeClr val="tx1"/>
            </a:solidFill>
          </a:ln>
        </p:spPr>
        <p:txBody>
          <a:bodyPr wrap="square" rtlCol="0">
            <a:spAutoFit/>
          </a:bodyPr>
          <a:lstStyle/>
          <a:p>
            <a:r>
              <a:rPr lang="en-US" b="1" dirty="0" smtClean="0">
                <a:solidFill>
                  <a:srgbClr val="FF0000"/>
                </a:solidFill>
              </a:rPr>
              <a:t>410 AD</a:t>
            </a:r>
            <a:endParaRPr lang="en-US" b="1" dirty="0">
              <a:solidFill>
                <a:srgbClr val="FF0000"/>
              </a:solidFill>
            </a:endParaRPr>
          </a:p>
          <a:p>
            <a:r>
              <a:rPr lang="fr-FR" dirty="0"/>
              <a:t>Le sac de </a:t>
            </a:r>
            <a:r>
              <a:rPr lang="fr-FR" dirty="0" smtClean="0"/>
              <a:t>Rome</a:t>
            </a:r>
            <a:endParaRPr lang="en-US" dirty="0" smtClean="0"/>
          </a:p>
        </p:txBody>
      </p:sp>
      <p:cxnSp>
        <p:nvCxnSpPr>
          <p:cNvPr id="23" name="Straight Arrow Connector 22"/>
          <p:cNvCxnSpPr/>
          <p:nvPr/>
        </p:nvCxnSpPr>
        <p:spPr>
          <a:xfrm flipV="1">
            <a:off x="4730177" y="3124201"/>
            <a:ext cx="1" cy="663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684412"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12374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13" name="TextBox 12"/>
          <p:cNvSpPr txBox="1"/>
          <p:nvPr/>
        </p:nvSpPr>
        <p:spPr>
          <a:xfrm>
            <a:off x="7389965" y="1143000"/>
            <a:ext cx="1284391" cy="646331"/>
          </a:xfrm>
          <a:prstGeom prst="rect">
            <a:avLst/>
          </a:prstGeom>
          <a:noFill/>
          <a:ln>
            <a:solidFill>
              <a:schemeClr val="tx1"/>
            </a:solidFill>
          </a:ln>
        </p:spPr>
        <p:txBody>
          <a:bodyPr wrap="none" rtlCol="0">
            <a:spAutoFit/>
          </a:bodyPr>
          <a:lstStyle/>
          <a:p>
            <a:pPr algn="ctr"/>
            <a:r>
              <a:rPr lang="en-US" dirty="0" smtClean="0"/>
              <a:t>Today</a:t>
            </a:r>
          </a:p>
          <a:p>
            <a:pPr algn="ctr"/>
            <a:r>
              <a:rPr lang="en-US" dirty="0" err="1"/>
              <a:t>A</a:t>
            </a:r>
            <a:r>
              <a:rPr lang="en-US" dirty="0" err="1" smtClean="0"/>
              <a:t>ujourd'hui</a:t>
            </a:r>
            <a:endParaRPr lang="en-US" dirty="0" smtClean="0"/>
          </a:p>
        </p:txBody>
      </p:sp>
      <p:cxnSp>
        <p:nvCxnSpPr>
          <p:cNvPr id="19" name="Straight Arrow Connector 18"/>
          <p:cNvCxnSpPr>
            <a:stCxn id="13" idx="2"/>
          </p:cNvCxnSpPr>
          <p:nvPr/>
        </p:nvCxnSpPr>
        <p:spPr>
          <a:xfrm>
            <a:off x="8032161" y="1789331"/>
            <a:ext cx="1" cy="725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09938"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1143000"/>
            <a:ext cx="2057400" cy="646331"/>
          </a:xfrm>
          <a:prstGeom prst="rect">
            <a:avLst/>
          </a:prstGeom>
          <a:noFill/>
          <a:ln>
            <a:solidFill>
              <a:schemeClr val="tx1"/>
            </a:solidFill>
          </a:ln>
        </p:spPr>
        <p:txBody>
          <a:bodyPr wrap="square" rtlCol="0">
            <a:spAutoFit/>
          </a:bodyPr>
          <a:lstStyle/>
          <a:p>
            <a:pPr algn="r">
              <a:tabLst>
                <a:tab pos="914400" algn="l"/>
              </a:tabLst>
            </a:pPr>
            <a:r>
              <a:rPr lang="en-US" dirty="0" smtClean="0"/>
              <a:t>1</a:t>
            </a:r>
            <a:r>
              <a:rPr lang="en-US" dirty="0"/>
              <a:t> </a:t>
            </a:r>
            <a:r>
              <a:rPr lang="en-US" dirty="0" smtClean="0"/>
              <a:t>B.C.</a:t>
            </a:r>
          </a:p>
          <a:p>
            <a:pPr algn="r">
              <a:tabLst>
                <a:tab pos="914400" algn="l"/>
              </a:tabLst>
            </a:pPr>
            <a:r>
              <a:rPr lang="en-US" dirty="0" smtClean="0"/>
              <a:t>1 </a:t>
            </a:r>
            <a:r>
              <a:rPr lang="en-US" dirty="0" err="1" smtClean="0"/>
              <a:t>avant</a:t>
            </a:r>
            <a:r>
              <a:rPr lang="en-US" dirty="0" smtClean="0"/>
              <a:t> </a:t>
            </a:r>
            <a:r>
              <a:rPr lang="en-US" dirty="0" err="1" smtClean="0"/>
              <a:t>Jésus</a:t>
            </a:r>
            <a:r>
              <a:rPr lang="en-US" dirty="0" smtClean="0"/>
              <a:t>-Christ </a:t>
            </a:r>
          </a:p>
        </p:txBody>
      </p:sp>
      <p:cxnSp>
        <p:nvCxnSpPr>
          <p:cNvPr id="17" name="Straight Arrow Connector 16"/>
          <p:cNvCxnSpPr/>
          <p:nvPr/>
        </p:nvCxnSpPr>
        <p:spPr>
          <a:xfrm flipH="1">
            <a:off x="3581399"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09938" y="1143000"/>
            <a:ext cx="2157462" cy="646331"/>
          </a:xfrm>
          <a:prstGeom prst="rect">
            <a:avLst/>
          </a:prstGeom>
          <a:noFill/>
          <a:ln>
            <a:solidFill>
              <a:schemeClr val="tx1"/>
            </a:solidFill>
          </a:ln>
        </p:spPr>
        <p:txBody>
          <a:bodyPr wrap="square" rtlCol="0">
            <a:spAutoFit/>
          </a:bodyPr>
          <a:lstStyle/>
          <a:p>
            <a:pPr>
              <a:tabLst>
                <a:tab pos="914400" algn="l"/>
              </a:tabLst>
            </a:pPr>
            <a:r>
              <a:rPr lang="en-US" dirty="0" smtClean="0"/>
              <a:t>1 A.D.</a:t>
            </a:r>
          </a:p>
          <a:p>
            <a:pPr>
              <a:tabLst>
                <a:tab pos="914400" algn="l"/>
              </a:tabLst>
            </a:pPr>
            <a:r>
              <a:rPr lang="en-US" dirty="0" smtClean="0"/>
              <a:t>1 après </a:t>
            </a:r>
            <a:r>
              <a:rPr lang="en-US" dirty="0" err="1"/>
              <a:t>Jésus</a:t>
            </a:r>
            <a:r>
              <a:rPr lang="en-US" dirty="0"/>
              <a:t>-Christ </a:t>
            </a:r>
            <a:endParaRPr lang="en-US" dirty="0" smtClean="0"/>
          </a:p>
        </p:txBody>
      </p:sp>
      <p:sp>
        <p:nvSpPr>
          <p:cNvPr id="20" name="Oval 19"/>
          <p:cNvSpPr/>
          <p:nvPr/>
        </p:nvSpPr>
        <p:spPr>
          <a:xfrm>
            <a:off x="69857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p:cNvSpPr txBox="1"/>
          <p:nvPr/>
        </p:nvSpPr>
        <p:spPr>
          <a:xfrm>
            <a:off x="7036180" y="3787367"/>
            <a:ext cx="1816891" cy="2585323"/>
          </a:xfrm>
          <a:prstGeom prst="rect">
            <a:avLst/>
          </a:prstGeom>
          <a:noFill/>
          <a:ln>
            <a:solidFill>
              <a:schemeClr val="tx1"/>
            </a:solidFill>
          </a:ln>
        </p:spPr>
        <p:txBody>
          <a:bodyPr wrap="square" rtlCol="0">
            <a:spAutoFit/>
          </a:bodyPr>
          <a:lstStyle/>
          <a:p>
            <a:r>
              <a:rPr lang="fr-FR" b="1" dirty="0" smtClean="0">
                <a:solidFill>
                  <a:srgbClr val="FF0000"/>
                </a:solidFill>
              </a:rPr>
              <a:t>1534 AD</a:t>
            </a:r>
          </a:p>
          <a:p>
            <a:r>
              <a:rPr lang="fr-FR" dirty="0" smtClean="0"/>
              <a:t>Jacques </a:t>
            </a:r>
            <a:r>
              <a:rPr lang="fr-FR" dirty="0"/>
              <a:t>Cartier plante une croix dans le sol de la péninsule de Gaspé et prend possession du territoire au nom du Roi de France.</a:t>
            </a:r>
            <a:endParaRPr lang="en-US" dirty="0" smtClean="0"/>
          </a:p>
        </p:txBody>
      </p:sp>
      <p:cxnSp>
        <p:nvCxnSpPr>
          <p:cNvPr id="25" name="Straight Arrow Connector 24"/>
          <p:cNvCxnSpPr/>
          <p:nvPr/>
        </p:nvCxnSpPr>
        <p:spPr>
          <a:xfrm flipH="1" flipV="1">
            <a:off x="7036180" y="3164413"/>
            <a:ext cx="1" cy="622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20700000">
            <a:off x="589735" y="5035962"/>
            <a:ext cx="37067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exemple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8" name="Oval 37"/>
          <p:cNvSpPr/>
          <p:nvPr/>
        </p:nvSpPr>
        <p:spPr>
          <a:xfrm>
            <a:off x="6884922"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TextBox 39"/>
          <p:cNvSpPr txBox="1"/>
          <p:nvPr/>
        </p:nvSpPr>
        <p:spPr>
          <a:xfrm>
            <a:off x="5791200" y="3787367"/>
            <a:ext cx="1143000" cy="1200329"/>
          </a:xfrm>
          <a:prstGeom prst="rect">
            <a:avLst/>
          </a:prstGeom>
          <a:noFill/>
          <a:ln>
            <a:solidFill>
              <a:schemeClr val="tx1"/>
            </a:solidFill>
          </a:ln>
        </p:spPr>
        <p:txBody>
          <a:bodyPr wrap="square" rtlCol="0">
            <a:spAutoFit/>
          </a:bodyPr>
          <a:lstStyle/>
          <a:p>
            <a:pPr algn="r"/>
            <a:r>
              <a:rPr lang="en-US" b="1" dirty="0" smtClean="0">
                <a:solidFill>
                  <a:srgbClr val="FF0000"/>
                </a:solidFill>
              </a:rPr>
              <a:t>1517 AD</a:t>
            </a:r>
            <a:endParaRPr lang="en-US" b="1" dirty="0">
              <a:solidFill>
                <a:srgbClr val="FF0000"/>
              </a:solidFill>
            </a:endParaRPr>
          </a:p>
          <a:p>
            <a:pPr algn="r"/>
            <a:r>
              <a:rPr lang="en-US" dirty="0"/>
              <a:t>Martin Luther </a:t>
            </a:r>
            <a:endParaRPr lang="en-US" dirty="0" smtClean="0"/>
          </a:p>
          <a:p>
            <a:pPr algn="r"/>
            <a:r>
              <a:rPr lang="en-US" dirty="0" smtClean="0"/>
              <a:t>95 theses</a:t>
            </a:r>
          </a:p>
        </p:txBody>
      </p:sp>
      <p:cxnSp>
        <p:nvCxnSpPr>
          <p:cNvPr id="41" name="Straight Arrow Connector 40"/>
          <p:cNvCxnSpPr/>
          <p:nvPr/>
        </p:nvCxnSpPr>
        <p:spPr>
          <a:xfrm flipH="1" flipV="1">
            <a:off x="6934200" y="3164413"/>
            <a:ext cx="1" cy="622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1" y="3787366"/>
            <a:ext cx="1142999" cy="923330"/>
          </a:xfrm>
          <a:prstGeom prst="rect">
            <a:avLst/>
          </a:prstGeom>
          <a:noFill/>
          <a:ln>
            <a:solidFill>
              <a:schemeClr val="tx1"/>
            </a:solidFill>
          </a:ln>
        </p:spPr>
        <p:txBody>
          <a:bodyPr wrap="square" rtlCol="0">
            <a:spAutoFit/>
          </a:bodyPr>
          <a:lstStyle/>
          <a:p>
            <a:r>
              <a:rPr lang="en-US" b="1" dirty="0" smtClean="0">
                <a:solidFill>
                  <a:srgbClr val="FF0000"/>
                </a:solidFill>
              </a:rPr>
              <a:t>410 AD</a:t>
            </a:r>
            <a:endParaRPr lang="en-US" b="1" dirty="0">
              <a:solidFill>
                <a:srgbClr val="FF0000"/>
              </a:solidFill>
            </a:endParaRPr>
          </a:p>
          <a:p>
            <a:r>
              <a:rPr lang="fr-FR" dirty="0"/>
              <a:t>Le sac de </a:t>
            </a:r>
            <a:r>
              <a:rPr lang="fr-FR" dirty="0" smtClean="0"/>
              <a:t>Rome</a:t>
            </a:r>
            <a:endParaRPr lang="en-US" dirty="0" smtClean="0"/>
          </a:p>
        </p:txBody>
      </p:sp>
      <p:cxnSp>
        <p:nvCxnSpPr>
          <p:cNvPr id="23" name="Straight Arrow Connector 22"/>
          <p:cNvCxnSpPr/>
          <p:nvPr/>
        </p:nvCxnSpPr>
        <p:spPr>
          <a:xfrm flipV="1">
            <a:off x="4730177" y="3124201"/>
            <a:ext cx="1" cy="663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684412"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29"/>
          <p:cNvSpPr/>
          <p:nvPr/>
        </p:nvSpPr>
        <p:spPr>
          <a:xfrm>
            <a:off x="2133600"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p:cNvSpPr txBox="1"/>
          <p:nvPr/>
        </p:nvSpPr>
        <p:spPr>
          <a:xfrm>
            <a:off x="2057400" y="3787366"/>
            <a:ext cx="1981200" cy="923330"/>
          </a:xfrm>
          <a:prstGeom prst="rect">
            <a:avLst/>
          </a:prstGeom>
          <a:noFill/>
          <a:ln>
            <a:solidFill>
              <a:schemeClr val="tx1"/>
            </a:solidFill>
          </a:ln>
        </p:spPr>
        <p:txBody>
          <a:bodyPr wrap="square" rtlCol="0">
            <a:spAutoFit/>
          </a:bodyPr>
          <a:lstStyle/>
          <a:p>
            <a:r>
              <a:rPr lang="en-US" b="1" dirty="0" smtClean="0">
                <a:solidFill>
                  <a:srgbClr val="0000FF"/>
                </a:solidFill>
              </a:rPr>
              <a:t>323 BC</a:t>
            </a:r>
            <a:endParaRPr lang="en-US" b="1" dirty="0">
              <a:solidFill>
                <a:srgbClr val="0000FF"/>
              </a:solidFill>
            </a:endParaRPr>
          </a:p>
          <a:p>
            <a:r>
              <a:rPr lang="fr-FR" dirty="0"/>
              <a:t>Alexandre le Grand meurt</a:t>
            </a:r>
            <a:endParaRPr lang="en-US" dirty="0" smtClean="0"/>
          </a:p>
        </p:txBody>
      </p:sp>
      <p:cxnSp>
        <p:nvCxnSpPr>
          <p:cNvPr id="32" name="Straight Arrow Connector 31"/>
          <p:cNvCxnSpPr/>
          <p:nvPr/>
        </p:nvCxnSpPr>
        <p:spPr>
          <a:xfrm flipV="1">
            <a:off x="2184019" y="3124201"/>
            <a:ext cx="1" cy="663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891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smtClean="0"/>
              <a:t>Matthieu </a:t>
            </a:r>
            <a:r>
              <a:rPr lang="fr-FR" b="1" dirty="0"/>
              <a:t>24:2</a:t>
            </a:r>
            <a:r>
              <a:rPr lang="fr-FR" dirty="0"/>
              <a:t> Mais il leur dit: Voyez -vous tout cela ? Je vous le dis en vérité, il ne restera pas ici pierre sur pierre qui ne soit renversée</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24:2</a:t>
            </a:r>
            <a:r>
              <a:rPr lang="en-US" dirty="0"/>
              <a:t> But he answered them, "You see all these, do you not? Truly, I say to you, there will not be left here one stone upon another that will not be thrown down</a:t>
            </a:r>
            <a:r>
              <a:rPr lang="en-US" dirty="0" smtClean="0"/>
              <a:t>."</a:t>
            </a:r>
            <a:endParaRPr lang="en-US" dirty="0"/>
          </a:p>
        </p:txBody>
      </p:sp>
    </p:spTree>
    <p:extLst>
      <p:ext uri="{BB962C8B-B14F-4D97-AF65-F5344CB8AC3E}">
        <p14:creationId xmlns:p14="http://schemas.microsoft.com/office/powerpoint/2010/main" val="2426336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13" name="TextBox 12"/>
          <p:cNvSpPr txBox="1"/>
          <p:nvPr/>
        </p:nvSpPr>
        <p:spPr>
          <a:xfrm>
            <a:off x="7389965" y="1143000"/>
            <a:ext cx="1284391" cy="646331"/>
          </a:xfrm>
          <a:prstGeom prst="rect">
            <a:avLst/>
          </a:prstGeom>
          <a:noFill/>
          <a:ln>
            <a:solidFill>
              <a:schemeClr val="tx1"/>
            </a:solidFill>
          </a:ln>
        </p:spPr>
        <p:txBody>
          <a:bodyPr wrap="none" rtlCol="0">
            <a:spAutoFit/>
          </a:bodyPr>
          <a:lstStyle/>
          <a:p>
            <a:pPr algn="ctr"/>
            <a:r>
              <a:rPr lang="en-US" dirty="0" smtClean="0"/>
              <a:t>Today</a:t>
            </a:r>
          </a:p>
          <a:p>
            <a:pPr algn="ctr"/>
            <a:r>
              <a:rPr lang="en-US" dirty="0" err="1"/>
              <a:t>A</a:t>
            </a:r>
            <a:r>
              <a:rPr lang="en-US" dirty="0" err="1" smtClean="0"/>
              <a:t>ujourd'hui</a:t>
            </a:r>
            <a:endParaRPr lang="en-US" dirty="0" smtClean="0"/>
          </a:p>
        </p:txBody>
      </p:sp>
      <p:cxnSp>
        <p:nvCxnSpPr>
          <p:cNvPr id="19" name="Straight Arrow Connector 18"/>
          <p:cNvCxnSpPr>
            <a:stCxn id="13" idx="2"/>
          </p:cNvCxnSpPr>
          <p:nvPr/>
        </p:nvCxnSpPr>
        <p:spPr>
          <a:xfrm>
            <a:off x="8032161" y="1789331"/>
            <a:ext cx="1" cy="725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709938"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1143000"/>
            <a:ext cx="2057400" cy="646331"/>
          </a:xfrm>
          <a:prstGeom prst="rect">
            <a:avLst/>
          </a:prstGeom>
          <a:noFill/>
          <a:ln>
            <a:solidFill>
              <a:schemeClr val="tx1"/>
            </a:solidFill>
          </a:ln>
        </p:spPr>
        <p:txBody>
          <a:bodyPr wrap="square" rtlCol="0">
            <a:spAutoFit/>
          </a:bodyPr>
          <a:lstStyle/>
          <a:p>
            <a:pPr algn="r">
              <a:tabLst>
                <a:tab pos="914400" algn="l"/>
              </a:tabLst>
            </a:pPr>
            <a:r>
              <a:rPr lang="en-US" dirty="0" smtClean="0"/>
              <a:t>1</a:t>
            </a:r>
            <a:r>
              <a:rPr lang="en-US" dirty="0"/>
              <a:t> </a:t>
            </a:r>
            <a:r>
              <a:rPr lang="en-US" dirty="0" smtClean="0"/>
              <a:t>B.C.</a:t>
            </a:r>
          </a:p>
          <a:p>
            <a:pPr algn="r">
              <a:tabLst>
                <a:tab pos="914400" algn="l"/>
              </a:tabLst>
            </a:pPr>
            <a:r>
              <a:rPr lang="en-US" dirty="0" smtClean="0"/>
              <a:t>1 </a:t>
            </a:r>
            <a:r>
              <a:rPr lang="en-US" dirty="0" err="1" smtClean="0"/>
              <a:t>avant</a:t>
            </a:r>
            <a:r>
              <a:rPr lang="en-US" dirty="0" smtClean="0"/>
              <a:t> </a:t>
            </a:r>
            <a:r>
              <a:rPr lang="en-US" dirty="0" err="1" smtClean="0"/>
              <a:t>Jésus</a:t>
            </a:r>
            <a:r>
              <a:rPr lang="en-US" dirty="0" smtClean="0"/>
              <a:t>-Christ </a:t>
            </a:r>
          </a:p>
        </p:txBody>
      </p:sp>
      <p:cxnSp>
        <p:nvCxnSpPr>
          <p:cNvPr id="17" name="Straight Arrow Connector 16"/>
          <p:cNvCxnSpPr/>
          <p:nvPr/>
        </p:nvCxnSpPr>
        <p:spPr>
          <a:xfrm flipH="1">
            <a:off x="3581399" y="1789331"/>
            <a:ext cx="1" cy="72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09938" y="1143000"/>
            <a:ext cx="2157462" cy="646331"/>
          </a:xfrm>
          <a:prstGeom prst="rect">
            <a:avLst/>
          </a:prstGeom>
          <a:noFill/>
          <a:ln>
            <a:solidFill>
              <a:schemeClr val="tx1"/>
            </a:solidFill>
          </a:ln>
        </p:spPr>
        <p:txBody>
          <a:bodyPr wrap="square" rtlCol="0">
            <a:spAutoFit/>
          </a:bodyPr>
          <a:lstStyle/>
          <a:p>
            <a:pPr>
              <a:tabLst>
                <a:tab pos="914400" algn="l"/>
              </a:tabLst>
            </a:pPr>
            <a:r>
              <a:rPr lang="en-US" dirty="0" smtClean="0"/>
              <a:t>1 A.D.</a:t>
            </a:r>
          </a:p>
          <a:p>
            <a:pPr>
              <a:tabLst>
                <a:tab pos="914400" algn="l"/>
              </a:tabLst>
            </a:pPr>
            <a:r>
              <a:rPr lang="en-US" dirty="0" smtClean="0"/>
              <a:t>1 après </a:t>
            </a:r>
            <a:r>
              <a:rPr lang="en-US" dirty="0" err="1"/>
              <a:t>Jésus</a:t>
            </a:r>
            <a:r>
              <a:rPr lang="en-US" dirty="0"/>
              <a:t>-Christ </a:t>
            </a:r>
            <a:endParaRPr lang="en-US" dirty="0" smtClean="0"/>
          </a:p>
        </p:txBody>
      </p:sp>
      <p:sp>
        <p:nvSpPr>
          <p:cNvPr id="20" name="Oval 19"/>
          <p:cNvSpPr/>
          <p:nvPr/>
        </p:nvSpPr>
        <p:spPr>
          <a:xfrm>
            <a:off x="69857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p:cNvSpPr txBox="1"/>
          <p:nvPr/>
        </p:nvSpPr>
        <p:spPr>
          <a:xfrm>
            <a:off x="7036180" y="3787367"/>
            <a:ext cx="1816891" cy="2585323"/>
          </a:xfrm>
          <a:prstGeom prst="rect">
            <a:avLst/>
          </a:prstGeom>
          <a:noFill/>
          <a:ln>
            <a:solidFill>
              <a:schemeClr val="tx1"/>
            </a:solidFill>
          </a:ln>
        </p:spPr>
        <p:txBody>
          <a:bodyPr wrap="square" rtlCol="0">
            <a:spAutoFit/>
          </a:bodyPr>
          <a:lstStyle/>
          <a:p>
            <a:r>
              <a:rPr lang="fr-FR" b="1" dirty="0" smtClean="0">
                <a:solidFill>
                  <a:srgbClr val="FF0000"/>
                </a:solidFill>
              </a:rPr>
              <a:t>1534 AD</a:t>
            </a:r>
          </a:p>
          <a:p>
            <a:r>
              <a:rPr lang="fr-FR" dirty="0" smtClean="0"/>
              <a:t>Jacques </a:t>
            </a:r>
            <a:r>
              <a:rPr lang="fr-FR" dirty="0"/>
              <a:t>Cartier plante une croix dans le sol de la péninsule de Gaspé et prend possession du territoire au nom du Roi de France.</a:t>
            </a:r>
            <a:endParaRPr lang="en-US" dirty="0" smtClean="0"/>
          </a:p>
        </p:txBody>
      </p:sp>
      <p:cxnSp>
        <p:nvCxnSpPr>
          <p:cNvPr id="25" name="Straight Arrow Connector 24"/>
          <p:cNvCxnSpPr/>
          <p:nvPr/>
        </p:nvCxnSpPr>
        <p:spPr>
          <a:xfrm flipH="1" flipV="1">
            <a:off x="7036180" y="3164413"/>
            <a:ext cx="1" cy="622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20700000">
            <a:off x="589735" y="5035962"/>
            <a:ext cx="37067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exemple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8" name="Oval 37"/>
          <p:cNvSpPr/>
          <p:nvPr/>
        </p:nvSpPr>
        <p:spPr>
          <a:xfrm>
            <a:off x="6884922"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TextBox 39"/>
          <p:cNvSpPr txBox="1"/>
          <p:nvPr/>
        </p:nvSpPr>
        <p:spPr>
          <a:xfrm>
            <a:off x="5791200" y="3787367"/>
            <a:ext cx="1143000" cy="1200329"/>
          </a:xfrm>
          <a:prstGeom prst="rect">
            <a:avLst/>
          </a:prstGeom>
          <a:noFill/>
          <a:ln>
            <a:solidFill>
              <a:schemeClr val="tx1"/>
            </a:solidFill>
          </a:ln>
        </p:spPr>
        <p:txBody>
          <a:bodyPr wrap="square" rtlCol="0">
            <a:spAutoFit/>
          </a:bodyPr>
          <a:lstStyle/>
          <a:p>
            <a:pPr algn="r"/>
            <a:r>
              <a:rPr lang="en-US" b="1" dirty="0" smtClean="0">
                <a:solidFill>
                  <a:srgbClr val="FF0000"/>
                </a:solidFill>
              </a:rPr>
              <a:t>1517 AD</a:t>
            </a:r>
            <a:endParaRPr lang="en-US" b="1" dirty="0">
              <a:solidFill>
                <a:srgbClr val="FF0000"/>
              </a:solidFill>
            </a:endParaRPr>
          </a:p>
          <a:p>
            <a:pPr algn="r"/>
            <a:r>
              <a:rPr lang="en-US" dirty="0"/>
              <a:t>Martin Luther </a:t>
            </a:r>
            <a:endParaRPr lang="en-US" dirty="0" smtClean="0"/>
          </a:p>
          <a:p>
            <a:pPr algn="r"/>
            <a:r>
              <a:rPr lang="en-US" dirty="0" smtClean="0"/>
              <a:t>95 theses</a:t>
            </a:r>
          </a:p>
        </p:txBody>
      </p:sp>
      <p:cxnSp>
        <p:nvCxnSpPr>
          <p:cNvPr id="41" name="Straight Arrow Connector 40"/>
          <p:cNvCxnSpPr/>
          <p:nvPr/>
        </p:nvCxnSpPr>
        <p:spPr>
          <a:xfrm flipH="1" flipV="1">
            <a:off x="6934200" y="3164413"/>
            <a:ext cx="1" cy="6229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1" y="3787366"/>
            <a:ext cx="1142999" cy="923330"/>
          </a:xfrm>
          <a:prstGeom prst="rect">
            <a:avLst/>
          </a:prstGeom>
          <a:noFill/>
          <a:ln>
            <a:solidFill>
              <a:schemeClr val="tx1"/>
            </a:solidFill>
          </a:ln>
        </p:spPr>
        <p:txBody>
          <a:bodyPr wrap="square" rtlCol="0">
            <a:spAutoFit/>
          </a:bodyPr>
          <a:lstStyle/>
          <a:p>
            <a:r>
              <a:rPr lang="en-US" b="1" dirty="0" smtClean="0">
                <a:solidFill>
                  <a:srgbClr val="FF0000"/>
                </a:solidFill>
              </a:rPr>
              <a:t>410 AD</a:t>
            </a:r>
            <a:endParaRPr lang="en-US" b="1" dirty="0">
              <a:solidFill>
                <a:srgbClr val="FF0000"/>
              </a:solidFill>
            </a:endParaRPr>
          </a:p>
          <a:p>
            <a:r>
              <a:rPr lang="fr-FR" dirty="0"/>
              <a:t>Le sac de </a:t>
            </a:r>
            <a:r>
              <a:rPr lang="fr-FR" dirty="0" smtClean="0"/>
              <a:t>Rome</a:t>
            </a:r>
            <a:endParaRPr lang="en-US" dirty="0" smtClean="0"/>
          </a:p>
        </p:txBody>
      </p:sp>
      <p:cxnSp>
        <p:nvCxnSpPr>
          <p:cNvPr id="23" name="Straight Arrow Connector 22"/>
          <p:cNvCxnSpPr/>
          <p:nvPr/>
        </p:nvCxnSpPr>
        <p:spPr>
          <a:xfrm flipV="1">
            <a:off x="4730177" y="3124201"/>
            <a:ext cx="1" cy="663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684412"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p:cNvSpPr txBox="1"/>
          <p:nvPr/>
        </p:nvSpPr>
        <p:spPr>
          <a:xfrm>
            <a:off x="76199" y="3787366"/>
            <a:ext cx="1828801" cy="923330"/>
          </a:xfrm>
          <a:prstGeom prst="rect">
            <a:avLst/>
          </a:prstGeom>
          <a:noFill/>
          <a:ln>
            <a:solidFill>
              <a:schemeClr val="tx1"/>
            </a:solidFill>
          </a:ln>
        </p:spPr>
        <p:txBody>
          <a:bodyPr wrap="square" rtlCol="0">
            <a:spAutoFit/>
          </a:bodyPr>
          <a:lstStyle/>
          <a:p>
            <a:r>
              <a:rPr lang="en-US" b="1" dirty="0" smtClean="0">
                <a:solidFill>
                  <a:srgbClr val="0000FF"/>
                </a:solidFill>
              </a:rPr>
              <a:t>776 BC</a:t>
            </a:r>
            <a:endParaRPr lang="en-US" b="1" dirty="0">
              <a:solidFill>
                <a:srgbClr val="0000FF"/>
              </a:solidFill>
            </a:endParaRPr>
          </a:p>
          <a:p>
            <a:r>
              <a:rPr lang="fr-FR" dirty="0"/>
              <a:t>Les </a:t>
            </a:r>
            <a:r>
              <a:rPr lang="fr-FR" dirty="0" smtClean="0"/>
              <a:t>premiers</a:t>
            </a:r>
          </a:p>
          <a:p>
            <a:r>
              <a:rPr lang="fr-FR" dirty="0" smtClean="0"/>
              <a:t>Jeux Olympiques</a:t>
            </a:r>
            <a:endParaRPr lang="en-US" dirty="0" smtClean="0"/>
          </a:p>
        </p:txBody>
      </p:sp>
      <p:cxnSp>
        <p:nvCxnSpPr>
          <p:cNvPr id="27" name="Straight Arrow Connector 26"/>
          <p:cNvCxnSpPr/>
          <p:nvPr/>
        </p:nvCxnSpPr>
        <p:spPr>
          <a:xfrm flipV="1">
            <a:off x="1758376" y="3124201"/>
            <a:ext cx="1" cy="663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712612"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29"/>
          <p:cNvSpPr/>
          <p:nvPr/>
        </p:nvSpPr>
        <p:spPr>
          <a:xfrm>
            <a:off x="2133600"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p:cNvSpPr txBox="1"/>
          <p:nvPr/>
        </p:nvSpPr>
        <p:spPr>
          <a:xfrm>
            <a:off x="2057400" y="3787366"/>
            <a:ext cx="1981200" cy="923330"/>
          </a:xfrm>
          <a:prstGeom prst="rect">
            <a:avLst/>
          </a:prstGeom>
          <a:noFill/>
          <a:ln>
            <a:solidFill>
              <a:schemeClr val="tx1"/>
            </a:solidFill>
          </a:ln>
        </p:spPr>
        <p:txBody>
          <a:bodyPr wrap="square" rtlCol="0">
            <a:spAutoFit/>
          </a:bodyPr>
          <a:lstStyle/>
          <a:p>
            <a:r>
              <a:rPr lang="en-US" b="1" dirty="0" smtClean="0">
                <a:solidFill>
                  <a:srgbClr val="0000FF"/>
                </a:solidFill>
              </a:rPr>
              <a:t>323 BC</a:t>
            </a:r>
            <a:endParaRPr lang="en-US" b="1" dirty="0">
              <a:solidFill>
                <a:srgbClr val="0000FF"/>
              </a:solidFill>
            </a:endParaRPr>
          </a:p>
          <a:p>
            <a:r>
              <a:rPr lang="fr-FR" dirty="0"/>
              <a:t>Alexandre le Grand meurt</a:t>
            </a:r>
            <a:endParaRPr lang="en-US" dirty="0" smtClean="0"/>
          </a:p>
        </p:txBody>
      </p:sp>
      <p:cxnSp>
        <p:nvCxnSpPr>
          <p:cNvPr id="32" name="Straight Arrow Connector 31"/>
          <p:cNvCxnSpPr/>
          <p:nvPr/>
        </p:nvCxnSpPr>
        <p:spPr>
          <a:xfrm flipV="1">
            <a:off x="2184019" y="3124201"/>
            <a:ext cx="1" cy="663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258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40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1928336"/>
            <a:ext cx="561372" cy="276999"/>
          </a:xfrm>
          <a:prstGeom prst="rect">
            <a:avLst/>
          </a:prstGeom>
          <a:noFill/>
          <a:ln>
            <a:solidFill>
              <a:schemeClr val="tx1"/>
            </a:solidFill>
          </a:ln>
        </p:spPr>
        <p:txBody>
          <a:bodyPr wrap="none" rtlCol="0">
            <a:spAutoFit/>
          </a:bodyPr>
          <a:lstStyle/>
          <a:p>
            <a:r>
              <a:rPr lang="en-US" sz="1200" dirty="0" smtClean="0"/>
              <a:t>70 AD</a:t>
            </a:r>
            <a:endParaRPr lang="en-US" sz="1200" dirty="0"/>
          </a:p>
        </p:txBody>
      </p:sp>
      <p:cxnSp>
        <p:nvCxnSpPr>
          <p:cNvPr id="14" name="Straight Arrow Connector 13"/>
          <p:cNvCxnSpPr/>
          <p:nvPr/>
        </p:nvCxnSpPr>
        <p:spPr>
          <a:xfrm>
            <a:off x="49025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521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06052" y="2995136"/>
            <a:ext cx="393056" cy="338554"/>
          </a:xfrm>
          <a:prstGeom prst="rect">
            <a:avLst/>
          </a:prstGeom>
          <a:noFill/>
          <a:ln>
            <a:noFill/>
          </a:ln>
        </p:spPr>
        <p:txBody>
          <a:bodyPr wrap="none" rtlCol="0">
            <a:spAutoFit/>
          </a:bodyPr>
          <a:lstStyle/>
          <a:p>
            <a:r>
              <a:rPr lang="en-US" sz="1600" dirty="0" smtClean="0"/>
              <a:t>70</a:t>
            </a:r>
            <a:endParaRPr lang="en-US" sz="1000" dirty="0"/>
          </a:p>
        </p:txBody>
      </p:sp>
    </p:spTree>
    <p:extLst>
      <p:ext uri="{BB962C8B-B14F-4D97-AF65-F5344CB8AC3E}">
        <p14:creationId xmlns:p14="http://schemas.microsoft.com/office/powerpoint/2010/main" val="2273430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1928336"/>
            <a:ext cx="561372" cy="276999"/>
          </a:xfrm>
          <a:prstGeom prst="rect">
            <a:avLst/>
          </a:prstGeom>
          <a:noFill/>
          <a:ln>
            <a:solidFill>
              <a:schemeClr val="tx1"/>
            </a:solidFill>
          </a:ln>
        </p:spPr>
        <p:txBody>
          <a:bodyPr wrap="none" rtlCol="0">
            <a:spAutoFit/>
          </a:bodyPr>
          <a:lstStyle/>
          <a:p>
            <a:r>
              <a:rPr lang="en-US" sz="1200" dirty="0" smtClean="0"/>
              <a:t>70 AD</a:t>
            </a:r>
            <a:endParaRPr lang="en-US" sz="1200" dirty="0"/>
          </a:p>
        </p:txBody>
      </p:sp>
      <p:cxnSp>
        <p:nvCxnSpPr>
          <p:cNvPr id="14" name="Straight Arrow Connector 13"/>
          <p:cNvCxnSpPr/>
          <p:nvPr/>
        </p:nvCxnSpPr>
        <p:spPr>
          <a:xfrm>
            <a:off x="49025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521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06052" y="2995136"/>
            <a:ext cx="393056" cy="338554"/>
          </a:xfrm>
          <a:prstGeom prst="rect">
            <a:avLst/>
          </a:prstGeom>
          <a:noFill/>
          <a:ln>
            <a:noFill/>
          </a:ln>
        </p:spPr>
        <p:txBody>
          <a:bodyPr wrap="none" rtlCol="0">
            <a:spAutoFit/>
          </a:bodyPr>
          <a:lstStyle/>
          <a:p>
            <a:r>
              <a:rPr lang="en-US" sz="1600" dirty="0" smtClean="0"/>
              <a:t>70</a:t>
            </a:r>
            <a:endParaRPr lang="en-US" sz="1000" dirty="0"/>
          </a:p>
        </p:txBody>
      </p:sp>
      <p:sp>
        <p:nvSpPr>
          <p:cNvPr id="17" name="TextBox 16"/>
          <p:cNvSpPr txBox="1"/>
          <p:nvPr/>
        </p:nvSpPr>
        <p:spPr>
          <a:xfrm>
            <a:off x="3886200" y="3638490"/>
            <a:ext cx="3751155" cy="646331"/>
          </a:xfrm>
          <a:prstGeom prst="rect">
            <a:avLst/>
          </a:prstGeom>
          <a:noFill/>
          <a:ln>
            <a:solidFill>
              <a:schemeClr val="tx1"/>
            </a:solidFill>
          </a:ln>
        </p:spPr>
        <p:txBody>
          <a:bodyPr wrap="none" rtlCol="0">
            <a:spAutoFit/>
          </a:bodyPr>
          <a:lstStyle/>
          <a:p>
            <a:r>
              <a:rPr lang="fr-FR" dirty="0" smtClean="0"/>
              <a:t>Temple </a:t>
            </a:r>
            <a:r>
              <a:rPr lang="fr-FR" dirty="0" err="1" smtClean="0"/>
              <a:t>destroyed</a:t>
            </a:r>
            <a:r>
              <a:rPr lang="fr-FR" dirty="0" smtClean="0"/>
              <a:t> </a:t>
            </a:r>
            <a:r>
              <a:rPr lang="fr-FR" dirty="0"/>
              <a:t>by </a:t>
            </a:r>
            <a:r>
              <a:rPr lang="fr-FR" dirty="0" smtClean="0"/>
              <a:t>Romans.</a:t>
            </a:r>
            <a:endParaRPr lang="fr-FR" dirty="0"/>
          </a:p>
          <a:p>
            <a:r>
              <a:rPr lang="fr-FR" dirty="0"/>
              <a:t>Le Temple est détruit par les Romains.</a:t>
            </a:r>
            <a:endParaRPr lang="en-US" dirty="0"/>
          </a:p>
        </p:txBody>
      </p:sp>
      <p:cxnSp>
        <p:nvCxnSpPr>
          <p:cNvPr id="18" name="Straight Arrow Connector 17"/>
          <p:cNvCxnSpPr/>
          <p:nvPr/>
        </p:nvCxnSpPr>
        <p:spPr>
          <a:xfrm>
            <a:off x="4902580"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86200" y="4535269"/>
            <a:ext cx="5216493" cy="646331"/>
          </a:xfrm>
          <a:prstGeom prst="rect">
            <a:avLst/>
          </a:prstGeom>
          <a:noFill/>
          <a:ln>
            <a:noFill/>
          </a:ln>
        </p:spPr>
        <p:txBody>
          <a:bodyPr wrap="none" rtlCol="0">
            <a:spAutoFit/>
          </a:bodyPr>
          <a:lstStyle/>
          <a:p>
            <a:r>
              <a:rPr lang="fr-FR" dirty="0"/>
              <a:t>The </a:t>
            </a:r>
            <a:r>
              <a:rPr lang="fr-FR" dirty="0" err="1"/>
              <a:t>event</a:t>
            </a:r>
            <a:r>
              <a:rPr lang="fr-FR" dirty="0"/>
              <a:t> </a:t>
            </a:r>
            <a:r>
              <a:rPr lang="fr-FR" dirty="0" err="1"/>
              <a:t>is</a:t>
            </a:r>
            <a:r>
              <a:rPr lang="fr-FR" dirty="0"/>
              <a:t> </a:t>
            </a:r>
            <a:r>
              <a:rPr lang="fr-FR" dirty="0" err="1"/>
              <a:t>named</a:t>
            </a:r>
            <a:r>
              <a:rPr lang="fr-FR" dirty="0"/>
              <a:t> </a:t>
            </a:r>
            <a:r>
              <a:rPr lang="fr-FR" dirty="0" err="1"/>
              <a:t>after</a:t>
            </a:r>
            <a:r>
              <a:rPr lang="fr-FR" dirty="0"/>
              <a:t> the date, </a:t>
            </a:r>
            <a:r>
              <a:rPr lang="fr-FR" dirty="0" err="1"/>
              <a:t>like</a:t>
            </a:r>
            <a:r>
              <a:rPr lang="fr-FR" dirty="0"/>
              <a:t> 911.</a:t>
            </a:r>
          </a:p>
          <a:p>
            <a:r>
              <a:rPr lang="fr-FR" dirty="0"/>
              <a:t>L'événement est nommé d'après la date, comme 911.</a:t>
            </a:r>
            <a:endParaRPr lang="en-US" dirty="0"/>
          </a:p>
        </p:txBody>
      </p:sp>
    </p:spTree>
    <p:extLst>
      <p:ext uri="{BB962C8B-B14F-4D97-AF65-F5344CB8AC3E}">
        <p14:creationId xmlns:p14="http://schemas.microsoft.com/office/powerpoint/2010/main" val="1246155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1928336"/>
            <a:ext cx="561372" cy="276999"/>
          </a:xfrm>
          <a:prstGeom prst="rect">
            <a:avLst/>
          </a:prstGeom>
          <a:noFill/>
          <a:ln>
            <a:solidFill>
              <a:schemeClr val="tx1"/>
            </a:solidFill>
          </a:ln>
        </p:spPr>
        <p:txBody>
          <a:bodyPr wrap="none" rtlCol="0">
            <a:spAutoFit/>
          </a:bodyPr>
          <a:lstStyle/>
          <a:p>
            <a:r>
              <a:rPr lang="en-US" sz="1200" dirty="0" smtClean="0"/>
              <a:t>70 AD</a:t>
            </a:r>
            <a:endParaRPr lang="en-US" sz="1200" dirty="0"/>
          </a:p>
        </p:txBody>
      </p:sp>
      <p:cxnSp>
        <p:nvCxnSpPr>
          <p:cNvPr id="14" name="Straight Arrow Connector 13"/>
          <p:cNvCxnSpPr/>
          <p:nvPr/>
        </p:nvCxnSpPr>
        <p:spPr>
          <a:xfrm>
            <a:off x="49025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521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06052" y="2995136"/>
            <a:ext cx="393056" cy="338554"/>
          </a:xfrm>
          <a:prstGeom prst="rect">
            <a:avLst/>
          </a:prstGeom>
          <a:noFill/>
          <a:ln>
            <a:noFill/>
          </a:ln>
        </p:spPr>
        <p:txBody>
          <a:bodyPr wrap="none" rtlCol="0">
            <a:spAutoFit/>
          </a:bodyPr>
          <a:lstStyle/>
          <a:p>
            <a:r>
              <a:rPr lang="en-US" sz="1600" dirty="0" smtClean="0"/>
              <a:t>70</a:t>
            </a:r>
            <a:endParaRPr lang="en-US" sz="1000" dirty="0"/>
          </a:p>
        </p:txBody>
      </p:sp>
      <p:sp>
        <p:nvSpPr>
          <p:cNvPr id="20" name="TextBox 19"/>
          <p:cNvSpPr txBox="1"/>
          <p:nvPr/>
        </p:nvSpPr>
        <p:spPr>
          <a:xfrm>
            <a:off x="4470647" y="3638490"/>
            <a:ext cx="1939185" cy="584775"/>
          </a:xfrm>
          <a:prstGeom prst="rect">
            <a:avLst/>
          </a:prstGeom>
          <a:noFill/>
          <a:ln>
            <a:solidFill>
              <a:schemeClr val="tx1"/>
            </a:solidFill>
          </a:ln>
        </p:spPr>
        <p:txBody>
          <a:bodyPr wrap="none" rtlCol="0">
            <a:spAutoFit/>
          </a:bodyPr>
          <a:lstStyle/>
          <a:p>
            <a:r>
              <a:rPr lang="fr-FR" sz="1600" dirty="0" smtClean="0"/>
              <a:t>Temple </a:t>
            </a:r>
            <a:r>
              <a:rPr lang="fr-FR" sz="1600" dirty="0" err="1" smtClean="0"/>
              <a:t>destroyed</a:t>
            </a:r>
            <a:r>
              <a:rPr lang="fr-FR" sz="1600" dirty="0" smtClean="0"/>
              <a:t> </a:t>
            </a:r>
          </a:p>
          <a:p>
            <a:r>
              <a:rPr lang="fr-FR" sz="1600" dirty="0" smtClean="0"/>
              <a:t>Le </a:t>
            </a:r>
            <a:r>
              <a:rPr lang="fr-FR" sz="1600" dirty="0"/>
              <a:t>Temple est </a:t>
            </a:r>
            <a:r>
              <a:rPr lang="fr-FR" sz="1600" dirty="0" smtClean="0"/>
              <a:t>détruit</a:t>
            </a:r>
            <a:endParaRPr lang="en-US" sz="1600" dirty="0"/>
          </a:p>
        </p:txBody>
      </p:sp>
      <p:cxnSp>
        <p:nvCxnSpPr>
          <p:cNvPr id="21" name="Straight Arrow Connector 20"/>
          <p:cNvCxnSpPr/>
          <p:nvPr/>
        </p:nvCxnSpPr>
        <p:spPr>
          <a:xfrm>
            <a:off x="4902580"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291343" y="1635494"/>
            <a:ext cx="525101" cy="288873"/>
          </a:xfrm>
          <a:custGeom>
            <a:avLst/>
            <a:gdLst>
              <a:gd name="connsiteX0" fmla="*/ 0 w 525101"/>
              <a:gd name="connsiteY0" fmla="*/ 288873 h 288873"/>
              <a:gd name="connsiteX1" fmla="*/ 117695 w 525101"/>
              <a:gd name="connsiteY1" fmla="*/ 44430 h 288873"/>
              <a:gd name="connsiteX2" fmla="*/ 380245 w 525101"/>
              <a:gd name="connsiteY2" fmla="*/ 17269 h 288873"/>
              <a:gd name="connsiteX3" fmla="*/ 525101 w 525101"/>
              <a:gd name="connsiteY3" fmla="*/ 234552 h 288873"/>
            </a:gdLst>
            <a:ahLst/>
            <a:cxnLst>
              <a:cxn ang="0">
                <a:pos x="connsiteX0" y="connsiteY0"/>
              </a:cxn>
              <a:cxn ang="0">
                <a:pos x="connsiteX1" y="connsiteY1"/>
              </a:cxn>
              <a:cxn ang="0">
                <a:pos x="connsiteX2" y="connsiteY2"/>
              </a:cxn>
              <a:cxn ang="0">
                <a:pos x="connsiteX3" y="connsiteY3"/>
              </a:cxn>
            </a:cxnLst>
            <a:rect l="l" t="t" r="r" b="b"/>
            <a:pathLst>
              <a:path w="525101" h="288873">
                <a:moveTo>
                  <a:pt x="0" y="288873"/>
                </a:moveTo>
                <a:cubicBezTo>
                  <a:pt x="27160" y="189285"/>
                  <a:pt x="54321" y="89697"/>
                  <a:pt x="117695" y="44430"/>
                </a:cubicBezTo>
                <a:cubicBezTo>
                  <a:pt x="181069" y="-837"/>
                  <a:pt x="312344" y="-14418"/>
                  <a:pt x="380245" y="17269"/>
                </a:cubicBezTo>
                <a:cubicBezTo>
                  <a:pt x="448146" y="48956"/>
                  <a:pt x="486623" y="141754"/>
                  <a:pt x="525101" y="23455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04591"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2" name="TextBox 1"/>
          <p:cNvSpPr txBox="1"/>
          <p:nvPr/>
        </p:nvSpPr>
        <p:spPr>
          <a:xfrm>
            <a:off x="3824384" y="1111716"/>
            <a:ext cx="1647631" cy="369332"/>
          </a:xfrm>
          <a:prstGeom prst="rect">
            <a:avLst/>
          </a:prstGeom>
          <a:noFill/>
        </p:spPr>
        <p:txBody>
          <a:bodyPr wrap="none" rtlCol="0">
            <a:spAutoFit/>
          </a:bodyPr>
          <a:lstStyle/>
          <a:p>
            <a:r>
              <a:rPr lang="en-US" dirty="0" smtClean="0"/>
              <a:t>Matt 24; Luc 21</a:t>
            </a:r>
            <a:endParaRPr lang="en-US" dirty="0"/>
          </a:p>
        </p:txBody>
      </p:sp>
    </p:spTree>
    <p:extLst>
      <p:ext uri="{BB962C8B-B14F-4D97-AF65-F5344CB8AC3E}">
        <p14:creationId xmlns:p14="http://schemas.microsoft.com/office/powerpoint/2010/main" val="164907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smtClean="0"/>
              <a:t>Luc 21:21-22</a:t>
            </a:r>
            <a:r>
              <a:rPr lang="fr-FR" dirty="0" smtClean="0"/>
              <a:t> </a:t>
            </a:r>
            <a:r>
              <a:rPr lang="fr-FR" dirty="0"/>
              <a:t>Alors, que ceux qui seront en Judée fuient dans les montagnes, que ceux qui seront au milieu de Jérusalem en sortent, et que ceux qui seront dans les champs n'entrent pas dans la ville. </a:t>
            </a:r>
            <a:r>
              <a:rPr lang="fr-FR" baseline="30000" dirty="0"/>
              <a:t>22</a:t>
            </a:r>
            <a:r>
              <a:rPr lang="fr-FR" dirty="0"/>
              <a:t> Car ce seront des jours de vengeance, </a:t>
            </a:r>
            <a:r>
              <a:rPr lang="fr-FR" dirty="0">
                <a:solidFill>
                  <a:srgbClr val="FF0000"/>
                </a:solidFill>
              </a:rPr>
              <a:t>pour l'accomplissement de tout ce qui est écrit</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Luke </a:t>
            </a:r>
            <a:r>
              <a:rPr lang="en-US" b="1" dirty="0" smtClean="0"/>
              <a:t>21:21-22</a:t>
            </a:r>
            <a:r>
              <a:rPr lang="en-US" dirty="0" smtClean="0"/>
              <a:t> </a:t>
            </a:r>
            <a:r>
              <a:rPr lang="en-US" dirty="0"/>
              <a:t>Then let those who are in Judea flee to the mountains, and let those who are inside the city depart, and let not those who are out in the country enter it, </a:t>
            </a:r>
            <a:r>
              <a:rPr lang="en-US" baseline="30000" dirty="0"/>
              <a:t>22</a:t>
            </a:r>
            <a:r>
              <a:rPr lang="en-US" dirty="0"/>
              <a:t> for these are days of vengeance, </a:t>
            </a:r>
            <a:r>
              <a:rPr lang="en-US" dirty="0">
                <a:solidFill>
                  <a:srgbClr val="FF0000"/>
                </a:solidFill>
              </a:rPr>
              <a:t>to fulfill all that is written</a:t>
            </a:r>
            <a:r>
              <a:rPr lang="en-US" dirty="0" smtClean="0"/>
              <a:t>.</a:t>
            </a:r>
            <a:endParaRPr lang="en-US" dirty="0"/>
          </a:p>
        </p:txBody>
      </p:sp>
    </p:spTree>
    <p:extLst>
      <p:ext uri="{BB962C8B-B14F-4D97-AF65-F5344CB8AC3E}">
        <p14:creationId xmlns:p14="http://schemas.microsoft.com/office/powerpoint/2010/main" val="1251333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Matthieu </a:t>
            </a:r>
            <a:r>
              <a:rPr lang="fr-FR" b="1" dirty="0" smtClean="0"/>
              <a:t>24:15</a:t>
            </a:r>
            <a:r>
              <a:rPr lang="fr-FR" dirty="0" smtClean="0"/>
              <a:t> </a:t>
            </a:r>
            <a:r>
              <a:rPr lang="fr-FR" dirty="0"/>
              <a:t>C'est pourquoi, lorsque vous verrez </a:t>
            </a:r>
            <a:r>
              <a:rPr lang="fr-FR" dirty="0">
                <a:solidFill>
                  <a:srgbClr val="FF0000"/>
                </a:solidFill>
              </a:rPr>
              <a:t>l'abomination de la désolation</a:t>
            </a:r>
            <a:r>
              <a:rPr lang="fr-FR" dirty="0"/>
              <a:t>, dont a parlé le prophète </a:t>
            </a:r>
            <a:r>
              <a:rPr lang="fr-FR" dirty="0">
                <a:solidFill>
                  <a:srgbClr val="FF0000"/>
                </a:solidFill>
              </a:rPr>
              <a:t>Daniel</a:t>
            </a:r>
            <a:r>
              <a:rPr lang="fr-FR" dirty="0"/>
              <a:t>, établie en lieu saint, -que celui qui lit fasse attention </a:t>
            </a:r>
            <a:r>
              <a:rPr lang="fr-FR" dirty="0" smtClean="0"/>
              <a:t>!</a:t>
            </a:r>
          </a:p>
        </p:txBody>
      </p:sp>
      <p:sp>
        <p:nvSpPr>
          <p:cNvPr id="4" name="Content Placeholder 2"/>
          <p:cNvSpPr txBox="1">
            <a:spLocks/>
          </p:cNvSpPr>
          <p:nvPr/>
        </p:nvSpPr>
        <p:spPr>
          <a:xfrm>
            <a:off x="228600" y="3429001"/>
            <a:ext cx="8915400" cy="3352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a:t>
            </a:r>
            <a:r>
              <a:rPr lang="en-US" b="1" dirty="0" smtClean="0"/>
              <a:t>24:15</a:t>
            </a:r>
            <a:r>
              <a:rPr lang="en-US" dirty="0" smtClean="0"/>
              <a:t> </a:t>
            </a:r>
            <a:r>
              <a:rPr lang="en-US" dirty="0"/>
              <a:t>"So when you see the </a:t>
            </a:r>
            <a:r>
              <a:rPr lang="en-US" dirty="0">
                <a:solidFill>
                  <a:srgbClr val="FF0000"/>
                </a:solidFill>
              </a:rPr>
              <a:t>abomination of desolation </a:t>
            </a:r>
            <a:r>
              <a:rPr lang="en-US" dirty="0"/>
              <a:t>spoken of by the prophet </a:t>
            </a:r>
            <a:r>
              <a:rPr lang="en-US" dirty="0">
                <a:solidFill>
                  <a:srgbClr val="FF0000"/>
                </a:solidFill>
              </a:rPr>
              <a:t>Daniel</a:t>
            </a:r>
            <a:r>
              <a:rPr lang="en-US" dirty="0"/>
              <a:t>, standing in the holy place (let the reader understand), </a:t>
            </a:r>
            <a:endParaRPr lang="en-US" dirty="0" smtClean="0"/>
          </a:p>
        </p:txBody>
      </p:sp>
    </p:spTree>
    <p:extLst>
      <p:ext uri="{BB962C8B-B14F-4D97-AF65-F5344CB8AC3E}">
        <p14:creationId xmlns:p14="http://schemas.microsoft.com/office/powerpoint/2010/main" val="418437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1928336"/>
            <a:ext cx="561372" cy="276999"/>
          </a:xfrm>
          <a:prstGeom prst="rect">
            <a:avLst/>
          </a:prstGeom>
          <a:noFill/>
          <a:ln>
            <a:solidFill>
              <a:schemeClr val="tx1"/>
            </a:solidFill>
          </a:ln>
        </p:spPr>
        <p:txBody>
          <a:bodyPr wrap="none" rtlCol="0">
            <a:spAutoFit/>
          </a:bodyPr>
          <a:lstStyle/>
          <a:p>
            <a:r>
              <a:rPr lang="en-US" sz="1200" dirty="0" smtClean="0"/>
              <a:t>70 AD</a:t>
            </a:r>
            <a:endParaRPr lang="en-US" sz="1200" dirty="0"/>
          </a:p>
        </p:txBody>
      </p:sp>
      <p:cxnSp>
        <p:nvCxnSpPr>
          <p:cNvPr id="14" name="Straight Arrow Connector 13"/>
          <p:cNvCxnSpPr/>
          <p:nvPr/>
        </p:nvCxnSpPr>
        <p:spPr>
          <a:xfrm>
            <a:off x="49025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521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06052" y="2995136"/>
            <a:ext cx="393056" cy="338554"/>
          </a:xfrm>
          <a:prstGeom prst="rect">
            <a:avLst/>
          </a:prstGeom>
          <a:noFill/>
          <a:ln>
            <a:noFill/>
          </a:ln>
        </p:spPr>
        <p:txBody>
          <a:bodyPr wrap="none" rtlCol="0">
            <a:spAutoFit/>
          </a:bodyPr>
          <a:lstStyle/>
          <a:p>
            <a:r>
              <a:rPr lang="en-US" sz="1600" dirty="0" smtClean="0"/>
              <a:t>70</a:t>
            </a:r>
            <a:endParaRPr lang="en-US" sz="1000" dirty="0"/>
          </a:p>
        </p:txBody>
      </p:sp>
      <p:sp>
        <p:nvSpPr>
          <p:cNvPr id="20" name="TextBox 19"/>
          <p:cNvSpPr txBox="1"/>
          <p:nvPr/>
        </p:nvSpPr>
        <p:spPr>
          <a:xfrm>
            <a:off x="4470647" y="3638490"/>
            <a:ext cx="1939185" cy="584775"/>
          </a:xfrm>
          <a:prstGeom prst="rect">
            <a:avLst/>
          </a:prstGeom>
          <a:noFill/>
          <a:ln>
            <a:solidFill>
              <a:schemeClr val="tx1"/>
            </a:solidFill>
          </a:ln>
        </p:spPr>
        <p:txBody>
          <a:bodyPr wrap="none" rtlCol="0">
            <a:spAutoFit/>
          </a:bodyPr>
          <a:lstStyle/>
          <a:p>
            <a:r>
              <a:rPr lang="fr-FR" sz="1600" dirty="0" smtClean="0"/>
              <a:t>Temple </a:t>
            </a:r>
            <a:r>
              <a:rPr lang="fr-FR" sz="1600" dirty="0" err="1" smtClean="0"/>
              <a:t>destroyed</a:t>
            </a:r>
            <a:r>
              <a:rPr lang="fr-FR" sz="1600" dirty="0" smtClean="0"/>
              <a:t> </a:t>
            </a:r>
          </a:p>
          <a:p>
            <a:r>
              <a:rPr lang="fr-FR" sz="1600" dirty="0" smtClean="0"/>
              <a:t>Le </a:t>
            </a:r>
            <a:r>
              <a:rPr lang="fr-FR" sz="1600" dirty="0"/>
              <a:t>Temple est </a:t>
            </a:r>
            <a:r>
              <a:rPr lang="fr-FR" sz="1600" dirty="0" smtClean="0"/>
              <a:t>détruit</a:t>
            </a:r>
            <a:endParaRPr lang="en-US" sz="1600" dirty="0"/>
          </a:p>
        </p:txBody>
      </p:sp>
      <p:cxnSp>
        <p:nvCxnSpPr>
          <p:cNvPr id="21" name="Straight Arrow Connector 20"/>
          <p:cNvCxnSpPr/>
          <p:nvPr/>
        </p:nvCxnSpPr>
        <p:spPr>
          <a:xfrm>
            <a:off x="4902580"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291343" y="1635494"/>
            <a:ext cx="525101" cy="288873"/>
          </a:xfrm>
          <a:custGeom>
            <a:avLst/>
            <a:gdLst>
              <a:gd name="connsiteX0" fmla="*/ 0 w 525101"/>
              <a:gd name="connsiteY0" fmla="*/ 288873 h 288873"/>
              <a:gd name="connsiteX1" fmla="*/ 117695 w 525101"/>
              <a:gd name="connsiteY1" fmla="*/ 44430 h 288873"/>
              <a:gd name="connsiteX2" fmla="*/ 380245 w 525101"/>
              <a:gd name="connsiteY2" fmla="*/ 17269 h 288873"/>
              <a:gd name="connsiteX3" fmla="*/ 525101 w 525101"/>
              <a:gd name="connsiteY3" fmla="*/ 234552 h 288873"/>
            </a:gdLst>
            <a:ahLst/>
            <a:cxnLst>
              <a:cxn ang="0">
                <a:pos x="connsiteX0" y="connsiteY0"/>
              </a:cxn>
              <a:cxn ang="0">
                <a:pos x="connsiteX1" y="connsiteY1"/>
              </a:cxn>
              <a:cxn ang="0">
                <a:pos x="connsiteX2" y="connsiteY2"/>
              </a:cxn>
              <a:cxn ang="0">
                <a:pos x="connsiteX3" y="connsiteY3"/>
              </a:cxn>
            </a:cxnLst>
            <a:rect l="l" t="t" r="r" b="b"/>
            <a:pathLst>
              <a:path w="525101" h="288873">
                <a:moveTo>
                  <a:pt x="0" y="288873"/>
                </a:moveTo>
                <a:cubicBezTo>
                  <a:pt x="27160" y="189285"/>
                  <a:pt x="54321" y="89697"/>
                  <a:pt x="117695" y="44430"/>
                </a:cubicBezTo>
                <a:cubicBezTo>
                  <a:pt x="181069" y="-837"/>
                  <a:pt x="312344" y="-14418"/>
                  <a:pt x="380245" y="17269"/>
                </a:cubicBezTo>
                <a:cubicBezTo>
                  <a:pt x="448146" y="48956"/>
                  <a:pt x="486623" y="141754"/>
                  <a:pt x="525101" y="23455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04591"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24" name="TextBox 23"/>
          <p:cNvSpPr txBox="1"/>
          <p:nvPr/>
        </p:nvSpPr>
        <p:spPr>
          <a:xfrm>
            <a:off x="908241" y="2995136"/>
            <a:ext cx="867545" cy="338554"/>
          </a:xfrm>
          <a:prstGeom prst="rect">
            <a:avLst/>
          </a:prstGeom>
          <a:noFill/>
          <a:ln>
            <a:noFill/>
          </a:ln>
        </p:spPr>
        <p:txBody>
          <a:bodyPr wrap="none" rtlCol="0">
            <a:spAutoFit/>
          </a:bodyPr>
          <a:lstStyle/>
          <a:p>
            <a:r>
              <a:rPr lang="en-US" sz="1600" dirty="0" smtClean="0"/>
              <a:t>~500 BC</a:t>
            </a:r>
            <a:endParaRPr lang="en-US" sz="1000" dirty="0"/>
          </a:p>
        </p:txBody>
      </p:sp>
      <p:sp>
        <p:nvSpPr>
          <p:cNvPr id="25" name="Oval 24"/>
          <p:cNvSpPr/>
          <p:nvPr/>
        </p:nvSpPr>
        <p:spPr>
          <a:xfrm>
            <a:off x="1241900"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002015" y="1928336"/>
            <a:ext cx="580608" cy="276999"/>
          </a:xfrm>
          <a:prstGeom prst="rect">
            <a:avLst/>
          </a:prstGeom>
          <a:noFill/>
          <a:ln>
            <a:solidFill>
              <a:schemeClr val="tx1"/>
            </a:solidFill>
          </a:ln>
        </p:spPr>
        <p:txBody>
          <a:bodyPr wrap="none" rtlCol="0">
            <a:spAutoFit/>
          </a:bodyPr>
          <a:lstStyle/>
          <a:p>
            <a:r>
              <a:rPr lang="en-US" sz="1200" dirty="0" smtClean="0"/>
              <a:t>Daniel</a:t>
            </a:r>
          </a:p>
        </p:txBody>
      </p:sp>
      <p:cxnSp>
        <p:nvCxnSpPr>
          <p:cNvPr id="27" name="Straight Arrow Connector 26"/>
          <p:cNvCxnSpPr/>
          <p:nvPr/>
        </p:nvCxnSpPr>
        <p:spPr>
          <a:xfrm>
            <a:off x="1292318"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039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1928336"/>
            <a:ext cx="561372" cy="276999"/>
          </a:xfrm>
          <a:prstGeom prst="rect">
            <a:avLst/>
          </a:prstGeom>
          <a:noFill/>
          <a:ln>
            <a:solidFill>
              <a:schemeClr val="tx1"/>
            </a:solidFill>
          </a:ln>
        </p:spPr>
        <p:txBody>
          <a:bodyPr wrap="none" rtlCol="0">
            <a:spAutoFit/>
          </a:bodyPr>
          <a:lstStyle/>
          <a:p>
            <a:r>
              <a:rPr lang="en-US" sz="1200" dirty="0" smtClean="0"/>
              <a:t>70 AD</a:t>
            </a:r>
            <a:endParaRPr lang="en-US" sz="1200" dirty="0"/>
          </a:p>
        </p:txBody>
      </p:sp>
      <p:cxnSp>
        <p:nvCxnSpPr>
          <p:cNvPr id="14" name="Straight Arrow Connector 13"/>
          <p:cNvCxnSpPr/>
          <p:nvPr/>
        </p:nvCxnSpPr>
        <p:spPr>
          <a:xfrm>
            <a:off x="49025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521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06052" y="2995136"/>
            <a:ext cx="393056" cy="338554"/>
          </a:xfrm>
          <a:prstGeom prst="rect">
            <a:avLst/>
          </a:prstGeom>
          <a:noFill/>
          <a:ln>
            <a:noFill/>
          </a:ln>
        </p:spPr>
        <p:txBody>
          <a:bodyPr wrap="none" rtlCol="0">
            <a:spAutoFit/>
          </a:bodyPr>
          <a:lstStyle/>
          <a:p>
            <a:r>
              <a:rPr lang="en-US" sz="1600" dirty="0" smtClean="0"/>
              <a:t>70</a:t>
            </a:r>
            <a:endParaRPr lang="en-US" sz="1000" dirty="0"/>
          </a:p>
        </p:txBody>
      </p:sp>
      <p:sp>
        <p:nvSpPr>
          <p:cNvPr id="20" name="TextBox 19"/>
          <p:cNvSpPr txBox="1"/>
          <p:nvPr/>
        </p:nvSpPr>
        <p:spPr>
          <a:xfrm>
            <a:off x="4470647" y="3638490"/>
            <a:ext cx="1939185" cy="584775"/>
          </a:xfrm>
          <a:prstGeom prst="rect">
            <a:avLst/>
          </a:prstGeom>
          <a:noFill/>
          <a:ln>
            <a:solidFill>
              <a:schemeClr val="tx1"/>
            </a:solidFill>
          </a:ln>
        </p:spPr>
        <p:txBody>
          <a:bodyPr wrap="none" rtlCol="0">
            <a:spAutoFit/>
          </a:bodyPr>
          <a:lstStyle/>
          <a:p>
            <a:r>
              <a:rPr lang="fr-FR" sz="1600" dirty="0" smtClean="0"/>
              <a:t>Temple </a:t>
            </a:r>
            <a:r>
              <a:rPr lang="fr-FR" sz="1600" dirty="0" err="1" smtClean="0"/>
              <a:t>destroyed</a:t>
            </a:r>
            <a:r>
              <a:rPr lang="fr-FR" sz="1600" dirty="0" smtClean="0"/>
              <a:t> </a:t>
            </a:r>
          </a:p>
          <a:p>
            <a:r>
              <a:rPr lang="fr-FR" sz="1600" dirty="0" smtClean="0"/>
              <a:t>Le </a:t>
            </a:r>
            <a:r>
              <a:rPr lang="fr-FR" sz="1600" dirty="0"/>
              <a:t>Temple est </a:t>
            </a:r>
            <a:r>
              <a:rPr lang="fr-FR" sz="1600" dirty="0" smtClean="0"/>
              <a:t>détruit</a:t>
            </a:r>
            <a:endParaRPr lang="en-US" sz="1600" dirty="0"/>
          </a:p>
        </p:txBody>
      </p:sp>
      <p:cxnSp>
        <p:nvCxnSpPr>
          <p:cNvPr id="21" name="Straight Arrow Connector 20"/>
          <p:cNvCxnSpPr/>
          <p:nvPr/>
        </p:nvCxnSpPr>
        <p:spPr>
          <a:xfrm>
            <a:off x="4902580"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291343" y="1635494"/>
            <a:ext cx="525101" cy="288873"/>
          </a:xfrm>
          <a:custGeom>
            <a:avLst/>
            <a:gdLst>
              <a:gd name="connsiteX0" fmla="*/ 0 w 525101"/>
              <a:gd name="connsiteY0" fmla="*/ 288873 h 288873"/>
              <a:gd name="connsiteX1" fmla="*/ 117695 w 525101"/>
              <a:gd name="connsiteY1" fmla="*/ 44430 h 288873"/>
              <a:gd name="connsiteX2" fmla="*/ 380245 w 525101"/>
              <a:gd name="connsiteY2" fmla="*/ 17269 h 288873"/>
              <a:gd name="connsiteX3" fmla="*/ 525101 w 525101"/>
              <a:gd name="connsiteY3" fmla="*/ 234552 h 288873"/>
            </a:gdLst>
            <a:ahLst/>
            <a:cxnLst>
              <a:cxn ang="0">
                <a:pos x="connsiteX0" y="connsiteY0"/>
              </a:cxn>
              <a:cxn ang="0">
                <a:pos x="connsiteX1" y="connsiteY1"/>
              </a:cxn>
              <a:cxn ang="0">
                <a:pos x="connsiteX2" y="connsiteY2"/>
              </a:cxn>
              <a:cxn ang="0">
                <a:pos x="connsiteX3" y="connsiteY3"/>
              </a:cxn>
            </a:cxnLst>
            <a:rect l="l" t="t" r="r" b="b"/>
            <a:pathLst>
              <a:path w="525101" h="288873">
                <a:moveTo>
                  <a:pt x="0" y="288873"/>
                </a:moveTo>
                <a:cubicBezTo>
                  <a:pt x="27160" y="189285"/>
                  <a:pt x="54321" y="89697"/>
                  <a:pt x="117695" y="44430"/>
                </a:cubicBezTo>
                <a:cubicBezTo>
                  <a:pt x="181069" y="-837"/>
                  <a:pt x="312344" y="-14418"/>
                  <a:pt x="380245" y="17269"/>
                </a:cubicBezTo>
                <a:cubicBezTo>
                  <a:pt x="448146" y="48956"/>
                  <a:pt x="486623" y="141754"/>
                  <a:pt x="525101" y="23455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04591"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24" name="TextBox 23"/>
          <p:cNvSpPr txBox="1"/>
          <p:nvPr/>
        </p:nvSpPr>
        <p:spPr>
          <a:xfrm>
            <a:off x="908241" y="2995136"/>
            <a:ext cx="867545" cy="338554"/>
          </a:xfrm>
          <a:prstGeom prst="rect">
            <a:avLst/>
          </a:prstGeom>
          <a:noFill/>
          <a:ln>
            <a:noFill/>
          </a:ln>
        </p:spPr>
        <p:txBody>
          <a:bodyPr wrap="none" rtlCol="0">
            <a:spAutoFit/>
          </a:bodyPr>
          <a:lstStyle/>
          <a:p>
            <a:r>
              <a:rPr lang="en-US" sz="1600" dirty="0" smtClean="0"/>
              <a:t>~500 BC</a:t>
            </a:r>
            <a:endParaRPr lang="en-US" sz="1000" dirty="0"/>
          </a:p>
        </p:txBody>
      </p:sp>
      <p:sp>
        <p:nvSpPr>
          <p:cNvPr id="25" name="Oval 24"/>
          <p:cNvSpPr/>
          <p:nvPr/>
        </p:nvSpPr>
        <p:spPr>
          <a:xfrm>
            <a:off x="1241900"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002015" y="1928336"/>
            <a:ext cx="580608" cy="276999"/>
          </a:xfrm>
          <a:prstGeom prst="rect">
            <a:avLst/>
          </a:prstGeom>
          <a:noFill/>
          <a:ln>
            <a:solidFill>
              <a:schemeClr val="tx1"/>
            </a:solidFill>
          </a:ln>
        </p:spPr>
        <p:txBody>
          <a:bodyPr wrap="none" rtlCol="0">
            <a:spAutoFit/>
          </a:bodyPr>
          <a:lstStyle/>
          <a:p>
            <a:r>
              <a:rPr lang="en-US" sz="1200" dirty="0" smtClean="0"/>
              <a:t>Daniel</a:t>
            </a:r>
          </a:p>
        </p:txBody>
      </p:sp>
      <p:cxnSp>
        <p:nvCxnSpPr>
          <p:cNvPr id="27" name="Straight Arrow Connector 26"/>
          <p:cNvCxnSpPr/>
          <p:nvPr/>
        </p:nvCxnSpPr>
        <p:spPr>
          <a:xfrm>
            <a:off x="1292318"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4646" y="773724"/>
            <a:ext cx="3603279" cy="1150643"/>
          </a:xfrm>
          <a:custGeom>
            <a:avLst/>
            <a:gdLst>
              <a:gd name="connsiteX0" fmla="*/ 0 w 3603279"/>
              <a:gd name="connsiteY0" fmla="*/ 1150643 h 1150643"/>
              <a:gd name="connsiteX1" fmla="*/ 235390 w 3603279"/>
              <a:gd name="connsiteY1" fmla="*/ 299617 h 1150643"/>
              <a:gd name="connsiteX2" fmla="*/ 1231271 w 3603279"/>
              <a:gd name="connsiteY2" fmla="*/ 82334 h 1150643"/>
              <a:gd name="connsiteX3" fmla="*/ 2960483 w 3603279"/>
              <a:gd name="connsiteY3" fmla="*/ 18960 h 1150643"/>
              <a:gd name="connsiteX4" fmla="*/ 3449370 w 3603279"/>
              <a:gd name="connsiteY4" fmla="*/ 399206 h 1150643"/>
              <a:gd name="connsiteX5" fmla="*/ 3603279 w 3603279"/>
              <a:gd name="connsiteY5" fmla="*/ 1069162 h 11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279" h="1150643">
                <a:moveTo>
                  <a:pt x="0" y="1150643"/>
                </a:moveTo>
                <a:cubicBezTo>
                  <a:pt x="15089" y="814155"/>
                  <a:pt x="30178" y="477668"/>
                  <a:pt x="235390" y="299617"/>
                </a:cubicBezTo>
                <a:cubicBezTo>
                  <a:pt x="440602" y="121566"/>
                  <a:pt x="777089" y="129110"/>
                  <a:pt x="1231271" y="82334"/>
                </a:cubicBezTo>
                <a:cubicBezTo>
                  <a:pt x="1685453" y="35558"/>
                  <a:pt x="2590800" y="-33852"/>
                  <a:pt x="2960483" y="18960"/>
                </a:cubicBezTo>
                <a:cubicBezTo>
                  <a:pt x="3330166" y="71772"/>
                  <a:pt x="3342237" y="224172"/>
                  <a:pt x="3449370" y="399206"/>
                </a:cubicBezTo>
                <a:cubicBezTo>
                  <a:pt x="3556503" y="574240"/>
                  <a:pt x="3579891" y="821701"/>
                  <a:pt x="3603279" y="106916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218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Daniel 9:27</a:t>
            </a:r>
            <a:r>
              <a:rPr lang="fr-FR" dirty="0"/>
              <a:t> Il fera une solide alliance avec plusieurs pour une semaine, et au milieu de la semaine il fera cesser le sacrifice et l'offrande; </a:t>
            </a:r>
            <a:r>
              <a:rPr lang="fr-FR" dirty="0">
                <a:solidFill>
                  <a:srgbClr val="0000FF"/>
                </a:solidFill>
              </a:rPr>
              <a:t>le dévastateur commettra les choses les plus abominables</a:t>
            </a:r>
            <a:r>
              <a:rPr lang="fr-FR" dirty="0"/>
              <a:t>, jusqu'à ce que la ruine et ce qui a été résolu fondent sur le dévastateur</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Daniel 9:27</a:t>
            </a:r>
            <a:r>
              <a:rPr lang="en-US" dirty="0"/>
              <a:t> And he shall make a strong covenant with many for one week, and for half of the week he shall put an end to sacrifice and offering. And </a:t>
            </a:r>
            <a:r>
              <a:rPr lang="en-US" dirty="0">
                <a:solidFill>
                  <a:srgbClr val="0000FF"/>
                </a:solidFill>
              </a:rPr>
              <a:t>on the wing of abominations shall come one who makes desolate</a:t>
            </a:r>
            <a:r>
              <a:rPr lang="en-US" dirty="0"/>
              <a:t>, until the decreed end is poured out on the desolator</a:t>
            </a:r>
            <a:r>
              <a:rPr lang="en-US" dirty="0" smtClean="0"/>
              <a:t>."</a:t>
            </a:r>
            <a:endParaRPr lang="en-US" dirty="0"/>
          </a:p>
        </p:txBody>
      </p:sp>
    </p:spTree>
    <p:extLst>
      <p:ext uri="{BB962C8B-B14F-4D97-AF65-F5344CB8AC3E}">
        <p14:creationId xmlns:p14="http://schemas.microsoft.com/office/powerpoint/2010/main" val="957814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Matthieu </a:t>
            </a:r>
            <a:r>
              <a:rPr lang="fr-FR" b="1" dirty="0" smtClean="0"/>
              <a:t>24:3</a:t>
            </a:r>
            <a:r>
              <a:rPr lang="fr-FR" dirty="0" smtClean="0"/>
              <a:t> </a:t>
            </a:r>
            <a:r>
              <a:rPr lang="fr-FR" dirty="0"/>
              <a:t>Il s'assit sur la montagne des Oliviers. Et les disciples vinrent en particulier lui poser cette question: Dis -nous, quand cela arrivera -t-il, et quel sera le signe de ton avènement et de la fin du monde </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24:3</a:t>
            </a:r>
            <a:r>
              <a:rPr lang="en-US" dirty="0"/>
              <a:t> As he sat on the Mount of Olives, the disciples came to him privately, saying, "Tell us, when will these things be, and what will be the sign of your coming and of the end of the age</a:t>
            </a:r>
            <a:r>
              <a:rPr lang="en-US" dirty="0" smtClean="0"/>
              <a:t>?"</a:t>
            </a:r>
            <a:endParaRPr lang="en-US" dirty="0"/>
          </a:p>
        </p:txBody>
      </p:sp>
    </p:spTree>
    <p:extLst>
      <p:ext uri="{BB962C8B-B14F-4D97-AF65-F5344CB8AC3E}">
        <p14:creationId xmlns:p14="http://schemas.microsoft.com/office/powerpoint/2010/main" val="872856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Daniel 11:31</a:t>
            </a:r>
            <a:r>
              <a:rPr lang="fr-FR" dirty="0"/>
              <a:t> Des troupes se présenteront sur son ordre; elles profaneront le sanctuaire, la forteresse, elles feront cesser le sacrifice perpétuel, et dresseront </a:t>
            </a:r>
            <a:r>
              <a:rPr lang="fr-FR" dirty="0">
                <a:solidFill>
                  <a:srgbClr val="0000FF"/>
                </a:solidFill>
              </a:rPr>
              <a:t>l'abomination du dévastateur</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Daniel 11:31</a:t>
            </a:r>
            <a:r>
              <a:rPr lang="en-US" dirty="0"/>
              <a:t> Forces from him shall appear and profane the temple and fortress, and shall take away the regular burnt offering. And they shall set up the </a:t>
            </a:r>
            <a:r>
              <a:rPr lang="en-US" dirty="0">
                <a:solidFill>
                  <a:srgbClr val="0000FF"/>
                </a:solidFill>
              </a:rPr>
              <a:t>abomination that makes desolate</a:t>
            </a:r>
            <a:r>
              <a:rPr lang="en-US" dirty="0" smtClean="0"/>
              <a:t>.</a:t>
            </a:r>
            <a:endParaRPr lang="en-US" dirty="0"/>
          </a:p>
        </p:txBody>
      </p:sp>
    </p:spTree>
    <p:extLst>
      <p:ext uri="{BB962C8B-B14F-4D97-AF65-F5344CB8AC3E}">
        <p14:creationId xmlns:p14="http://schemas.microsoft.com/office/powerpoint/2010/main" val="2053599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Daniel 12:11</a:t>
            </a:r>
            <a:r>
              <a:rPr lang="fr-FR" dirty="0"/>
              <a:t> Depuis le temps où cessera le sacrifice perpétuel, et où sera dressée </a:t>
            </a:r>
            <a:r>
              <a:rPr lang="fr-FR" dirty="0">
                <a:solidFill>
                  <a:srgbClr val="0000FF"/>
                </a:solidFill>
              </a:rPr>
              <a:t>l'abomination du dévastateur</a:t>
            </a:r>
            <a:r>
              <a:rPr lang="fr-FR" dirty="0"/>
              <a:t>, il y aura mille deux cent quatre-vingt-dix jours</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Daniel 12:11</a:t>
            </a:r>
            <a:r>
              <a:rPr lang="en-US" dirty="0"/>
              <a:t> And from the time that the regular burnt offering is taken away and the </a:t>
            </a:r>
            <a:r>
              <a:rPr lang="en-US" dirty="0">
                <a:solidFill>
                  <a:srgbClr val="0000FF"/>
                </a:solidFill>
              </a:rPr>
              <a:t>abomination that makes desolate</a:t>
            </a:r>
            <a:r>
              <a:rPr lang="en-US" dirty="0"/>
              <a:t> is set up, there shall be 1,290 days</a:t>
            </a:r>
            <a:r>
              <a:rPr lang="en-US" dirty="0" smtClean="0"/>
              <a:t>.</a:t>
            </a:r>
            <a:endParaRPr lang="en-US" dirty="0"/>
          </a:p>
        </p:txBody>
      </p:sp>
    </p:spTree>
    <p:extLst>
      <p:ext uri="{BB962C8B-B14F-4D97-AF65-F5344CB8AC3E}">
        <p14:creationId xmlns:p14="http://schemas.microsoft.com/office/powerpoint/2010/main" val="38437994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1928336"/>
            <a:ext cx="561372" cy="276999"/>
          </a:xfrm>
          <a:prstGeom prst="rect">
            <a:avLst/>
          </a:prstGeom>
          <a:noFill/>
          <a:ln>
            <a:solidFill>
              <a:schemeClr val="tx1"/>
            </a:solidFill>
          </a:ln>
        </p:spPr>
        <p:txBody>
          <a:bodyPr wrap="none" rtlCol="0">
            <a:spAutoFit/>
          </a:bodyPr>
          <a:lstStyle/>
          <a:p>
            <a:r>
              <a:rPr lang="en-US" sz="1200" dirty="0" smtClean="0"/>
              <a:t>70 AD</a:t>
            </a:r>
            <a:endParaRPr lang="en-US" sz="1200" dirty="0"/>
          </a:p>
        </p:txBody>
      </p:sp>
      <p:cxnSp>
        <p:nvCxnSpPr>
          <p:cNvPr id="14" name="Straight Arrow Connector 13"/>
          <p:cNvCxnSpPr/>
          <p:nvPr/>
        </p:nvCxnSpPr>
        <p:spPr>
          <a:xfrm>
            <a:off x="49025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521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06052" y="2995136"/>
            <a:ext cx="393056" cy="338554"/>
          </a:xfrm>
          <a:prstGeom prst="rect">
            <a:avLst/>
          </a:prstGeom>
          <a:noFill/>
          <a:ln>
            <a:noFill/>
          </a:ln>
        </p:spPr>
        <p:txBody>
          <a:bodyPr wrap="none" rtlCol="0">
            <a:spAutoFit/>
          </a:bodyPr>
          <a:lstStyle/>
          <a:p>
            <a:r>
              <a:rPr lang="en-US" sz="1600" dirty="0" smtClean="0"/>
              <a:t>70</a:t>
            </a:r>
            <a:endParaRPr lang="en-US" sz="1000" dirty="0"/>
          </a:p>
        </p:txBody>
      </p:sp>
      <p:sp>
        <p:nvSpPr>
          <p:cNvPr id="20" name="TextBox 19"/>
          <p:cNvSpPr txBox="1"/>
          <p:nvPr/>
        </p:nvSpPr>
        <p:spPr>
          <a:xfrm>
            <a:off x="4470647" y="3638490"/>
            <a:ext cx="1939185" cy="584775"/>
          </a:xfrm>
          <a:prstGeom prst="rect">
            <a:avLst/>
          </a:prstGeom>
          <a:noFill/>
          <a:ln>
            <a:solidFill>
              <a:schemeClr val="tx1"/>
            </a:solidFill>
          </a:ln>
        </p:spPr>
        <p:txBody>
          <a:bodyPr wrap="none" rtlCol="0">
            <a:spAutoFit/>
          </a:bodyPr>
          <a:lstStyle/>
          <a:p>
            <a:r>
              <a:rPr lang="fr-FR" sz="1600" dirty="0" smtClean="0"/>
              <a:t>Temple </a:t>
            </a:r>
            <a:r>
              <a:rPr lang="fr-FR" sz="1600" dirty="0" err="1" smtClean="0"/>
              <a:t>destroyed</a:t>
            </a:r>
            <a:r>
              <a:rPr lang="fr-FR" sz="1600" dirty="0" smtClean="0"/>
              <a:t> </a:t>
            </a:r>
          </a:p>
          <a:p>
            <a:r>
              <a:rPr lang="fr-FR" sz="1600" dirty="0" smtClean="0"/>
              <a:t>Le </a:t>
            </a:r>
            <a:r>
              <a:rPr lang="fr-FR" sz="1600" dirty="0"/>
              <a:t>Temple est </a:t>
            </a:r>
            <a:r>
              <a:rPr lang="fr-FR" sz="1600" dirty="0" smtClean="0"/>
              <a:t>détruit</a:t>
            </a:r>
            <a:endParaRPr lang="en-US" sz="1600" dirty="0"/>
          </a:p>
        </p:txBody>
      </p:sp>
      <p:cxnSp>
        <p:nvCxnSpPr>
          <p:cNvPr id="21" name="Straight Arrow Connector 20"/>
          <p:cNvCxnSpPr/>
          <p:nvPr/>
        </p:nvCxnSpPr>
        <p:spPr>
          <a:xfrm>
            <a:off x="4902580"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291343" y="1635494"/>
            <a:ext cx="525101" cy="288873"/>
          </a:xfrm>
          <a:custGeom>
            <a:avLst/>
            <a:gdLst>
              <a:gd name="connsiteX0" fmla="*/ 0 w 525101"/>
              <a:gd name="connsiteY0" fmla="*/ 288873 h 288873"/>
              <a:gd name="connsiteX1" fmla="*/ 117695 w 525101"/>
              <a:gd name="connsiteY1" fmla="*/ 44430 h 288873"/>
              <a:gd name="connsiteX2" fmla="*/ 380245 w 525101"/>
              <a:gd name="connsiteY2" fmla="*/ 17269 h 288873"/>
              <a:gd name="connsiteX3" fmla="*/ 525101 w 525101"/>
              <a:gd name="connsiteY3" fmla="*/ 234552 h 288873"/>
            </a:gdLst>
            <a:ahLst/>
            <a:cxnLst>
              <a:cxn ang="0">
                <a:pos x="connsiteX0" y="connsiteY0"/>
              </a:cxn>
              <a:cxn ang="0">
                <a:pos x="connsiteX1" y="connsiteY1"/>
              </a:cxn>
              <a:cxn ang="0">
                <a:pos x="connsiteX2" y="connsiteY2"/>
              </a:cxn>
              <a:cxn ang="0">
                <a:pos x="connsiteX3" y="connsiteY3"/>
              </a:cxn>
            </a:cxnLst>
            <a:rect l="l" t="t" r="r" b="b"/>
            <a:pathLst>
              <a:path w="525101" h="288873">
                <a:moveTo>
                  <a:pt x="0" y="288873"/>
                </a:moveTo>
                <a:cubicBezTo>
                  <a:pt x="27160" y="189285"/>
                  <a:pt x="54321" y="89697"/>
                  <a:pt x="117695" y="44430"/>
                </a:cubicBezTo>
                <a:cubicBezTo>
                  <a:pt x="181069" y="-837"/>
                  <a:pt x="312344" y="-14418"/>
                  <a:pt x="380245" y="17269"/>
                </a:cubicBezTo>
                <a:cubicBezTo>
                  <a:pt x="448146" y="48956"/>
                  <a:pt x="486623" y="141754"/>
                  <a:pt x="525101" y="23455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04591"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24" name="TextBox 23"/>
          <p:cNvSpPr txBox="1"/>
          <p:nvPr/>
        </p:nvSpPr>
        <p:spPr>
          <a:xfrm>
            <a:off x="908241" y="2995136"/>
            <a:ext cx="867545" cy="338554"/>
          </a:xfrm>
          <a:prstGeom prst="rect">
            <a:avLst/>
          </a:prstGeom>
          <a:noFill/>
          <a:ln>
            <a:noFill/>
          </a:ln>
        </p:spPr>
        <p:txBody>
          <a:bodyPr wrap="none" rtlCol="0">
            <a:spAutoFit/>
          </a:bodyPr>
          <a:lstStyle/>
          <a:p>
            <a:r>
              <a:rPr lang="en-US" sz="1600" dirty="0" smtClean="0"/>
              <a:t>~500 BC</a:t>
            </a:r>
            <a:endParaRPr lang="en-US" sz="1000" dirty="0"/>
          </a:p>
        </p:txBody>
      </p:sp>
      <p:sp>
        <p:nvSpPr>
          <p:cNvPr id="25" name="Oval 24"/>
          <p:cNvSpPr/>
          <p:nvPr/>
        </p:nvSpPr>
        <p:spPr>
          <a:xfrm>
            <a:off x="1241900"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002015" y="1928336"/>
            <a:ext cx="580608" cy="276999"/>
          </a:xfrm>
          <a:prstGeom prst="rect">
            <a:avLst/>
          </a:prstGeom>
          <a:noFill/>
          <a:ln>
            <a:solidFill>
              <a:schemeClr val="tx1"/>
            </a:solidFill>
          </a:ln>
        </p:spPr>
        <p:txBody>
          <a:bodyPr wrap="none" rtlCol="0">
            <a:spAutoFit/>
          </a:bodyPr>
          <a:lstStyle/>
          <a:p>
            <a:r>
              <a:rPr lang="en-US" sz="1200" dirty="0" smtClean="0"/>
              <a:t>Daniel</a:t>
            </a:r>
          </a:p>
        </p:txBody>
      </p:sp>
      <p:cxnSp>
        <p:nvCxnSpPr>
          <p:cNvPr id="27" name="Straight Arrow Connector 26"/>
          <p:cNvCxnSpPr/>
          <p:nvPr/>
        </p:nvCxnSpPr>
        <p:spPr>
          <a:xfrm>
            <a:off x="1292318"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4646" y="773724"/>
            <a:ext cx="3603279" cy="1150643"/>
          </a:xfrm>
          <a:custGeom>
            <a:avLst/>
            <a:gdLst>
              <a:gd name="connsiteX0" fmla="*/ 0 w 3603279"/>
              <a:gd name="connsiteY0" fmla="*/ 1150643 h 1150643"/>
              <a:gd name="connsiteX1" fmla="*/ 235390 w 3603279"/>
              <a:gd name="connsiteY1" fmla="*/ 299617 h 1150643"/>
              <a:gd name="connsiteX2" fmla="*/ 1231271 w 3603279"/>
              <a:gd name="connsiteY2" fmla="*/ 82334 h 1150643"/>
              <a:gd name="connsiteX3" fmla="*/ 2960483 w 3603279"/>
              <a:gd name="connsiteY3" fmla="*/ 18960 h 1150643"/>
              <a:gd name="connsiteX4" fmla="*/ 3449370 w 3603279"/>
              <a:gd name="connsiteY4" fmla="*/ 399206 h 1150643"/>
              <a:gd name="connsiteX5" fmla="*/ 3603279 w 3603279"/>
              <a:gd name="connsiteY5" fmla="*/ 1069162 h 11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279" h="1150643">
                <a:moveTo>
                  <a:pt x="0" y="1150643"/>
                </a:moveTo>
                <a:cubicBezTo>
                  <a:pt x="15089" y="814155"/>
                  <a:pt x="30178" y="477668"/>
                  <a:pt x="235390" y="299617"/>
                </a:cubicBezTo>
                <a:cubicBezTo>
                  <a:pt x="440602" y="121566"/>
                  <a:pt x="777089" y="129110"/>
                  <a:pt x="1231271" y="82334"/>
                </a:cubicBezTo>
                <a:cubicBezTo>
                  <a:pt x="1685453" y="35558"/>
                  <a:pt x="2590800" y="-33852"/>
                  <a:pt x="2960483" y="18960"/>
                </a:cubicBezTo>
                <a:cubicBezTo>
                  <a:pt x="3330166" y="71772"/>
                  <a:pt x="3342237" y="224172"/>
                  <a:pt x="3449370" y="399206"/>
                </a:cubicBezTo>
                <a:cubicBezTo>
                  <a:pt x="3556503" y="574240"/>
                  <a:pt x="3579891" y="821701"/>
                  <a:pt x="3603279" y="106916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453161"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2245948" y="2995136"/>
            <a:ext cx="764953" cy="338554"/>
          </a:xfrm>
          <a:prstGeom prst="rect">
            <a:avLst/>
          </a:prstGeom>
          <a:noFill/>
          <a:ln>
            <a:noFill/>
          </a:ln>
        </p:spPr>
        <p:txBody>
          <a:bodyPr wrap="none" rtlCol="0">
            <a:spAutoFit/>
          </a:bodyPr>
          <a:lstStyle/>
          <a:p>
            <a:r>
              <a:rPr lang="en-US" sz="1600" dirty="0" smtClean="0"/>
              <a:t>167 BC</a:t>
            </a:r>
            <a:endParaRPr lang="en-US" sz="1000" dirty="0"/>
          </a:p>
        </p:txBody>
      </p:sp>
      <p:sp>
        <p:nvSpPr>
          <p:cNvPr id="32" name="TextBox 31"/>
          <p:cNvSpPr txBox="1"/>
          <p:nvPr/>
        </p:nvSpPr>
        <p:spPr>
          <a:xfrm>
            <a:off x="2019216" y="1928336"/>
            <a:ext cx="968727" cy="276999"/>
          </a:xfrm>
          <a:prstGeom prst="rect">
            <a:avLst/>
          </a:prstGeom>
          <a:noFill/>
          <a:ln>
            <a:solidFill>
              <a:schemeClr val="tx1"/>
            </a:solidFill>
          </a:ln>
        </p:spPr>
        <p:txBody>
          <a:bodyPr wrap="none" rtlCol="0">
            <a:spAutoFit/>
          </a:bodyPr>
          <a:lstStyle/>
          <a:p>
            <a:r>
              <a:rPr lang="fr-FR" sz="1200" dirty="0" err="1" smtClean="0"/>
              <a:t>Antiochus</a:t>
            </a:r>
            <a:r>
              <a:rPr lang="fr-FR" sz="1200" dirty="0" smtClean="0"/>
              <a:t> IV</a:t>
            </a:r>
            <a:endParaRPr lang="en-US" sz="1200" dirty="0"/>
          </a:p>
        </p:txBody>
      </p:sp>
      <p:cxnSp>
        <p:nvCxnSpPr>
          <p:cNvPr id="37" name="Straight Arrow Connector 36"/>
          <p:cNvCxnSpPr>
            <a:stCxn id="32" idx="2"/>
            <a:endCxn id="30" idx="0"/>
          </p:cNvCxnSpPr>
          <p:nvPr/>
        </p:nvCxnSpPr>
        <p:spPr>
          <a:xfrm>
            <a:off x="2503580"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06202"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40" name="Freeform 39"/>
          <p:cNvSpPr/>
          <p:nvPr/>
        </p:nvSpPr>
        <p:spPr>
          <a:xfrm>
            <a:off x="1294646" y="1247457"/>
            <a:ext cx="1195057" cy="676910"/>
          </a:xfrm>
          <a:custGeom>
            <a:avLst/>
            <a:gdLst>
              <a:gd name="connsiteX0" fmla="*/ 0 w 1195057"/>
              <a:gd name="connsiteY0" fmla="*/ 676910 h 676910"/>
              <a:gd name="connsiteX1" fmla="*/ 289710 w 1195057"/>
              <a:gd name="connsiteY1" fmla="*/ 79382 h 676910"/>
              <a:gd name="connsiteX2" fmla="*/ 1032095 w 1195057"/>
              <a:gd name="connsiteY2" fmla="*/ 61275 h 676910"/>
              <a:gd name="connsiteX3" fmla="*/ 1195057 w 1195057"/>
              <a:gd name="connsiteY3" fmla="*/ 586376 h 676910"/>
            </a:gdLst>
            <a:ahLst/>
            <a:cxnLst>
              <a:cxn ang="0">
                <a:pos x="connsiteX0" y="connsiteY0"/>
              </a:cxn>
              <a:cxn ang="0">
                <a:pos x="connsiteX1" y="connsiteY1"/>
              </a:cxn>
              <a:cxn ang="0">
                <a:pos x="connsiteX2" y="connsiteY2"/>
              </a:cxn>
              <a:cxn ang="0">
                <a:pos x="connsiteX3" y="connsiteY3"/>
              </a:cxn>
            </a:cxnLst>
            <a:rect l="l" t="t" r="r" b="b"/>
            <a:pathLst>
              <a:path w="1195057" h="676910">
                <a:moveTo>
                  <a:pt x="0" y="676910"/>
                </a:moveTo>
                <a:cubicBezTo>
                  <a:pt x="58847" y="429449"/>
                  <a:pt x="117694" y="181988"/>
                  <a:pt x="289710" y="79382"/>
                </a:cubicBezTo>
                <a:cubicBezTo>
                  <a:pt x="461726" y="-23224"/>
                  <a:pt x="881204" y="-23224"/>
                  <a:pt x="1032095" y="61275"/>
                </a:cubicBezTo>
                <a:cubicBezTo>
                  <a:pt x="1182986" y="145774"/>
                  <a:pt x="1189021" y="366075"/>
                  <a:pt x="1195057" y="586376"/>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6418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Daniel 8:13</a:t>
            </a:r>
            <a:r>
              <a:rPr lang="fr-FR" dirty="0"/>
              <a:t> J'entendis parler un saint; et un autre saint dit à celui qui parlait: Pendant combien de temps s'accomplira la vision sur le sacrifice perpétuel et sur le péché dévastateur ? Jusqu'à quand le sanctuaire et l'armée seront-ils foulés ? </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Daniel 8:13</a:t>
            </a:r>
            <a:r>
              <a:rPr lang="en-US" dirty="0"/>
              <a:t> Then I heard a holy one speaking, and another holy one said to the one who spoke, "For how long is the vision concerning the regular burnt offering, the transgression that makes desolate, and the giving over of the sanctuary and host to be trampled underfoot</a:t>
            </a:r>
            <a:r>
              <a:rPr lang="en-US" dirty="0" smtClean="0"/>
              <a:t>?"</a:t>
            </a:r>
            <a:endParaRPr lang="en-US" dirty="0"/>
          </a:p>
        </p:txBody>
      </p:sp>
    </p:spTree>
    <p:extLst>
      <p:ext uri="{BB962C8B-B14F-4D97-AF65-F5344CB8AC3E}">
        <p14:creationId xmlns:p14="http://schemas.microsoft.com/office/powerpoint/2010/main" val="3555141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Daniel 8:14</a:t>
            </a:r>
            <a:r>
              <a:rPr lang="fr-FR" dirty="0"/>
              <a:t> Et il me dit: Deux mille trois cents soirs et matins; puis le sanctuaire sera purifié</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Daniel 8:14</a:t>
            </a:r>
            <a:r>
              <a:rPr lang="en-US" dirty="0"/>
              <a:t> And he said to me, "For 2,300 evenings and mornings. Then the sanctuary shall be restored to its rightful state</a:t>
            </a:r>
            <a:r>
              <a:rPr lang="en-US" dirty="0" smtClean="0"/>
              <a:t>."</a:t>
            </a:r>
            <a:endParaRPr lang="en-US" dirty="0"/>
          </a:p>
        </p:txBody>
      </p:sp>
    </p:spTree>
    <p:extLst>
      <p:ext uri="{BB962C8B-B14F-4D97-AF65-F5344CB8AC3E}">
        <p14:creationId xmlns:p14="http://schemas.microsoft.com/office/powerpoint/2010/main" val="3377752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1928336"/>
            <a:ext cx="561372" cy="276999"/>
          </a:xfrm>
          <a:prstGeom prst="rect">
            <a:avLst/>
          </a:prstGeom>
          <a:noFill/>
          <a:ln>
            <a:solidFill>
              <a:schemeClr val="tx1"/>
            </a:solidFill>
          </a:ln>
        </p:spPr>
        <p:txBody>
          <a:bodyPr wrap="none" rtlCol="0">
            <a:spAutoFit/>
          </a:bodyPr>
          <a:lstStyle/>
          <a:p>
            <a:r>
              <a:rPr lang="en-US" sz="1200" dirty="0" smtClean="0"/>
              <a:t>70 AD</a:t>
            </a:r>
            <a:endParaRPr lang="en-US" sz="1200" dirty="0"/>
          </a:p>
        </p:txBody>
      </p:sp>
      <p:cxnSp>
        <p:nvCxnSpPr>
          <p:cNvPr id="14" name="Straight Arrow Connector 13"/>
          <p:cNvCxnSpPr/>
          <p:nvPr/>
        </p:nvCxnSpPr>
        <p:spPr>
          <a:xfrm>
            <a:off x="49025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521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06052" y="2995136"/>
            <a:ext cx="393056" cy="338554"/>
          </a:xfrm>
          <a:prstGeom prst="rect">
            <a:avLst/>
          </a:prstGeom>
          <a:noFill/>
          <a:ln>
            <a:noFill/>
          </a:ln>
        </p:spPr>
        <p:txBody>
          <a:bodyPr wrap="none" rtlCol="0">
            <a:spAutoFit/>
          </a:bodyPr>
          <a:lstStyle/>
          <a:p>
            <a:r>
              <a:rPr lang="en-US" sz="1600" dirty="0" smtClean="0"/>
              <a:t>70</a:t>
            </a:r>
            <a:endParaRPr lang="en-US" sz="1000" dirty="0"/>
          </a:p>
        </p:txBody>
      </p:sp>
      <p:sp>
        <p:nvSpPr>
          <p:cNvPr id="20" name="TextBox 19"/>
          <p:cNvSpPr txBox="1"/>
          <p:nvPr/>
        </p:nvSpPr>
        <p:spPr>
          <a:xfrm>
            <a:off x="4470647" y="3638490"/>
            <a:ext cx="1939185" cy="584775"/>
          </a:xfrm>
          <a:prstGeom prst="rect">
            <a:avLst/>
          </a:prstGeom>
          <a:noFill/>
          <a:ln>
            <a:solidFill>
              <a:schemeClr val="tx1"/>
            </a:solidFill>
          </a:ln>
        </p:spPr>
        <p:txBody>
          <a:bodyPr wrap="none" rtlCol="0">
            <a:spAutoFit/>
          </a:bodyPr>
          <a:lstStyle/>
          <a:p>
            <a:r>
              <a:rPr lang="fr-FR" sz="1600" dirty="0" smtClean="0"/>
              <a:t>Temple </a:t>
            </a:r>
            <a:r>
              <a:rPr lang="fr-FR" sz="1600" dirty="0" err="1" smtClean="0"/>
              <a:t>destroyed</a:t>
            </a:r>
            <a:r>
              <a:rPr lang="fr-FR" sz="1600" dirty="0" smtClean="0"/>
              <a:t> </a:t>
            </a:r>
          </a:p>
          <a:p>
            <a:r>
              <a:rPr lang="fr-FR" sz="1600" dirty="0" smtClean="0"/>
              <a:t>Le </a:t>
            </a:r>
            <a:r>
              <a:rPr lang="fr-FR" sz="1600" dirty="0"/>
              <a:t>Temple est </a:t>
            </a:r>
            <a:r>
              <a:rPr lang="fr-FR" sz="1600" dirty="0" smtClean="0"/>
              <a:t>détruit</a:t>
            </a:r>
            <a:endParaRPr lang="en-US" sz="1600" dirty="0"/>
          </a:p>
        </p:txBody>
      </p:sp>
      <p:cxnSp>
        <p:nvCxnSpPr>
          <p:cNvPr id="21" name="Straight Arrow Connector 20"/>
          <p:cNvCxnSpPr/>
          <p:nvPr/>
        </p:nvCxnSpPr>
        <p:spPr>
          <a:xfrm>
            <a:off x="4902580"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291343" y="1635494"/>
            <a:ext cx="525101" cy="288873"/>
          </a:xfrm>
          <a:custGeom>
            <a:avLst/>
            <a:gdLst>
              <a:gd name="connsiteX0" fmla="*/ 0 w 525101"/>
              <a:gd name="connsiteY0" fmla="*/ 288873 h 288873"/>
              <a:gd name="connsiteX1" fmla="*/ 117695 w 525101"/>
              <a:gd name="connsiteY1" fmla="*/ 44430 h 288873"/>
              <a:gd name="connsiteX2" fmla="*/ 380245 w 525101"/>
              <a:gd name="connsiteY2" fmla="*/ 17269 h 288873"/>
              <a:gd name="connsiteX3" fmla="*/ 525101 w 525101"/>
              <a:gd name="connsiteY3" fmla="*/ 234552 h 288873"/>
            </a:gdLst>
            <a:ahLst/>
            <a:cxnLst>
              <a:cxn ang="0">
                <a:pos x="connsiteX0" y="connsiteY0"/>
              </a:cxn>
              <a:cxn ang="0">
                <a:pos x="connsiteX1" y="connsiteY1"/>
              </a:cxn>
              <a:cxn ang="0">
                <a:pos x="connsiteX2" y="connsiteY2"/>
              </a:cxn>
              <a:cxn ang="0">
                <a:pos x="connsiteX3" y="connsiteY3"/>
              </a:cxn>
            </a:cxnLst>
            <a:rect l="l" t="t" r="r" b="b"/>
            <a:pathLst>
              <a:path w="525101" h="288873">
                <a:moveTo>
                  <a:pt x="0" y="288873"/>
                </a:moveTo>
                <a:cubicBezTo>
                  <a:pt x="27160" y="189285"/>
                  <a:pt x="54321" y="89697"/>
                  <a:pt x="117695" y="44430"/>
                </a:cubicBezTo>
                <a:cubicBezTo>
                  <a:pt x="181069" y="-837"/>
                  <a:pt x="312344" y="-14418"/>
                  <a:pt x="380245" y="17269"/>
                </a:cubicBezTo>
                <a:cubicBezTo>
                  <a:pt x="448146" y="48956"/>
                  <a:pt x="486623" y="141754"/>
                  <a:pt x="525101" y="23455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04591"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24" name="TextBox 23"/>
          <p:cNvSpPr txBox="1"/>
          <p:nvPr/>
        </p:nvSpPr>
        <p:spPr>
          <a:xfrm>
            <a:off x="908241" y="2995136"/>
            <a:ext cx="867545" cy="338554"/>
          </a:xfrm>
          <a:prstGeom prst="rect">
            <a:avLst/>
          </a:prstGeom>
          <a:noFill/>
          <a:ln>
            <a:noFill/>
          </a:ln>
        </p:spPr>
        <p:txBody>
          <a:bodyPr wrap="none" rtlCol="0">
            <a:spAutoFit/>
          </a:bodyPr>
          <a:lstStyle/>
          <a:p>
            <a:r>
              <a:rPr lang="en-US" sz="1600" dirty="0" smtClean="0"/>
              <a:t>~500 BC</a:t>
            </a:r>
            <a:endParaRPr lang="en-US" sz="1000" dirty="0"/>
          </a:p>
        </p:txBody>
      </p:sp>
      <p:sp>
        <p:nvSpPr>
          <p:cNvPr id="25" name="Oval 24"/>
          <p:cNvSpPr/>
          <p:nvPr/>
        </p:nvSpPr>
        <p:spPr>
          <a:xfrm>
            <a:off x="1241900"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002015" y="1928336"/>
            <a:ext cx="580608" cy="276999"/>
          </a:xfrm>
          <a:prstGeom prst="rect">
            <a:avLst/>
          </a:prstGeom>
          <a:noFill/>
          <a:ln>
            <a:solidFill>
              <a:schemeClr val="tx1"/>
            </a:solidFill>
          </a:ln>
        </p:spPr>
        <p:txBody>
          <a:bodyPr wrap="none" rtlCol="0">
            <a:spAutoFit/>
          </a:bodyPr>
          <a:lstStyle/>
          <a:p>
            <a:r>
              <a:rPr lang="en-US" sz="1200" dirty="0" smtClean="0"/>
              <a:t>Daniel</a:t>
            </a:r>
          </a:p>
        </p:txBody>
      </p:sp>
      <p:cxnSp>
        <p:nvCxnSpPr>
          <p:cNvPr id="27" name="Straight Arrow Connector 26"/>
          <p:cNvCxnSpPr/>
          <p:nvPr/>
        </p:nvCxnSpPr>
        <p:spPr>
          <a:xfrm>
            <a:off x="1292318"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4646" y="773724"/>
            <a:ext cx="3603279" cy="1150643"/>
          </a:xfrm>
          <a:custGeom>
            <a:avLst/>
            <a:gdLst>
              <a:gd name="connsiteX0" fmla="*/ 0 w 3603279"/>
              <a:gd name="connsiteY0" fmla="*/ 1150643 h 1150643"/>
              <a:gd name="connsiteX1" fmla="*/ 235390 w 3603279"/>
              <a:gd name="connsiteY1" fmla="*/ 299617 h 1150643"/>
              <a:gd name="connsiteX2" fmla="*/ 1231271 w 3603279"/>
              <a:gd name="connsiteY2" fmla="*/ 82334 h 1150643"/>
              <a:gd name="connsiteX3" fmla="*/ 2960483 w 3603279"/>
              <a:gd name="connsiteY3" fmla="*/ 18960 h 1150643"/>
              <a:gd name="connsiteX4" fmla="*/ 3449370 w 3603279"/>
              <a:gd name="connsiteY4" fmla="*/ 399206 h 1150643"/>
              <a:gd name="connsiteX5" fmla="*/ 3603279 w 3603279"/>
              <a:gd name="connsiteY5" fmla="*/ 1069162 h 11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279" h="1150643">
                <a:moveTo>
                  <a:pt x="0" y="1150643"/>
                </a:moveTo>
                <a:cubicBezTo>
                  <a:pt x="15089" y="814155"/>
                  <a:pt x="30178" y="477668"/>
                  <a:pt x="235390" y="299617"/>
                </a:cubicBezTo>
                <a:cubicBezTo>
                  <a:pt x="440602" y="121566"/>
                  <a:pt x="777089" y="129110"/>
                  <a:pt x="1231271" y="82334"/>
                </a:cubicBezTo>
                <a:cubicBezTo>
                  <a:pt x="1685453" y="35558"/>
                  <a:pt x="2590800" y="-33852"/>
                  <a:pt x="2960483" y="18960"/>
                </a:cubicBezTo>
                <a:cubicBezTo>
                  <a:pt x="3330166" y="71772"/>
                  <a:pt x="3342237" y="224172"/>
                  <a:pt x="3449370" y="399206"/>
                </a:cubicBezTo>
                <a:cubicBezTo>
                  <a:pt x="3556503" y="574240"/>
                  <a:pt x="3579891" y="821701"/>
                  <a:pt x="3603279" y="106916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453161"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2245948" y="2995136"/>
            <a:ext cx="764953" cy="338554"/>
          </a:xfrm>
          <a:prstGeom prst="rect">
            <a:avLst/>
          </a:prstGeom>
          <a:noFill/>
          <a:ln>
            <a:noFill/>
          </a:ln>
        </p:spPr>
        <p:txBody>
          <a:bodyPr wrap="none" rtlCol="0">
            <a:spAutoFit/>
          </a:bodyPr>
          <a:lstStyle/>
          <a:p>
            <a:r>
              <a:rPr lang="en-US" sz="1600" dirty="0" smtClean="0"/>
              <a:t>167 BC</a:t>
            </a:r>
            <a:endParaRPr lang="en-US" sz="1000" dirty="0"/>
          </a:p>
        </p:txBody>
      </p:sp>
      <p:sp>
        <p:nvSpPr>
          <p:cNvPr id="32" name="TextBox 31"/>
          <p:cNvSpPr txBox="1"/>
          <p:nvPr/>
        </p:nvSpPr>
        <p:spPr>
          <a:xfrm>
            <a:off x="2019216" y="1928336"/>
            <a:ext cx="968727" cy="276999"/>
          </a:xfrm>
          <a:prstGeom prst="rect">
            <a:avLst/>
          </a:prstGeom>
          <a:noFill/>
          <a:ln>
            <a:solidFill>
              <a:schemeClr val="tx1"/>
            </a:solidFill>
          </a:ln>
        </p:spPr>
        <p:txBody>
          <a:bodyPr wrap="none" rtlCol="0">
            <a:spAutoFit/>
          </a:bodyPr>
          <a:lstStyle/>
          <a:p>
            <a:r>
              <a:rPr lang="fr-FR" sz="1200" dirty="0" err="1" smtClean="0"/>
              <a:t>Antiochus</a:t>
            </a:r>
            <a:r>
              <a:rPr lang="fr-FR" sz="1200" dirty="0" smtClean="0"/>
              <a:t> IV</a:t>
            </a:r>
            <a:endParaRPr lang="en-US" sz="1200" dirty="0"/>
          </a:p>
        </p:txBody>
      </p:sp>
      <p:cxnSp>
        <p:nvCxnSpPr>
          <p:cNvPr id="37" name="Straight Arrow Connector 36"/>
          <p:cNvCxnSpPr>
            <a:stCxn id="32" idx="2"/>
            <a:endCxn id="30" idx="0"/>
          </p:cNvCxnSpPr>
          <p:nvPr/>
        </p:nvCxnSpPr>
        <p:spPr>
          <a:xfrm>
            <a:off x="2503580"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06202"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40" name="Freeform 39"/>
          <p:cNvSpPr/>
          <p:nvPr/>
        </p:nvSpPr>
        <p:spPr>
          <a:xfrm>
            <a:off x="1294646" y="1247457"/>
            <a:ext cx="1195057" cy="676910"/>
          </a:xfrm>
          <a:custGeom>
            <a:avLst/>
            <a:gdLst>
              <a:gd name="connsiteX0" fmla="*/ 0 w 1195057"/>
              <a:gd name="connsiteY0" fmla="*/ 676910 h 676910"/>
              <a:gd name="connsiteX1" fmla="*/ 289710 w 1195057"/>
              <a:gd name="connsiteY1" fmla="*/ 79382 h 676910"/>
              <a:gd name="connsiteX2" fmla="*/ 1032095 w 1195057"/>
              <a:gd name="connsiteY2" fmla="*/ 61275 h 676910"/>
              <a:gd name="connsiteX3" fmla="*/ 1195057 w 1195057"/>
              <a:gd name="connsiteY3" fmla="*/ 586376 h 676910"/>
            </a:gdLst>
            <a:ahLst/>
            <a:cxnLst>
              <a:cxn ang="0">
                <a:pos x="connsiteX0" y="connsiteY0"/>
              </a:cxn>
              <a:cxn ang="0">
                <a:pos x="connsiteX1" y="connsiteY1"/>
              </a:cxn>
              <a:cxn ang="0">
                <a:pos x="connsiteX2" y="connsiteY2"/>
              </a:cxn>
              <a:cxn ang="0">
                <a:pos x="connsiteX3" y="connsiteY3"/>
              </a:cxn>
            </a:cxnLst>
            <a:rect l="l" t="t" r="r" b="b"/>
            <a:pathLst>
              <a:path w="1195057" h="676910">
                <a:moveTo>
                  <a:pt x="0" y="676910"/>
                </a:moveTo>
                <a:cubicBezTo>
                  <a:pt x="58847" y="429449"/>
                  <a:pt x="117694" y="181988"/>
                  <a:pt x="289710" y="79382"/>
                </a:cubicBezTo>
                <a:cubicBezTo>
                  <a:pt x="461726" y="-23224"/>
                  <a:pt x="881204" y="-23224"/>
                  <a:pt x="1032095" y="61275"/>
                </a:cubicBezTo>
                <a:cubicBezTo>
                  <a:pt x="1182986" y="145774"/>
                  <a:pt x="1189021" y="366075"/>
                  <a:pt x="1195057" y="586376"/>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58639" y="3638490"/>
            <a:ext cx="2122761" cy="584775"/>
          </a:xfrm>
          <a:prstGeom prst="rect">
            <a:avLst/>
          </a:prstGeom>
          <a:solidFill>
            <a:schemeClr val="bg1"/>
          </a:solidFill>
          <a:ln>
            <a:solidFill>
              <a:schemeClr val="tx1"/>
            </a:solidFill>
          </a:ln>
        </p:spPr>
        <p:txBody>
          <a:bodyPr wrap="none" rtlCol="0">
            <a:spAutoFit/>
          </a:bodyPr>
          <a:lstStyle/>
          <a:p>
            <a:r>
              <a:rPr lang="fr-FR" sz="1600" dirty="0"/>
              <a:t>The </a:t>
            </a:r>
            <a:r>
              <a:rPr lang="fr-FR" sz="1600" dirty="0" smtClean="0"/>
              <a:t>Temple</a:t>
            </a:r>
            <a:r>
              <a:rPr lang="en-US" sz="1600" dirty="0" smtClean="0"/>
              <a:t> is profaned</a:t>
            </a:r>
            <a:endParaRPr lang="fr-FR" sz="1600" dirty="0"/>
          </a:p>
          <a:p>
            <a:r>
              <a:rPr lang="fr-FR" sz="1600" dirty="0"/>
              <a:t>Le temple est profané</a:t>
            </a:r>
            <a:endParaRPr lang="en-US" sz="1600" dirty="0"/>
          </a:p>
        </p:txBody>
      </p:sp>
      <p:cxnSp>
        <p:nvCxnSpPr>
          <p:cNvPr id="42" name="Straight Arrow Connector 41"/>
          <p:cNvCxnSpPr/>
          <p:nvPr/>
        </p:nvCxnSpPr>
        <p:spPr>
          <a:xfrm>
            <a:off x="2503579"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3209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smtClean="0"/>
              <a:t>Matthieu </a:t>
            </a:r>
            <a:r>
              <a:rPr lang="fr-FR" b="1" dirty="0"/>
              <a:t>24:21</a:t>
            </a:r>
            <a:r>
              <a:rPr lang="fr-FR" dirty="0"/>
              <a:t> Car alors, </a:t>
            </a:r>
            <a:r>
              <a:rPr lang="fr-FR" dirty="0">
                <a:solidFill>
                  <a:srgbClr val="FF0000"/>
                </a:solidFill>
              </a:rPr>
              <a:t>la détresse sera si grande </a:t>
            </a:r>
            <a:r>
              <a:rPr lang="fr-FR" dirty="0"/>
              <a:t>qu'il n'y en a point eu de pareille depuis le commencement du monde jusqu'à présent, et qu'il n'y en aura jamais</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24:21</a:t>
            </a:r>
            <a:r>
              <a:rPr lang="en-US" dirty="0"/>
              <a:t> For then there will be </a:t>
            </a:r>
            <a:r>
              <a:rPr lang="en-US" dirty="0">
                <a:solidFill>
                  <a:srgbClr val="FF0000"/>
                </a:solidFill>
              </a:rPr>
              <a:t>great tribulation</a:t>
            </a:r>
            <a:r>
              <a:rPr lang="en-US" dirty="0"/>
              <a:t>, such as has not been from the beginning of the world until now, no, and never will be</a:t>
            </a:r>
            <a:r>
              <a:rPr lang="en-US" dirty="0" smtClean="0"/>
              <a:t>.</a:t>
            </a:r>
            <a:endParaRPr lang="en-US" dirty="0"/>
          </a:p>
        </p:txBody>
      </p:sp>
    </p:spTree>
    <p:extLst>
      <p:ext uri="{BB962C8B-B14F-4D97-AF65-F5344CB8AC3E}">
        <p14:creationId xmlns:p14="http://schemas.microsoft.com/office/powerpoint/2010/main" val="41261304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smtClean="0"/>
              <a:t>Matthieu </a:t>
            </a:r>
            <a:r>
              <a:rPr lang="fr-FR" b="1" dirty="0"/>
              <a:t>24:21</a:t>
            </a:r>
            <a:r>
              <a:rPr lang="fr-FR" dirty="0"/>
              <a:t> Car alors, </a:t>
            </a:r>
            <a:r>
              <a:rPr lang="fr-FR" dirty="0">
                <a:solidFill>
                  <a:srgbClr val="FF0000"/>
                </a:solidFill>
              </a:rPr>
              <a:t>la détresse sera si grande </a:t>
            </a:r>
            <a:r>
              <a:rPr lang="fr-FR" dirty="0"/>
              <a:t>qu'il n'y en a point eu de pareille depuis le commencement du monde jusqu'à présent, et </a:t>
            </a:r>
            <a:r>
              <a:rPr lang="fr-FR" dirty="0">
                <a:solidFill>
                  <a:srgbClr val="0000FF"/>
                </a:solidFill>
              </a:rPr>
              <a:t>qu'il n'y en aura jamais</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24:21</a:t>
            </a:r>
            <a:r>
              <a:rPr lang="en-US" dirty="0"/>
              <a:t> For then there will be </a:t>
            </a:r>
            <a:r>
              <a:rPr lang="en-US" dirty="0">
                <a:solidFill>
                  <a:srgbClr val="FF0000"/>
                </a:solidFill>
              </a:rPr>
              <a:t>great tribulation</a:t>
            </a:r>
            <a:r>
              <a:rPr lang="en-US" dirty="0"/>
              <a:t>, such as has not been from the beginning of the world until now, no, and </a:t>
            </a:r>
            <a:r>
              <a:rPr lang="en-US" dirty="0">
                <a:solidFill>
                  <a:srgbClr val="0000FF"/>
                </a:solidFill>
              </a:rPr>
              <a:t>never will be</a:t>
            </a:r>
            <a:r>
              <a:rPr lang="en-US" dirty="0" smtClean="0"/>
              <a:t>.</a:t>
            </a:r>
            <a:endParaRPr lang="en-US" dirty="0"/>
          </a:p>
        </p:txBody>
      </p:sp>
    </p:spTree>
    <p:extLst>
      <p:ext uri="{BB962C8B-B14F-4D97-AF65-F5344CB8AC3E}">
        <p14:creationId xmlns:p14="http://schemas.microsoft.com/office/powerpoint/2010/main" val="7440704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1928336"/>
            <a:ext cx="561372" cy="276999"/>
          </a:xfrm>
          <a:prstGeom prst="rect">
            <a:avLst/>
          </a:prstGeom>
          <a:noFill/>
          <a:ln>
            <a:solidFill>
              <a:schemeClr val="tx1"/>
            </a:solidFill>
          </a:ln>
        </p:spPr>
        <p:txBody>
          <a:bodyPr wrap="none" rtlCol="0">
            <a:spAutoFit/>
          </a:bodyPr>
          <a:lstStyle/>
          <a:p>
            <a:r>
              <a:rPr lang="en-US" sz="1200" dirty="0" smtClean="0"/>
              <a:t>70 AD</a:t>
            </a:r>
            <a:endParaRPr lang="en-US" sz="1200" dirty="0"/>
          </a:p>
        </p:txBody>
      </p:sp>
      <p:cxnSp>
        <p:nvCxnSpPr>
          <p:cNvPr id="14" name="Straight Arrow Connector 13"/>
          <p:cNvCxnSpPr/>
          <p:nvPr/>
        </p:nvCxnSpPr>
        <p:spPr>
          <a:xfrm>
            <a:off x="49025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521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06052" y="2995136"/>
            <a:ext cx="393056" cy="338554"/>
          </a:xfrm>
          <a:prstGeom prst="rect">
            <a:avLst/>
          </a:prstGeom>
          <a:noFill/>
          <a:ln>
            <a:noFill/>
          </a:ln>
        </p:spPr>
        <p:txBody>
          <a:bodyPr wrap="none" rtlCol="0">
            <a:spAutoFit/>
          </a:bodyPr>
          <a:lstStyle/>
          <a:p>
            <a:r>
              <a:rPr lang="en-US" sz="1600" dirty="0" smtClean="0"/>
              <a:t>70</a:t>
            </a:r>
            <a:endParaRPr lang="en-US" sz="1000" dirty="0"/>
          </a:p>
        </p:txBody>
      </p:sp>
      <p:sp>
        <p:nvSpPr>
          <p:cNvPr id="20" name="TextBox 19"/>
          <p:cNvSpPr txBox="1"/>
          <p:nvPr/>
        </p:nvSpPr>
        <p:spPr>
          <a:xfrm>
            <a:off x="4470647" y="3638490"/>
            <a:ext cx="1939185" cy="584775"/>
          </a:xfrm>
          <a:prstGeom prst="rect">
            <a:avLst/>
          </a:prstGeom>
          <a:noFill/>
          <a:ln>
            <a:solidFill>
              <a:schemeClr val="tx1"/>
            </a:solidFill>
          </a:ln>
        </p:spPr>
        <p:txBody>
          <a:bodyPr wrap="none" rtlCol="0">
            <a:spAutoFit/>
          </a:bodyPr>
          <a:lstStyle/>
          <a:p>
            <a:r>
              <a:rPr lang="fr-FR" sz="1600" dirty="0" smtClean="0"/>
              <a:t>Temple </a:t>
            </a:r>
            <a:r>
              <a:rPr lang="fr-FR" sz="1600" dirty="0" err="1" smtClean="0"/>
              <a:t>destroyed</a:t>
            </a:r>
            <a:r>
              <a:rPr lang="fr-FR" sz="1600" dirty="0" smtClean="0"/>
              <a:t> </a:t>
            </a:r>
          </a:p>
          <a:p>
            <a:r>
              <a:rPr lang="fr-FR" sz="1600" dirty="0" smtClean="0"/>
              <a:t>Le </a:t>
            </a:r>
            <a:r>
              <a:rPr lang="fr-FR" sz="1600" dirty="0"/>
              <a:t>Temple est </a:t>
            </a:r>
            <a:r>
              <a:rPr lang="fr-FR" sz="1600" dirty="0" smtClean="0"/>
              <a:t>détruit</a:t>
            </a:r>
            <a:endParaRPr lang="en-US" sz="1600" dirty="0"/>
          </a:p>
        </p:txBody>
      </p:sp>
      <p:cxnSp>
        <p:nvCxnSpPr>
          <p:cNvPr id="21" name="Straight Arrow Connector 20"/>
          <p:cNvCxnSpPr/>
          <p:nvPr/>
        </p:nvCxnSpPr>
        <p:spPr>
          <a:xfrm>
            <a:off x="4902580"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291343" y="1635494"/>
            <a:ext cx="525101" cy="288873"/>
          </a:xfrm>
          <a:custGeom>
            <a:avLst/>
            <a:gdLst>
              <a:gd name="connsiteX0" fmla="*/ 0 w 525101"/>
              <a:gd name="connsiteY0" fmla="*/ 288873 h 288873"/>
              <a:gd name="connsiteX1" fmla="*/ 117695 w 525101"/>
              <a:gd name="connsiteY1" fmla="*/ 44430 h 288873"/>
              <a:gd name="connsiteX2" fmla="*/ 380245 w 525101"/>
              <a:gd name="connsiteY2" fmla="*/ 17269 h 288873"/>
              <a:gd name="connsiteX3" fmla="*/ 525101 w 525101"/>
              <a:gd name="connsiteY3" fmla="*/ 234552 h 288873"/>
            </a:gdLst>
            <a:ahLst/>
            <a:cxnLst>
              <a:cxn ang="0">
                <a:pos x="connsiteX0" y="connsiteY0"/>
              </a:cxn>
              <a:cxn ang="0">
                <a:pos x="connsiteX1" y="connsiteY1"/>
              </a:cxn>
              <a:cxn ang="0">
                <a:pos x="connsiteX2" y="connsiteY2"/>
              </a:cxn>
              <a:cxn ang="0">
                <a:pos x="connsiteX3" y="connsiteY3"/>
              </a:cxn>
            </a:cxnLst>
            <a:rect l="l" t="t" r="r" b="b"/>
            <a:pathLst>
              <a:path w="525101" h="288873">
                <a:moveTo>
                  <a:pt x="0" y="288873"/>
                </a:moveTo>
                <a:cubicBezTo>
                  <a:pt x="27160" y="189285"/>
                  <a:pt x="54321" y="89697"/>
                  <a:pt x="117695" y="44430"/>
                </a:cubicBezTo>
                <a:cubicBezTo>
                  <a:pt x="181069" y="-837"/>
                  <a:pt x="312344" y="-14418"/>
                  <a:pt x="380245" y="17269"/>
                </a:cubicBezTo>
                <a:cubicBezTo>
                  <a:pt x="448146" y="48956"/>
                  <a:pt x="486623" y="141754"/>
                  <a:pt x="525101" y="23455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04591"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24" name="TextBox 23"/>
          <p:cNvSpPr txBox="1"/>
          <p:nvPr/>
        </p:nvSpPr>
        <p:spPr>
          <a:xfrm>
            <a:off x="908241" y="2995136"/>
            <a:ext cx="867545" cy="338554"/>
          </a:xfrm>
          <a:prstGeom prst="rect">
            <a:avLst/>
          </a:prstGeom>
          <a:noFill/>
          <a:ln>
            <a:noFill/>
          </a:ln>
        </p:spPr>
        <p:txBody>
          <a:bodyPr wrap="none" rtlCol="0">
            <a:spAutoFit/>
          </a:bodyPr>
          <a:lstStyle/>
          <a:p>
            <a:r>
              <a:rPr lang="en-US" sz="1600" dirty="0" smtClean="0"/>
              <a:t>~500 BC</a:t>
            </a:r>
            <a:endParaRPr lang="en-US" sz="1000" dirty="0"/>
          </a:p>
        </p:txBody>
      </p:sp>
      <p:sp>
        <p:nvSpPr>
          <p:cNvPr id="25" name="Oval 24"/>
          <p:cNvSpPr/>
          <p:nvPr/>
        </p:nvSpPr>
        <p:spPr>
          <a:xfrm>
            <a:off x="1241900"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002015" y="1928336"/>
            <a:ext cx="580608" cy="276999"/>
          </a:xfrm>
          <a:prstGeom prst="rect">
            <a:avLst/>
          </a:prstGeom>
          <a:noFill/>
          <a:ln>
            <a:solidFill>
              <a:schemeClr val="tx1"/>
            </a:solidFill>
          </a:ln>
        </p:spPr>
        <p:txBody>
          <a:bodyPr wrap="none" rtlCol="0">
            <a:spAutoFit/>
          </a:bodyPr>
          <a:lstStyle/>
          <a:p>
            <a:r>
              <a:rPr lang="en-US" sz="1200" dirty="0" smtClean="0"/>
              <a:t>Daniel</a:t>
            </a:r>
          </a:p>
        </p:txBody>
      </p:sp>
      <p:cxnSp>
        <p:nvCxnSpPr>
          <p:cNvPr id="27" name="Straight Arrow Connector 26"/>
          <p:cNvCxnSpPr/>
          <p:nvPr/>
        </p:nvCxnSpPr>
        <p:spPr>
          <a:xfrm>
            <a:off x="1292318"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4646" y="773724"/>
            <a:ext cx="3603279" cy="1150643"/>
          </a:xfrm>
          <a:custGeom>
            <a:avLst/>
            <a:gdLst>
              <a:gd name="connsiteX0" fmla="*/ 0 w 3603279"/>
              <a:gd name="connsiteY0" fmla="*/ 1150643 h 1150643"/>
              <a:gd name="connsiteX1" fmla="*/ 235390 w 3603279"/>
              <a:gd name="connsiteY1" fmla="*/ 299617 h 1150643"/>
              <a:gd name="connsiteX2" fmla="*/ 1231271 w 3603279"/>
              <a:gd name="connsiteY2" fmla="*/ 82334 h 1150643"/>
              <a:gd name="connsiteX3" fmla="*/ 2960483 w 3603279"/>
              <a:gd name="connsiteY3" fmla="*/ 18960 h 1150643"/>
              <a:gd name="connsiteX4" fmla="*/ 3449370 w 3603279"/>
              <a:gd name="connsiteY4" fmla="*/ 399206 h 1150643"/>
              <a:gd name="connsiteX5" fmla="*/ 3603279 w 3603279"/>
              <a:gd name="connsiteY5" fmla="*/ 1069162 h 11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279" h="1150643">
                <a:moveTo>
                  <a:pt x="0" y="1150643"/>
                </a:moveTo>
                <a:cubicBezTo>
                  <a:pt x="15089" y="814155"/>
                  <a:pt x="30178" y="477668"/>
                  <a:pt x="235390" y="299617"/>
                </a:cubicBezTo>
                <a:cubicBezTo>
                  <a:pt x="440602" y="121566"/>
                  <a:pt x="777089" y="129110"/>
                  <a:pt x="1231271" y="82334"/>
                </a:cubicBezTo>
                <a:cubicBezTo>
                  <a:pt x="1685453" y="35558"/>
                  <a:pt x="2590800" y="-33852"/>
                  <a:pt x="2960483" y="18960"/>
                </a:cubicBezTo>
                <a:cubicBezTo>
                  <a:pt x="3330166" y="71772"/>
                  <a:pt x="3342237" y="224172"/>
                  <a:pt x="3449370" y="399206"/>
                </a:cubicBezTo>
                <a:cubicBezTo>
                  <a:pt x="3556503" y="574240"/>
                  <a:pt x="3579891" y="821701"/>
                  <a:pt x="3603279" y="106916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453161"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2245948" y="2995136"/>
            <a:ext cx="764953" cy="338554"/>
          </a:xfrm>
          <a:prstGeom prst="rect">
            <a:avLst/>
          </a:prstGeom>
          <a:noFill/>
          <a:ln>
            <a:noFill/>
          </a:ln>
        </p:spPr>
        <p:txBody>
          <a:bodyPr wrap="none" rtlCol="0">
            <a:spAutoFit/>
          </a:bodyPr>
          <a:lstStyle/>
          <a:p>
            <a:r>
              <a:rPr lang="en-US" sz="1600" dirty="0" smtClean="0"/>
              <a:t>167 BC</a:t>
            </a:r>
            <a:endParaRPr lang="en-US" sz="1000" dirty="0"/>
          </a:p>
        </p:txBody>
      </p:sp>
      <p:sp>
        <p:nvSpPr>
          <p:cNvPr id="32" name="TextBox 31"/>
          <p:cNvSpPr txBox="1"/>
          <p:nvPr/>
        </p:nvSpPr>
        <p:spPr>
          <a:xfrm>
            <a:off x="2019216" y="1928336"/>
            <a:ext cx="968727" cy="276999"/>
          </a:xfrm>
          <a:prstGeom prst="rect">
            <a:avLst/>
          </a:prstGeom>
          <a:noFill/>
          <a:ln>
            <a:solidFill>
              <a:schemeClr val="tx1"/>
            </a:solidFill>
          </a:ln>
        </p:spPr>
        <p:txBody>
          <a:bodyPr wrap="none" rtlCol="0">
            <a:spAutoFit/>
          </a:bodyPr>
          <a:lstStyle/>
          <a:p>
            <a:r>
              <a:rPr lang="fr-FR" sz="1200" dirty="0" err="1" smtClean="0"/>
              <a:t>Antiochus</a:t>
            </a:r>
            <a:r>
              <a:rPr lang="fr-FR" sz="1200" dirty="0" smtClean="0"/>
              <a:t> IV</a:t>
            </a:r>
            <a:endParaRPr lang="en-US" sz="1200" dirty="0"/>
          </a:p>
        </p:txBody>
      </p:sp>
      <p:cxnSp>
        <p:nvCxnSpPr>
          <p:cNvPr id="37" name="Straight Arrow Connector 36"/>
          <p:cNvCxnSpPr>
            <a:stCxn id="32" idx="2"/>
            <a:endCxn id="30" idx="0"/>
          </p:cNvCxnSpPr>
          <p:nvPr/>
        </p:nvCxnSpPr>
        <p:spPr>
          <a:xfrm>
            <a:off x="2503580"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06202"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40" name="Freeform 39"/>
          <p:cNvSpPr/>
          <p:nvPr/>
        </p:nvSpPr>
        <p:spPr>
          <a:xfrm>
            <a:off x="1294646" y="1247457"/>
            <a:ext cx="1195057" cy="676910"/>
          </a:xfrm>
          <a:custGeom>
            <a:avLst/>
            <a:gdLst>
              <a:gd name="connsiteX0" fmla="*/ 0 w 1195057"/>
              <a:gd name="connsiteY0" fmla="*/ 676910 h 676910"/>
              <a:gd name="connsiteX1" fmla="*/ 289710 w 1195057"/>
              <a:gd name="connsiteY1" fmla="*/ 79382 h 676910"/>
              <a:gd name="connsiteX2" fmla="*/ 1032095 w 1195057"/>
              <a:gd name="connsiteY2" fmla="*/ 61275 h 676910"/>
              <a:gd name="connsiteX3" fmla="*/ 1195057 w 1195057"/>
              <a:gd name="connsiteY3" fmla="*/ 586376 h 676910"/>
            </a:gdLst>
            <a:ahLst/>
            <a:cxnLst>
              <a:cxn ang="0">
                <a:pos x="connsiteX0" y="connsiteY0"/>
              </a:cxn>
              <a:cxn ang="0">
                <a:pos x="connsiteX1" y="connsiteY1"/>
              </a:cxn>
              <a:cxn ang="0">
                <a:pos x="connsiteX2" y="connsiteY2"/>
              </a:cxn>
              <a:cxn ang="0">
                <a:pos x="connsiteX3" y="connsiteY3"/>
              </a:cxn>
            </a:cxnLst>
            <a:rect l="l" t="t" r="r" b="b"/>
            <a:pathLst>
              <a:path w="1195057" h="676910">
                <a:moveTo>
                  <a:pt x="0" y="676910"/>
                </a:moveTo>
                <a:cubicBezTo>
                  <a:pt x="58847" y="429449"/>
                  <a:pt x="117694" y="181988"/>
                  <a:pt x="289710" y="79382"/>
                </a:cubicBezTo>
                <a:cubicBezTo>
                  <a:pt x="461726" y="-23224"/>
                  <a:pt x="881204" y="-23224"/>
                  <a:pt x="1032095" y="61275"/>
                </a:cubicBezTo>
                <a:cubicBezTo>
                  <a:pt x="1182986" y="145774"/>
                  <a:pt x="1189021" y="366075"/>
                  <a:pt x="1195057" y="586376"/>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58639" y="3638490"/>
            <a:ext cx="2122761" cy="584775"/>
          </a:xfrm>
          <a:prstGeom prst="rect">
            <a:avLst/>
          </a:prstGeom>
          <a:solidFill>
            <a:schemeClr val="bg1"/>
          </a:solidFill>
          <a:ln>
            <a:solidFill>
              <a:schemeClr val="tx1"/>
            </a:solidFill>
          </a:ln>
        </p:spPr>
        <p:txBody>
          <a:bodyPr wrap="none" rtlCol="0">
            <a:spAutoFit/>
          </a:bodyPr>
          <a:lstStyle/>
          <a:p>
            <a:r>
              <a:rPr lang="fr-FR" sz="1600" dirty="0"/>
              <a:t>The </a:t>
            </a:r>
            <a:r>
              <a:rPr lang="fr-FR" sz="1600" dirty="0" smtClean="0"/>
              <a:t>Temple</a:t>
            </a:r>
            <a:r>
              <a:rPr lang="en-US" sz="1600" dirty="0" smtClean="0"/>
              <a:t> is profaned</a:t>
            </a:r>
            <a:endParaRPr lang="fr-FR" sz="1600" dirty="0"/>
          </a:p>
          <a:p>
            <a:r>
              <a:rPr lang="fr-FR" sz="1600" dirty="0"/>
              <a:t>Le temple est profané</a:t>
            </a:r>
            <a:endParaRPr lang="en-US" sz="1600" dirty="0"/>
          </a:p>
        </p:txBody>
      </p:sp>
      <p:cxnSp>
        <p:nvCxnSpPr>
          <p:cNvPr id="42" name="Straight Arrow Connector 41"/>
          <p:cNvCxnSpPr/>
          <p:nvPr/>
        </p:nvCxnSpPr>
        <p:spPr>
          <a:xfrm>
            <a:off x="2503579"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097882" y="1928336"/>
            <a:ext cx="665118" cy="276999"/>
          </a:xfrm>
          <a:prstGeom prst="rect">
            <a:avLst/>
          </a:prstGeom>
          <a:noFill/>
          <a:ln>
            <a:solidFill>
              <a:schemeClr val="tx1"/>
            </a:solidFill>
          </a:ln>
        </p:spPr>
        <p:txBody>
          <a:bodyPr wrap="none" rtlCol="0">
            <a:spAutoFit/>
          </a:bodyPr>
          <a:lstStyle/>
          <a:p>
            <a:r>
              <a:rPr lang="en-US" sz="1200" dirty="0" smtClean="0"/>
              <a:t>Future?</a:t>
            </a:r>
            <a:endParaRPr lang="en-US" sz="1200" dirty="0"/>
          </a:p>
        </p:txBody>
      </p:sp>
      <p:cxnSp>
        <p:nvCxnSpPr>
          <p:cNvPr id="44" name="Straight Arrow Connector 43"/>
          <p:cNvCxnSpPr/>
          <p:nvPr/>
        </p:nvCxnSpPr>
        <p:spPr>
          <a:xfrm>
            <a:off x="8430440"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4300396" y="1230806"/>
            <a:ext cx="3983525" cy="693561"/>
          </a:xfrm>
          <a:custGeom>
            <a:avLst/>
            <a:gdLst>
              <a:gd name="connsiteX0" fmla="*/ 0 w 3983525"/>
              <a:gd name="connsiteY0" fmla="*/ 693561 h 693561"/>
              <a:gd name="connsiteX1" fmla="*/ 217283 w 3983525"/>
              <a:gd name="connsiteY1" fmla="*/ 258995 h 693561"/>
              <a:gd name="connsiteX2" fmla="*/ 1258432 w 3983525"/>
              <a:gd name="connsiteY2" fmla="*/ 59819 h 693561"/>
              <a:gd name="connsiteX3" fmla="*/ 3295461 w 3983525"/>
              <a:gd name="connsiteY3" fmla="*/ 41712 h 693561"/>
              <a:gd name="connsiteX4" fmla="*/ 3983525 w 3983525"/>
              <a:gd name="connsiteY4" fmla="*/ 575866 h 69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525" h="693561">
                <a:moveTo>
                  <a:pt x="0" y="693561"/>
                </a:moveTo>
                <a:cubicBezTo>
                  <a:pt x="3772" y="529090"/>
                  <a:pt x="7544" y="364619"/>
                  <a:pt x="217283" y="258995"/>
                </a:cubicBezTo>
                <a:cubicBezTo>
                  <a:pt x="427022" y="153371"/>
                  <a:pt x="745402" y="96033"/>
                  <a:pt x="1258432" y="59819"/>
                </a:cubicBezTo>
                <a:cubicBezTo>
                  <a:pt x="1771462" y="23605"/>
                  <a:pt x="2841279" y="-44296"/>
                  <a:pt x="3295461" y="41712"/>
                </a:cubicBezTo>
                <a:cubicBezTo>
                  <a:pt x="3749643" y="127720"/>
                  <a:pt x="3866584" y="351793"/>
                  <a:pt x="3983525" y="575866"/>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929812" y="2294691"/>
            <a:ext cx="1101776" cy="276999"/>
          </a:xfrm>
          <a:prstGeom prst="rect">
            <a:avLst/>
          </a:prstGeom>
          <a:solidFill>
            <a:schemeClr val="bg1"/>
          </a:solidFill>
          <a:ln>
            <a:noFill/>
          </a:ln>
        </p:spPr>
        <p:txBody>
          <a:bodyPr wrap="none" rtlCol="0">
            <a:spAutoFit/>
          </a:bodyPr>
          <a:lstStyle/>
          <a:p>
            <a:r>
              <a:rPr lang="en-US" sz="1200" dirty="0" smtClean="0">
                <a:solidFill>
                  <a:srgbClr val="FF0000"/>
                </a:solidFill>
              </a:rPr>
              <a:t>Abomination ?</a:t>
            </a:r>
          </a:p>
        </p:txBody>
      </p:sp>
    </p:spTree>
    <p:extLst>
      <p:ext uri="{BB962C8B-B14F-4D97-AF65-F5344CB8AC3E}">
        <p14:creationId xmlns:p14="http://schemas.microsoft.com/office/powerpoint/2010/main" val="15703902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1928336"/>
            <a:ext cx="561372" cy="276999"/>
          </a:xfrm>
          <a:prstGeom prst="rect">
            <a:avLst/>
          </a:prstGeom>
          <a:noFill/>
          <a:ln>
            <a:solidFill>
              <a:schemeClr val="tx1"/>
            </a:solidFill>
          </a:ln>
        </p:spPr>
        <p:txBody>
          <a:bodyPr wrap="none" rtlCol="0">
            <a:spAutoFit/>
          </a:bodyPr>
          <a:lstStyle/>
          <a:p>
            <a:r>
              <a:rPr lang="en-US" sz="1200" dirty="0" smtClean="0"/>
              <a:t>70 AD</a:t>
            </a:r>
            <a:endParaRPr lang="en-US" sz="1200" dirty="0"/>
          </a:p>
        </p:txBody>
      </p:sp>
      <p:cxnSp>
        <p:nvCxnSpPr>
          <p:cNvPr id="14" name="Straight Arrow Connector 13"/>
          <p:cNvCxnSpPr/>
          <p:nvPr/>
        </p:nvCxnSpPr>
        <p:spPr>
          <a:xfrm>
            <a:off x="49025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521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06052" y="2995136"/>
            <a:ext cx="393056" cy="338554"/>
          </a:xfrm>
          <a:prstGeom prst="rect">
            <a:avLst/>
          </a:prstGeom>
          <a:noFill/>
          <a:ln>
            <a:noFill/>
          </a:ln>
        </p:spPr>
        <p:txBody>
          <a:bodyPr wrap="none" rtlCol="0">
            <a:spAutoFit/>
          </a:bodyPr>
          <a:lstStyle/>
          <a:p>
            <a:r>
              <a:rPr lang="en-US" sz="1600" dirty="0" smtClean="0"/>
              <a:t>70</a:t>
            </a:r>
            <a:endParaRPr lang="en-US" sz="1000" dirty="0"/>
          </a:p>
        </p:txBody>
      </p:sp>
      <p:sp>
        <p:nvSpPr>
          <p:cNvPr id="20" name="TextBox 19"/>
          <p:cNvSpPr txBox="1"/>
          <p:nvPr/>
        </p:nvSpPr>
        <p:spPr>
          <a:xfrm>
            <a:off x="4470647" y="3638490"/>
            <a:ext cx="1939185" cy="584775"/>
          </a:xfrm>
          <a:prstGeom prst="rect">
            <a:avLst/>
          </a:prstGeom>
          <a:noFill/>
          <a:ln>
            <a:solidFill>
              <a:schemeClr val="tx1"/>
            </a:solidFill>
          </a:ln>
        </p:spPr>
        <p:txBody>
          <a:bodyPr wrap="none" rtlCol="0">
            <a:spAutoFit/>
          </a:bodyPr>
          <a:lstStyle/>
          <a:p>
            <a:r>
              <a:rPr lang="fr-FR" sz="1600" dirty="0" smtClean="0"/>
              <a:t>Temple </a:t>
            </a:r>
            <a:r>
              <a:rPr lang="fr-FR" sz="1600" dirty="0" err="1" smtClean="0"/>
              <a:t>destroyed</a:t>
            </a:r>
            <a:r>
              <a:rPr lang="fr-FR" sz="1600" dirty="0" smtClean="0"/>
              <a:t> </a:t>
            </a:r>
          </a:p>
          <a:p>
            <a:r>
              <a:rPr lang="fr-FR" sz="1600" dirty="0" smtClean="0"/>
              <a:t>Le </a:t>
            </a:r>
            <a:r>
              <a:rPr lang="fr-FR" sz="1600" dirty="0"/>
              <a:t>Temple est </a:t>
            </a:r>
            <a:r>
              <a:rPr lang="fr-FR" sz="1600" dirty="0" smtClean="0"/>
              <a:t>détruit</a:t>
            </a:r>
            <a:endParaRPr lang="en-US" sz="1600" dirty="0"/>
          </a:p>
        </p:txBody>
      </p:sp>
      <p:cxnSp>
        <p:nvCxnSpPr>
          <p:cNvPr id="21" name="Straight Arrow Connector 20"/>
          <p:cNvCxnSpPr/>
          <p:nvPr/>
        </p:nvCxnSpPr>
        <p:spPr>
          <a:xfrm>
            <a:off x="4902580"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291343" y="1635494"/>
            <a:ext cx="525101" cy="288873"/>
          </a:xfrm>
          <a:custGeom>
            <a:avLst/>
            <a:gdLst>
              <a:gd name="connsiteX0" fmla="*/ 0 w 525101"/>
              <a:gd name="connsiteY0" fmla="*/ 288873 h 288873"/>
              <a:gd name="connsiteX1" fmla="*/ 117695 w 525101"/>
              <a:gd name="connsiteY1" fmla="*/ 44430 h 288873"/>
              <a:gd name="connsiteX2" fmla="*/ 380245 w 525101"/>
              <a:gd name="connsiteY2" fmla="*/ 17269 h 288873"/>
              <a:gd name="connsiteX3" fmla="*/ 525101 w 525101"/>
              <a:gd name="connsiteY3" fmla="*/ 234552 h 288873"/>
            </a:gdLst>
            <a:ahLst/>
            <a:cxnLst>
              <a:cxn ang="0">
                <a:pos x="connsiteX0" y="connsiteY0"/>
              </a:cxn>
              <a:cxn ang="0">
                <a:pos x="connsiteX1" y="connsiteY1"/>
              </a:cxn>
              <a:cxn ang="0">
                <a:pos x="connsiteX2" y="connsiteY2"/>
              </a:cxn>
              <a:cxn ang="0">
                <a:pos x="connsiteX3" y="connsiteY3"/>
              </a:cxn>
            </a:cxnLst>
            <a:rect l="l" t="t" r="r" b="b"/>
            <a:pathLst>
              <a:path w="525101" h="288873">
                <a:moveTo>
                  <a:pt x="0" y="288873"/>
                </a:moveTo>
                <a:cubicBezTo>
                  <a:pt x="27160" y="189285"/>
                  <a:pt x="54321" y="89697"/>
                  <a:pt x="117695" y="44430"/>
                </a:cubicBezTo>
                <a:cubicBezTo>
                  <a:pt x="181069" y="-837"/>
                  <a:pt x="312344" y="-14418"/>
                  <a:pt x="380245" y="17269"/>
                </a:cubicBezTo>
                <a:cubicBezTo>
                  <a:pt x="448146" y="48956"/>
                  <a:pt x="486623" y="141754"/>
                  <a:pt x="525101" y="23455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04591"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24" name="TextBox 23"/>
          <p:cNvSpPr txBox="1"/>
          <p:nvPr/>
        </p:nvSpPr>
        <p:spPr>
          <a:xfrm>
            <a:off x="908241" y="2995136"/>
            <a:ext cx="867545" cy="338554"/>
          </a:xfrm>
          <a:prstGeom prst="rect">
            <a:avLst/>
          </a:prstGeom>
          <a:noFill/>
          <a:ln>
            <a:noFill/>
          </a:ln>
        </p:spPr>
        <p:txBody>
          <a:bodyPr wrap="none" rtlCol="0">
            <a:spAutoFit/>
          </a:bodyPr>
          <a:lstStyle/>
          <a:p>
            <a:r>
              <a:rPr lang="en-US" sz="1600" dirty="0" smtClean="0"/>
              <a:t>~500 BC</a:t>
            </a:r>
            <a:endParaRPr lang="en-US" sz="1000" dirty="0"/>
          </a:p>
        </p:txBody>
      </p:sp>
      <p:sp>
        <p:nvSpPr>
          <p:cNvPr id="25" name="Oval 24"/>
          <p:cNvSpPr/>
          <p:nvPr/>
        </p:nvSpPr>
        <p:spPr>
          <a:xfrm>
            <a:off x="1241900"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002015" y="1928336"/>
            <a:ext cx="580608" cy="276999"/>
          </a:xfrm>
          <a:prstGeom prst="rect">
            <a:avLst/>
          </a:prstGeom>
          <a:noFill/>
          <a:ln>
            <a:solidFill>
              <a:schemeClr val="tx1"/>
            </a:solidFill>
          </a:ln>
        </p:spPr>
        <p:txBody>
          <a:bodyPr wrap="none" rtlCol="0">
            <a:spAutoFit/>
          </a:bodyPr>
          <a:lstStyle/>
          <a:p>
            <a:r>
              <a:rPr lang="en-US" sz="1200" dirty="0" smtClean="0"/>
              <a:t>Daniel</a:t>
            </a:r>
          </a:p>
        </p:txBody>
      </p:sp>
      <p:cxnSp>
        <p:nvCxnSpPr>
          <p:cNvPr id="27" name="Straight Arrow Connector 26"/>
          <p:cNvCxnSpPr/>
          <p:nvPr/>
        </p:nvCxnSpPr>
        <p:spPr>
          <a:xfrm>
            <a:off x="1292318"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4646" y="773724"/>
            <a:ext cx="3603279" cy="1150643"/>
          </a:xfrm>
          <a:custGeom>
            <a:avLst/>
            <a:gdLst>
              <a:gd name="connsiteX0" fmla="*/ 0 w 3603279"/>
              <a:gd name="connsiteY0" fmla="*/ 1150643 h 1150643"/>
              <a:gd name="connsiteX1" fmla="*/ 235390 w 3603279"/>
              <a:gd name="connsiteY1" fmla="*/ 299617 h 1150643"/>
              <a:gd name="connsiteX2" fmla="*/ 1231271 w 3603279"/>
              <a:gd name="connsiteY2" fmla="*/ 82334 h 1150643"/>
              <a:gd name="connsiteX3" fmla="*/ 2960483 w 3603279"/>
              <a:gd name="connsiteY3" fmla="*/ 18960 h 1150643"/>
              <a:gd name="connsiteX4" fmla="*/ 3449370 w 3603279"/>
              <a:gd name="connsiteY4" fmla="*/ 399206 h 1150643"/>
              <a:gd name="connsiteX5" fmla="*/ 3603279 w 3603279"/>
              <a:gd name="connsiteY5" fmla="*/ 1069162 h 11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279" h="1150643">
                <a:moveTo>
                  <a:pt x="0" y="1150643"/>
                </a:moveTo>
                <a:cubicBezTo>
                  <a:pt x="15089" y="814155"/>
                  <a:pt x="30178" y="477668"/>
                  <a:pt x="235390" y="299617"/>
                </a:cubicBezTo>
                <a:cubicBezTo>
                  <a:pt x="440602" y="121566"/>
                  <a:pt x="777089" y="129110"/>
                  <a:pt x="1231271" y="82334"/>
                </a:cubicBezTo>
                <a:cubicBezTo>
                  <a:pt x="1685453" y="35558"/>
                  <a:pt x="2590800" y="-33852"/>
                  <a:pt x="2960483" y="18960"/>
                </a:cubicBezTo>
                <a:cubicBezTo>
                  <a:pt x="3330166" y="71772"/>
                  <a:pt x="3342237" y="224172"/>
                  <a:pt x="3449370" y="399206"/>
                </a:cubicBezTo>
                <a:cubicBezTo>
                  <a:pt x="3556503" y="574240"/>
                  <a:pt x="3579891" y="821701"/>
                  <a:pt x="3603279" y="106916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453161"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2245948" y="2995136"/>
            <a:ext cx="764953" cy="338554"/>
          </a:xfrm>
          <a:prstGeom prst="rect">
            <a:avLst/>
          </a:prstGeom>
          <a:noFill/>
          <a:ln>
            <a:noFill/>
          </a:ln>
        </p:spPr>
        <p:txBody>
          <a:bodyPr wrap="none" rtlCol="0">
            <a:spAutoFit/>
          </a:bodyPr>
          <a:lstStyle/>
          <a:p>
            <a:r>
              <a:rPr lang="en-US" sz="1600" dirty="0" smtClean="0"/>
              <a:t>167 BC</a:t>
            </a:r>
            <a:endParaRPr lang="en-US" sz="1000" dirty="0"/>
          </a:p>
        </p:txBody>
      </p:sp>
      <p:sp>
        <p:nvSpPr>
          <p:cNvPr id="32" name="TextBox 31"/>
          <p:cNvSpPr txBox="1"/>
          <p:nvPr/>
        </p:nvSpPr>
        <p:spPr>
          <a:xfrm>
            <a:off x="2019216" y="1928336"/>
            <a:ext cx="968727" cy="276999"/>
          </a:xfrm>
          <a:prstGeom prst="rect">
            <a:avLst/>
          </a:prstGeom>
          <a:noFill/>
          <a:ln>
            <a:solidFill>
              <a:schemeClr val="tx1"/>
            </a:solidFill>
          </a:ln>
        </p:spPr>
        <p:txBody>
          <a:bodyPr wrap="none" rtlCol="0">
            <a:spAutoFit/>
          </a:bodyPr>
          <a:lstStyle/>
          <a:p>
            <a:r>
              <a:rPr lang="fr-FR" sz="1200" dirty="0" err="1" smtClean="0"/>
              <a:t>Antiochus</a:t>
            </a:r>
            <a:r>
              <a:rPr lang="fr-FR" sz="1200" dirty="0" smtClean="0"/>
              <a:t> IV</a:t>
            </a:r>
            <a:endParaRPr lang="en-US" sz="1200" dirty="0"/>
          </a:p>
        </p:txBody>
      </p:sp>
      <p:cxnSp>
        <p:nvCxnSpPr>
          <p:cNvPr id="37" name="Straight Arrow Connector 36"/>
          <p:cNvCxnSpPr>
            <a:stCxn id="32" idx="2"/>
            <a:endCxn id="30" idx="0"/>
          </p:cNvCxnSpPr>
          <p:nvPr/>
        </p:nvCxnSpPr>
        <p:spPr>
          <a:xfrm>
            <a:off x="2503580"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06202"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40" name="Freeform 39"/>
          <p:cNvSpPr/>
          <p:nvPr/>
        </p:nvSpPr>
        <p:spPr>
          <a:xfrm>
            <a:off x="1294646" y="1247457"/>
            <a:ext cx="1195057" cy="676910"/>
          </a:xfrm>
          <a:custGeom>
            <a:avLst/>
            <a:gdLst>
              <a:gd name="connsiteX0" fmla="*/ 0 w 1195057"/>
              <a:gd name="connsiteY0" fmla="*/ 676910 h 676910"/>
              <a:gd name="connsiteX1" fmla="*/ 289710 w 1195057"/>
              <a:gd name="connsiteY1" fmla="*/ 79382 h 676910"/>
              <a:gd name="connsiteX2" fmla="*/ 1032095 w 1195057"/>
              <a:gd name="connsiteY2" fmla="*/ 61275 h 676910"/>
              <a:gd name="connsiteX3" fmla="*/ 1195057 w 1195057"/>
              <a:gd name="connsiteY3" fmla="*/ 586376 h 676910"/>
            </a:gdLst>
            <a:ahLst/>
            <a:cxnLst>
              <a:cxn ang="0">
                <a:pos x="connsiteX0" y="connsiteY0"/>
              </a:cxn>
              <a:cxn ang="0">
                <a:pos x="connsiteX1" y="connsiteY1"/>
              </a:cxn>
              <a:cxn ang="0">
                <a:pos x="connsiteX2" y="connsiteY2"/>
              </a:cxn>
              <a:cxn ang="0">
                <a:pos x="connsiteX3" y="connsiteY3"/>
              </a:cxn>
            </a:cxnLst>
            <a:rect l="l" t="t" r="r" b="b"/>
            <a:pathLst>
              <a:path w="1195057" h="676910">
                <a:moveTo>
                  <a:pt x="0" y="676910"/>
                </a:moveTo>
                <a:cubicBezTo>
                  <a:pt x="58847" y="429449"/>
                  <a:pt x="117694" y="181988"/>
                  <a:pt x="289710" y="79382"/>
                </a:cubicBezTo>
                <a:cubicBezTo>
                  <a:pt x="461726" y="-23224"/>
                  <a:pt x="881204" y="-23224"/>
                  <a:pt x="1032095" y="61275"/>
                </a:cubicBezTo>
                <a:cubicBezTo>
                  <a:pt x="1182986" y="145774"/>
                  <a:pt x="1189021" y="366075"/>
                  <a:pt x="1195057" y="586376"/>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58639" y="3638490"/>
            <a:ext cx="2122761" cy="584775"/>
          </a:xfrm>
          <a:prstGeom prst="rect">
            <a:avLst/>
          </a:prstGeom>
          <a:solidFill>
            <a:schemeClr val="bg1"/>
          </a:solidFill>
          <a:ln>
            <a:solidFill>
              <a:schemeClr val="tx1"/>
            </a:solidFill>
          </a:ln>
        </p:spPr>
        <p:txBody>
          <a:bodyPr wrap="none" rtlCol="0">
            <a:spAutoFit/>
          </a:bodyPr>
          <a:lstStyle/>
          <a:p>
            <a:r>
              <a:rPr lang="fr-FR" sz="1600" dirty="0"/>
              <a:t>The </a:t>
            </a:r>
            <a:r>
              <a:rPr lang="fr-FR" sz="1600" dirty="0" smtClean="0"/>
              <a:t>Temple</a:t>
            </a:r>
            <a:r>
              <a:rPr lang="en-US" sz="1600" dirty="0" smtClean="0"/>
              <a:t> is profaned</a:t>
            </a:r>
            <a:endParaRPr lang="fr-FR" sz="1600" dirty="0"/>
          </a:p>
          <a:p>
            <a:r>
              <a:rPr lang="fr-FR" sz="1600" dirty="0"/>
              <a:t>Le temple est profané</a:t>
            </a:r>
            <a:endParaRPr lang="en-US" sz="1600" dirty="0"/>
          </a:p>
        </p:txBody>
      </p:sp>
      <p:cxnSp>
        <p:nvCxnSpPr>
          <p:cNvPr id="42" name="Straight Arrow Connector 41"/>
          <p:cNvCxnSpPr/>
          <p:nvPr/>
        </p:nvCxnSpPr>
        <p:spPr>
          <a:xfrm>
            <a:off x="2503579"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097882" y="1928336"/>
            <a:ext cx="665118" cy="276999"/>
          </a:xfrm>
          <a:prstGeom prst="rect">
            <a:avLst/>
          </a:prstGeom>
          <a:noFill/>
          <a:ln>
            <a:solidFill>
              <a:schemeClr val="tx1"/>
            </a:solidFill>
          </a:ln>
        </p:spPr>
        <p:txBody>
          <a:bodyPr wrap="none" rtlCol="0">
            <a:spAutoFit/>
          </a:bodyPr>
          <a:lstStyle/>
          <a:p>
            <a:r>
              <a:rPr lang="en-US" sz="1200" dirty="0" smtClean="0"/>
              <a:t>Future?</a:t>
            </a:r>
            <a:endParaRPr lang="en-US" sz="1200" dirty="0"/>
          </a:p>
        </p:txBody>
      </p:sp>
      <p:cxnSp>
        <p:nvCxnSpPr>
          <p:cNvPr id="44" name="Straight Arrow Connector 43"/>
          <p:cNvCxnSpPr/>
          <p:nvPr/>
        </p:nvCxnSpPr>
        <p:spPr>
          <a:xfrm>
            <a:off x="8430440"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4300396" y="1230806"/>
            <a:ext cx="3983525" cy="693561"/>
          </a:xfrm>
          <a:custGeom>
            <a:avLst/>
            <a:gdLst>
              <a:gd name="connsiteX0" fmla="*/ 0 w 3983525"/>
              <a:gd name="connsiteY0" fmla="*/ 693561 h 693561"/>
              <a:gd name="connsiteX1" fmla="*/ 217283 w 3983525"/>
              <a:gd name="connsiteY1" fmla="*/ 258995 h 693561"/>
              <a:gd name="connsiteX2" fmla="*/ 1258432 w 3983525"/>
              <a:gd name="connsiteY2" fmla="*/ 59819 h 693561"/>
              <a:gd name="connsiteX3" fmla="*/ 3295461 w 3983525"/>
              <a:gd name="connsiteY3" fmla="*/ 41712 h 693561"/>
              <a:gd name="connsiteX4" fmla="*/ 3983525 w 3983525"/>
              <a:gd name="connsiteY4" fmla="*/ 575866 h 69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525" h="693561">
                <a:moveTo>
                  <a:pt x="0" y="693561"/>
                </a:moveTo>
                <a:cubicBezTo>
                  <a:pt x="3772" y="529090"/>
                  <a:pt x="7544" y="364619"/>
                  <a:pt x="217283" y="258995"/>
                </a:cubicBezTo>
                <a:cubicBezTo>
                  <a:pt x="427022" y="153371"/>
                  <a:pt x="745402" y="96033"/>
                  <a:pt x="1258432" y="59819"/>
                </a:cubicBezTo>
                <a:cubicBezTo>
                  <a:pt x="1771462" y="23605"/>
                  <a:pt x="2841279" y="-44296"/>
                  <a:pt x="3295461" y="41712"/>
                </a:cubicBezTo>
                <a:cubicBezTo>
                  <a:pt x="3749643" y="127720"/>
                  <a:pt x="3866584" y="351793"/>
                  <a:pt x="3983525" y="575866"/>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929812" y="2294691"/>
            <a:ext cx="1101776" cy="276999"/>
          </a:xfrm>
          <a:prstGeom prst="rect">
            <a:avLst/>
          </a:prstGeom>
          <a:solidFill>
            <a:schemeClr val="bg1"/>
          </a:solidFill>
          <a:ln>
            <a:noFill/>
          </a:ln>
        </p:spPr>
        <p:txBody>
          <a:bodyPr wrap="none" rtlCol="0">
            <a:spAutoFit/>
          </a:bodyPr>
          <a:lstStyle/>
          <a:p>
            <a:r>
              <a:rPr lang="en-US" sz="1200" dirty="0" smtClean="0">
                <a:solidFill>
                  <a:srgbClr val="FF0000"/>
                </a:solidFill>
              </a:rPr>
              <a:t>Abomination ?</a:t>
            </a:r>
          </a:p>
        </p:txBody>
      </p:sp>
      <p:sp>
        <p:nvSpPr>
          <p:cNvPr id="47" name="Freeform 46"/>
          <p:cNvSpPr/>
          <p:nvPr/>
        </p:nvSpPr>
        <p:spPr>
          <a:xfrm>
            <a:off x="1183178" y="361890"/>
            <a:ext cx="7218438" cy="1544370"/>
          </a:xfrm>
          <a:custGeom>
            <a:avLst/>
            <a:gdLst>
              <a:gd name="connsiteX0" fmla="*/ 93361 w 7218438"/>
              <a:gd name="connsiteY0" fmla="*/ 1620934 h 1620934"/>
              <a:gd name="connsiteX1" fmla="*/ 464553 w 7218438"/>
              <a:gd name="connsiteY1" fmla="*/ 290075 h 1620934"/>
              <a:gd name="connsiteX2" fmla="*/ 3714747 w 7218438"/>
              <a:gd name="connsiteY2" fmla="*/ 99952 h 1620934"/>
              <a:gd name="connsiteX3" fmla="*/ 6494161 w 7218438"/>
              <a:gd name="connsiteY3" fmla="*/ 118059 h 1620934"/>
              <a:gd name="connsiteX4" fmla="*/ 7218438 w 7218438"/>
              <a:gd name="connsiteY4" fmla="*/ 1530400 h 1620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8" h="1620934">
                <a:moveTo>
                  <a:pt x="93361" y="1620934"/>
                </a:moveTo>
                <a:cubicBezTo>
                  <a:pt x="-22825" y="1082253"/>
                  <a:pt x="-139011" y="543572"/>
                  <a:pt x="464553" y="290075"/>
                </a:cubicBezTo>
                <a:cubicBezTo>
                  <a:pt x="1068117" y="36578"/>
                  <a:pt x="2709812" y="128621"/>
                  <a:pt x="3714747" y="99952"/>
                </a:cubicBezTo>
                <a:cubicBezTo>
                  <a:pt x="4719682" y="71283"/>
                  <a:pt x="5910213" y="-120349"/>
                  <a:pt x="6494161" y="118059"/>
                </a:cubicBezTo>
                <a:cubicBezTo>
                  <a:pt x="7078110" y="356467"/>
                  <a:pt x="7148274" y="943433"/>
                  <a:pt x="7218438" y="1530400"/>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145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8" descr="04126u Jerusalem from south slope of Mount of Olives, mat04126zzzadjyyy"/>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763" y="0"/>
            <a:ext cx="9148763" cy="62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hidden="1"/>
          <p:cNvSpPr>
            <a:spLocks noGrp="1" noChangeArrowheads="1"/>
          </p:cNvSpPr>
          <p:nvPr>
            <p:ph type="title"/>
          </p:nvPr>
        </p:nvSpPr>
        <p:spPr/>
        <p:txBody>
          <a:bodyPr/>
          <a:lstStyle/>
          <a:p>
            <a:pPr eaLnBrk="1" hangingPunct="1"/>
            <a:r>
              <a:rPr lang="en-US" altLang="en-US" sz="2400" smtClean="0"/>
              <a:t>Jerusalem from south slope of Mount of Olives</a:t>
            </a:r>
            <a:endParaRPr lang="en-US" altLang="en-US" smtClean="0"/>
          </a:p>
        </p:txBody>
      </p:sp>
      <p:sp>
        <p:nvSpPr>
          <p:cNvPr id="33796" name="Text Box 4"/>
          <p:cNvSpPr txBox="1">
            <a:spLocks noChangeArrowheads="1"/>
          </p:cNvSpPr>
          <p:nvPr/>
        </p:nvSpPr>
        <p:spPr bwMode="auto">
          <a:xfrm>
            <a:off x="0" y="6324600"/>
            <a:ext cx="5410200" cy="533400"/>
          </a:xfrm>
          <a:prstGeom prst="rect">
            <a:avLst/>
          </a:prstGeom>
          <a:noFill/>
          <a:ln>
            <a:noFill/>
          </a:ln>
        </p:spPr>
        <p:txBody>
          <a:bodyPr>
            <a:normAutofit fontScale="70000" lnSpcReduction="20000"/>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algn="ctr" eaLnBrk="1" hangingPunct="1"/>
            <a:r>
              <a:rPr lang="en-US" altLang="en-US" b="1" dirty="0">
                <a:solidFill>
                  <a:schemeClr val="bg1"/>
                </a:solidFill>
                <a:latin typeface="+mn-lt"/>
              </a:rPr>
              <a:t>Jerusalem </a:t>
            </a:r>
            <a:r>
              <a:rPr lang="en-US" altLang="en-US" b="1" dirty="0" smtClean="0">
                <a:solidFill>
                  <a:schemeClr val="bg1"/>
                </a:solidFill>
                <a:latin typeface="+mn-lt"/>
              </a:rPr>
              <a:t>from Mount </a:t>
            </a:r>
            <a:r>
              <a:rPr lang="en-US" altLang="en-US" b="1" dirty="0">
                <a:solidFill>
                  <a:schemeClr val="bg1"/>
                </a:solidFill>
                <a:latin typeface="+mn-lt"/>
              </a:rPr>
              <a:t>of </a:t>
            </a:r>
            <a:r>
              <a:rPr lang="en-US" altLang="en-US" b="1" dirty="0" smtClean="0">
                <a:solidFill>
                  <a:schemeClr val="bg1"/>
                </a:solidFill>
                <a:latin typeface="+mn-lt"/>
              </a:rPr>
              <a:t>Olives</a:t>
            </a:r>
          </a:p>
          <a:p>
            <a:pPr algn="ctr" eaLnBrk="1" hangingPunct="1"/>
            <a:r>
              <a:rPr lang="fr-FR" altLang="en-US" b="1" dirty="0">
                <a:solidFill>
                  <a:schemeClr val="bg1"/>
                </a:solidFill>
                <a:latin typeface="+mn-lt"/>
              </a:rPr>
              <a:t>Vue de Jérusalem du mont des Oliviers</a:t>
            </a:r>
            <a:endParaRPr lang="en-US" altLang="en-US" b="1" dirty="0">
              <a:solidFill>
                <a:schemeClr val="bg1"/>
              </a:solidFill>
              <a:latin typeface="+mn-lt"/>
            </a:endParaRPr>
          </a:p>
        </p:txBody>
      </p:sp>
      <p:sp>
        <p:nvSpPr>
          <p:cNvPr id="5" name="Text Box 4"/>
          <p:cNvSpPr txBox="1">
            <a:spLocks noChangeArrowheads="1"/>
          </p:cNvSpPr>
          <p:nvPr/>
        </p:nvSpPr>
        <p:spPr bwMode="auto">
          <a:xfrm>
            <a:off x="5410200" y="6324600"/>
            <a:ext cx="3733800" cy="533400"/>
          </a:xfrm>
          <a:prstGeom prst="rect">
            <a:avLst/>
          </a:prstGeom>
          <a:noFill/>
          <a:ln>
            <a:noFill/>
          </a:ln>
        </p:spPr>
        <p:txBody>
          <a:bodyPr>
            <a:normAutofit fontScale="62500" lnSpcReduction="20000"/>
          </a:bodyPr>
          <a:lstStyle>
            <a:lvl1pPr eaLnBrk="0" hangingPunct="0">
              <a:defRPr sz="2400">
                <a:solidFill>
                  <a:schemeClr val="tx1"/>
                </a:solidFill>
                <a:latin typeface="Arial" charset="0"/>
                <a:cs typeface="Times New Roman" pitchFamily="18" charset="0"/>
              </a:defRPr>
            </a:lvl1pPr>
            <a:lvl2pPr marL="742950" indent="-285750" eaLnBrk="0" hangingPunct="0">
              <a:defRPr sz="2400">
                <a:solidFill>
                  <a:schemeClr val="tx1"/>
                </a:solidFill>
                <a:latin typeface="Arial" charset="0"/>
                <a:cs typeface="Times New Roman" pitchFamily="18" charset="0"/>
              </a:defRPr>
            </a:lvl2pPr>
            <a:lvl3pPr marL="1143000" indent="-228600" eaLnBrk="0" hangingPunct="0">
              <a:defRPr sz="2400">
                <a:solidFill>
                  <a:schemeClr val="tx1"/>
                </a:solidFill>
                <a:latin typeface="Arial" charset="0"/>
                <a:cs typeface="Times New Roman" pitchFamily="18" charset="0"/>
              </a:defRPr>
            </a:lvl3pPr>
            <a:lvl4pPr marL="1600200" indent="-228600" eaLnBrk="0" hangingPunct="0">
              <a:defRPr sz="2400">
                <a:solidFill>
                  <a:schemeClr val="tx1"/>
                </a:solidFill>
                <a:latin typeface="Arial" charset="0"/>
                <a:cs typeface="Times New Roman" pitchFamily="18" charset="0"/>
              </a:defRPr>
            </a:lvl4pPr>
            <a:lvl5pPr marL="2057400" indent="-228600" eaLnBrk="0" hangingPunct="0">
              <a:defRPr sz="2400">
                <a:solidFill>
                  <a:schemeClr val="tx1"/>
                </a:solidFill>
                <a:latin typeface="Arial" charset="0"/>
                <a:cs typeface="Times New Roman" pitchFamily="18" charset="0"/>
              </a:defRPr>
            </a:lvl5pPr>
            <a:lvl6pPr marL="2514600" indent="-228600" eaLnBrk="0" fontAlgn="base" hangingPunct="0">
              <a:spcBef>
                <a:spcPct val="0"/>
              </a:spcBef>
              <a:spcAft>
                <a:spcPct val="0"/>
              </a:spcAft>
              <a:defRPr sz="2400">
                <a:solidFill>
                  <a:schemeClr val="tx1"/>
                </a:solidFill>
                <a:latin typeface="Arial" charset="0"/>
                <a:cs typeface="Times New Roman" pitchFamily="18" charset="0"/>
              </a:defRPr>
            </a:lvl6pPr>
            <a:lvl7pPr marL="2971800" indent="-228600" eaLnBrk="0" fontAlgn="base" hangingPunct="0">
              <a:spcBef>
                <a:spcPct val="0"/>
              </a:spcBef>
              <a:spcAft>
                <a:spcPct val="0"/>
              </a:spcAft>
              <a:defRPr sz="2400">
                <a:solidFill>
                  <a:schemeClr val="tx1"/>
                </a:solidFill>
                <a:latin typeface="Arial" charset="0"/>
                <a:cs typeface="Times New Roman" pitchFamily="18" charset="0"/>
              </a:defRPr>
            </a:lvl7pPr>
            <a:lvl8pPr marL="3429000" indent="-228600" eaLnBrk="0" fontAlgn="base" hangingPunct="0">
              <a:spcBef>
                <a:spcPct val="0"/>
              </a:spcBef>
              <a:spcAft>
                <a:spcPct val="0"/>
              </a:spcAft>
              <a:defRPr sz="2400">
                <a:solidFill>
                  <a:schemeClr val="tx1"/>
                </a:solidFill>
                <a:latin typeface="Arial" charset="0"/>
                <a:cs typeface="Times New Roman" pitchFamily="18" charset="0"/>
              </a:defRPr>
            </a:lvl8pPr>
            <a:lvl9pPr marL="3886200" indent="-228600" eaLnBrk="0" fontAlgn="base" hangingPunct="0">
              <a:spcBef>
                <a:spcPct val="0"/>
              </a:spcBef>
              <a:spcAft>
                <a:spcPct val="0"/>
              </a:spcAft>
              <a:defRPr sz="2400">
                <a:solidFill>
                  <a:schemeClr val="tx1"/>
                </a:solidFill>
                <a:latin typeface="Arial" charset="0"/>
                <a:cs typeface="Times New Roman" pitchFamily="18" charset="0"/>
              </a:defRPr>
            </a:lvl9pPr>
          </a:lstStyle>
          <a:p>
            <a:pPr algn="r" eaLnBrk="1" hangingPunct="1"/>
            <a:r>
              <a:rPr lang="en-US" altLang="en-US" dirty="0">
                <a:solidFill>
                  <a:schemeClr val="bg1"/>
                </a:solidFill>
                <a:latin typeface="+mn-lt"/>
              </a:rPr>
              <a:t>Date of photograph: between 1934 and 1939</a:t>
            </a:r>
          </a:p>
          <a:p>
            <a:pPr algn="r" eaLnBrk="1" hangingPunct="1"/>
            <a:r>
              <a:rPr lang="en-US" altLang="en-US" dirty="0">
                <a:solidFill>
                  <a:schemeClr val="bg1"/>
                </a:solidFill>
                <a:latin typeface="+mn-lt"/>
              </a:rPr>
              <a:t>Date de la photo: entre 1934 et 1939</a:t>
            </a:r>
          </a:p>
        </p:txBody>
      </p:sp>
    </p:spTree>
    <p:extLst>
      <p:ext uri="{BB962C8B-B14F-4D97-AF65-F5344CB8AC3E}">
        <p14:creationId xmlns:p14="http://schemas.microsoft.com/office/powerpoint/2010/main" val="29747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fontScale="92500" lnSpcReduction="20000"/>
          </a:bodyPr>
          <a:lstStyle/>
          <a:p>
            <a:pPr marL="0" indent="0">
              <a:buNone/>
            </a:pPr>
            <a:r>
              <a:rPr lang="fr-FR" b="1" dirty="0"/>
              <a:t>2 </a:t>
            </a:r>
            <a:r>
              <a:rPr lang="fr-FR" b="1" dirty="0" smtClean="0"/>
              <a:t>Thessaloniciens 2:1-2</a:t>
            </a:r>
            <a:r>
              <a:rPr lang="fr-FR" dirty="0" smtClean="0"/>
              <a:t> </a:t>
            </a:r>
            <a:r>
              <a:rPr lang="fr-FR" dirty="0"/>
              <a:t>Pour ce qui concerne l'avènement de notre Seigneur Jésus -Christ et notre réunion avec lui, nous vous prions, frères, </a:t>
            </a:r>
            <a:r>
              <a:rPr lang="fr-FR" baseline="30000" dirty="0"/>
              <a:t>2</a:t>
            </a:r>
            <a:r>
              <a:rPr lang="fr-FR" dirty="0"/>
              <a:t> de ne pas vous laisser facilement ébranler dans votre bon sens, et de ne pas vous laisser troubler, soit par quelque inspiration, soit par une parole, ou par une lettre qui semblerait venir de nous, comme si le jour du Seigneur était déjà là. </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2 Thessalonians </a:t>
            </a:r>
            <a:r>
              <a:rPr lang="en-US" b="1" dirty="0" smtClean="0"/>
              <a:t>2:1-2</a:t>
            </a:r>
            <a:r>
              <a:rPr lang="en-US" dirty="0" smtClean="0"/>
              <a:t> </a:t>
            </a:r>
            <a:r>
              <a:rPr lang="en-US" dirty="0"/>
              <a:t>Now concerning the coming of our Lord Jesus Christ and our being gathered together to him, we ask you, brothers, </a:t>
            </a:r>
            <a:r>
              <a:rPr lang="en-US" baseline="30000" dirty="0"/>
              <a:t>2</a:t>
            </a:r>
            <a:r>
              <a:rPr lang="en-US" dirty="0"/>
              <a:t> not to be quickly shaken in mind or alarmed, either by a spirit or a spoken word, or a letter seeming to be from us, to the effect that the day of the Lord has come</a:t>
            </a:r>
            <a:r>
              <a:rPr lang="en-US" dirty="0" smtClean="0"/>
              <a:t>.</a:t>
            </a:r>
            <a:endParaRPr lang="en-US" dirty="0"/>
          </a:p>
        </p:txBody>
      </p:sp>
    </p:spTree>
    <p:extLst>
      <p:ext uri="{BB962C8B-B14F-4D97-AF65-F5344CB8AC3E}">
        <p14:creationId xmlns:p14="http://schemas.microsoft.com/office/powerpoint/2010/main" val="37243267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fontScale="92500" lnSpcReduction="10000"/>
          </a:bodyPr>
          <a:lstStyle/>
          <a:p>
            <a:pPr marL="0" indent="0">
              <a:buNone/>
            </a:pPr>
            <a:r>
              <a:rPr lang="fr-FR" b="1" dirty="0"/>
              <a:t>2 Thessaloniciens </a:t>
            </a:r>
            <a:r>
              <a:rPr lang="fr-FR" b="1" dirty="0" smtClean="0"/>
              <a:t>2:3-4</a:t>
            </a:r>
            <a:r>
              <a:rPr lang="fr-FR" dirty="0" smtClean="0"/>
              <a:t> </a:t>
            </a:r>
            <a:r>
              <a:rPr lang="fr-FR" dirty="0"/>
              <a:t>Que personne ne vous séduise d 'aucune manière; car il faut que l'apostasie soit arrivée auparavant, et qu'on ait vu paraître </a:t>
            </a:r>
            <a:r>
              <a:rPr lang="fr-FR" u="sng" dirty="0">
                <a:solidFill>
                  <a:srgbClr val="FF0000"/>
                </a:solidFill>
              </a:rPr>
              <a:t>l'homme impie</a:t>
            </a:r>
            <a:r>
              <a:rPr lang="fr-FR" dirty="0"/>
              <a:t>, le fils de la perdition, </a:t>
            </a:r>
            <a:r>
              <a:rPr lang="fr-FR" baseline="30000" dirty="0"/>
              <a:t>4</a:t>
            </a:r>
            <a:r>
              <a:rPr lang="fr-FR" dirty="0"/>
              <a:t> </a:t>
            </a:r>
            <a:r>
              <a:rPr lang="fr-FR" dirty="0">
                <a:solidFill>
                  <a:srgbClr val="FF0000"/>
                </a:solidFill>
              </a:rPr>
              <a:t>l'adversaire qui s'élève au-dessus de tout ce qu'on appelle Dieu ou de ce qu'on adore</a:t>
            </a:r>
            <a:r>
              <a:rPr lang="fr-FR" dirty="0"/>
              <a:t>; il va jusqu'à </a:t>
            </a:r>
            <a:r>
              <a:rPr lang="fr-FR" dirty="0">
                <a:solidFill>
                  <a:srgbClr val="FF0000"/>
                </a:solidFill>
              </a:rPr>
              <a:t>s'asseoir 'asseoir dans le </a:t>
            </a:r>
            <a:r>
              <a:rPr lang="fr-FR" u="sng" dirty="0">
                <a:solidFill>
                  <a:srgbClr val="FF0000"/>
                </a:solidFill>
              </a:rPr>
              <a:t>temple de Dieu</a:t>
            </a:r>
            <a:r>
              <a:rPr lang="fr-FR" dirty="0"/>
              <a:t>, </a:t>
            </a:r>
            <a:r>
              <a:rPr lang="fr-FR" dirty="0">
                <a:solidFill>
                  <a:srgbClr val="FF0000"/>
                </a:solidFill>
              </a:rPr>
              <a:t>se proclamant lui-même Dieu</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2 Thessalonians </a:t>
            </a:r>
            <a:r>
              <a:rPr lang="en-US" b="1" dirty="0" smtClean="0"/>
              <a:t>2:3-4</a:t>
            </a:r>
            <a:r>
              <a:rPr lang="en-US" dirty="0" smtClean="0"/>
              <a:t> </a:t>
            </a:r>
            <a:r>
              <a:rPr lang="en-US" dirty="0"/>
              <a:t>Let no one deceive you in any way. For that day will not come, unless the rebellion comes first, and the </a:t>
            </a:r>
            <a:r>
              <a:rPr lang="en-US" u="sng" dirty="0">
                <a:solidFill>
                  <a:srgbClr val="FF0000"/>
                </a:solidFill>
              </a:rPr>
              <a:t>man of lawlessness</a:t>
            </a:r>
            <a:r>
              <a:rPr lang="en-US" dirty="0">
                <a:solidFill>
                  <a:srgbClr val="FF0000"/>
                </a:solidFill>
              </a:rPr>
              <a:t> </a:t>
            </a:r>
            <a:r>
              <a:rPr lang="en-US" dirty="0"/>
              <a:t>is revealed, the son of destruction, </a:t>
            </a:r>
            <a:r>
              <a:rPr lang="en-US" baseline="30000" dirty="0"/>
              <a:t>4</a:t>
            </a:r>
            <a:r>
              <a:rPr lang="en-US" dirty="0"/>
              <a:t> who </a:t>
            </a:r>
            <a:r>
              <a:rPr lang="en-US" dirty="0">
                <a:solidFill>
                  <a:srgbClr val="FF0000"/>
                </a:solidFill>
              </a:rPr>
              <a:t>opposes and exalts himself against every so-called god or object of worship</a:t>
            </a:r>
            <a:r>
              <a:rPr lang="en-US" dirty="0"/>
              <a:t>, so that he </a:t>
            </a:r>
            <a:r>
              <a:rPr lang="en-US" dirty="0">
                <a:solidFill>
                  <a:srgbClr val="FF0000"/>
                </a:solidFill>
              </a:rPr>
              <a:t>takes his seat in the </a:t>
            </a:r>
            <a:r>
              <a:rPr lang="en-US" u="sng" dirty="0">
                <a:solidFill>
                  <a:srgbClr val="FF0000"/>
                </a:solidFill>
              </a:rPr>
              <a:t>temple of God</a:t>
            </a:r>
            <a:r>
              <a:rPr lang="en-US" dirty="0"/>
              <a:t>, </a:t>
            </a:r>
            <a:r>
              <a:rPr lang="en-US" dirty="0">
                <a:solidFill>
                  <a:srgbClr val="FF0000"/>
                </a:solidFill>
              </a:rPr>
              <a:t>proclaiming himself to be God</a:t>
            </a:r>
            <a:r>
              <a:rPr lang="en-US" dirty="0" smtClean="0"/>
              <a:t>.</a:t>
            </a:r>
            <a:endParaRPr lang="en-US" dirty="0"/>
          </a:p>
        </p:txBody>
      </p:sp>
    </p:spTree>
    <p:extLst>
      <p:ext uri="{BB962C8B-B14F-4D97-AF65-F5344CB8AC3E}">
        <p14:creationId xmlns:p14="http://schemas.microsoft.com/office/powerpoint/2010/main" val="39240110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2 Thessaloniciens </a:t>
            </a:r>
            <a:r>
              <a:rPr lang="fr-FR" b="1" dirty="0" smtClean="0"/>
              <a:t>2:5</a:t>
            </a:r>
            <a:r>
              <a:rPr lang="fr-FR" dirty="0" smtClean="0"/>
              <a:t> </a:t>
            </a:r>
            <a:r>
              <a:rPr lang="fr-FR" dirty="0"/>
              <a:t>Ne vous souvenez -vous pas que je vous disais ces choses, lorsque j'étais encore chez vous </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2 Thessalonians 2:5</a:t>
            </a:r>
            <a:r>
              <a:rPr lang="en-US" dirty="0"/>
              <a:t> Do you not remember that when I was still with you I told you these things</a:t>
            </a:r>
            <a:r>
              <a:rPr lang="en-US" dirty="0" smtClean="0"/>
              <a:t>?</a:t>
            </a:r>
            <a:endParaRPr lang="en-US" dirty="0"/>
          </a:p>
        </p:txBody>
      </p:sp>
    </p:spTree>
    <p:extLst>
      <p:ext uri="{BB962C8B-B14F-4D97-AF65-F5344CB8AC3E}">
        <p14:creationId xmlns:p14="http://schemas.microsoft.com/office/powerpoint/2010/main" val="27205353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2 Thessaloniciens </a:t>
            </a:r>
            <a:r>
              <a:rPr lang="fr-FR" b="1" dirty="0" smtClean="0"/>
              <a:t>2:6</a:t>
            </a:r>
            <a:r>
              <a:rPr lang="fr-FR" dirty="0" smtClean="0"/>
              <a:t> </a:t>
            </a:r>
            <a:r>
              <a:rPr lang="fr-FR" dirty="0"/>
              <a:t>Et maintenant vous savez ce qui le retient, afin </a:t>
            </a:r>
            <a:r>
              <a:rPr lang="fr-FR" dirty="0" err="1"/>
              <a:t>qu</a:t>
            </a:r>
            <a:r>
              <a:rPr lang="fr-FR" dirty="0"/>
              <a:t> 'il ne paraisse qu'en son temps</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2 Thessalonians 2:6</a:t>
            </a:r>
            <a:r>
              <a:rPr lang="en-US" dirty="0"/>
              <a:t> And you know what is restraining him now so that he may be revealed in his time</a:t>
            </a:r>
            <a:r>
              <a:rPr lang="en-US" dirty="0" smtClean="0"/>
              <a:t>.</a:t>
            </a:r>
            <a:endParaRPr lang="en-US" dirty="0"/>
          </a:p>
        </p:txBody>
      </p:sp>
    </p:spTree>
    <p:extLst>
      <p:ext uri="{BB962C8B-B14F-4D97-AF65-F5344CB8AC3E}">
        <p14:creationId xmlns:p14="http://schemas.microsoft.com/office/powerpoint/2010/main" val="4207350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2 Thessaloniciens </a:t>
            </a:r>
            <a:r>
              <a:rPr lang="fr-FR" b="1" dirty="0" smtClean="0"/>
              <a:t>2:7-8</a:t>
            </a:r>
            <a:r>
              <a:rPr lang="fr-FR" dirty="0" smtClean="0"/>
              <a:t> </a:t>
            </a:r>
            <a:r>
              <a:rPr lang="fr-FR" dirty="0"/>
              <a:t>Car le mystère de l'iniquité agit déjà; il faut seulement que celui qui le retient encore ait disparu. </a:t>
            </a:r>
            <a:r>
              <a:rPr lang="fr-FR" baseline="30000" dirty="0"/>
              <a:t>8</a:t>
            </a:r>
            <a:r>
              <a:rPr lang="fr-FR" dirty="0"/>
              <a:t> Et alors paraîtra l'impie, </a:t>
            </a:r>
            <a:r>
              <a:rPr lang="fr-FR" dirty="0">
                <a:solidFill>
                  <a:srgbClr val="FF0000"/>
                </a:solidFill>
              </a:rPr>
              <a:t>que le Seigneur Jésus détruira </a:t>
            </a:r>
            <a:r>
              <a:rPr lang="fr-FR" dirty="0"/>
              <a:t>par le souffle de sa bouche, et qu'il écrasera par l'éclat de son avènement</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2 Thessalonians </a:t>
            </a:r>
            <a:r>
              <a:rPr lang="en-US" b="1" dirty="0" smtClean="0"/>
              <a:t>2:7-8</a:t>
            </a:r>
            <a:r>
              <a:rPr lang="en-US" dirty="0" smtClean="0"/>
              <a:t> </a:t>
            </a:r>
            <a:r>
              <a:rPr lang="en-US" dirty="0"/>
              <a:t>For the mystery of lawlessness is already at work. Only he who now restrains it will do so until he is out of the way. </a:t>
            </a:r>
            <a:r>
              <a:rPr lang="en-US" baseline="30000" dirty="0"/>
              <a:t>8</a:t>
            </a:r>
            <a:r>
              <a:rPr lang="en-US" dirty="0"/>
              <a:t> And then the lawless one will be revealed, </a:t>
            </a:r>
            <a:r>
              <a:rPr lang="en-US" dirty="0">
                <a:solidFill>
                  <a:srgbClr val="FF0000"/>
                </a:solidFill>
              </a:rPr>
              <a:t>whom the Lord Jesus will kill</a:t>
            </a:r>
            <a:r>
              <a:rPr lang="en-US" dirty="0"/>
              <a:t> with the breath of his mouth and bring to nothing by the appearance of his coming</a:t>
            </a:r>
            <a:r>
              <a:rPr lang="en-US" dirty="0" smtClean="0"/>
              <a:t>.</a:t>
            </a:r>
            <a:endParaRPr lang="en-US" dirty="0"/>
          </a:p>
        </p:txBody>
      </p:sp>
    </p:spTree>
    <p:extLst>
      <p:ext uri="{BB962C8B-B14F-4D97-AF65-F5344CB8AC3E}">
        <p14:creationId xmlns:p14="http://schemas.microsoft.com/office/powerpoint/2010/main" val="15523657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2 Thessaloniciens </a:t>
            </a:r>
            <a:r>
              <a:rPr lang="fr-FR" b="1" dirty="0" smtClean="0"/>
              <a:t>2:9-10</a:t>
            </a:r>
            <a:r>
              <a:rPr lang="fr-FR" dirty="0" smtClean="0"/>
              <a:t> </a:t>
            </a:r>
            <a:r>
              <a:rPr lang="fr-FR" dirty="0"/>
              <a:t>L'apparition de cet impie se fera, </a:t>
            </a:r>
            <a:r>
              <a:rPr lang="fr-FR" dirty="0">
                <a:solidFill>
                  <a:srgbClr val="FF0000"/>
                </a:solidFill>
              </a:rPr>
              <a:t>par la puissance de Satan</a:t>
            </a:r>
            <a:r>
              <a:rPr lang="fr-FR" dirty="0"/>
              <a:t>, avec toutes sortes</a:t>
            </a:r>
            <a:r>
              <a:rPr lang="fr-FR" dirty="0">
                <a:solidFill>
                  <a:srgbClr val="FF0000"/>
                </a:solidFill>
              </a:rPr>
              <a:t> de miracles, de signes et de prodiges mensongers</a:t>
            </a:r>
            <a:r>
              <a:rPr lang="fr-FR" dirty="0"/>
              <a:t>, </a:t>
            </a:r>
            <a:r>
              <a:rPr lang="fr-FR" baseline="30000" dirty="0"/>
              <a:t>10</a:t>
            </a:r>
            <a:r>
              <a:rPr lang="fr-FR" dirty="0"/>
              <a:t> et avec toutes les séductions de l'iniquité pour ceux qui périssent parce </a:t>
            </a:r>
            <a:r>
              <a:rPr lang="fr-FR" dirty="0" err="1"/>
              <a:t>qu</a:t>
            </a:r>
            <a:r>
              <a:rPr lang="fr-FR" dirty="0"/>
              <a:t> 'ils n'ont pas reçu l'amour de la vérité pour être sauvés</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2 Thessalonians </a:t>
            </a:r>
            <a:r>
              <a:rPr lang="en-US" b="1" dirty="0" smtClean="0"/>
              <a:t>2:9-10</a:t>
            </a:r>
            <a:r>
              <a:rPr lang="en-US" dirty="0" smtClean="0"/>
              <a:t> </a:t>
            </a:r>
            <a:r>
              <a:rPr lang="en-US" dirty="0"/>
              <a:t>The coming of the lawless one is by the </a:t>
            </a:r>
            <a:r>
              <a:rPr lang="en-US" dirty="0">
                <a:solidFill>
                  <a:srgbClr val="FF0000"/>
                </a:solidFill>
              </a:rPr>
              <a:t>activity of Satan </a:t>
            </a:r>
            <a:r>
              <a:rPr lang="en-US" dirty="0"/>
              <a:t>with all power and </a:t>
            </a:r>
            <a:r>
              <a:rPr lang="en-US" dirty="0">
                <a:solidFill>
                  <a:srgbClr val="FF0000"/>
                </a:solidFill>
              </a:rPr>
              <a:t>false signs and wonders</a:t>
            </a:r>
            <a:r>
              <a:rPr lang="en-US" dirty="0"/>
              <a:t>, </a:t>
            </a:r>
            <a:r>
              <a:rPr lang="en-US" baseline="30000" dirty="0"/>
              <a:t>10</a:t>
            </a:r>
            <a:r>
              <a:rPr lang="en-US" dirty="0"/>
              <a:t> and with all wicked deception for those who are perishing, because they refused to love the truth and so be saved</a:t>
            </a:r>
            <a:r>
              <a:rPr lang="en-US" dirty="0" smtClean="0"/>
              <a:t>.</a:t>
            </a:r>
            <a:endParaRPr lang="en-US" dirty="0"/>
          </a:p>
        </p:txBody>
      </p:sp>
    </p:spTree>
    <p:extLst>
      <p:ext uri="{BB962C8B-B14F-4D97-AF65-F5344CB8AC3E}">
        <p14:creationId xmlns:p14="http://schemas.microsoft.com/office/powerpoint/2010/main" val="40275307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2 Thessaloniciens </a:t>
            </a:r>
            <a:r>
              <a:rPr lang="fr-FR" b="1" dirty="0" smtClean="0"/>
              <a:t>2:11-12</a:t>
            </a:r>
            <a:r>
              <a:rPr lang="fr-FR" dirty="0" smtClean="0"/>
              <a:t> </a:t>
            </a:r>
            <a:r>
              <a:rPr lang="fr-FR" dirty="0"/>
              <a:t>Aussi Dieu leur envoie -t-il une puissance d'égarement, pour qu'ils croient au mensonge, </a:t>
            </a:r>
            <a:r>
              <a:rPr lang="fr-FR" baseline="30000" dirty="0"/>
              <a:t>12</a:t>
            </a:r>
            <a:r>
              <a:rPr lang="fr-FR" dirty="0"/>
              <a:t> afin que tous ceux qui n'ont pas cru à la vérité, mais qui ont pris plaisir à l'injustice, soient condamnés</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2 Thessalonians </a:t>
            </a:r>
            <a:r>
              <a:rPr lang="en-US" b="1" dirty="0" smtClean="0"/>
              <a:t>2:11-12</a:t>
            </a:r>
            <a:r>
              <a:rPr lang="en-US" dirty="0" smtClean="0"/>
              <a:t> </a:t>
            </a:r>
            <a:r>
              <a:rPr lang="en-US" dirty="0"/>
              <a:t>Therefore God sends them a strong delusion, so that they may believe what is false, </a:t>
            </a:r>
            <a:r>
              <a:rPr lang="en-US" baseline="30000" dirty="0"/>
              <a:t>12</a:t>
            </a:r>
            <a:r>
              <a:rPr lang="en-US" dirty="0"/>
              <a:t> in order that all may be condemned who did not believe the truth but had pleasure in unrighteousness</a:t>
            </a:r>
            <a:r>
              <a:rPr lang="en-US" dirty="0" smtClean="0"/>
              <a:t>.</a:t>
            </a:r>
            <a:endParaRPr lang="en-US" dirty="0"/>
          </a:p>
        </p:txBody>
      </p:sp>
    </p:spTree>
    <p:extLst>
      <p:ext uri="{BB962C8B-B14F-4D97-AF65-F5344CB8AC3E}">
        <p14:creationId xmlns:p14="http://schemas.microsoft.com/office/powerpoint/2010/main" val="2624903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fontScale="92500" lnSpcReduction="10000"/>
          </a:bodyPr>
          <a:lstStyle/>
          <a:p>
            <a:pPr marL="0" indent="0">
              <a:buNone/>
            </a:pPr>
            <a:r>
              <a:rPr lang="fr-FR" b="1" dirty="0"/>
              <a:t>2 Thessaloniciens </a:t>
            </a:r>
            <a:r>
              <a:rPr lang="fr-FR" b="1" dirty="0" smtClean="0"/>
              <a:t>2:3-4</a:t>
            </a:r>
            <a:r>
              <a:rPr lang="fr-FR" dirty="0" smtClean="0"/>
              <a:t> </a:t>
            </a:r>
            <a:r>
              <a:rPr lang="fr-FR" dirty="0"/>
              <a:t>Que personne ne vous séduise d 'aucune manière; car il faut que l'apostasie soit arrivée auparavant, et qu'on ait vu paraître </a:t>
            </a:r>
            <a:r>
              <a:rPr lang="fr-FR" u="sng" dirty="0">
                <a:solidFill>
                  <a:srgbClr val="FF0000"/>
                </a:solidFill>
              </a:rPr>
              <a:t>l'homme impie</a:t>
            </a:r>
            <a:r>
              <a:rPr lang="fr-FR" dirty="0"/>
              <a:t>, le fils de la perdition, </a:t>
            </a:r>
            <a:r>
              <a:rPr lang="fr-FR" baseline="30000" dirty="0"/>
              <a:t>4</a:t>
            </a:r>
            <a:r>
              <a:rPr lang="fr-FR" dirty="0"/>
              <a:t> l'adversaire qui s'élève au-dessus de tout ce qu'on appelle Dieu ou de ce qu'on adore; il va jusqu'à s'asseoir 'asseoir dans le </a:t>
            </a:r>
            <a:r>
              <a:rPr lang="fr-FR" u="sng" dirty="0">
                <a:solidFill>
                  <a:srgbClr val="FF0000"/>
                </a:solidFill>
              </a:rPr>
              <a:t>temple de Dieu</a:t>
            </a:r>
            <a:r>
              <a:rPr lang="fr-FR" dirty="0"/>
              <a:t>, se proclamant lui-même Dieu</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2 Thessalonians </a:t>
            </a:r>
            <a:r>
              <a:rPr lang="en-US" b="1" dirty="0" smtClean="0"/>
              <a:t>2:3-4</a:t>
            </a:r>
            <a:r>
              <a:rPr lang="en-US" dirty="0" smtClean="0"/>
              <a:t> </a:t>
            </a:r>
            <a:r>
              <a:rPr lang="en-US" dirty="0"/>
              <a:t>Let no one deceive you in any way. For that day will not come, unless the rebellion comes first, and the </a:t>
            </a:r>
            <a:r>
              <a:rPr lang="en-US" u="sng" dirty="0">
                <a:solidFill>
                  <a:srgbClr val="FF0000"/>
                </a:solidFill>
              </a:rPr>
              <a:t>man of lawlessness</a:t>
            </a:r>
            <a:r>
              <a:rPr lang="en-US" dirty="0">
                <a:solidFill>
                  <a:srgbClr val="FF0000"/>
                </a:solidFill>
              </a:rPr>
              <a:t> </a:t>
            </a:r>
            <a:r>
              <a:rPr lang="en-US" dirty="0"/>
              <a:t>is revealed, the son of destruction, </a:t>
            </a:r>
            <a:r>
              <a:rPr lang="en-US" baseline="30000" dirty="0"/>
              <a:t>4</a:t>
            </a:r>
            <a:r>
              <a:rPr lang="en-US" dirty="0"/>
              <a:t> who opposes and exalts himself against every so-called god or object of worship, so that he takes his seat in the </a:t>
            </a:r>
            <a:r>
              <a:rPr lang="en-US" u="sng" dirty="0">
                <a:solidFill>
                  <a:srgbClr val="FF0000"/>
                </a:solidFill>
              </a:rPr>
              <a:t>temple of God</a:t>
            </a:r>
            <a:r>
              <a:rPr lang="en-US" dirty="0"/>
              <a:t>, proclaiming himself to be God</a:t>
            </a:r>
            <a:r>
              <a:rPr lang="en-US" dirty="0" smtClean="0"/>
              <a:t>.</a:t>
            </a:r>
            <a:endParaRPr lang="en-US" dirty="0"/>
          </a:p>
        </p:txBody>
      </p:sp>
    </p:spTree>
    <p:extLst>
      <p:ext uri="{BB962C8B-B14F-4D97-AF65-F5344CB8AC3E}">
        <p14:creationId xmlns:p14="http://schemas.microsoft.com/office/powerpoint/2010/main" val="15060689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990600" y="2952690"/>
            <a:ext cx="708660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2724090"/>
            <a:ext cx="0" cy="30480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153400" y="2952690"/>
            <a:ext cx="706387" cy="0"/>
          </a:xfrm>
          <a:prstGeom prst="straightConnector1">
            <a:avLst/>
          </a:prstGeom>
          <a:ln w="3810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8600" y="2952690"/>
            <a:ext cx="706387" cy="0"/>
          </a:xfrm>
          <a:prstGeom prst="straightConnector1">
            <a:avLst/>
          </a:prstGeom>
          <a:ln w="38100">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7992966" y="2894596"/>
            <a:ext cx="100839" cy="1008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p:cNvSpPr txBox="1"/>
          <p:nvPr/>
        </p:nvSpPr>
        <p:spPr>
          <a:xfrm>
            <a:off x="7742661" y="2995136"/>
            <a:ext cx="601447" cy="338554"/>
          </a:xfrm>
          <a:prstGeom prst="rect">
            <a:avLst/>
          </a:prstGeom>
          <a:noFill/>
          <a:ln>
            <a:noFill/>
          </a:ln>
        </p:spPr>
        <p:txBody>
          <a:bodyPr wrap="none" rtlCol="0">
            <a:spAutoFit/>
          </a:bodyPr>
          <a:lstStyle/>
          <a:p>
            <a:r>
              <a:rPr lang="en-US" sz="1600" dirty="0" smtClean="0"/>
              <a:t>2014</a:t>
            </a:r>
            <a:endParaRPr lang="en-US" sz="1000" dirty="0"/>
          </a:p>
        </p:txBody>
      </p:sp>
      <p:sp>
        <p:nvSpPr>
          <p:cNvPr id="33" name="Oval 32"/>
          <p:cNvSpPr/>
          <p:nvPr/>
        </p:nvSpPr>
        <p:spPr>
          <a:xfrm>
            <a:off x="42425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102744" y="2995136"/>
            <a:ext cx="393056" cy="338554"/>
          </a:xfrm>
          <a:prstGeom prst="rect">
            <a:avLst/>
          </a:prstGeom>
          <a:noFill/>
          <a:ln>
            <a:noFill/>
          </a:ln>
        </p:spPr>
        <p:txBody>
          <a:bodyPr wrap="none" rtlCol="0">
            <a:spAutoFit/>
          </a:bodyPr>
          <a:lstStyle/>
          <a:p>
            <a:r>
              <a:rPr lang="en-US" sz="1600" dirty="0" smtClean="0"/>
              <a:t>30</a:t>
            </a:r>
            <a:endParaRPr lang="en-US" sz="1000" dirty="0"/>
          </a:p>
        </p:txBody>
      </p:sp>
      <p:sp>
        <p:nvSpPr>
          <p:cNvPr id="35" name="TextBox 34"/>
          <p:cNvSpPr txBox="1"/>
          <p:nvPr/>
        </p:nvSpPr>
        <p:spPr>
          <a:xfrm>
            <a:off x="4036339" y="1928336"/>
            <a:ext cx="513282" cy="276999"/>
          </a:xfrm>
          <a:prstGeom prst="rect">
            <a:avLst/>
          </a:prstGeom>
          <a:noFill/>
          <a:ln>
            <a:solidFill>
              <a:schemeClr val="tx1"/>
            </a:solidFill>
          </a:ln>
        </p:spPr>
        <p:txBody>
          <a:bodyPr wrap="none" rtlCol="0">
            <a:spAutoFit/>
          </a:bodyPr>
          <a:lstStyle/>
          <a:p>
            <a:r>
              <a:rPr lang="en-US" sz="1200" dirty="0" smtClean="0"/>
              <a:t>Jesus</a:t>
            </a:r>
          </a:p>
        </p:txBody>
      </p:sp>
      <p:cxnSp>
        <p:nvCxnSpPr>
          <p:cNvPr id="36" name="Straight Arrow Connector 35"/>
          <p:cNvCxnSpPr/>
          <p:nvPr/>
        </p:nvCxnSpPr>
        <p:spPr>
          <a:xfrm>
            <a:off x="42929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1928336"/>
            <a:ext cx="561372" cy="276999"/>
          </a:xfrm>
          <a:prstGeom prst="rect">
            <a:avLst/>
          </a:prstGeom>
          <a:noFill/>
          <a:ln>
            <a:solidFill>
              <a:schemeClr val="tx1"/>
            </a:solidFill>
          </a:ln>
        </p:spPr>
        <p:txBody>
          <a:bodyPr wrap="none" rtlCol="0">
            <a:spAutoFit/>
          </a:bodyPr>
          <a:lstStyle/>
          <a:p>
            <a:r>
              <a:rPr lang="en-US" sz="1200" dirty="0" smtClean="0"/>
              <a:t>70 AD</a:t>
            </a:r>
            <a:endParaRPr lang="en-US" sz="1200" dirty="0"/>
          </a:p>
        </p:txBody>
      </p:sp>
      <p:cxnSp>
        <p:nvCxnSpPr>
          <p:cNvPr id="14" name="Straight Arrow Connector 13"/>
          <p:cNvCxnSpPr/>
          <p:nvPr/>
        </p:nvCxnSpPr>
        <p:spPr>
          <a:xfrm>
            <a:off x="4902579"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852161" y="2894596"/>
            <a:ext cx="100839" cy="1008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06052" y="2995136"/>
            <a:ext cx="393056" cy="338554"/>
          </a:xfrm>
          <a:prstGeom prst="rect">
            <a:avLst/>
          </a:prstGeom>
          <a:noFill/>
          <a:ln>
            <a:noFill/>
          </a:ln>
        </p:spPr>
        <p:txBody>
          <a:bodyPr wrap="none" rtlCol="0">
            <a:spAutoFit/>
          </a:bodyPr>
          <a:lstStyle/>
          <a:p>
            <a:r>
              <a:rPr lang="en-US" sz="1600" dirty="0" smtClean="0"/>
              <a:t>70</a:t>
            </a:r>
            <a:endParaRPr lang="en-US" sz="1000" dirty="0"/>
          </a:p>
        </p:txBody>
      </p:sp>
      <p:sp>
        <p:nvSpPr>
          <p:cNvPr id="20" name="TextBox 19"/>
          <p:cNvSpPr txBox="1"/>
          <p:nvPr/>
        </p:nvSpPr>
        <p:spPr>
          <a:xfrm>
            <a:off x="4470647" y="3638490"/>
            <a:ext cx="1939185" cy="584775"/>
          </a:xfrm>
          <a:prstGeom prst="rect">
            <a:avLst/>
          </a:prstGeom>
          <a:noFill/>
          <a:ln>
            <a:solidFill>
              <a:schemeClr val="tx1"/>
            </a:solidFill>
          </a:ln>
        </p:spPr>
        <p:txBody>
          <a:bodyPr wrap="none" rtlCol="0">
            <a:spAutoFit/>
          </a:bodyPr>
          <a:lstStyle/>
          <a:p>
            <a:r>
              <a:rPr lang="fr-FR" sz="1600" dirty="0" smtClean="0"/>
              <a:t>Temple </a:t>
            </a:r>
            <a:r>
              <a:rPr lang="fr-FR" sz="1600" dirty="0" err="1" smtClean="0"/>
              <a:t>destroyed</a:t>
            </a:r>
            <a:r>
              <a:rPr lang="fr-FR" sz="1600" dirty="0" smtClean="0"/>
              <a:t> </a:t>
            </a:r>
          </a:p>
          <a:p>
            <a:r>
              <a:rPr lang="fr-FR" sz="1600" dirty="0" smtClean="0"/>
              <a:t>Le </a:t>
            </a:r>
            <a:r>
              <a:rPr lang="fr-FR" sz="1600" dirty="0"/>
              <a:t>Temple est </a:t>
            </a:r>
            <a:r>
              <a:rPr lang="fr-FR" sz="1600" dirty="0" smtClean="0"/>
              <a:t>détruit</a:t>
            </a:r>
            <a:endParaRPr lang="en-US" sz="1600" dirty="0"/>
          </a:p>
        </p:txBody>
      </p:sp>
      <p:cxnSp>
        <p:nvCxnSpPr>
          <p:cNvPr id="21" name="Straight Arrow Connector 20"/>
          <p:cNvCxnSpPr/>
          <p:nvPr/>
        </p:nvCxnSpPr>
        <p:spPr>
          <a:xfrm>
            <a:off x="4902580"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4291343" y="1635494"/>
            <a:ext cx="525101" cy="288873"/>
          </a:xfrm>
          <a:custGeom>
            <a:avLst/>
            <a:gdLst>
              <a:gd name="connsiteX0" fmla="*/ 0 w 525101"/>
              <a:gd name="connsiteY0" fmla="*/ 288873 h 288873"/>
              <a:gd name="connsiteX1" fmla="*/ 117695 w 525101"/>
              <a:gd name="connsiteY1" fmla="*/ 44430 h 288873"/>
              <a:gd name="connsiteX2" fmla="*/ 380245 w 525101"/>
              <a:gd name="connsiteY2" fmla="*/ 17269 h 288873"/>
              <a:gd name="connsiteX3" fmla="*/ 525101 w 525101"/>
              <a:gd name="connsiteY3" fmla="*/ 234552 h 288873"/>
            </a:gdLst>
            <a:ahLst/>
            <a:cxnLst>
              <a:cxn ang="0">
                <a:pos x="connsiteX0" y="connsiteY0"/>
              </a:cxn>
              <a:cxn ang="0">
                <a:pos x="connsiteX1" y="connsiteY1"/>
              </a:cxn>
              <a:cxn ang="0">
                <a:pos x="connsiteX2" y="connsiteY2"/>
              </a:cxn>
              <a:cxn ang="0">
                <a:pos x="connsiteX3" y="connsiteY3"/>
              </a:cxn>
            </a:cxnLst>
            <a:rect l="l" t="t" r="r" b="b"/>
            <a:pathLst>
              <a:path w="525101" h="288873">
                <a:moveTo>
                  <a:pt x="0" y="288873"/>
                </a:moveTo>
                <a:cubicBezTo>
                  <a:pt x="27160" y="189285"/>
                  <a:pt x="54321" y="89697"/>
                  <a:pt x="117695" y="44430"/>
                </a:cubicBezTo>
                <a:cubicBezTo>
                  <a:pt x="181069" y="-837"/>
                  <a:pt x="312344" y="-14418"/>
                  <a:pt x="380245" y="17269"/>
                </a:cubicBezTo>
                <a:cubicBezTo>
                  <a:pt x="448146" y="48956"/>
                  <a:pt x="486623" y="141754"/>
                  <a:pt x="525101" y="23455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04591"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24" name="TextBox 23"/>
          <p:cNvSpPr txBox="1"/>
          <p:nvPr/>
        </p:nvSpPr>
        <p:spPr>
          <a:xfrm>
            <a:off x="908241" y="2995136"/>
            <a:ext cx="867545" cy="338554"/>
          </a:xfrm>
          <a:prstGeom prst="rect">
            <a:avLst/>
          </a:prstGeom>
          <a:noFill/>
          <a:ln>
            <a:noFill/>
          </a:ln>
        </p:spPr>
        <p:txBody>
          <a:bodyPr wrap="none" rtlCol="0">
            <a:spAutoFit/>
          </a:bodyPr>
          <a:lstStyle/>
          <a:p>
            <a:r>
              <a:rPr lang="en-US" sz="1600" dirty="0" smtClean="0"/>
              <a:t>~500 BC</a:t>
            </a:r>
            <a:endParaRPr lang="en-US" sz="1000" dirty="0"/>
          </a:p>
        </p:txBody>
      </p:sp>
      <p:sp>
        <p:nvSpPr>
          <p:cNvPr id="25" name="Oval 24"/>
          <p:cNvSpPr/>
          <p:nvPr/>
        </p:nvSpPr>
        <p:spPr>
          <a:xfrm>
            <a:off x="1241900"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002015" y="1928336"/>
            <a:ext cx="580608" cy="276999"/>
          </a:xfrm>
          <a:prstGeom prst="rect">
            <a:avLst/>
          </a:prstGeom>
          <a:noFill/>
          <a:ln>
            <a:solidFill>
              <a:schemeClr val="tx1"/>
            </a:solidFill>
          </a:ln>
        </p:spPr>
        <p:txBody>
          <a:bodyPr wrap="none" rtlCol="0">
            <a:spAutoFit/>
          </a:bodyPr>
          <a:lstStyle/>
          <a:p>
            <a:r>
              <a:rPr lang="en-US" sz="1200" dirty="0" smtClean="0"/>
              <a:t>Daniel</a:t>
            </a:r>
          </a:p>
        </p:txBody>
      </p:sp>
      <p:cxnSp>
        <p:nvCxnSpPr>
          <p:cNvPr id="27" name="Straight Arrow Connector 26"/>
          <p:cNvCxnSpPr/>
          <p:nvPr/>
        </p:nvCxnSpPr>
        <p:spPr>
          <a:xfrm>
            <a:off x="1292318"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94646" y="773724"/>
            <a:ext cx="3603279" cy="1150643"/>
          </a:xfrm>
          <a:custGeom>
            <a:avLst/>
            <a:gdLst>
              <a:gd name="connsiteX0" fmla="*/ 0 w 3603279"/>
              <a:gd name="connsiteY0" fmla="*/ 1150643 h 1150643"/>
              <a:gd name="connsiteX1" fmla="*/ 235390 w 3603279"/>
              <a:gd name="connsiteY1" fmla="*/ 299617 h 1150643"/>
              <a:gd name="connsiteX2" fmla="*/ 1231271 w 3603279"/>
              <a:gd name="connsiteY2" fmla="*/ 82334 h 1150643"/>
              <a:gd name="connsiteX3" fmla="*/ 2960483 w 3603279"/>
              <a:gd name="connsiteY3" fmla="*/ 18960 h 1150643"/>
              <a:gd name="connsiteX4" fmla="*/ 3449370 w 3603279"/>
              <a:gd name="connsiteY4" fmla="*/ 399206 h 1150643"/>
              <a:gd name="connsiteX5" fmla="*/ 3603279 w 3603279"/>
              <a:gd name="connsiteY5" fmla="*/ 1069162 h 115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3279" h="1150643">
                <a:moveTo>
                  <a:pt x="0" y="1150643"/>
                </a:moveTo>
                <a:cubicBezTo>
                  <a:pt x="15089" y="814155"/>
                  <a:pt x="30178" y="477668"/>
                  <a:pt x="235390" y="299617"/>
                </a:cubicBezTo>
                <a:cubicBezTo>
                  <a:pt x="440602" y="121566"/>
                  <a:pt x="777089" y="129110"/>
                  <a:pt x="1231271" y="82334"/>
                </a:cubicBezTo>
                <a:cubicBezTo>
                  <a:pt x="1685453" y="35558"/>
                  <a:pt x="2590800" y="-33852"/>
                  <a:pt x="2960483" y="18960"/>
                </a:cubicBezTo>
                <a:cubicBezTo>
                  <a:pt x="3330166" y="71772"/>
                  <a:pt x="3342237" y="224172"/>
                  <a:pt x="3449370" y="399206"/>
                </a:cubicBezTo>
                <a:cubicBezTo>
                  <a:pt x="3556503" y="574240"/>
                  <a:pt x="3579891" y="821701"/>
                  <a:pt x="3603279" y="1069162"/>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453161" y="2894596"/>
            <a:ext cx="100839" cy="100839"/>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2245948" y="2995136"/>
            <a:ext cx="764953" cy="338554"/>
          </a:xfrm>
          <a:prstGeom prst="rect">
            <a:avLst/>
          </a:prstGeom>
          <a:noFill/>
          <a:ln>
            <a:noFill/>
          </a:ln>
        </p:spPr>
        <p:txBody>
          <a:bodyPr wrap="none" rtlCol="0">
            <a:spAutoFit/>
          </a:bodyPr>
          <a:lstStyle/>
          <a:p>
            <a:r>
              <a:rPr lang="en-US" sz="1600" dirty="0" smtClean="0"/>
              <a:t>167 BC</a:t>
            </a:r>
            <a:endParaRPr lang="en-US" sz="1000" dirty="0"/>
          </a:p>
        </p:txBody>
      </p:sp>
      <p:sp>
        <p:nvSpPr>
          <p:cNvPr id="32" name="TextBox 31"/>
          <p:cNvSpPr txBox="1"/>
          <p:nvPr/>
        </p:nvSpPr>
        <p:spPr>
          <a:xfrm>
            <a:off x="2019216" y="1928336"/>
            <a:ext cx="968727" cy="276999"/>
          </a:xfrm>
          <a:prstGeom prst="rect">
            <a:avLst/>
          </a:prstGeom>
          <a:noFill/>
          <a:ln>
            <a:solidFill>
              <a:schemeClr val="tx1"/>
            </a:solidFill>
          </a:ln>
        </p:spPr>
        <p:txBody>
          <a:bodyPr wrap="none" rtlCol="0">
            <a:spAutoFit/>
          </a:bodyPr>
          <a:lstStyle/>
          <a:p>
            <a:r>
              <a:rPr lang="fr-FR" sz="1200" dirty="0" err="1" smtClean="0"/>
              <a:t>Antiochus</a:t>
            </a:r>
            <a:r>
              <a:rPr lang="fr-FR" sz="1200" dirty="0" smtClean="0"/>
              <a:t> IV</a:t>
            </a:r>
            <a:endParaRPr lang="en-US" sz="1200" dirty="0"/>
          </a:p>
        </p:txBody>
      </p:sp>
      <p:cxnSp>
        <p:nvCxnSpPr>
          <p:cNvPr id="37" name="Straight Arrow Connector 36"/>
          <p:cNvCxnSpPr>
            <a:stCxn id="32" idx="2"/>
            <a:endCxn id="30" idx="0"/>
          </p:cNvCxnSpPr>
          <p:nvPr/>
        </p:nvCxnSpPr>
        <p:spPr>
          <a:xfrm>
            <a:off x="2503580"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006202" y="2294691"/>
            <a:ext cx="995978" cy="276999"/>
          </a:xfrm>
          <a:prstGeom prst="rect">
            <a:avLst/>
          </a:prstGeom>
          <a:solidFill>
            <a:schemeClr val="bg1"/>
          </a:solidFill>
          <a:ln>
            <a:noFill/>
          </a:ln>
        </p:spPr>
        <p:txBody>
          <a:bodyPr wrap="none" rtlCol="0">
            <a:spAutoFit/>
          </a:bodyPr>
          <a:lstStyle/>
          <a:p>
            <a:r>
              <a:rPr lang="en-US" sz="1200" dirty="0" smtClean="0">
                <a:solidFill>
                  <a:srgbClr val="FF0000"/>
                </a:solidFill>
              </a:rPr>
              <a:t>Abomination</a:t>
            </a:r>
          </a:p>
        </p:txBody>
      </p:sp>
      <p:sp>
        <p:nvSpPr>
          <p:cNvPr id="40" name="Freeform 39"/>
          <p:cNvSpPr/>
          <p:nvPr/>
        </p:nvSpPr>
        <p:spPr>
          <a:xfrm>
            <a:off x="1294646" y="1247457"/>
            <a:ext cx="1195057" cy="676910"/>
          </a:xfrm>
          <a:custGeom>
            <a:avLst/>
            <a:gdLst>
              <a:gd name="connsiteX0" fmla="*/ 0 w 1195057"/>
              <a:gd name="connsiteY0" fmla="*/ 676910 h 676910"/>
              <a:gd name="connsiteX1" fmla="*/ 289710 w 1195057"/>
              <a:gd name="connsiteY1" fmla="*/ 79382 h 676910"/>
              <a:gd name="connsiteX2" fmla="*/ 1032095 w 1195057"/>
              <a:gd name="connsiteY2" fmla="*/ 61275 h 676910"/>
              <a:gd name="connsiteX3" fmla="*/ 1195057 w 1195057"/>
              <a:gd name="connsiteY3" fmla="*/ 586376 h 676910"/>
            </a:gdLst>
            <a:ahLst/>
            <a:cxnLst>
              <a:cxn ang="0">
                <a:pos x="connsiteX0" y="connsiteY0"/>
              </a:cxn>
              <a:cxn ang="0">
                <a:pos x="connsiteX1" y="connsiteY1"/>
              </a:cxn>
              <a:cxn ang="0">
                <a:pos x="connsiteX2" y="connsiteY2"/>
              </a:cxn>
              <a:cxn ang="0">
                <a:pos x="connsiteX3" y="connsiteY3"/>
              </a:cxn>
            </a:cxnLst>
            <a:rect l="l" t="t" r="r" b="b"/>
            <a:pathLst>
              <a:path w="1195057" h="676910">
                <a:moveTo>
                  <a:pt x="0" y="676910"/>
                </a:moveTo>
                <a:cubicBezTo>
                  <a:pt x="58847" y="429449"/>
                  <a:pt x="117694" y="181988"/>
                  <a:pt x="289710" y="79382"/>
                </a:cubicBezTo>
                <a:cubicBezTo>
                  <a:pt x="461726" y="-23224"/>
                  <a:pt x="881204" y="-23224"/>
                  <a:pt x="1032095" y="61275"/>
                </a:cubicBezTo>
                <a:cubicBezTo>
                  <a:pt x="1182986" y="145774"/>
                  <a:pt x="1189021" y="366075"/>
                  <a:pt x="1195057" y="586376"/>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58639" y="3638490"/>
            <a:ext cx="2122761" cy="584775"/>
          </a:xfrm>
          <a:prstGeom prst="rect">
            <a:avLst/>
          </a:prstGeom>
          <a:solidFill>
            <a:schemeClr val="bg1"/>
          </a:solidFill>
          <a:ln>
            <a:solidFill>
              <a:schemeClr val="tx1"/>
            </a:solidFill>
          </a:ln>
        </p:spPr>
        <p:txBody>
          <a:bodyPr wrap="none" rtlCol="0">
            <a:spAutoFit/>
          </a:bodyPr>
          <a:lstStyle/>
          <a:p>
            <a:r>
              <a:rPr lang="fr-FR" sz="1600" dirty="0"/>
              <a:t>The </a:t>
            </a:r>
            <a:r>
              <a:rPr lang="fr-FR" sz="1600" dirty="0" smtClean="0"/>
              <a:t>Temple</a:t>
            </a:r>
            <a:r>
              <a:rPr lang="en-US" sz="1600" dirty="0" smtClean="0"/>
              <a:t> is profaned</a:t>
            </a:r>
            <a:endParaRPr lang="fr-FR" sz="1600" dirty="0"/>
          </a:p>
          <a:p>
            <a:r>
              <a:rPr lang="fr-FR" sz="1600" dirty="0"/>
              <a:t>Le temple est profané</a:t>
            </a:r>
            <a:endParaRPr lang="en-US" sz="1600" dirty="0"/>
          </a:p>
        </p:txBody>
      </p:sp>
      <p:cxnSp>
        <p:nvCxnSpPr>
          <p:cNvPr id="42" name="Straight Arrow Connector 41"/>
          <p:cNvCxnSpPr/>
          <p:nvPr/>
        </p:nvCxnSpPr>
        <p:spPr>
          <a:xfrm>
            <a:off x="2503579"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097882" y="1928336"/>
            <a:ext cx="665118" cy="276999"/>
          </a:xfrm>
          <a:prstGeom prst="rect">
            <a:avLst/>
          </a:prstGeom>
          <a:noFill/>
          <a:ln>
            <a:solidFill>
              <a:schemeClr val="tx1"/>
            </a:solidFill>
          </a:ln>
        </p:spPr>
        <p:txBody>
          <a:bodyPr wrap="none" rtlCol="0">
            <a:spAutoFit/>
          </a:bodyPr>
          <a:lstStyle/>
          <a:p>
            <a:r>
              <a:rPr lang="en-US" sz="1200" dirty="0" smtClean="0"/>
              <a:t>Future?</a:t>
            </a:r>
            <a:endParaRPr lang="en-US" sz="1200" dirty="0"/>
          </a:p>
        </p:txBody>
      </p:sp>
      <p:cxnSp>
        <p:nvCxnSpPr>
          <p:cNvPr id="44" name="Straight Arrow Connector 43"/>
          <p:cNvCxnSpPr/>
          <p:nvPr/>
        </p:nvCxnSpPr>
        <p:spPr>
          <a:xfrm>
            <a:off x="8430440" y="2205335"/>
            <a:ext cx="1" cy="68926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4300396" y="1230806"/>
            <a:ext cx="3983525" cy="693561"/>
          </a:xfrm>
          <a:custGeom>
            <a:avLst/>
            <a:gdLst>
              <a:gd name="connsiteX0" fmla="*/ 0 w 3983525"/>
              <a:gd name="connsiteY0" fmla="*/ 693561 h 693561"/>
              <a:gd name="connsiteX1" fmla="*/ 217283 w 3983525"/>
              <a:gd name="connsiteY1" fmla="*/ 258995 h 693561"/>
              <a:gd name="connsiteX2" fmla="*/ 1258432 w 3983525"/>
              <a:gd name="connsiteY2" fmla="*/ 59819 h 693561"/>
              <a:gd name="connsiteX3" fmla="*/ 3295461 w 3983525"/>
              <a:gd name="connsiteY3" fmla="*/ 41712 h 693561"/>
              <a:gd name="connsiteX4" fmla="*/ 3983525 w 3983525"/>
              <a:gd name="connsiteY4" fmla="*/ 575866 h 69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525" h="693561">
                <a:moveTo>
                  <a:pt x="0" y="693561"/>
                </a:moveTo>
                <a:cubicBezTo>
                  <a:pt x="3772" y="529090"/>
                  <a:pt x="7544" y="364619"/>
                  <a:pt x="217283" y="258995"/>
                </a:cubicBezTo>
                <a:cubicBezTo>
                  <a:pt x="427022" y="153371"/>
                  <a:pt x="745402" y="96033"/>
                  <a:pt x="1258432" y="59819"/>
                </a:cubicBezTo>
                <a:cubicBezTo>
                  <a:pt x="1771462" y="23605"/>
                  <a:pt x="2841279" y="-44296"/>
                  <a:pt x="3295461" y="41712"/>
                </a:cubicBezTo>
                <a:cubicBezTo>
                  <a:pt x="3749643" y="127720"/>
                  <a:pt x="3866584" y="351793"/>
                  <a:pt x="3983525" y="575866"/>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929812" y="2294691"/>
            <a:ext cx="1101776" cy="276999"/>
          </a:xfrm>
          <a:prstGeom prst="rect">
            <a:avLst/>
          </a:prstGeom>
          <a:solidFill>
            <a:schemeClr val="bg1"/>
          </a:solidFill>
          <a:ln>
            <a:noFill/>
          </a:ln>
        </p:spPr>
        <p:txBody>
          <a:bodyPr wrap="none" rtlCol="0">
            <a:spAutoFit/>
          </a:bodyPr>
          <a:lstStyle/>
          <a:p>
            <a:r>
              <a:rPr lang="en-US" sz="1200" dirty="0" smtClean="0">
                <a:solidFill>
                  <a:srgbClr val="FF0000"/>
                </a:solidFill>
              </a:rPr>
              <a:t>Abomination ?</a:t>
            </a:r>
          </a:p>
        </p:txBody>
      </p:sp>
      <p:sp>
        <p:nvSpPr>
          <p:cNvPr id="47" name="Freeform 46"/>
          <p:cNvSpPr/>
          <p:nvPr/>
        </p:nvSpPr>
        <p:spPr>
          <a:xfrm>
            <a:off x="1183178" y="361890"/>
            <a:ext cx="7218438" cy="1544370"/>
          </a:xfrm>
          <a:custGeom>
            <a:avLst/>
            <a:gdLst>
              <a:gd name="connsiteX0" fmla="*/ 93361 w 7218438"/>
              <a:gd name="connsiteY0" fmla="*/ 1620934 h 1620934"/>
              <a:gd name="connsiteX1" fmla="*/ 464553 w 7218438"/>
              <a:gd name="connsiteY1" fmla="*/ 290075 h 1620934"/>
              <a:gd name="connsiteX2" fmla="*/ 3714747 w 7218438"/>
              <a:gd name="connsiteY2" fmla="*/ 99952 h 1620934"/>
              <a:gd name="connsiteX3" fmla="*/ 6494161 w 7218438"/>
              <a:gd name="connsiteY3" fmla="*/ 118059 h 1620934"/>
              <a:gd name="connsiteX4" fmla="*/ 7218438 w 7218438"/>
              <a:gd name="connsiteY4" fmla="*/ 1530400 h 1620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8" h="1620934">
                <a:moveTo>
                  <a:pt x="93361" y="1620934"/>
                </a:moveTo>
                <a:cubicBezTo>
                  <a:pt x="-22825" y="1082253"/>
                  <a:pt x="-139011" y="543572"/>
                  <a:pt x="464553" y="290075"/>
                </a:cubicBezTo>
                <a:cubicBezTo>
                  <a:pt x="1068117" y="36578"/>
                  <a:pt x="2709812" y="128621"/>
                  <a:pt x="3714747" y="99952"/>
                </a:cubicBezTo>
                <a:cubicBezTo>
                  <a:pt x="4719682" y="71283"/>
                  <a:pt x="5910213" y="-120349"/>
                  <a:pt x="6494161" y="118059"/>
                </a:cubicBezTo>
                <a:cubicBezTo>
                  <a:pt x="7078110" y="356467"/>
                  <a:pt x="7148274" y="943433"/>
                  <a:pt x="7218438" y="1530400"/>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6934200" y="3638490"/>
            <a:ext cx="2097388" cy="1323439"/>
          </a:xfrm>
          <a:prstGeom prst="rect">
            <a:avLst/>
          </a:prstGeom>
          <a:noFill/>
          <a:ln>
            <a:solidFill>
              <a:schemeClr val="tx1"/>
            </a:solidFill>
          </a:ln>
        </p:spPr>
        <p:txBody>
          <a:bodyPr wrap="square" rtlCol="0">
            <a:spAutoFit/>
          </a:bodyPr>
          <a:lstStyle/>
          <a:p>
            <a:pPr algn="r"/>
            <a:r>
              <a:rPr lang="fr-FR" sz="1600" dirty="0"/>
              <a:t>man of </a:t>
            </a:r>
            <a:r>
              <a:rPr lang="fr-FR" sz="1600" dirty="0" err="1" smtClean="0"/>
              <a:t>lawlessness</a:t>
            </a:r>
            <a:endParaRPr lang="fr-FR" sz="1600" dirty="0" smtClean="0"/>
          </a:p>
          <a:p>
            <a:pPr algn="r"/>
            <a:r>
              <a:rPr lang="fr-FR" sz="1600" dirty="0" smtClean="0"/>
              <a:t>in </a:t>
            </a:r>
            <a:r>
              <a:rPr lang="fr-FR" sz="1600" dirty="0"/>
              <a:t>temple of </a:t>
            </a:r>
            <a:r>
              <a:rPr lang="fr-FR" sz="1600" dirty="0" err="1" smtClean="0"/>
              <a:t>God</a:t>
            </a:r>
            <a:endParaRPr lang="fr-FR" sz="1600" dirty="0" smtClean="0"/>
          </a:p>
          <a:p>
            <a:pPr algn="r"/>
            <a:endParaRPr lang="fr-FR" sz="1600" dirty="0"/>
          </a:p>
          <a:p>
            <a:pPr algn="r"/>
            <a:r>
              <a:rPr lang="fr-FR" sz="1600" dirty="0"/>
              <a:t>l'homme impie </a:t>
            </a:r>
            <a:endParaRPr lang="fr-FR" sz="1600" dirty="0" smtClean="0"/>
          </a:p>
          <a:p>
            <a:pPr algn="r"/>
            <a:r>
              <a:rPr lang="fr-FR" sz="1600" dirty="0" smtClean="0"/>
              <a:t>dans </a:t>
            </a:r>
            <a:r>
              <a:rPr lang="fr-FR" sz="1600" dirty="0"/>
              <a:t>le temple de Dieu</a:t>
            </a:r>
            <a:endParaRPr lang="en-US" sz="1600" dirty="0"/>
          </a:p>
        </p:txBody>
      </p:sp>
      <p:cxnSp>
        <p:nvCxnSpPr>
          <p:cNvPr id="49" name="Straight Arrow Connector 48"/>
          <p:cNvCxnSpPr/>
          <p:nvPr/>
        </p:nvCxnSpPr>
        <p:spPr>
          <a:xfrm>
            <a:off x="8436556" y="3333690"/>
            <a:ext cx="0" cy="30480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rot="900000">
            <a:off x="7459925" y="4627959"/>
            <a:ext cx="1234551"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1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26896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5" name="Rectangle 2" hidden="1"/>
          <p:cNvSpPr>
            <a:spLocks noGrp="1" noChangeArrowheads="1"/>
          </p:cNvSpPr>
          <p:nvPr>
            <p:ph type="title"/>
          </p:nvPr>
        </p:nvSpPr>
        <p:spPr/>
        <p:txBody>
          <a:bodyPr/>
          <a:lstStyle/>
          <a:p>
            <a:pPr eaLnBrk="1" hangingPunct="1"/>
            <a:r>
              <a:rPr lang="en-US" altLang="en-US" sz="2400" smtClean="0"/>
              <a:t>Jerusalem from south slope of Mount of Olives</a:t>
            </a:r>
            <a:endParaRPr lang="en-US" altLang="en-US" smtClean="0"/>
          </a:p>
        </p:txBody>
      </p:sp>
      <p:pic>
        <p:nvPicPr>
          <p:cNvPr id="1026" name="Picture 2" descr="D:\My Documents\_______ManiwakiChurch\_sermons\2014 July-Dec\2014 11 30 Abomination Desolation II\pics\70AD\mount-of-olives-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49"/>
            <a:ext cx="9144000"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499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lnSpcReduction="10000"/>
          </a:bodyPr>
          <a:lstStyle/>
          <a:p>
            <a:pPr marL="0" indent="0">
              <a:buNone/>
            </a:pPr>
            <a:r>
              <a:rPr lang="fr-FR" b="1" dirty="0"/>
              <a:t>Matthieu </a:t>
            </a:r>
            <a:r>
              <a:rPr lang="fr-FR" b="1" dirty="0" smtClean="0"/>
              <a:t>24:3</a:t>
            </a:r>
            <a:r>
              <a:rPr lang="fr-FR" dirty="0" smtClean="0"/>
              <a:t> </a:t>
            </a:r>
            <a:r>
              <a:rPr lang="fr-FR" dirty="0"/>
              <a:t>Il s'assit sur la montagne des Oliviers. Et les disciples vinrent en particulier lui poser cette question: Dis -nous, </a:t>
            </a:r>
            <a:endParaRPr lang="fr-FR" dirty="0" smtClean="0"/>
          </a:p>
          <a:p>
            <a:r>
              <a:rPr lang="fr-FR" dirty="0" smtClean="0">
                <a:solidFill>
                  <a:srgbClr val="0000FF"/>
                </a:solidFill>
              </a:rPr>
              <a:t>quand </a:t>
            </a:r>
            <a:r>
              <a:rPr lang="fr-FR" dirty="0">
                <a:solidFill>
                  <a:srgbClr val="0000FF"/>
                </a:solidFill>
              </a:rPr>
              <a:t>cela arrivera -t-il</a:t>
            </a:r>
            <a:r>
              <a:rPr lang="fr-FR" dirty="0"/>
              <a:t>, </a:t>
            </a:r>
            <a:endParaRPr lang="fr-FR" dirty="0" smtClean="0"/>
          </a:p>
          <a:p>
            <a:r>
              <a:rPr lang="fr-FR" dirty="0" smtClean="0"/>
              <a:t>et </a:t>
            </a:r>
            <a:r>
              <a:rPr lang="fr-FR" dirty="0"/>
              <a:t>quel sera </a:t>
            </a:r>
            <a:r>
              <a:rPr lang="fr-FR" dirty="0">
                <a:solidFill>
                  <a:srgbClr val="0000FF"/>
                </a:solidFill>
              </a:rPr>
              <a:t>le signe de ton avènement </a:t>
            </a:r>
            <a:endParaRPr lang="fr-FR" dirty="0" smtClean="0">
              <a:solidFill>
                <a:srgbClr val="0000FF"/>
              </a:solidFill>
            </a:endParaRPr>
          </a:p>
          <a:p>
            <a:r>
              <a:rPr lang="fr-FR" dirty="0" smtClean="0"/>
              <a:t>et </a:t>
            </a:r>
            <a:r>
              <a:rPr lang="fr-FR" dirty="0"/>
              <a:t>de la </a:t>
            </a:r>
            <a:r>
              <a:rPr lang="fr-FR" dirty="0">
                <a:solidFill>
                  <a:srgbClr val="0000FF"/>
                </a:solidFill>
              </a:rPr>
              <a:t>fin du monde </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24:3</a:t>
            </a:r>
            <a:r>
              <a:rPr lang="en-US" dirty="0"/>
              <a:t> As he sat on the Mount of Olives, the disciples came to him privately, saying, "Tell us</a:t>
            </a:r>
            <a:r>
              <a:rPr lang="en-US" dirty="0" smtClean="0"/>
              <a:t>,</a:t>
            </a:r>
          </a:p>
          <a:p>
            <a:r>
              <a:rPr lang="en-US" dirty="0" smtClean="0">
                <a:solidFill>
                  <a:srgbClr val="0000FF"/>
                </a:solidFill>
              </a:rPr>
              <a:t>when </a:t>
            </a:r>
            <a:r>
              <a:rPr lang="en-US" dirty="0">
                <a:solidFill>
                  <a:srgbClr val="0000FF"/>
                </a:solidFill>
              </a:rPr>
              <a:t>will these things be</a:t>
            </a:r>
            <a:r>
              <a:rPr lang="en-US" dirty="0"/>
              <a:t>, </a:t>
            </a:r>
            <a:endParaRPr lang="en-US" dirty="0" smtClean="0"/>
          </a:p>
          <a:p>
            <a:r>
              <a:rPr lang="en-US" dirty="0" smtClean="0"/>
              <a:t>and what </a:t>
            </a:r>
            <a:r>
              <a:rPr lang="en-US" dirty="0"/>
              <a:t>will be the </a:t>
            </a:r>
            <a:r>
              <a:rPr lang="en-US" dirty="0">
                <a:solidFill>
                  <a:srgbClr val="0000FF"/>
                </a:solidFill>
              </a:rPr>
              <a:t>sign of your coming </a:t>
            </a:r>
            <a:endParaRPr lang="en-US" dirty="0" smtClean="0">
              <a:solidFill>
                <a:srgbClr val="0000FF"/>
              </a:solidFill>
            </a:endParaRPr>
          </a:p>
          <a:p>
            <a:r>
              <a:rPr lang="en-US" dirty="0" smtClean="0"/>
              <a:t>and </a:t>
            </a:r>
            <a:r>
              <a:rPr lang="en-US" dirty="0"/>
              <a:t>of the </a:t>
            </a:r>
            <a:r>
              <a:rPr lang="en-US" dirty="0">
                <a:solidFill>
                  <a:srgbClr val="0000FF"/>
                </a:solidFill>
              </a:rPr>
              <a:t>end of the age</a:t>
            </a:r>
            <a:r>
              <a:rPr lang="en-US" dirty="0" smtClean="0"/>
              <a:t>?"</a:t>
            </a:r>
            <a:endParaRPr lang="en-US" dirty="0"/>
          </a:p>
        </p:txBody>
      </p:sp>
    </p:spTree>
    <p:extLst>
      <p:ext uri="{BB962C8B-B14F-4D97-AF65-F5344CB8AC3E}">
        <p14:creationId xmlns:p14="http://schemas.microsoft.com/office/powerpoint/2010/main" val="148527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Matthieu </a:t>
            </a:r>
            <a:r>
              <a:rPr lang="fr-FR" b="1" dirty="0" smtClean="0"/>
              <a:t>24:6</a:t>
            </a:r>
            <a:r>
              <a:rPr lang="fr-FR" dirty="0" smtClean="0"/>
              <a:t> </a:t>
            </a:r>
            <a:r>
              <a:rPr lang="fr-FR" dirty="0"/>
              <a:t>Vous entendrez parler de guerres et de bruits de guerres: gardez -vous d'être troublés, car il faut que ces choses arrivent. Mais ce </a:t>
            </a:r>
            <a:r>
              <a:rPr lang="fr-FR" dirty="0">
                <a:solidFill>
                  <a:srgbClr val="FF0000"/>
                </a:solidFill>
              </a:rPr>
              <a:t>ne sera pas encore la fin</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24:6</a:t>
            </a:r>
            <a:r>
              <a:rPr lang="en-US" dirty="0"/>
              <a:t> And you will hear of wars and rumors of wars. See that you are not alarmed, for this must take place, but the </a:t>
            </a:r>
            <a:r>
              <a:rPr lang="en-US" dirty="0">
                <a:solidFill>
                  <a:srgbClr val="FF0000"/>
                </a:solidFill>
              </a:rPr>
              <a:t>end is not yet</a:t>
            </a:r>
            <a:r>
              <a:rPr lang="en-US" dirty="0" smtClean="0"/>
              <a:t>.</a:t>
            </a:r>
            <a:endParaRPr lang="en-US" dirty="0"/>
          </a:p>
        </p:txBody>
      </p:sp>
    </p:spTree>
    <p:extLst>
      <p:ext uri="{BB962C8B-B14F-4D97-AF65-F5344CB8AC3E}">
        <p14:creationId xmlns:p14="http://schemas.microsoft.com/office/powerpoint/2010/main" val="1693484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686800" cy="3124200"/>
          </a:xfrm>
        </p:spPr>
        <p:txBody>
          <a:bodyPr>
            <a:normAutofit/>
          </a:bodyPr>
          <a:lstStyle/>
          <a:p>
            <a:pPr marL="0" indent="0">
              <a:buNone/>
            </a:pPr>
            <a:r>
              <a:rPr lang="fr-FR" b="1" dirty="0"/>
              <a:t>Matthieu </a:t>
            </a:r>
            <a:r>
              <a:rPr lang="fr-FR" b="1" dirty="0" smtClean="0"/>
              <a:t>24:8</a:t>
            </a:r>
            <a:r>
              <a:rPr lang="fr-FR" dirty="0" smtClean="0"/>
              <a:t> </a:t>
            </a:r>
            <a:r>
              <a:rPr lang="fr-FR" dirty="0"/>
              <a:t>Tout cela ne sera que </a:t>
            </a:r>
            <a:r>
              <a:rPr lang="fr-FR" dirty="0">
                <a:solidFill>
                  <a:srgbClr val="FF0000"/>
                </a:solidFill>
              </a:rPr>
              <a:t>le commencement des douleurs</a:t>
            </a:r>
            <a:r>
              <a:rPr lang="fr-FR" dirty="0" smtClean="0"/>
              <a:t>.</a:t>
            </a:r>
            <a:endParaRPr lang="en-US" dirty="0"/>
          </a:p>
        </p:txBody>
      </p:sp>
      <p:sp>
        <p:nvSpPr>
          <p:cNvPr id="4" name="Content Placeholder 2"/>
          <p:cNvSpPr txBox="1">
            <a:spLocks/>
          </p:cNvSpPr>
          <p:nvPr/>
        </p:nvSpPr>
        <p:spPr>
          <a:xfrm>
            <a:off x="228600" y="3429001"/>
            <a:ext cx="8915400" cy="3276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Matthew 24:8</a:t>
            </a:r>
            <a:r>
              <a:rPr lang="en-US" dirty="0"/>
              <a:t> All these are but the </a:t>
            </a:r>
            <a:r>
              <a:rPr lang="en-US" dirty="0">
                <a:solidFill>
                  <a:srgbClr val="FF0000"/>
                </a:solidFill>
              </a:rPr>
              <a:t>beginning of the birth pains</a:t>
            </a:r>
            <a:r>
              <a:rPr lang="en-US" dirty="0" smtClean="0"/>
              <a:t>.</a:t>
            </a:r>
            <a:endParaRPr lang="en-US" dirty="0"/>
          </a:p>
        </p:txBody>
      </p:sp>
    </p:spTree>
    <p:extLst>
      <p:ext uri="{BB962C8B-B14F-4D97-AF65-F5344CB8AC3E}">
        <p14:creationId xmlns:p14="http://schemas.microsoft.com/office/powerpoint/2010/main" val="18228765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Desktop\jerviews\sr\04126u Jerusalem from south slope of Mount of Olives, mat04126zzzadjyyy.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16917</TotalTime>
  <Words>3378</Words>
  <Application>Microsoft Office PowerPoint</Application>
  <PresentationFormat>On-screen Show (4:3)</PresentationFormat>
  <Paragraphs>351</Paragraphs>
  <Slides>58</Slides>
  <Notes>33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Jerusalem from south slope of Mount of Olives</vt:lpstr>
      <vt:lpstr>Jerusalem from south slope of Mount of Olives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Grebe</dc:creator>
  <cp:lastModifiedBy>Carlos</cp:lastModifiedBy>
  <cp:revision>1205</cp:revision>
  <dcterms:created xsi:type="dcterms:W3CDTF">2006-08-16T00:00:00Z</dcterms:created>
  <dcterms:modified xsi:type="dcterms:W3CDTF">2014-11-30T06:10:07Z</dcterms:modified>
</cp:coreProperties>
</file>