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88" r:id="rId2"/>
    <p:sldId id="339" r:id="rId3"/>
    <p:sldId id="466" r:id="rId4"/>
    <p:sldId id="441" r:id="rId5"/>
    <p:sldId id="444" r:id="rId6"/>
    <p:sldId id="445" r:id="rId7"/>
    <p:sldId id="442" r:id="rId8"/>
    <p:sldId id="448" r:id="rId9"/>
    <p:sldId id="447" r:id="rId10"/>
    <p:sldId id="446" r:id="rId11"/>
    <p:sldId id="450" r:id="rId12"/>
    <p:sldId id="451" r:id="rId13"/>
    <p:sldId id="449" r:id="rId14"/>
    <p:sldId id="453" r:id="rId15"/>
    <p:sldId id="454" r:id="rId16"/>
    <p:sldId id="455" r:id="rId17"/>
    <p:sldId id="456" r:id="rId18"/>
    <p:sldId id="457" r:id="rId19"/>
    <p:sldId id="458" r:id="rId20"/>
    <p:sldId id="459" r:id="rId21"/>
    <p:sldId id="460" r:id="rId22"/>
    <p:sldId id="461" r:id="rId23"/>
    <p:sldId id="462" r:id="rId24"/>
    <p:sldId id="465" r:id="rId25"/>
    <p:sldId id="464" r:id="rId26"/>
    <p:sldId id="467" r:id="rId27"/>
    <p:sldId id="468" r:id="rId28"/>
    <p:sldId id="469" r:id="rId29"/>
    <p:sldId id="470" r:id="rId30"/>
    <p:sldId id="47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p:scale>
          <a:sx n="100" d="100"/>
          <a:sy n="100" d="100"/>
        </p:scale>
        <p:origin x="-552" y="-2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4/27/2016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2" descr="D:\My Documents\HebrewCourseBriercrestFirstYear2014\Rocine Readings\05 1 Samuel 17_32-38\pics\9-Jehovah-Jire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85800"/>
            <a:ext cx="91440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415772"/>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16:17 </a:t>
            </a:r>
          </a:p>
          <a:p>
            <a:pPr>
              <a:spcAft>
                <a:spcPts val="1200"/>
              </a:spcAft>
              <a:tabLst>
                <a:tab pos="227013" algn="l"/>
                <a:tab pos="461963" algn="l"/>
                <a:tab pos="687388" algn="l"/>
                <a:tab pos="914400" algn="l"/>
              </a:tabLst>
            </a:pPr>
            <a:r>
              <a:rPr lang="en-US" sz="1400" dirty="0" smtClean="0"/>
              <a:t>So </a:t>
            </a:r>
            <a:r>
              <a:rPr lang="en-US" sz="1400" dirty="0"/>
              <a:t>Saul said to his servants,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solidFill>
                  <a:srgbClr val="FF0000"/>
                </a:solidFill>
              </a:rPr>
              <a:t>Provide</a:t>
            </a:r>
            <a:r>
              <a:rPr lang="en-US" sz="1400" dirty="0"/>
              <a:t> for me a man who can play well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bring him to me</a:t>
            </a:r>
            <a:r>
              <a:rPr lang="en-US" sz="1400" dirty="0" smtClean="0"/>
              <a:t>."</a:t>
            </a:r>
            <a:endParaRPr lang="en-US" sz="1400" dirty="0"/>
          </a:p>
        </p:txBody>
      </p:sp>
      <p:sp>
        <p:nvSpPr>
          <p:cNvPr id="14" name="Content Placeholder 2"/>
          <p:cNvSpPr txBox="1">
            <a:spLocks/>
          </p:cNvSpPr>
          <p:nvPr/>
        </p:nvSpPr>
        <p:spPr>
          <a:xfrm>
            <a:off x="4876800" y="533400"/>
            <a:ext cx="4267200" cy="1508105"/>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שָׁא֖וּל אֶל־עֲבָדָ֑יו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solidFill>
                  <a:srgbClr val="FF0000"/>
                </a:solidFill>
                <a:latin typeface="SBL Hebrew" pitchFamily="2" charset="-79"/>
                <a:cs typeface="SBL Hebrew" pitchFamily="2" charset="-79"/>
              </a:rPr>
              <a:t>רְאוּ</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לִ֗י אִ֚ישׁ מֵיטִ֣יב לְנַגֵּ֔ן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וַהֲבִיאוֹתֶ֖ם </a:t>
            </a:r>
            <a:r>
              <a:rPr lang="he-IL" sz="2000" dirty="0">
                <a:latin typeface="SBL Hebrew" pitchFamily="2" charset="-79"/>
                <a:cs typeface="SBL Hebrew" pitchFamily="2" charset="-79"/>
              </a:rPr>
              <a:t>אֵלָֽי׃</a:t>
            </a:r>
            <a:endParaRPr lang="en-US" sz="2000" dirty="0" smtClean="0">
              <a:latin typeface="SBL Hebrew" pitchFamily="2" charset="-79"/>
              <a:cs typeface="SBL Hebrew" pitchFamily="2" charset="-79"/>
            </a:endParaRPr>
          </a:p>
        </p:txBody>
      </p:sp>
      <p:sp>
        <p:nvSpPr>
          <p:cNvPr id="9" name="Rectangle 8"/>
          <p:cNvSpPr/>
          <p:nvPr/>
        </p:nvSpPr>
        <p:spPr>
          <a:xfrm>
            <a:off x="0" y="2438400"/>
            <a:ext cx="45720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Who else was going to “provide” a man for himself?</a:t>
            </a:r>
          </a:p>
        </p:txBody>
      </p:sp>
    </p:spTree>
    <p:extLst>
      <p:ext uri="{BB962C8B-B14F-4D97-AF65-F5344CB8AC3E}">
        <p14:creationId xmlns:p14="http://schemas.microsoft.com/office/powerpoint/2010/main" val="1223370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415772"/>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16:17 </a:t>
            </a:r>
          </a:p>
          <a:p>
            <a:pPr>
              <a:spcAft>
                <a:spcPts val="1200"/>
              </a:spcAft>
              <a:tabLst>
                <a:tab pos="227013" algn="l"/>
                <a:tab pos="461963" algn="l"/>
                <a:tab pos="687388" algn="l"/>
                <a:tab pos="914400" algn="l"/>
              </a:tabLst>
            </a:pPr>
            <a:r>
              <a:rPr lang="en-US" sz="1400" dirty="0" smtClean="0"/>
              <a:t>So </a:t>
            </a:r>
            <a:r>
              <a:rPr lang="en-US" sz="1400" dirty="0"/>
              <a:t>Saul said to his servants,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solidFill>
                  <a:srgbClr val="FF0000"/>
                </a:solidFill>
              </a:rPr>
              <a:t>Provide</a:t>
            </a:r>
            <a:r>
              <a:rPr lang="en-US" sz="1400" dirty="0"/>
              <a:t> for me a man who can play well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bring him to me</a:t>
            </a:r>
            <a:r>
              <a:rPr lang="en-US" sz="1400" dirty="0" smtClean="0"/>
              <a:t>."</a:t>
            </a:r>
            <a:endParaRPr lang="en-US" sz="1400" dirty="0"/>
          </a:p>
        </p:txBody>
      </p:sp>
      <p:sp>
        <p:nvSpPr>
          <p:cNvPr id="14" name="Content Placeholder 2"/>
          <p:cNvSpPr txBox="1">
            <a:spLocks/>
          </p:cNvSpPr>
          <p:nvPr/>
        </p:nvSpPr>
        <p:spPr>
          <a:xfrm>
            <a:off x="4876800" y="533400"/>
            <a:ext cx="4267200" cy="1508105"/>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שָׁא֖וּל אֶל־עֲבָדָ֑יו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solidFill>
                  <a:srgbClr val="FF0000"/>
                </a:solidFill>
                <a:latin typeface="SBL Hebrew" pitchFamily="2" charset="-79"/>
                <a:cs typeface="SBL Hebrew" pitchFamily="2" charset="-79"/>
              </a:rPr>
              <a:t>רְאוּ</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לִ֗י אִ֚ישׁ מֵיטִ֣יב לְנַגֵּ֔ן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וַהֲבִיאוֹתֶ֖ם </a:t>
            </a:r>
            <a:r>
              <a:rPr lang="he-IL" sz="2000" dirty="0">
                <a:latin typeface="SBL Hebrew" pitchFamily="2" charset="-79"/>
                <a:cs typeface="SBL Hebrew" pitchFamily="2" charset="-79"/>
              </a:rPr>
              <a:t>אֵלָֽי׃</a:t>
            </a:r>
            <a:endParaRPr lang="en-US" sz="2000" dirty="0" smtClean="0">
              <a:latin typeface="SBL Hebrew" pitchFamily="2" charset="-79"/>
              <a:cs typeface="SBL Hebrew" pitchFamily="2" charset="-79"/>
            </a:endParaRPr>
          </a:p>
        </p:txBody>
      </p:sp>
      <p:sp>
        <p:nvSpPr>
          <p:cNvPr id="9" name="Rectangle 8"/>
          <p:cNvSpPr/>
          <p:nvPr/>
        </p:nvSpPr>
        <p:spPr>
          <a:xfrm>
            <a:off x="0" y="2438400"/>
            <a:ext cx="45720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Who else was going to “provide” a man for himself?</a:t>
            </a:r>
          </a:p>
        </p:txBody>
      </p:sp>
      <p:sp>
        <p:nvSpPr>
          <p:cNvPr id="7" name="Content Placeholder 2"/>
          <p:cNvSpPr txBox="1">
            <a:spLocks/>
          </p:cNvSpPr>
          <p:nvPr/>
        </p:nvSpPr>
        <p:spPr>
          <a:xfrm>
            <a:off x="5334000" y="3200400"/>
            <a:ext cx="3810000" cy="261610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אֶל־שְׁמוּאֵ֗ל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עַד־מָתַי֙ </a:t>
            </a:r>
            <a:r>
              <a:rPr lang="he-IL" sz="2000" dirty="0">
                <a:latin typeface="SBL Hebrew" pitchFamily="2" charset="-79"/>
                <a:cs typeface="SBL Hebrew" pitchFamily="2" charset="-79"/>
              </a:rPr>
              <a:t>אַתָּה֙ מִתְאַבֵּ֣ל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מְאַסְתִּ֔יו מִמְּלֹ֖ךְ עַל־יִשְׂרָאֵ֑ל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מַלֵּ֙א </a:t>
            </a:r>
            <a:r>
              <a:rPr lang="he-IL" sz="2000" dirty="0">
                <a:latin typeface="SBL Hebrew" pitchFamily="2" charset="-79"/>
                <a:cs typeface="SBL Hebrew" pitchFamily="2" charset="-79"/>
              </a:rPr>
              <a:t>קַרְנְךָ֜ שֶׁ֗מֶן וְלֵ֤ךְ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אֶֽשְׁלָחֲךָ֙ </a:t>
            </a:r>
            <a:r>
              <a:rPr lang="he-IL" sz="2000" dirty="0">
                <a:latin typeface="SBL Hebrew" pitchFamily="2" charset="-79"/>
                <a:cs typeface="SBL Hebrew" pitchFamily="2" charset="-79"/>
              </a:rPr>
              <a:t>אֶל־יִשַׁ֣י בֵּֽית־הַלַּחְמִ֔י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כִּֽי־</a:t>
            </a:r>
            <a:r>
              <a:rPr lang="he-IL" sz="2000" dirty="0" smtClean="0">
                <a:solidFill>
                  <a:srgbClr val="FF0000"/>
                </a:solidFill>
                <a:latin typeface="SBL Hebrew" pitchFamily="2" charset="-79"/>
                <a:cs typeface="SBL Hebrew" pitchFamily="2" charset="-79"/>
              </a:rPr>
              <a:t>רָאִ֧יתִי</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בְּבָנָ֛יו לִ֖י מֶֽלֶךְ׃</a:t>
            </a:r>
            <a:endParaRPr lang="en-US" sz="2000" dirty="0">
              <a:latin typeface="SBL Hebrew" pitchFamily="2" charset="-79"/>
              <a:cs typeface="SBL Hebrew" pitchFamily="2" charset="-79"/>
            </a:endParaRPr>
          </a:p>
        </p:txBody>
      </p:sp>
      <p:sp>
        <p:nvSpPr>
          <p:cNvPr id="8" name="Rectangle 7"/>
          <p:cNvSpPr/>
          <p:nvPr/>
        </p:nvSpPr>
        <p:spPr>
          <a:xfrm>
            <a:off x="0" y="3200400"/>
            <a:ext cx="5029200" cy="2523768"/>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16:1 </a:t>
            </a:r>
          </a:p>
          <a:p>
            <a:pPr>
              <a:spcAft>
                <a:spcPts val="1200"/>
              </a:spcAft>
              <a:tabLst>
                <a:tab pos="227013" algn="l"/>
                <a:tab pos="461963" algn="l"/>
                <a:tab pos="687388" algn="l"/>
                <a:tab pos="914400" algn="l"/>
              </a:tabLst>
            </a:pPr>
            <a:r>
              <a:rPr lang="en-US" sz="1400" dirty="0"/>
              <a:t>The LORD said to Samuel,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long will you grieve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since </a:t>
            </a:r>
            <a:r>
              <a:rPr lang="en-US" sz="1400" dirty="0"/>
              <a:t>I have rejected him from being king over Israel?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Fill </a:t>
            </a:r>
            <a:r>
              <a:rPr lang="en-US" sz="1400" dirty="0"/>
              <a:t>your horn with oil, and go.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I </a:t>
            </a:r>
            <a:r>
              <a:rPr lang="en-US" sz="1400" dirty="0"/>
              <a:t>will send you to Jesse the </a:t>
            </a:r>
            <a:r>
              <a:rPr lang="en-US" sz="1400" dirty="0" err="1"/>
              <a:t>Bethlehemite</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for </a:t>
            </a:r>
            <a:r>
              <a:rPr lang="en-US" sz="1400" dirty="0"/>
              <a:t>I have </a:t>
            </a:r>
            <a:r>
              <a:rPr lang="en-US" sz="1400" dirty="0">
                <a:solidFill>
                  <a:srgbClr val="FF0000"/>
                </a:solidFill>
              </a:rPr>
              <a:t>provided</a:t>
            </a:r>
            <a:r>
              <a:rPr lang="en-US" sz="1400" dirty="0"/>
              <a:t> for myself a king among his sons</a:t>
            </a:r>
            <a:r>
              <a:rPr lang="en-US" sz="1400" dirty="0" smtClean="0"/>
              <a:t>.”</a:t>
            </a:r>
            <a:endParaRPr lang="en-US" sz="1400" dirty="0"/>
          </a:p>
        </p:txBody>
      </p:sp>
    </p:spTree>
    <p:extLst>
      <p:ext uri="{BB962C8B-B14F-4D97-AF65-F5344CB8AC3E}">
        <p14:creationId xmlns:p14="http://schemas.microsoft.com/office/powerpoint/2010/main" val="2833432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415772"/>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16:17 </a:t>
            </a:r>
          </a:p>
          <a:p>
            <a:pPr>
              <a:spcAft>
                <a:spcPts val="1200"/>
              </a:spcAft>
              <a:tabLst>
                <a:tab pos="227013" algn="l"/>
                <a:tab pos="461963" algn="l"/>
                <a:tab pos="687388" algn="l"/>
                <a:tab pos="914400" algn="l"/>
              </a:tabLst>
            </a:pPr>
            <a:r>
              <a:rPr lang="en-US" sz="1400" dirty="0" smtClean="0"/>
              <a:t>So </a:t>
            </a:r>
            <a:r>
              <a:rPr lang="en-US" sz="1400" dirty="0"/>
              <a:t>Saul said to his servants,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solidFill>
                  <a:srgbClr val="FF0000"/>
                </a:solidFill>
              </a:rPr>
              <a:t>Provide</a:t>
            </a:r>
            <a:r>
              <a:rPr lang="en-US" sz="1400" dirty="0"/>
              <a:t> for me a man who can play well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bring him to me</a:t>
            </a:r>
            <a:r>
              <a:rPr lang="en-US" sz="1400" dirty="0" smtClean="0"/>
              <a:t>."</a:t>
            </a:r>
            <a:endParaRPr lang="en-US" sz="1400" dirty="0"/>
          </a:p>
        </p:txBody>
      </p:sp>
      <p:sp>
        <p:nvSpPr>
          <p:cNvPr id="14" name="Content Placeholder 2"/>
          <p:cNvSpPr txBox="1">
            <a:spLocks/>
          </p:cNvSpPr>
          <p:nvPr/>
        </p:nvSpPr>
        <p:spPr>
          <a:xfrm>
            <a:off x="4876800" y="533400"/>
            <a:ext cx="4267200" cy="1508105"/>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שָׁא֖וּל אֶל־עֲבָדָ֑יו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solidFill>
                  <a:srgbClr val="FF0000"/>
                </a:solidFill>
                <a:latin typeface="SBL Hebrew" pitchFamily="2" charset="-79"/>
                <a:cs typeface="SBL Hebrew" pitchFamily="2" charset="-79"/>
              </a:rPr>
              <a:t>רְאוּ</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לִ֗י אִ֚ישׁ מֵיטִ֣יב לְנַגֵּ֔ן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וַהֲבִיאוֹתֶ֖ם </a:t>
            </a:r>
            <a:r>
              <a:rPr lang="he-IL" sz="2000" dirty="0">
                <a:latin typeface="SBL Hebrew" pitchFamily="2" charset="-79"/>
                <a:cs typeface="SBL Hebrew" pitchFamily="2" charset="-79"/>
              </a:rPr>
              <a:t>אֵלָֽי׃</a:t>
            </a:r>
            <a:endParaRPr lang="en-US" sz="2000" dirty="0" smtClean="0">
              <a:latin typeface="SBL Hebrew" pitchFamily="2" charset="-79"/>
              <a:cs typeface="SBL Hebrew" pitchFamily="2" charset="-79"/>
            </a:endParaRPr>
          </a:p>
        </p:txBody>
      </p:sp>
      <p:sp>
        <p:nvSpPr>
          <p:cNvPr id="7" name="Content Placeholder 2"/>
          <p:cNvSpPr txBox="1">
            <a:spLocks/>
          </p:cNvSpPr>
          <p:nvPr/>
        </p:nvSpPr>
        <p:spPr>
          <a:xfrm>
            <a:off x="5334000" y="3200400"/>
            <a:ext cx="3810000" cy="261610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אֶל־שְׁמוּאֵ֗ל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עַד־מָתַי֙ </a:t>
            </a:r>
            <a:r>
              <a:rPr lang="he-IL" sz="2000" dirty="0">
                <a:latin typeface="SBL Hebrew" pitchFamily="2" charset="-79"/>
                <a:cs typeface="SBL Hebrew" pitchFamily="2" charset="-79"/>
              </a:rPr>
              <a:t>אַתָּה֙ מִתְאַבֵּ֣ל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מְאַסְתִּ֔יו מִמְּלֹ֖ךְ עַל־יִשְׂרָאֵ֑ל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מַלֵּ֙א </a:t>
            </a:r>
            <a:r>
              <a:rPr lang="he-IL" sz="2000" dirty="0">
                <a:latin typeface="SBL Hebrew" pitchFamily="2" charset="-79"/>
                <a:cs typeface="SBL Hebrew" pitchFamily="2" charset="-79"/>
              </a:rPr>
              <a:t>קַרְנְךָ֜ שֶׁ֗מֶן וְלֵ֤ךְ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אֶֽשְׁלָחֲךָ֙ </a:t>
            </a:r>
            <a:r>
              <a:rPr lang="he-IL" sz="2000" dirty="0">
                <a:latin typeface="SBL Hebrew" pitchFamily="2" charset="-79"/>
                <a:cs typeface="SBL Hebrew" pitchFamily="2" charset="-79"/>
              </a:rPr>
              <a:t>אֶל־יִשַׁ֣י בֵּֽית־הַלַּחְמִ֔י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כִּֽי־</a:t>
            </a:r>
            <a:r>
              <a:rPr lang="he-IL" sz="2000" dirty="0" smtClean="0">
                <a:solidFill>
                  <a:srgbClr val="FF0000"/>
                </a:solidFill>
                <a:latin typeface="SBL Hebrew" pitchFamily="2" charset="-79"/>
                <a:cs typeface="SBL Hebrew" pitchFamily="2" charset="-79"/>
              </a:rPr>
              <a:t>רָאִ֧יתִי</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בְּבָנָ֛יו לִ֖י מֶֽלֶךְ׃</a:t>
            </a:r>
            <a:endParaRPr lang="en-US" sz="2000" dirty="0">
              <a:latin typeface="SBL Hebrew" pitchFamily="2" charset="-79"/>
              <a:cs typeface="SBL Hebrew" pitchFamily="2" charset="-79"/>
            </a:endParaRPr>
          </a:p>
        </p:txBody>
      </p:sp>
      <p:sp>
        <p:nvSpPr>
          <p:cNvPr id="8" name="Rectangle 7"/>
          <p:cNvSpPr/>
          <p:nvPr/>
        </p:nvSpPr>
        <p:spPr>
          <a:xfrm>
            <a:off x="0" y="3200400"/>
            <a:ext cx="5029200" cy="2523768"/>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16:1 </a:t>
            </a:r>
          </a:p>
          <a:p>
            <a:pPr>
              <a:spcAft>
                <a:spcPts val="1200"/>
              </a:spcAft>
              <a:tabLst>
                <a:tab pos="227013" algn="l"/>
                <a:tab pos="461963" algn="l"/>
                <a:tab pos="687388" algn="l"/>
                <a:tab pos="914400" algn="l"/>
              </a:tabLst>
            </a:pPr>
            <a:r>
              <a:rPr lang="en-US" sz="1400" dirty="0"/>
              <a:t>The LORD said to Samuel,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long will you grieve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since </a:t>
            </a:r>
            <a:r>
              <a:rPr lang="en-US" sz="1400" dirty="0"/>
              <a:t>I have rejected him from being king over Israel?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Fill </a:t>
            </a:r>
            <a:r>
              <a:rPr lang="en-US" sz="1400" dirty="0"/>
              <a:t>your horn with oil, and go.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I </a:t>
            </a:r>
            <a:r>
              <a:rPr lang="en-US" sz="1400" dirty="0"/>
              <a:t>will send you to Jesse the </a:t>
            </a:r>
            <a:r>
              <a:rPr lang="en-US" sz="1400" dirty="0" err="1"/>
              <a:t>Bethlehemite</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for </a:t>
            </a:r>
            <a:r>
              <a:rPr lang="en-US" sz="1400" dirty="0"/>
              <a:t>I have </a:t>
            </a:r>
            <a:r>
              <a:rPr lang="en-US" sz="1400" dirty="0">
                <a:solidFill>
                  <a:srgbClr val="FF0000"/>
                </a:solidFill>
              </a:rPr>
              <a:t>provided</a:t>
            </a:r>
            <a:r>
              <a:rPr lang="en-US" sz="1400" dirty="0"/>
              <a:t> for myself a king among his sons</a:t>
            </a:r>
            <a:r>
              <a:rPr lang="en-US" sz="1400" dirty="0" smtClean="0"/>
              <a:t>.”</a:t>
            </a:r>
            <a:endParaRPr lang="en-US" sz="1400" dirty="0"/>
          </a:p>
        </p:txBody>
      </p:sp>
      <p:sp>
        <p:nvSpPr>
          <p:cNvPr id="12" name="Rectangle 11"/>
          <p:cNvSpPr/>
          <p:nvPr/>
        </p:nvSpPr>
        <p:spPr>
          <a:xfrm>
            <a:off x="0" y="6019800"/>
            <a:ext cx="8686800" cy="738664"/>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Both YHWH and Saul choose David but with very different insight.</a:t>
            </a:r>
          </a:p>
          <a:p>
            <a:pPr marL="285750" indent="-285750">
              <a:buFont typeface="Arial" panose="020B0604020202020204" pitchFamily="34" charset="0"/>
              <a:buChar char="•"/>
              <a:tabLst>
                <a:tab pos="227013" algn="l"/>
                <a:tab pos="461963" algn="l"/>
                <a:tab pos="687388" algn="l"/>
                <a:tab pos="914400" algn="l"/>
              </a:tabLst>
            </a:pPr>
            <a:r>
              <a:rPr lang="en-US" sz="1400" b="1" dirty="0" smtClean="0"/>
              <a:t>YHWH has chosen David as the next king.</a:t>
            </a:r>
          </a:p>
          <a:p>
            <a:pPr marL="285750" indent="-285750">
              <a:buFont typeface="Arial" panose="020B0604020202020204" pitchFamily="34" charset="0"/>
              <a:buChar char="•"/>
              <a:tabLst>
                <a:tab pos="227013" algn="l"/>
                <a:tab pos="461963" algn="l"/>
                <a:tab pos="687388" algn="l"/>
                <a:tab pos="914400" algn="l"/>
              </a:tabLst>
            </a:pPr>
            <a:r>
              <a:rPr lang="en-US" sz="1400" b="1" dirty="0" smtClean="0"/>
              <a:t>Saul will end up choosing a man for his inner court, not knowing that that man is God’s chosen to replace him.</a:t>
            </a:r>
          </a:p>
        </p:txBody>
      </p:sp>
      <p:sp>
        <p:nvSpPr>
          <p:cNvPr id="13" name="Rectangle 12"/>
          <p:cNvSpPr/>
          <p:nvPr/>
        </p:nvSpPr>
        <p:spPr>
          <a:xfrm>
            <a:off x="0" y="2438400"/>
            <a:ext cx="45720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Who else was going to “provide” a man for himself?</a:t>
            </a:r>
          </a:p>
        </p:txBody>
      </p:sp>
    </p:spTree>
    <p:extLst>
      <p:ext uri="{BB962C8B-B14F-4D97-AF65-F5344CB8AC3E}">
        <p14:creationId xmlns:p14="http://schemas.microsoft.com/office/powerpoint/2010/main" val="212633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415772"/>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16:17 </a:t>
            </a:r>
          </a:p>
          <a:p>
            <a:pPr>
              <a:spcAft>
                <a:spcPts val="1200"/>
              </a:spcAft>
              <a:tabLst>
                <a:tab pos="227013" algn="l"/>
                <a:tab pos="461963" algn="l"/>
                <a:tab pos="687388" algn="l"/>
                <a:tab pos="914400" algn="l"/>
              </a:tabLst>
            </a:pPr>
            <a:r>
              <a:rPr lang="en-US" sz="1400" dirty="0" smtClean="0"/>
              <a:t>So </a:t>
            </a:r>
            <a:r>
              <a:rPr lang="en-US" sz="1400" dirty="0"/>
              <a:t>Saul said to his servants,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solidFill>
                  <a:srgbClr val="FF0000"/>
                </a:solidFill>
              </a:rPr>
              <a:t>Provide</a:t>
            </a:r>
            <a:r>
              <a:rPr lang="en-US" sz="1400" dirty="0"/>
              <a:t> for me a man who can play well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bring him to me</a:t>
            </a:r>
            <a:r>
              <a:rPr lang="en-US" sz="1400" dirty="0" smtClean="0"/>
              <a:t>."</a:t>
            </a:r>
            <a:endParaRPr lang="en-US" sz="1400" dirty="0"/>
          </a:p>
        </p:txBody>
      </p:sp>
      <p:sp>
        <p:nvSpPr>
          <p:cNvPr id="14" name="Content Placeholder 2"/>
          <p:cNvSpPr txBox="1">
            <a:spLocks/>
          </p:cNvSpPr>
          <p:nvPr/>
        </p:nvSpPr>
        <p:spPr>
          <a:xfrm>
            <a:off x="4876800" y="533400"/>
            <a:ext cx="4267200" cy="1508105"/>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שָׁא֖וּל אֶל־עֲבָדָ֑יו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solidFill>
                  <a:srgbClr val="FF0000"/>
                </a:solidFill>
                <a:latin typeface="SBL Hebrew" pitchFamily="2" charset="-79"/>
                <a:cs typeface="SBL Hebrew" pitchFamily="2" charset="-79"/>
              </a:rPr>
              <a:t>רְאוּ</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לִ֗י אִ֚ישׁ מֵיטִ֣יב לְנַגֵּ֔ן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וַהֲבִיאוֹתֶ֖ם </a:t>
            </a:r>
            <a:r>
              <a:rPr lang="he-IL" sz="2000" dirty="0">
                <a:latin typeface="SBL Hebrew" pitchFamily="2" charset="-79"/>
                <a:cs typeface="SBL Hebrew" pitchFamily="2" charset="-79"/>
              </a:rPr>
              <a:t>אֵלָֽי׃</a:t>
            </a:r>
            <a:endParaRPr lang="en-US" sz="2000" dirty="0" smtClean="0">
              <a:latin typeface="SBL Hebrew" pitchFamily="2" charset="-79"/>
              <a:cs typeface="SBL Hebrew" pitchFamily="2" charset="-79"/>
            </a:endParaRPr>
          </a:p>
        </p:txBody>
      </p:sp>
      <p:sp>
        <p:nvSpPr>
          <p:cNvPr id="9" name="Rectangle 8"/>
          <p:cNvSpPr/>
          <p:nvPr/>
        </p:nvSpPr>
        <p:spPr>
          <a:xfrm>
            <a:off x="0" y="2438400"/>
            <a:ext cx="4572000" cy="523220"/>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a:t>How will Saul’s servants answer?</a:t>
            </a:r>
          </a:p>
          <a:p>
            <a:pPr marL="285750" indent="-285750">
              <a:buFont typeface="Arial" panose="020B0604020202020204" pitchFamily="34" charset="0"/>
              <a:buChar char="•"/>
              <a:tabLst>
                <a:tab pos="227013" algn="l"/>
                <a:tab pos="461963" algn="l"/>
                <a:tab pos="687388" algn="l"/>
                <a:tab pos="914400" algn="l"/>
              </a:tabLst>
            </a:pPr>
            <a:r>
              <a:rPr lang="en-US" sz="1400" b="1" dirty="0"/>
              <a:t>How will they see? By mere appearances?</a:t>
            </a:r>
          </a:p>
        </p:txBody>
      </p:sp>
    </p:spTree>
    <p:extLst>
      <p:ext uri="{BB962C8B-B14F-4D97-AF65-F5344CB8AC3E}">
        <p14:creationId xmlns:p14="http://schemas.microsoft.com/office/powerpoint/2010/main" val="25631406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415772"/>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16:17 </a:t>
            </a:r>
          </a:p>
          <a:p>
            <a:pPr>
              <a:spcAft>
                <a:spcPts val="1200"/>
              </a:spcAft>
              <a:tabLst>
                <a:tab pos="227013" algn="l"/>
                <a:tab pos="461963" algn="l"/>
                <a:tab pos="687388" algn="l"/>
                <a:tab pos="914400" algn="l"/>
              </a:tabLst>
            </a:pPr>
            <a:r>
              <a:rPr lang="en-US" sz="1400" dirty="0" smtClean="0"/>
              <a:t>So </a:t>
            </a:r>
            <a:r>
              <a:rPr lang="en-US" sz="1400" dirty="0"/>
              <a:t>Saul said to his servants,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solidFill>
                  <a:srgbClr val="FF0000"/>
                </a:solidFill>
              </a:rPr>
              <a:t>Provide</a:t>
            </a:r>
            <a:r>
              <a:rPr lang="en-US" sz="1400" dirty="0"/>
              <a:t> for me a man who can play well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bring him to me</a:t>
            </a:r>
            <a:r>
              <a:rPr lang="en-US" sz="1400" dirty="0" smtClean="0"/>
              <a:t>."</a:t>
            </a:r>
            <a:endParaRPr lang="en-US" sz="1400" dirty="0"/>
          </a:p>
        </p:txBody>
      </p:sp>
      <p:sp>
        <p:nvSpPr>
          <p:cNvPr id="14" name="Content Placeholder 2"/>
          <p:cNvSpPr txBox="1">
            <a:spLocks/>
          </p:cNvSpPr>
          <p:nvPr/>
        </p:nvSpPr>
        <p:spPr>
          <a:xfrm>
            <a:off x="4876800" y="533400"/>
            <a:ext cx="4267200" cy="1508105"/>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שָׁא֖וּל אֶל־עֲבָדָ֑יו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solidFill>
                  <a:srgbClr val="FF0000"/>
                </a:solidFill>
                <a:latin typeface="SBL Hebrew" pitchFamily="2" charset="-79"/>
                <a:cs typeface="SBL Hebrew" pitchFamily="2" charset="-79"/>
              </a:rPr>
              <a:t>רְאוּ</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לִ֗י אִ֚ישׁ מֵיטִ֣יב לְנַגֵּ֔ן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וַהֲבִיאוֹתֶ֖ם </a:t>
            </a:r>
            <a:r>
              <a:rPr lang="he-IL" sz="2000" dirty="0">
                <a:latin typeface="SBL Hebrew" pitchFamily="2" charset="-79"/>
                <a:cs typeface="SBL Hebrew" pitchFamily="2" charset="-79"/>
              </a:rPr>
              <a:t>אֵלָֽי׃</a:t>
            </a:r>
            <a:endParaRPr lang="en-US" sz="2000" dirty="0" smtClean="0">
              <a:latin typeface="SBL Hebrew" pitchFamily="2" charset="-79"/>
              <a:cs typeface="SBL Hebrew" pitchFamily="2" charset="-79"/>
            </a:endParaRPr>
          </a:p>
        </p:txBody>
      </p:sp>
      <p:sp>
        <p:nvSpPr>
          <p:cNvPr id="9" name="Rectangle 8"/>
          <p:cNvSpPr/>
          <p:nvPr/>
        </p:nvSpPr>
        <p:spPr>
          <a:xfrm>
            <a:off x="0" y="2438400"/>
            <a:ext cx="4572000" cy="523220"/>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How will Saul’s servants answer?</a:t>
            </a:r>
          </a:p>
          <a:p>
            <a:pPr marL="285750" indent="-285750">
              <a:buFont typeface="Arial" panose="020B0604020202020204" pitchFamily="34" charset="0"/>
              <a:buChar char="•"/>
              <a:tabLst>
                <a:tab pos="227013" algn="l"/>
                <a:tab pos="461963" algn="l"/>
                <a:tab pos="687388" algn="l"/>
                <a:tab pos="914400" algn="l"/>
              </a:tabLst>
            </a:pPr>
            <a:r>
              <a:rPr lang="en-US" sz="1400" b="1" dirty="0" smtClean="0"/>
              <a:t>How will they see? By mere appearances?</a:t>
            </a:r>
          </a:p>
        </p:txBody>
      </p:sp>
      <p:sp>
        <p:nvSpPr>
          <p:cNvPr id="7" name="Rectangle 6"/>
          <p:cNvSpPr/>
          <p:nvPr/>
        </p:nvSpPr>
        <p:spPr>
          <a:xfrm>
            <a:off x="0" y="3124200"/>
            <a:ext cx="45720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16:18</a:t>
            </a:r>
          </a:p>
          <a:p>
            <a:pPr>
              <a:spcAft>
                <a:spcPts val="1200"/>
              </a:spcAft>
              <a:tabLst>
                <a:tab pos="227013" algn="l"/>
                <a:tab pos="461963" algn="l"/>
                <a:tab pos="687388" algn="l"/>
                <a:tab pos="914400" algn="l"/>
              </a:tabLst>
            </a:pPr>
            <a:r>
              <a:rPr lang="en-US" sz="1400" dirty="0" smtClean="0"/>
              <a:t>One </a:t>
            </a:r>
            <a:r>
              <a:rPr lang="en-US" sz="1400" dirty="0"/>
              <a:t>of the young men answered,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Behold, I have </a:t>
            </a:r>
            <a:r>
              <a:rPr lang="en-US" sz="1400" dirty="0">
                <a:solidFill>
                  <a:srgbClr val="FF0000"/>
                </a:solidFill>
              </a:rPr>
              <a:t>seen</a:t>
            </a:r>
            <a:r>
              <a:rPr lang="en-US" sz="1400" dirty="0"/>
              <a:t> a son of Jesse the </a:t>
            </a:r>
            <a:r>
              <a:rPr lang="en-US" sz="1400" dirty="0" err="1"/>
              <a:t>Bethlehemite</a:t>
            </a:r>
            <a:r>
              <a:rPr lang="en-US" sz="1400" dirty="0"/>
              <a:t>, </a:t>
            </a:r>
          </a:p>
          <a:p>
            <a:pPr>
              <a:spcAft>
                <a:spcPts val="1200"/>
              </a:spcAft>
              <a:tabLst>
                <a:tab pos="227013" algn="l"/>
                <a:tab pos="461963" algn="l"/>
                <a:tab pos="687388" algn="l"/>
                <a:tab pos="914400" algn="l"/>
              </a:tabLst>
            </a:pPr>
            <a:r>
              <a:rPr lang="en-US" sz="1400" dirty="0" smtClean="0"/>
              <a:t>	who </a:t>
            </a:r>
            <a:r>
              <a:rPr lang="en-US" sz="1400" dirty="0"/>
              <a:t>is skillful in playing, a man of valor, a man of war,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prudent </a:t>
            </a:r>
            <a:r>
              <a:rPr lang="en-US" sz="1400" dirty="0"/>
              <a:t>in speech, and a man of good presence,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the LORD is with him</a:t>
            </a:r>
            <a:r>
              <a:rPr lang="en-US" sz="1400" dirty="0" smtClean="0"/>
              <a:t>."</a:t>
            </a:r>
            <a:endParaRPr lang="en-US" sz="1400" dirty="0"/>
          </a:p>
        </p:txBody>
      </p:sp>
      <p:sp>
        <p:nvSpPr>
          <p:cNvPr id="8" name="Content Placeholder 2"/>
          <p:cNvSpPr txBox="1">
            <a:spLocks/>
          </p:cNvSpPr>
          <p:nvPr/>
        </p:nvSpPr>
        <p:spPr>
          <a:xfrm>
            <a:off x="4876800" y="3124200"/>
            <a:ext cx="4267200" cy="2246769"/>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וַיַּעַן֩ </a:t>
            </a:r>
            <a:r>
              <a:rPr lang="he-IL" sz="2000" dirty="0">
                <a:latin typeface="SBL Hebrew" pitchFamily="2" charset="-79"/>
                <a:cs typeface="SBL Hebrew" pitchFamily="2" charset="-79"/>
              </a:rPr>
              <a:t>אֶחָ֙ד מֵהַנְּעָרִ֜ים וַיֹּ֗אמֶר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solidFill>
                  <a:srgbClr val="FF0000"/>
                </a:solidFill>
                <a:latin typeface="SBL Hebrew" pitchFamily="2" charset="-79"/>
                <a:cs typeface="SBL Hebrew" pitchFamily="2" charset="-79"/>
              </a:rPr>
              <a:t>רָאִ֜יתִי</a:t>
            </a:r>
            <a:r>
              <a:rPr lang="he-IL" sz="2000" dirty="0">
                <a:latin typeface="SBL Hebrew" pitchFamily="2" charset="-79"/>
                <a:cs typeface="SBL Hebrew" pitchFamily="2" charset="-79"/>
              </a:rPr>
              <a:t> בֵּ֣ן לְיִשַׁי֮ בֵּ֣ית 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יֹדֵ֣עַ </a:t>
            </a:r>
            <a:r>
              <a:rPr lang="he-IL" sz="2000" dirty="0">
                <a:latin typeface="SBL Hebrew" pitchFamily="2" charset="-79"/>
                <a:cs typeface="SBL Hebrew" pitchFamily="2" charset="-79"/>
              </a:rPr>
              <a:t>נַ֠גֵּן וְגִבּ֙וֹר חַ֜יִל וְאִ֧ישׁ מִלְחָמָ֛ה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וּנְב֥וֹן </a:t>
            </a:r>
            <a:r>
              <a:rPr lang="he-IL" sz="2000" dirty="0">
                <a:latin typeface="SBL Hebrew" pitchFamily="2" charset="-79"/>
                <a:cs typeface="SBL Hebrew" pitchFamily="2" charset="-79"/>
              </a:rPr>
              <a:t>דָּבָ֖ר וְאִ֣ישׁ תֹּ֑אַר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וַיהוָ֖ה </a:t>
            </a:r>
            <a:r>
              <a:rPr lang="he-IL" sz="2000" dirty="0">
                <a:latin typeface="SBL Hebrew" pitchFamily="2" charset="-79"/>
                <a:cs typeface="SBL Hebrew" pitchFamily="2" charset="-79"/>
              </a:rPr>
              <a:t>עִמּֽוֹ׃</a:t>
            </a:r>
            <a:endParaRPr lang="en-US" sz="2000" dirty="0" smtClean="0">
              <a:latin typeface="SBL Hebrew" pitchFamily="2" charset="-79"/>
              <a:cs typeface="SBL Hebrew" pitchFamily="2" charset="-79"/>
            </a:endParaRPr>
          </a:p>
        </p:txBody>
      </p:sp>
    </p:spTree>
    <p:extLst>
      <p:ext uri="{BB962C8B-B14F-4D97-AF65-F5344CB8AC3E}">
        <p14:creationId xmlns:p14="http://schemas.microsoft.com/office/powerpoint/2010/main" val="3351690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415772"/>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16:17 </a:t>
            </a:r>
          </a:p>
          <a:p>
            <a:pPr>
              <a:spcAft>
                <a:spcPts val="1200"/>
              </a:spcAft>
              <a:tabLst>
                <a:tab pos="227013" algn="l"/>
                <a:tab pos="461963" algn="l"/>
                <a:tab pos="687388" algn="l"/>
                <a:tab pos="914400" algn="l"/>
              </a:tabLst>
            </a:pPr>
            <a:r>
              <a:rPr lang="en-US" sz="1400" dirty="0" smtClean="0"/>
              <a:t>So </a:t>
            </a:r>
            <a:r>
              <a:rPr lang="en-US" sz="1400" dirty="0"/>
              <a:t>Saul said to his servants,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solidFill>
                  <a:srgbClr val="FF0000"/>
                </a:solidFill>
              </a:rPr>
              <a:t>Provide</a:t>
            </a:r>
            <a:r>
              <a:rPr lang="en-US" sz="1400" dirty="0"/>
              <a:t> for me a man who can play well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bring him to me</a:t>
            </a:r>
            <a:r>
              <a:rPr lang="en-US" sz="1400" dirty="0" smtClean="0"/>
              <a:t>."</a:t>
            </a:r>
            <a:endParaRPr lang="en-US" sz="1400" dirty="0"/>
          </a:p>
        </p:txBody>
      </p:sp>
      <p:sp>
        <p:nvSpPr>
          <p:cNvPr id="14" name="Content Placeholder 2"/>
          <p:cNvSpPr txBox="1">
            <a:spLocks/>
          </p:cNvSpPr>
          <p:nvPr/>
        </p:nvSpPr>
        <p:spPr>
          <a:xfrm>
            <a:off x="4876800" y="533400"/>
            <a:ext cx="4267200" cy="1508105"/>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שָׁא֖וּל אֶל־עֲבָדָ֑יו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solidFill>
                  <a:srgbClr val="FF0000"/>
                </a:solidFill>
                <a:latin typeface="SBL Hebrew" pitchFamily="2" charset="-79"/>
                <a:cs typeface="SBL Hebrew" pitchFamily="2" charset="-79"/>
              </a:rPr>
              <a:t>רְאוּ</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לִ֗י אִ֚ישׁ מֵיטִ֣יב לְנַגֵּ֔ן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וַהֲבִיאוֹתֶ֖ם </a:t>
            </a:r>
            <a:r>
              <a:rPr lang="he-IL" sz="2000" dirty="0">
                <a:latin typeface="SBL Hebrew" pitchFamily="2" charset="-79"/>
                <a:cs typeface="SBL Hebrew" pitchFamily="2" charset="-79"/>
              </a:rPr>
              <a:t>אֵלָֽי׃</a:t>
            </a:r>
            <a:endParaRPr lang="en-US" sz="2000" dirty="0" smtClean="0">
              <a:latin typeface="SBL Hebrew" pitchFamily="2" charset="-79"/>
              <a:cs typeface="SBL Hebrew" pitchFamily="2" charset="-79"/>
            </a:endParaRPr>
          </a:p>
        </p:txBody>
      </p:sp>
      <p:sp>
        <p:nvSpPr>
          <p:cNvPr id="9" name="Rectangle 8"/>
          <p:cNvSpPr/>
          <p:nvPr/>
        </p:nvSpPr>
        <p:spPr>
          <a:xfrm>
            <a:off x="0" y="2438400"/>
            <a:ext cx="4572000" cy="523220"/>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How will Saul’s servants answer?</a:t>
            </a:r>
          </a:p>
          <a:p>
            <a:pPr marL="285750" indent="-285750">
              <a:buFont typeface="Arial" panose="020B0604020202020204" pitchFamily="34" charset="0"/>
              <a:buChar char="•"/>
              <a:tabLst>
                <a:tab pos="227013" algn="l"/>
                <a:tab pos="461963" algn="l"/>
                <a:tab pos="687388" algn="l"/>
                <a:tab pos="914400" algn="l"/>
              </a:tabLst>
            </a:pPr>
            <a:r>
              <a:rPr lang="en-US" sz="1400" b="1" dirty="0" smtClean="0"/>
              <a:t>How will they see? By mere appearances?</a:t>
            </a:r>
          </a:p>
        </p:txBody>
      </p:sp>
      <p:sp>
        <p:nvSpPr>
          <p:cNvPr id="7" name="Rectangle 6"/>
          <p:cNvSpPr/>
          <p:nvPr/>
        </p:nvSpPr>
        <p:spPr>
          <a:xfrm>
            <a:off x="0" y="3124200"/>
            <a:ext cx="45720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16:18</a:t>
            </a:r>
          </a:p>
          <a:p>
            <a:pPr>
              <a:spcAft>
                <a:spcPts val="1200"/>
              </a:spcAft>
              <a:tabLst>
                <a:tab pos="227013" algn="l"/>
                <a:tab pos="461963" algn="l"/>
                <a:tab pos="687388" algn="l"/>
                <a:tab pos="914400" algn="l"/>
              </a:tabLst>
            </a:pPr>
            <a:r>
              <a:rPr lang="en-US" sz="1400" dirty="0" smtClean="0"/>
              <a:t>One </a:t>
            </a:r>
            <a:r>
              <a:rPr lang="en-US" sz="1400" dirty="0"/>
              <a:t>of the young men answered,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Behold, I have </a:t>
            </a:r>
            <a:r>
              <a:rPr lang="en-US" sz="1400" dirty="0">
                <a:solidFill>
                  <a:srgbClr val="FF0000"/>
                </a:solidFill>
              </a:rPr>
              <a:t>seen</a:t>
            </a:r>
            <a:r>
              <a:rPr lang="en-US" sz="1400" dirty="0"/>
              <a:t> a son of Jesse the </a:t>
            </a:r>
            <a:r>
              <a:rPr lang="en-US" sz="1400" dirty="0" err="1"/>
              <a:t>Bethlehemite</a:t>
            </a:r>
            <a:r>
              <a:rPr lang="en-US" sz="1400" dirty="0"/>
              <a:t>, </a:t>
            </a:r>
          </a:p>
          <a:p>
            <a:pPr>
              <a:spcAft>
                <a:spcPts val="1200"/>
              </a:spcAft>
              <a:tabLst>
                <a:tab pos="227013" algn="l"/>
                <a:tab pos="461963" algn="l"/>
                <a:tab pos="687388" algn="l"/>
                <a:tab pos="914400" algn="l"/>
              </a:tabLst>
            </a:pPr>
            <a:r>
              <a:rPr lang="en-US" sz="1400" dirty="0" smtClean="0"/>
              <a:t>	who </a:t>
            </a:r>
            <a:r>
              <a:rPr lang="en-US" sz="1400" dirty="0"/>
              <a:t>is skillful in playing, a man of valor, a man of war,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prudent </a:t>
            </a:r>
            <a:r>
              <a:rPr lang="en-US" sz="1400" dirty="0"/>
              <a:t>in speech, and a man of good presence,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b="1" u="sng" dirty="0"/>
              <a:t>the LORD is with him</a:t>
            </a:r>
            <a:r>
              <a:rPr lang="en-US" sz="1400" dirty="0" smtClean="0"/>
              <a:t>."</a:t>
            </a:r>
            <a:endParaRPr lang="en-US" sz="1400" dirty="0"/>
          </a:p>
        </p:txBody>
      </p:sp>
      <p:sp>
        <p:nvSpPr>
          <p:cNvPr id="8" name="Content Placeholder 2"/>
          <p:cNvSpPr txBox="1">
            <a:spLocks/>
          </p:cNvSpPr>
          <p:nvPr/>
        </p:nvSpPr>
        <p:spPr>
          <a:xfrm>
            <a:off x="4876800" y="3124200"/>
            <a:ext cx="4267200" cy="2246769"/>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וַיַּעַן֩ </a:t>
            </a:r>
            <a:r>
              <a:rPr lang="he-IL" sz="2000" dirty="0">
                <a:latin typeface="SBL Hebrew" pitchFamily="2" charset="-79"/>
                <a:cs typeface="SBL Hebrew" pitchFamily="2" charset="-79"/>
              </a:rPr>
              <a:t>אֶחָ֙ד מֵהַנְּעָרִ֜ים וַיֹּ֗אמֶר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solidFill>
                  <a:srgbClr val="FF0000"/>
                </a:solidFill>
                <a:latin typeface="SBL Hebrew" pitchFamily="2" charset="-79"/>
                <a:cs typeface="SBL Hebrew" pitchFamily="2" charset="-79"/>
              </a:rPr>
              <a:t>רָאִ֜יתִי</a:t>
            </a:r>
            <a:r>
              <a:rPr lang="he-IL" sz="2000" dirty="0">
                <a:latin typeface="SBL Hebrew" pitchFamily="2" charset="-79"/>
                <a:cs typeface="SBL Hebrew" pitchFamily="2" charset="-79"/>
              </a:rPr>
              <a:t> בֵּ֣ן לְיִשַׁי֮ בֵּ֣ית 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יֹדֵ֣עַ </a:t>
            </a:r>
            <a:r>
              <a:rPr lang="he-IL" sz="2000" dirty="0">
                <a:latin typeface="SBL Hebrew" pitchFamily="2" charset="-79"/>
                <a:cs typeface="SBL Hebrew" pitchFamily="2" charset="-79"/>
              </a:rPr>
              <a:t>נַ֠גֵּן וְגִבּ֙וֹר חַ֜יִל וְאִ֧ישׁ מִלְחָמָ֛ה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וּנְב֥וֹן </a:t>
            </a:r>
            <a:r>
              <a:rPr lang="he-IL" sz="2000" dirty="0">
                <a:latin typeface="SBL Hebrew" pitchFamily="2" charset="-79"/>
                <a:cs typeface="SBL Hebrew" pitchFamily="2" charset="-79"/>
              </a:rPr>
              <a:t>דָּבָ֖ר וְאִ֣ישׁ תֹּ֑אַר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וַיהוָ֖ה </a:t>
            </a:r>
            <a:r>
              <a:rPr lang="he-IL" sz="2000" dirty="0">
                <a:latin typeface="SBL Hebrew" pitchFamily="2" charset="-79"/>
                <a:cs typeface="SBL Hebrew" pitchFamily="2" charset="-79"/>
              </a:rPr>
              <a:t>עִמּֽוֹ׃</a:t>
            </a:r>
            <a:endParaRPr lang="en-US" sz="2000" dirty="0" smtClean="0">
              <a:latin typeface="SBL Hebrew" pitchFamily="2" charset="-79"/>
              <a:cs typeface="SBL Hebrew" pitchFamily="2" charset="-79"/>
            </a:endParaRPr>
          </a:p>
        </p:txBody>
      </p:sp>
      <p:sp>
        <p:nvSpPr>
          <p:cNvPr id="12" name="Rectangle 11"/>
          <p:cNvSpPr/>
          <p:nvPr/>
        </p:nvSpPr>
        <p:spPr>
          <a:xfrm>
            <a:off x="0" y="5399266"/>
            <a:ext cx="8534400" cy="523220"/>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This servant sees well. Better than Samuel (v 7).</a:t>
            </a:r>
          </a:p>
          <a:p>
            <a:pPr marL="285750" indent="-285750">
              <a:buFont typeface="Arial" panose="020B0604020202020204" pitchFamily="34" charset="0"/>
              <a:buChar char="•"/>
              <a:tabLst>
                <a:tab pos="227013" algn="l"/>
                <a:tab pos="461963" algn="l"/>
                <a:tab pos="687388" algn="l"/>
                <a:tab pos="914400" algn="l"/>
              </a:tabLst>
            </a:pPr>
            <a:r>
              <a:rPr lang="en-US" sz="1400" b="1" dirty="0" smtClean="0"/>
              <a:t>Samuel and Saul aren’t seeing the heart. </a:t>
            </a:r>
          </a:p>
        </p:txBody>
      </p:sp>
    </p:spTree>
    <p:extLst>
      <p:ext uri="{BB962C8B-B14F-4D97-AF65-F5344CB8AC3E}">
        <p14:creationId xmlns:p14="http://schemas.microsoft.com/office/powerpoint/2010/main" val="3426961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046440"/>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17:24</a:t>
            </a:r>
          </a:p>
          <a:p>
            <a:pPr>
              <a:spcAft>
                <a:spcPts val="1200"/>
              </a:spcAft>
              <a:tabLst>
                <a:tab pos="227013" algn="l"/>
                <a:tab pos="461963" algn="l"/>
                <a:tab pos="687388" algn="l"/>
                <a:tab pos="914400" algn="l"/>
              </a:tabLst>
            </a:pPr>
            <a:r>
              <a:rPr lang="en-US" sz="1400" dirty="0" smtClean="0"/>
              <a:t>	All </a:t>
            </a:r>
            <a:r>
              <a:rPr lang="en-US" sz="1400" dirty="0"/>
              <a:t>the men of Israel, when they </a:t>
            </a:r>
            <a:r>
              <a:rPr lang="en-US" sz="1400" dirty="0">
                <a:solidFill>
                  <a:srgbClr val="FF0000"/>
                </a:solidFill>
              </a:rPr>
              <a:t>saw</a:t>
            </a:r>
            <a:r>
              <a:rPr lang="en-US" sz="1400" dirty="0"/>
              <a:t> the man, </a:t>
            </a:r>
            <a:endParaRPr lang="en-US" sz="1400" dirty="0" smtClean="0"/>
          </a:p>
          <a:p>
            <a:pPr>
              <a:spcAft>
                <a:spcPts val="1200"/>
              </a:spcAft>
              <a:tabLst>
                <a:tab pos="227013" algn="l"/>
                <a:tab pos="461963" algn="l"/>
                <a:tab pos="687388" algn="l"/>
                <a:tab pos="914400" algn="l"/>
              </a:tabLst>
            </a:pPr>
            <a:r>
              <a:rPr lang="en-US" sz="1400" dirty="0" smtClean="0"/>
              <a:t>fled </a:t>
            </a:r>
            <a:r>
              <a:rPr lang="en-US" sz="1400" dirty="0"/>
              <a:t>from him and were much afraid</a:t>
            </a:r>
            <a:r>
              <a:rPr lang="en-US" sz="1400" dirty="0" smtClean="0"/>
              <a:t>.</a:t>
            </a:r>
            <a:endParaRPr lang="en-US" sz="1400" dirty="0"/>
          </a:p>
        </p:txBody>
      </p:sp>
      <p:sp>
        <p:nvSpPr>
          <p:cNvPr id="14" name="Content Placeholder 2"/>
          <p:cNvSpPr txBox="1">
            <a:spLocks/>
          </p:cNvSpPr>
          <p:nvPr/>
        </p:nvSpPr>
        <p:spPr>
          <a:xfrm>
            <a:off x="4876800" y="533400"/>
            <a:ext cx="4267200" cy="113877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	וְכֹל֙ </a:t>
            </a:r>
            <a:r>
              <a:rPr lang="he-IL" sz="2000" dirty="0">
                <a:latin typeface="SBL Hebrew" pitchFamily="2" charset="-79"/>
                <a:cs typeface="SBL Hebrew" pitchFamily="2" charset="-79"/>
              </a:rPr>
              <a:t>אִ֣ישׁ יִשְׂרָאֵ֔ל </a:t>
            </a:r>
            <a:r>
              <a:rPr lang="he-IL" sz="2000" dirty="0">
                <a:solidFill>
                  <a:srgbClr val="FF0000"/>
                </a:solidFill>
                <a:latin typeface="SBL Hebrew" pitchFamily="2" charset="-79"/>
                <a:cs typeface="SBL Hebrew" pitchFamily="2" charset="-79"/>
              </a:rPr>
              <a:t>בִּרְאוֹתָ֖ם</a:t>
            </a:r>
            <a:r>
              <a:rPr lang="he-IL" sz="2000" dirty="0">
                <a:latin typeface="SBL Hebrew" pitchFamily="2" charset="-79"/>
                <a:cs typeface="SBL Hebrew" pitchFamily="2" charset="-79"/>
              </a:rPr>
              <a:t> אֶת־הָאִ֑ישׁ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וַיָּנֻ֙סוּ֙ </a:t>
            </a:r>
            <a:r>
              <a:rPr lang="he-IL" sz="2000" dirty="0">
                <a:latin typeface="SBL Hebrew" pitchFamily="2" charset="-79"/>
                <a:cs typeface="SBL Hebrew" pitchFamily="2" charset="-79"/>
              </a:rPr>
              <a:t>מִפָּנָ֔יו וַיִּֽירְא֖וּ מְאֹֽד׃</a:t>
            </a:r>
          </a:p>
        </p:txBody>
      </p:sp>
      <p:sp>
        <p:nvSpPr>
          <p:cNvPr id="7" name="Rectangle 6"/>
          <p:cNvSpPr/>
          <p:nvPr/>
        </p:nvSpPr>
        <p:spPr>
          <a:xfrm>
            <a:off x="0" y="1905000"/>
            <a:ext cx="4572000" cy="1692771"/>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17:25</a:t>
            </a:r>
          </a:p>
          <a:p>
            <a:pPr>
              <a:spcAft>
                <a:spcPts val="1200"/>
              </a:spcAft>
              <a:tabLst>
                <a:tab pos="227013" algn="l"/>
                <a:tab pos="461963" algn="l"/>
                <a:tab pos="687388" algn="l"/>
                <a:tab pos="914400" algn="l"/>
              </a:tabLst>
            </a:pPr>
            <a:r>
              <a:rPr lang="en-US" sz="1400" dirty="0" smtClean="0"/>
              <a:t>And </a:t>
            </a:r>
            <a:r>
              <a:rPr lang="en-US" sz="1400" dirty="0"/>
              <a:t>the men of Israel said, </a:t>
            </a:r>
            <a:endParaRPr lang="en-US" sz="1400" dirty="0" smtClean="0"/>
          </a:p>
          <a:p>
            <a:pPr marL="227013">
              <a:spcAft>
                <a:spcPts val="1200"/>
              </a:spcAft>
              <a:tabLst>
                <a:tab pos="227013" algn="l"/>
                <a:tab pos="461963" algn="l"/>
                <a:tab pos="687388" algn="l"/>
                <a:tab pos="914400" algn="l"/>
              </a:tabLst>
            </a:pPr>
            <a:r>
              <a:rPr lang="en-US" sz="1400" dirty="0" smtClean="0"/>
              <a:t>"</a:t>
            </a:r>
            <a:r>
              <a:rPr lang="en-US" sz="1400" dirty="0"/>
              <a:t>Have you </a:t>
            </a:r>
            <a:r>
              <a:rPr lang="en-US" sz="1400" dirty="0">
                <a:solidFill>
                  <a:srgbClr val="FF0000"/>
                </a:solidFill>
              </a:rPr>
              <a:t>seen</a:t>
            </a:r>
            <a:r>
              <a:rPr lang="en-US" sz="1400" dirty="0"/>
              <a:t> this man who has come up? Surely he has come up to defy Israel. And the king will enrich the man who kills him with great riches and will give him his daughter and make his father's house free in Israel." </a:t>
            </a:r>
          </a:p>
        </p:txBody>
      </p:sp>
      <p:sp>
        <p:nvSpPr>
          <p:cNvPr id="8" name="Content Placeholder 2"/>
          <p:cNvSpPr txBox="1">
            <a:spLocks/>
          </p:cNvSpPr>
          <p:nvPr/>
        </p:nvSpPr>
        <p:spPr>
          <a:xfrm>
            <a:off x="4876800" y="1905000"/>
            <a:ext cx="4267200" cy="206210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a:t>
            </a:r>
            <a:r>
              <a:rPr lang="he-IL" sz="2000" dirty="0">
                <a:latin typeface="SBL Hebrew" pitchFamily="2" charset="-79"/>
                <a:cs typeface="SBL Hebrew" pitchFamily="2" charset="-79"/>
              </a:rPr>
              <a:t>׀ אִ֣ישׁ יִשְׂרָאֵ֗ל </a:t>
            </a:r>
            <a:endParaRPr lang="en-US" sz="2000" dirty="0" smtClean="0">
              <a:latin typeface="SBL Hebrew" pitchFamily="2" charset="-79"/>
              <a:cs typeface="SBL Hebrew" pitchFamily="2" charset="-79"/>
            </a:endParaRPr>
          </a:p>
          <a:p>
            <a:pPr marL="227013" indent="0" algn="r" defTabSz="457200" rtl="1">
              <a:buNone/>
              <a:tabLst>
                <a:tab pos="227013" algn="r"/>
                <a:tab pos="461963" algn="r"/>
                <a:tab pos="687388" algn="r"/>
                <a:tab pos="914400" algn="r"/>
              </a:tabLst>
            </a:pPr>
            <a:r>
              <a:rPr lang="he-IL" sz="2000" dirty="0" smtClean="0">
                <a:solidFill>
                  <a:srgbClr val="FF0000"/>
                </a:solidFill>
                <a:latin typeface="SBL Hebrew" pitchFamily="2" charset="-79"/>
                <a:cs typeface="SBL Hebrew" pitchFamily="2" charset="-79"/>
              </a:rPr>
              <a:t>הַרְּאִיתֶם֙</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הָאִ֤ישׁ הָֽעֹלֶה֙ הַזֶּ֔ה כִּ֛י לְחָרֵ֥ף אֶת־יִשְׂרָאֵ֖ל עֹלֶ֑ה וְֽ֠הָיָה הָאִ֙ישׁ אֲשֶׁר־יַכֶּ֜נּוּ יַעְשְׁרֶ֥נּוּ הַמֶּ֣לֶךְ׀ עֹ֣שֶׁר גָּד֗וֹל וְאֶת־בִּתּוֹ֙ יִתֶּן־ל֔וֹ וְאֵת֙ בֵּ֣ית אָבִ֔יו יַעֲשֶׂ֥ה חָפְשִׁ֖י בְּיִשְׂרָאֵֽל׃</a:t>
            </a:r>
            <a:endParaRPr lang="en-US" sz="2000" dirty="0" smtClean="0">
              <a:latin typeface="SBL Hebrew" pitchFamily="2" charset="-79"/>
              <a:cs typeface="SBL Hebrew" pitchFamily="2" charset="-79"/>
            </a:endParaRPr>
          </a:p>
        </p:txBody>
      </p:sp>
      <p:sp>
        <p:nvSpPr>
          <p:cNvPr id="10" name="Rectangle 9"/>
          <p:cNvSpPr/>
          <p:nvPr/>
        </p:nvSpPr>
        <p:spPr>
          <a:xfrm>
            <a:off x="0" y="4343400"/>
            <a:ext cx="8534400" cy="738664"/>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How do the men of Israel see? </a:t>
            </a:r>
          </a:p>
          <a:p>
            <a:pPr marL="285750" indent="-285750">
              <a:buFont typeface="Arial" panose="020B0604020202020204" pitchFamily="34" charset="0"/>
              <a:buChar char="•"/>
              <a:tabLst>
                <a:tab pos="227013" algn="l"/>
                <a:tab pos="461963" algn="l"/>
                <a:tab pos="687388" algn="l"/>
                <a:tab pos="914400" algn="l"/>
              </a:tabLst>
            </a:pPr>
            <a:r>
              <a:rPr lang="en-US" sz="1400" b="1" dirty="0" smtClean="0"/>
              <a:t>Do they see as God sees? To the “heart” of the matter? </a:t>
            </a:r>
          </a:p>
          <a:p>
            <a:pPr marL="285750" indent="-285750">
              <a:buFont typeface="Arial" panose="020B0604020202020204" pitchFamily="34" charset="0"/>
              <a:buChar char="•"/>
              <a:tabLst>
                <a:tab pos="227013" algn="l"/>
                <a:tab pos="461963" algn="l"/>
                <a:tab pos="687388" algn="l"/>
                <a:tab pos="914400" algn="l"/>
              </a:tabLst>
            </a:pPr>
            <a:r>
              <a:rPr lang="en-US" sz="1400" b="1" dirty="0" smtClean="0"/>
              <a:t>Or do they look merely at appearances?</a:t>
            </a:r>
          </a:p>
        </p:txBody>
      </p:sp>
    </p:spTree>
    <p:extLst>
      <p:ext uri="{BB962C8B-B14F-4D97-AF65-F5344CB8AC3E}">
        <p14:creationId xmlns:p14="http://schemas.microsoft.com/office/powerpoint/2010/main" val="116615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75432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17:28</a:t>
            </a:r>
          </a:p>
          <a:p>
            <a:pPr>
              <a:spcAft>
                <a:spcPts val="1200"/>
              </a:spcAft>
              <a:tabLst>
                <a:tab pos="227013" algn="l"/>
                <a:tab pos="461963" algn="l"/>
                <a:tab pos="687388" algn="l"/>
                <a:tab pos="914400" algn="l"/>
              </a:tabLst>
            </a:pPr>
            <a:r>
              <a:rPr lang="en-US" sz="1400" dirty="0" smtClean="0"/>
              <a:t>Now </a:t>
            </a:r>
            <a:r>
              <a:rPr lang="en-US" sz="1400" dirty="0"/>
              <a:t>Eliab his eldest brother heard when he spoke to the men. And Eliab's anger was kindled against David, and he said, "Why have you come down? And with whom have you left those few sheep in the wilderness? I know your presumption and the evil of your </a:t>
            </a:r>
            <a:r>
              <a:rPr lang="en-US" sz="1400" dirty="0">
                <a:solidFill>
                  <a:srgbClr val="0000FF"/>
                </a:solidFill>
              </a:rPr>
              <a:t>heart</a:t>
            </a:r>
            <a:r>
              <a:rPr lang="en-US" sz="1400" dirty="0"/>
              <a:t>, for you have come down to </a:t>
            </a:r>
            <a:r>
              <a:rPr lang="en-US" sz="1400" dirty="0">
                <a:solidFill>
                  <a:srgbClr val="FF0000"/>
                </a:solidFill>
              </a:rPr>
              <a:t>see</a:t>
            </a:r>
            <a:r>
              <a:rPr lang="en-US" sz="1400" dirty="0"/>
              <a:t> the battle</a:t>
            </a:r>
            <a:r>
              <a:rPr lang="en-US" sz="1400" dirty="0" smtClean="0"/>
              <a:t>."</a:t>
            </a:r>
            <a:endParaRPr lang="en-US" sz="1400" dirty="0"/>
          </a:p>
        </p:txBody>
      </p:sp>
      <p:sp>
        <p:nvSpPr>
          <p:cNvPr id="14" name="Content Placeholder 2"/>
          <p:cNvSpPr txBox="1">
            <a:spLocks/>
          </p:cNvSpPr>
          <p:nvPr/>
        </p:nvSpPr>
        <p:spPr>
          <a:xfrm>
            <a:off x="4876800" y="533400"/>
            <a:ext cx="4267200" cy="2000548"/>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וַיִּשְׁמַ֤ע אֱלִיאָב֙ אָחִ֣יו הַגָּד֔וֹל בְּדַבְּר֖וֹ אֶל־הָאֲנָשִׁ֑ים וַיִּֽחַר־אַף֩ אֱלִיאָ֙ב בְּדָוִ֜ד וַיֹּ֣אמֶר׀ לָמָּה־זֶּ֣ה יָרַ֗דְתָּ וְעַל־מִ֙י נָטַ֜שְׁתָּ מְעַ֙ט הַצֹּ֤אן הָהֵ֙נָּה֙ בַּמִּדְבָּ֔ר אֲנִ֧י יָדַ֣עְתִּי אֶת־זְדֹנְךָ֗ וְאֵת֙ רֹ֣עַ </a:t>
            </a:r>
            <a:r>
              <a:rPr lang="he-IL" sz="2000" dirty="0">
                <a:solidFill>
                  <a:srgbClr val="0000FF"/>
                </a:solidFill>
                <a:latin typeface="SBL Hebrew" pitchFamily="2" charset="-79"/>
                <a:cs typeface="SBL Hebrew" pitchFamily="2" charset="-79"/>
              </a:rPr>
              <a:t>לְבָבֶ֔ךָ</a:t>
            </a:r>
            <a:r>
              <a:rPr lang="he-IL" sz="2000" dirty="0">
                <a:latin typeface="SBL Hebrew" pitchFamily="2" charset="-79"/>
                <a:cs typeface="SBL Hebrew" pitchFamily="2" charset="-79"/>
              </a:rPr>
              <a:t> כִּ֗י לְמַ֛עַן </a:t>
            </a:r>
            <a:r>
              <a:rPr lang="he-IL" sz="2000" dirty="0">
                <a:solidFill>
                  <a:srgbClr val="FF0000"/>
                </a:solidFill>
                <a:latin typeface="SBL Hebrew" pitchFamily="2" charset="-79"/>
                <a:cs typeface="SBL Hebrew" pitchFamily="2" charset="-79"/>
              </a:rPr>
              <a:t>רְא֥וֹת</a:t>
            </a:r>
            <a:r>
              <a:rPr lang="he-IL" sz="2000" dirty="0">
                <a:latin typeface="SBL Hebrew" pitchFamily="2" charset="-79"/>
                <a:cs typeface="SBL Hebrew" pitchFamily="2" charset="-79"/>
              </a:rPr>
              <a:t> הַמִּלְחָמָ֖ה יָרָֽדְתָּ׃</a:t>
            </a:r>
            <a:endParaRPr lang="he-IL" sz="2000" dirty="0" smtClean="0">
              <a:latin typeface="SBL Hebrew" pitchFamily="2" charset="-79"/>
              <a:cs typeface="SBL Hebrew" pitchFamily="2" charset="-79"/>
            </a:endParaRPr>
          </a:p>
        </p:txBody>
      </p:sp>
      <p:sp>
        <p:nvSpPr>
          <p:cNvPr id="10" name="Rectangle 9"/>
          <p:cNvSpPr/>
          <p:nvPr/>
        </p:nvSpPr>
        <p:spPr>
          <a:xfrm>
            <a:off x="0" y="2819400"/>
            <a:ext cx="85344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Despite what he claims, does Eliab see the heart of David or does he see mere appearances?</a:t>
            </a:r>
          </a:p>
        </p:txBody>
      </p:sp>
    </p:spTree>
    <p:extLst>
      <p:ext uri="{BB962C8B-B14F-4D97-AF65-F5344CB8AC3E}">
        <p14:creationId xmlns:p14="http://schemas.microsoft.com/office/powerpoint/2010/main" val="8087574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415772"/>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17:42</a:t>
            </a:r>
          </a:p>
          <a:p>
            <a:pPr>
              <a:spcAft>
                <a:spcPts val="1200"/>
              </a:spcAft>
              <a:tabLst>
                <a:tab pos="227013" algn="l"/>
                <a:tab pos="461963" algn="l"/>
                <a:tab pos="687388" algn="l"/>
                <a:tab pos="914400" algn="l"/>
              </a:tabLst>
            </a:pPr>
            <a:r>
              <a:rPr lang="en-US" sz="1400" dirty="0" smtClean="0"/>
              <a:t>And </a:t>
            </a:r>
            <a:r>
              <a:rPr lang="en-US" sz="1400" dirty="0"/>
              <a:t>when the Philistine looked and </a:t>
            </a:r>
            <a:r>
              <a:rPr lang="en-US" sz="1400" dirty="0">
                <a:solidFill>
                  <a:srgbClr val="FF0000"/>
                </a:solidFill>
              </a:rPr>
              <a:t>saw</a:t>
            </a:r>
            <a:r>
              <a:rPr lang="en-US" sz="1400" dirty="0"/>
              <a:t> David, </a:t>
            </a:r>
            <a:endParaRPr lang="en-US" sz="1400" dirty="0" smtClean="0"/>
          </a:p>
          <a:p>
            <a:pPr>
              <a:spcAft>
                <a:spcPts val="1200"/>
              </a:spcAft>
              <a:tabLst>
                <a:tab pos="227013" algn="l"/>
                <a:tab pos="461963" algn="l"/>
                <a:tab pos="687388" algn="l"/>
                <a:tab pos="914400" algn="l"/>
              </a:tabLst>
            </a:pPr>
            <a:r>
              <a:rPr lang="en-US" sz="1400" dirty="0" smtClean="0"/>
              <a:t>he </a:t>
            </a:r>
            <a:r>
              <a:rPr lang="en-US" sz="1400" dirty="0"/>
              <a:t>disdained him, for he was but a youth,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ruddy </a:t>
            </a:r>
            <a:r>
              <a:rPr lang="en-US" sz="1400" dirty="0"/>
              <a:t>and handsome in appearance. </a:t>
            </a:r>
          </a:p>
        </p:txBody>
      </p:sp>
      <p:sp>
        <p:nvSpPr>
          <p:cNvPr id="14" name="Content Placeholder 2"/>
          <p:cNvSpPr txBox="1">
            <a:spLocks/>
          </p:cNvSpPr>
          <p:nvPr/>
        </p:nvSpPr>
        <p:spPr>
          <a:xfrm>
            <a:off x="4876800" y="533400"/>
            <a:ext cx="4267200" cy="1508105"/>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וַיַּבֵּ֧ט הַפְּלִשְׁתִּ֛י </a:t>
            </a:r>
            <a:r>
              <a:rPr lang="he-IL" sz="2000" dirty="0">
                <a:solidFill>
                  <a:srgbClr val="FF0000"/>
                </a:solidFill>
                <a:latin typeface="SBL Hebrew" pitchFamily="2" charset="-79"/>
                <a:cs typeface="SBL Hebrew" pitchFamily="2" charset="-79"/>
              </a:rPr>
              <a:t>וַיִּרְאֶ֥ה</a:t>
            </a:r>
            <a:r>
              <a:rPr lang="he-IL" sz="2000" dirty="0">
                <a:latin typeface="SBL Hebrew" pitchFamily="2" charset="-79"/>
                <a:cs typeface="SBL Hebrew" pitchFamily="2" charset="-79"/>
              </a:rPr>
              <a:t> אֶת־דָּוִ֖ד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וַיִּבְזֵ֑הוּ </a:t>
            </a:r>
            <a:r>
              <a:rPr lang="he-IL" sz="2000" dirty="0">
                <a:latin typeface="SBL Hebrew" pitchFamily="2" charset="-79"/>
                <a:cs typeface="SBL Hebrew" pitchFamily="2" charset="-79"/>
              </a:rPr>
              <a:t>כִּֽי־הָיָ֣ה נַ֔עַר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וְאַדְמֹנִ֖י </a:t>
            </a:r>
            <a:r>
              <a:rPr lang="he-IL" sz="2000" dirty="0">
                <a:latin typeface="SBL Hebrew" pitchFamily="2" charset="-79"/>
                <a:cs typeface="SBL Hebrew" pitchFamily="2" charset="-79"/>
              </a:rPr>
              <a:t>עִם־יְפֵ֥ה מַרְאֶֽה׃</a:t>
            </a:r>
          </a:p>
        </p:txBody>
      </p:sp>
      <p:sp>
        <p:nvSpPr>
          <p:cNvPr id="10" name="Rectangle 9"/>
          <p:cNvSpPr/>
          <p:nvPr/>
        </p:nvSpPr>
        <p:spPr>
          <a:xfrm>
            <a:off x="0" y="2819400"/>
            <a:ext cx="85344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Does Goliath “see” David correctly or does he misjudge him?</a:t>
            </a:r>
          </a:p>
        </p:txBody>
      </p:sp>
    </p:spTree>
    <p:extLst>
      <p:ext uri="{BB962C8B-B14F-4D97-AF65-F5344CB8AC3E}">
        <p14:creationId xmlns:p14="http://schemas.microsoft.com/office/powerpoint/2010/main" val="908395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5181600" cy="2893100"/>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17:51 </a:t>
            </a:r>
          </a:p>
          <a:p>
            <a:pPr>
              <a:spcAft>
                <a:spcPts val="1200"/>
              </a:spcAft>
              <a:tabLst>
                <a:tab pos="227013" algn="l"/>
                <a:tab pos="461963" algn="l"/>
                <a:tab pos="687388" algn="l"/>
                <a:tab pos="914400" algn="l"/>
              </a:tabLst>
            </a:pPr>
            <a:r>
              <a:rPr lang="en-US" sz="1400" dirty="0" smtClean="0"/>
              <a:t>Then </a:t>
            </a:r>
            <a:r>
              <a:rPr lang="en-US" sz="1400" dirty="0"/>
              <a:t>David ran and stood over the Philistine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took his sword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drew it out of its sheath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killed him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cut off his head with it. </a:t>
            </a:r>
            <a:endParaRPr lang="en-US" sz="1400" dirty="0" smtClean="0"/>
          </a:p>
          <a:p>
            <a:pPr>
              <a:spcAft>
                <a:spcPts val="1200"/>
              </a:spcAft>
              <a:tabLst>
                <a:tab pos="227013" algn="l"/>
                <a:tab pos="461963" algn="l"/>
                <a:tab pos="687388" algn="l"/>
                <a:tab pos="914400" algn="l"/>
              </a:tabLst>
            </a:pPr>
            <a:r>
              <a:rPr lang="en-US" sz="1400" dirty="0" smtClean="0"/>
              <a:t>When </a:t>
            </a:r>
            <a:r>
              <a:rPr lang="en-US" sz="1400" dirty="0"/>
              <a:t>the Philistines </a:t>
            </a:r>
            <a:r>
              <a:rPr lang="en-US" sz="1400" dirty="0">
                <a:solidFill>
                  <a:srgbClr val="FF0000"/>
                </a:solidFill>
              </a:rPr>
              <a:t>saw</a:t>
            </a:r>
            <a:r>
              <a:rPr lang="en-US" sz="1400" dirty="0"/>
              <a:t> that their champion was dead, </a:t>
            </a:r>
            <a:endParaRPr lang="en-US" sz="1400" dirty="0" smtClean="0"/>
          </a:p>
          <a:p>
            <a:pPr>
              <a:spcAft>
                <a:spcPts val="1200"/>
              </a:spcAft>
              <a:tabLst>
                <a:tab pos="227013" algn="l"/>
                <a:tab pos="461963" algn="l"/>
                <a:tab pos="687388" algn="l"/>
                <a:tab pos="914400" algn="l"/>
              </a:tabLst>
            </a:pPr>
            <a:r>
              <a:rPr lang="en-US" sz="1400" dirty="0" smtClean="0"/>
              <a:t>they </a:t>
            </a:r>
            <a:r>
              <a:rPr lang="en-US" sz="1400" dirty="0"/>
              <a:t>fled. </a:t>
            </a:r>
          </a:p>
        </p:txBody>
      </p:sp>
      <p:sp>
        <p:nvSpPr>
          <p:cNvPr id="14" name="Content Placeholder 2"/>
          <p:cNvSpPr txBox="1">
            <a:spLocks/>
          </p:cNvSpPr>
          <p:nvPr/>
        </p:nvSpPr>
        <p:spPr>
          <a:xfrm>
            <a:off x="4876800" y="533400"/>
            <a:ext cx="4267200" cy="298543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וַיָּ֣רָץ </a:t>
            </a:r>
            <a:r>
              <a:rPr lang="he-IL" sz="2000" dirty="0">
                <a:latin typeface="SBL Hebrew" pitchFamily="2" charset="-79"/>
                <a:cs typeface="SBL Hebrew" pitchFamily="2" charset="-79"/>
              </a:rPr>
              <a:t>דָּ֠וִד וַיַּעֲמֹ֙ד אֶל־הַפְּלִשְׁתִּ֜י </a:t>
            </a: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אֶת־חַ֠רְבּוֹ </a:t>
            </a: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וַֽיִּשְׁלְפָ֤הּ </a:t>
            </a:r>
            <a:r>
              <a:rPr lang="he-IL" sz="2000" dirty="0">
                <a:latin typeface="SBL Hebrew" pitchFamily="2" charset="-79"/>
                <a:cs typeface="SBL Hebrew" pitchFamily="2" charset="-79"/>
              </a:rPr>
              <a:t>מִתַּעְרָהּ֙ </a:t>
            </a: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וַיְמֹ֣תְתֵ֔הוּ </a:t>
            </a: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וַיִּכְרָת־בָּ֖הּ </a:t>
            </a:r>
            <a:r>
              <a:rPr lang="he-IL" sz="2000" dirty="0">
                <a:latin typeface="SBL Hebrew" pitchFamily="2" charset="-79"/>
                <a:cs typeface="SBL Hebrew" pitchFamily="2" charset="-79"/>
              </a:rPr>
              <a:t>אֶת־רֹאשׁ֑וֹ </a:t>
            </a: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solidFill>
                  <a:srgbClr val="FF0000"/>
                </a:solidFill>
                <a:latin typeface="SBL Hebrew" pitchFamily="2" charset="-79"/>
                <a:cs typeface="SBL Hebrew" pitchFamily="2" charset="-79"/>
              </a:rPr>
              <a:t>וַיִּרְא֧וּ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הַפְּלִשְׁתִּ֛ים כִּֽי־מֵ֥ת גִּבּוֹרָ֖ם </a:t>
            </a: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וַיָּנֻֽסוּ</a:t>
            </a:r>
            <a:r>
              <a:rPr lang="he-IL" sz="2000" dirty="0">
                <a:latin typeface="SBL Hebrew" pitchFamily="2" charset="-79"/>
                <a:cs typeface="SBL Hebrew" pitchFamily="2" charset="-79"/>
              </a:rPr>
              <a:t>׃</a:t>
            </a:r>
          </a:p>
        </p:txBody>
      </p:sp>
      <p:sp>
        <p:nvSpPr>
          <p:cNvPr id="10" name="Rectangle 9"/>
          <p:cNvSpPr/>
          <p:nvPr/>
        </p:nvSpPr>
        <p:spPr>
          <a:xfrm>
            <a:off x="0" y="4205294"/>
            <a:ext cx="8534400" cy="523220"/>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At this point David’s “hidden” potential becomes evident to all and the Philistines see how they have been “miss-seeing” him.</a:t>
            </a:r>
          </a:p>
        </p:txBody>
      </p:sp>
    </p:spTree>
    <p:extLst>
      <p:ext uri="{BB962C8B-B14F-4D97-AF65-F5344CB8AC3E}">
        <p14:creationId xmlns:p14="http://schemas.microsoft.com/office/powerpoint/2010/main" val="859530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7700" y="1371600"/>
            <a:ext cx="7848600" cy="2062103"/>
          </a:xfrm>
          <a:prstGeom prst="rect">
            <a:avLst/>
          </a:prstGeom>
        </p:spPr>
        <p:txBody>
          <a:bodyPr wrap="square">
            <a:spAutoFit/>
          </a:bodyPr>
          <a:lstStyle/>
          <a:p>
            <a:pPr algn="ctr"/>
            <a:r>
              <a:rPr lang="en-US" sz="3200" dirty="0" smtClean="0"/>
              <a:t>Why does Saul appear to not know who David is in 1 Samuel 17:55-58?</a:t>
            </a:r>
          </a:p>
          <a:p>
            <a:pPr algn="ctr"/>
            <a:endParaRPr lang="en-US" sz="3200" dirty="0" smtClean="0"/>
          </a:p>
          <a:p>
            <a:pPr algn="ctr"/>
            <a:r>
              <a:rPr lang="en-US" sz="3200" dirty="0" smtClean="0"/>
              <a:t>Word play on </a:t>
            </a:r>
            <a:r>
              <a:rPr lang="he-IL" sz="3200" dirty="0" smtClean="0">
                <a:latin typeface="SBL Hebrew" panose="02000000000000000000" pitchFamily="2" charset="-79"/>
                <a:cs typeface="SBL Hebrew" panose="02000000000000000000" pitchFamily="2" charset="-79"/>
              </a:rPr>
              <a:t>ראה</a:t>
            </a:r>
            <a:endParaRPr lang="en-US" sz="32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4037228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51816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17:55</a:t>
            </a:r>
          </a:p>
          <a:p>
            <a:pPr>
              <a:spcAft>
                <a:spcPts val="1200"/>
              </a:spcAft>
              <a:tabLst>
                <a:tab pos="227013" algn="l"/>
                <a:tab pos="461963" algn="l"/>
                <a:tab pos="687388" algn="l"/>
                <a:tab pos="914400" algn="l"/>
              </a:tabLst>
            </a:pPr>
            <a:r>
              <a:rPr lang="en-US" sz="1400" dirty="0" smtClean="0"/>
              <a:t>As </a:t>
            </a:r>
            <a:r>
              <a:rPr lang="en-US" sz="1400" dirty="0"/>
              <a:t>soon as Saul </a:t>
            </a:r>
            <a:r>
              <a:rPr lang="en-US" sz="1400" dirty="0">
                <a:solidFill>
                  <a:srgbClr val="FF0000"/>
                </a:solidFill>
              </a:rPr>
              <a:t>saw</a:t>
            </a:r>
            <a:r>
              <a:rPr lang="en-US" sz="1400" dirty="0"/>
              <a:t> David go out against the Philistine, </a:t>
            </a:r>
            <a:endParaRPr lang="en-US" sz="1400" dirty="0" smtClean="0"/>
          </a:p>
          <a:p>
            <a:pPr>
              <a:spcAft>
                <a:spcPts val="1200"/>
              </a:spcAft>
              <a:tabLst>
                <a:tab pos="227013" algn="l"/>
                <a:tab pos="461963" algn="l"/>
                <a:tab pos="687388" algn="l"/>
                <a:tab pos="914400" algn="l"/>
              </a:tabLst>
            </a:pPr>
            <a:r>
              <a:rPr lang="en-US" sz="1400" dirty="0" smtClean="0"/>
              <a:t>	he </a:t>
            </a:r>
            <a:r>
              <a:rPr lang="en-US" sz="1400" dirty="0"/>
              <a:t>said to Abner, the commander of the army, </a:t>
            </a:r>
            <a:endParaRPr lang="en-US" sz="1400" dirty="0" smtClean="0"/>
          </a:p>
          <a:p>
            <a:pPr>
              <a:spcAft>
                <a:spcPts val="1200"/>
              </a:spcAft>
              <a:tabLst>
                <a:tab pos="227013" algn="l"/>
                <a:tab pos="461963" algn="l"/>
                <a:tab pos="687388" algn="l"/>
                <a:tab pos="914400" algn="l"/>
              </a:tabLst>
            </a:pPr>
            <a:r>
              <a:rPr lang="en-US" sz="1400" dirty="0" smtClean="0"/>
              <a:t>		"</a:t>
            </a:r>
            <a:r>
              <a:rPr lang="en-US" sz="1400" dirty="0"/>
              <a:t>Abner, whose son is this youth?"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Abner said,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a:t>
            </a:r>
            <a:r>
              <a:rPr lang="en-US" sz="1400" dirty="0"/>
              <a:t>As your soul lives, O king, I do not know</a:t>
            </a:r>
            <a:r>
              <a:rPr lang="en-US" sz="1400" dirty="0" smtClean="0"/>
              <a:t>."</a:t>
            </a:r>
            <a:endParaRPr lang="en-US" sz="1400" dirty="0"/>
          </a:p>
        </p:txBody>
      </p:sp>
      <p:sp>
        <p:nvSpPr>
          <p:cNvPr id="14" name="Content Placeholder 2"/>
          <p:cNvSpPr txBox="1">
            <a:spLocks/>
          </p:cNvSpPr>
          <p:nvPr/>
        </p:nvSpPr>
        <p:spPr>
          <a:xfrm>
            <a:off x="4876800" y="533400"/>
            <a:ext cx="4267200" cy="2246769"/>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solidFill>
                  <a:srgbClr val="FF0000"/>
                </a:solidFill>
                <a:latin typeface="SBL Hebrew" pitchFamily="2" charset="-79"/>
                <a:cs typeface="SBL Hebrew" pitchFamily="2" charset="-79"/>
              </a:rPr>
              <a:t>וְכִרְא֙וֹת</a:t>
            </a:r>
            <a:r>
              <a:rPr lang="he-IL" sz="2000" dirty="0">
                <a:latin typeface="SBL Hebrew" pitchFamily="2" charset="-79"/>
                <a:cs typeface="SBL Hebrew" pitchFamily="2" charset="-79"/>
              </a:rPr>
              <a:t> שָׁא֜וּל אֶת־דָּוִ֗ד יֹצֵא֙ לִקְרַ֣את הַפְּלִשְׁתִּ֔י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אָמַ֗ר </a:t>
            </a:r>
            <a:r>
              <a:rPr lang="he-IL" sz="2000" dirty="0">
                <a:latin typeface="SBL Hebrew" pitchFamily="2" charset="-79"/>
                <a:cs typeface="SBL Hebrew" pitchFamily="2" charset="-79"/>
              </a:rPr>
              <a:t>אֶל־אַבְנֵר֙ שַׂ֣ר הַצָּבָ֔א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בֶּן־מִי־זֶ֥ה </a:t>
            </a:r>
            <a:r>
              <a:rPr lang="he-IL" sz="2000" dirty="0">
                <a:latin typeface="SBL Hebrew" pitchFamily="2" charset="-79"/>
                <a:cs typeface="SBL Hebrew" pitchFamily="2" charset="-79"/>
              </a:rPr>
              <a:t>הַנַּ֖עַר אַבְנֵ֑ר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אַבְנֵ֔ר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חֵֽי־נַפְשְׁךָ֥ </a:t>
            </a:r>
            <a:r>
              <a:rPr lang="he-IL" sz="2000" dirty="0">
                <a:latin typeface="SBL Hebrew" pitchFamily="2" charset="-79"/>
                <a:cs typeface="SBL Hebrew" pitchFamily="2" charset="-79"/>
              </a:rPr>
              <a:t>הַמֶּ֖לֶךְ אִם־יָדָֽעְתִּי׃</a:t>
            </a:r>
            <a:endParaRPr lang="en-US" sz="2000" dirty="0" smtClean="0">
              <a:latin typeface="SBL Hebrew" pitchFamily="2" charset="-79"/>
              <a:cs typeface="SBL Hebrew" pitchFamily="2" charset="-79"/>
            </a:endParaRPr>
          </a:p>
        </p:txBody>
      </p:sp>
      <p:sp>
        <p:nvSpPr>
          <p:cNvPr id="7" name="Rectangle 6"/>
          <p:cNvSpPr/>
          <p:nvPr/>
        </p:nvSpPr>
        <p:spPr>
          <a:xfrm>
            <a:off x="0" y="3352800"/>
            <a:ext cx="85344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What/How is Saul seeing now?</a:t>
            </a:r>
          </a:p>
        </p:txBody>
      </p:sp>
    </p:spTree>
    <p:extLst>
      <p:ext uri="{BB962C8B-B14F-4D97-AF65-F5344CB8AC3E}">
        <p14:creationId xmlns:p14="http://schemas.microsoft.com/office/powerpoint/2010/main" val="1831872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51816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17:55</a:t>
            </a:r>
          </a:p>
          <a:p>
            <a:pPr>
              <a:spcAft>
                <a:spcPts val="1200"/>
              </a:spcAft>
              <a:tabLst>
                <a:tab pos="227013" algn="l"/>
                <a:tab pos="461963" algn="l"/>
                <a:tab pos="687388" algn="l"/>
                <a:tab pos="914400" algn="l"/>
              </a:tabLst>
            </a:pPr>
            <a:r>
              <a:rPr lang="en-US" sz="1400" dirty="0" smtClean="0"/>
              <a:t>As </a:t>
            </a:r>
            <a:r>
              <a:rPr lang="en-US" sz="1400" dirty="0"/>
              <a:t>soon as Saul </a:t>
            </a:r>
            <a:r>
              <a:rPr lang="en-US" sz="1400" dirty="0">
                <a:solidFill>
                  <a:srgbClr val="FF0000"/>
                </a:solidFill>
              </a:rPr>
              <a:t>saw</a:t>
            </a:r>
            <a:r>
              <a:rPr lang="en-US" sz="1400" dirty="0"/>
              <a:t> David go out against the Philistine, </a:t>
            </a:r>
            <a:endParaRPr lang="en-US" sz="1400" dirty="0" smtClean="0"/>
          </a:p>
          <a:p>
            <a:pPr>
              <a:spcAft>
                <a:spcPts val="1200"/>
              </a:spcAft>
              <a:tabLst>
                <a:tab pos="227013" algn="l"/>
                <a:tab pos="461963" algn="l"/>
                <a:tab pos="687388" algn="l"/>
                <a:tab pos="914400" algn="l"/>
              </a:tabLst>
            </a:pPr>
            <a:r>
              <a:rPr lang="en-US" sz="1400" dirty="0" smtClean="0"/>
              <a:t>	he </a:t>
            </a:r>
            <a:r>
              <a:rPr lang="en-US" sz="1400" dirty="0"/>
              <a:t>said to Abner, the commander of the army, </a:t>
            </a:r>
            <a:endParaRPr lang="en-US" sz="1400" dirty="0" smtClean="0"/>
          </a:p>
          <a:p>
            <a:pPr>
              <a:spcAft>
                <a:spcPts val="1200"/>
              </a:spcAft>
              <a:tabLst>
                <a:tab pos="227013" algn="l"/>
                <a:tab pos="461963" algn="l"/>
                <a:tab pos="687388" algn="l"/>
                <a:tab pos="914400" algn="l"/>
              </a:tabLst>
            </a:pPr>
            <a:r>
              <a:rPr lang="en-US" sz="1400" dirty="0" smtClean="0"/>
              <a:t>		"</a:t>
            </a:r>
            <a:r>
              <a:rPr lang="en-US" sz="1400" dirty="0"/>
              <a:t>Abner, whose son is this youth?"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Abner said,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a:t>
            </a:r>
            <a:r>
              <a:rPr lang="en-US" sz="1400" dirty="0"/>
              <a:t>As your soul lives, O king, I do not know</a:t>
            </a:r>
            <a:r>
              <a:rPr lang="en-US" sz="1400" dirty="0" smtClean="0"/>
              <a:t>."</a:t>
            </a:r>
            <a:endParaRPr lang="en-US" sz="1400" dirty="0"/>
          </a:p>
        </p:txBody>
      </p:sp>
      <p:sp>
        <p:nvSpPr>
          <p:cNvPr id="14" name="Content Placeholder 2"/>
          <p:cNvSpPr txBox="1">
            <a:spLocks/>
          </p:cNvSpPr>
          <p:nvPr/>
        </p:nvSpPr>
        <p:spPr>
          <a:xfrm>
            <a:off x="4876800" y="533400"/>
            <a:ext cx="4267200" cy="2246769"/>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solidFill>
                  <a:srgbClr val="FF0000"/>
                </a:solidFill>
                <a:latin typeface="SBL Hebrew" pitchFamily="2" charset="-79"/>
                <a:cs typeface="SBL Hebrew" pitchFamily="2" charset="-79"/>
              </a:rPr>
              <a:t>וְכִרְא֙וֹת</a:t>
            </a:r>
            <a:r>
              <a:rPr lang="he-IL" sz="2000" dirty="0">
                <a:latin typeface="SBL Hebrew" pitchFamily="2" charset="-79"/>
                <a:cs typeface="SBL Hebrew" pitchFamily="2" charset="-79"/>
              </a:rPr>
              <a:t> שָׁא֜וּל אֶת־דָּוִ֗ד יֹצֵא֙ לִקְרַ֣את הַפְּלִשְׁתִּ֔י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אָמַ֗ר </a:t>
            </a:r>
            <a:r>
              <a:rPr lang="he-IL" sz="2000" dirty="0">
                <a:latin typeface="SBL Hebrew" pitchFamily="2" charset="-79"/>
                <a:cs typeface="SBL Hebrew" pitchFamily="2" charset="-79"/>
              </a:rPr>
              <a:t>אֶל־אַבְנֵר֙ שַׂ֣ר הַצָּבָ֔א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בֶּן־מִי־זֶ֥ה </a:t>
            </a:r>
            <a:r>
              <a:rPr lang="he-IL" sz="2000" dirty="0">
                <a:latin typeface="SBL Hebrew" pitchFamily="2" charset="-79"/>
                <a:cs typeface="SBL Hebrew" pitchFamily="2" charset="-79"/>
              </a:rPr>
              <a:t>הַנַּ֖עַר אַבְנֵ֑ר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אַבְנֵ֔ר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חֵֽי־נַפְשְׁךָ֥ </a:t>
            </a:r>
            <a:r>
              <a:rPr lang="he-IL" sz="2000" dirty="0">
                <a:latin typeface="SBL Hebrew" pitchFamily="2" charset="-79"/>
                <a:cs typeface="SBL Hebrew" pitchFamily="2" charset="-79"/>
              </a:rPr>
              <a:t>הַמֶּ֖לֶךְ אִם־יָדָֽעְתִּי׃</a:t>
            </a:r>
            <a:endParaRPr lang="en-US" sz="2000" dirty="0" smtClean="0">
              <a:latin typeface="SBL Hebrew" pitchFamily="2" charset="-79"/>
              <a:cs typeface="SBL Hebrew" pitchFamily="2" charset="-79"/>
            </a:endParaRPr>
          </a:p>
        </p:txBody>
      </p:sp>
      <p:sp>
        <p:nvSpPr>
          <p:cNvPr id="7" name="Rectangle 6"/>
          <p:cNvSpPr/>
          <p:nvPr/>
        </p:nvSpPr>
        <p:spPr>
          <a:xfrm>
            <a:off x="0" y="3352800"/>
            <a:ext cx="8534400" cy="1384995"/>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What/How is Saul seeing now?</a:t>
            </a:r>
          </a:p>
          <a:p>
            <a:pPr marL="742950" lvl="1" indent="-285750">
              <a:buFont typeface="Arial" panose="020B0604020202020204" pitchFamily="34" charset="0"/>
              <a:buChar char="•"/>
              <a:tabLst>
                <a:tab pos="227013" algn="l"/>
                <a:tab pos="461963" algn="l"/>
                <a:tab pos="687388" algn="l"/>
                <a:tab pos="914400" algn="l"/>
              </a:tabLst>
            </a:pPr>
            <a:r>
              <a:rPr lang="en-US" sz="1400" b="1" dirty="0" smtClean="0"/>
              <a:t>David had not defeated Goliath yet but maybe Saul is starting to wonder?</a:t>
            </a:r>
          </a:p>
          <a:p>
            <a:pPr marL="742950" lvl="1" indent="-285750">
              <a:buFont typeface="Arial" panose="020B0604020202020204" pitchFamily="34" charset="0"/>
              <a:buChar char="•"/>
              <a:tabLst>
                <a:tab pos="227013" algn="l"/>
                <a:tab pos="461963" algn="l"/>
                <a:tab pos="687388" algn="l"/>
                <a:tab pos="914400" algn="l"/>
              </a:tabLst>
            </a:pPr>
            <a:r>
              <a:rPr lang="en-US" sz="1400" b="1" dirty="0" smtClean="0"/>
              <a:t>Everything may not be as it appears. </a:t>
            </a:r>
          </a:p>
          <a:p>
            <a:pPr marL="742950" lvl="1" indent="-285750">
              <a:buFont typeface="Arial" panose="020B0604020202020204" pitchFamily="34" charset="0"/>
              <a:buChar char="•"/>
              <a:tabLst>
                <a:tab pos="227013" algn="l"/>
                <a:tab pos="461963" algn="l"/>
                <a:tab pos="687388" algn="l"/>
                <a:tab pos="914400" algn="l"/>
              </a:tabLst>
            </a:pPr>
            <a:r>
              <a:rPr lang="en-US" sz="1400" b="1" dirty="0" smtClean="0"/>
              <a:t>Who is this youth who’s been in his court? Where did he get such courage?</a:t>
            </a:r>
          </a:p>
          <a:p>
            <a:pPr marL="742950" lvl="1" indent="-285750">
              <a:buFont typeface="Arial" panose="020B0604020202020204" pitchFamily="34" charset="0"/>
              <a:buChar char="•"/>
              <a:tabLst>
                <a:tab pos="227013" algn="l"/>
                <a:tab pos="461963" algn="l"/>
                <a:tab pos="687388" algn="l"/>
                <a:tab pos="914400" algn="l"/>
              </a:tabLst>
            </a:pPr>
            <a:r>
              <a:rPr lang="en-US" sz="1400" b="1" dirty="0" smtClean="0"/>
              <a:t>And who is that daddy of his Jesse? Hmm…</a:t>
            </a:r>
          </a:p>
          <a:p>
            <a:pPr marL="742950" lvl="1" indent="-285750">
              <a:buFont typeface="Arial" panose="020B0604020202020204" pitchFamily="34" charset="0"/>
              <a:buChar char="•"/>
              <a:tabLst>
                <a:tab pos="227013" algn="l"/>
                <a:tab pos="461963" algn="l"/>
                <a:tab pos="687388" algn="l"/>
                <a:tab pos="914400" algn="l"/>
              </a:tabLst>
            </a:pPr>
            <a:r>
              <a:rPr lang="en-US" sz="1400" b="1" dirty="0" smtClean="0"/>
              <a:t>Abner is like… I </a:t>
            </a:r>
            <a:r>
              <a:rPr lang="en-US" sz="1400" b="1" dirty="0" err="1" smtClean="0"/>
              <a:t>donno</a:t>
            </a:r>
            <a:r>
              <a:rPr lang="en-US" sz="1400" b="1" dirty="0" smtClean="0"/>
              <a:t>. The servants picked him!</a:t>
            </a:r>
          </a:p>
        </p:txBody>
      </p:sp>
    </p:spTree>
    <p:extLst>
      <p:ext uri="{BB962C8B-B14F-4D97-AF65-F5344CB8AC3E}">
        <p14:creationId xmlns:p14="http://schemas.microsoft.com/office/powerpoint/2010/main" val="20109281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5181600" cy="1046440"/>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18:15</a:t>
            </a:r>
          </a:p>
          <a:p>
            <a:pPr>
              <a:spcAft>
                <a:spcPts val="1200"/>
              </a:spcAft>
              <a:tabLst>
                <a:tab pos="227013" algn="l"/>
                <a:tab pos="461963" algn="l"/>
                <a:tab pos="687388" algn="l"/>
                <a:tab pos="914400" algn="l"/>
              </a:tabLst>
            </a:pPr>
            <a:r>
              <a:rPr lang="en-US" sz="1400" dirty="0" smtClean="0"/>
              <a:t>And </a:t>
            </a:r>
            <a:r>
              <a:rPr lang="en-US" sz="1400" dirty="0"/>
              <a:t>when Saul </a:t>
            </a:r>
            <a:r>
              <a:rPr lang="en-US" sz="1400" dirty="0">
                <a:solidFill>
                  <a:srgbClr val="FF0000"/>
                </a:solidFill>
              </a:rPr>
              <a:t>saw</a:t>
            </a:r>
            <a:r>
              <a:rPr lang="en-US" sz="1400" dirty="0"/>
              <a:t> that he had great success, </a:t>
            </a:r>
            <a:endParaRPr lang="en-US" sz="1400" dirty="0" smtClean="0"/>
          </a:p>
          <a:p>
            <a:pPr>
              <a:spcAft>
                <a:spcPts val="1200"/>
              </a:spcAft>
              <a:tabLst>
                <a:tab pos="227013" algn="l"/>
                <a:tab pos="461963" algn="l"/>
                <a:tab pos="687388" algn="l"/>
                <a:tab pos="914400" algn="l"/>
              </a:tabLst>
            </a:pPr>
            <a:r>
              <a:rPr lang="en-US" sz="1400" dirty="0" smtClean="0"/>
              <a:t>he </a:t>
            </a:r>
            <a:r>
              <a:rPr lang="en-US" sz="1400" dirty="0"/>
              <a:t>stood in fearful awe of him. </a:t>
            </a:r>
          </a:p>
        </p:txBody>
      </p:sp>
      <p:sp>
        <p:nvSpPr>
          <p:cNvPr id="14" name="Content Placeholder 2"/>
          <p:cNvSpPr txBox="1">
            <a:spLocks/>
          </p:cNvSpPr>
          <p:nvPr/>
        </p:nvSpPr>
        <p:spPr>
          <a:xfrm>
            <a:off x="4876800" y="533400"/>
            <a:ext cx="4267200" cy="113877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solidFill>
                  <a:srgbClr val="FF0000"/>
                </a:solidFill>
                <a:latin typeface="SBL Hebrew" pitchFamily="2" charset="-79"/>
                <a:cs typeface="SBL Hebrew" pitchFamily="2" charset="-79"/>
              </a:rPr>
              <a:t>וַיַּ֣רְא</a:t>
            </a:r>
            <a:r>
              <a:rPr lang="he-IL" sz="2000" dirty="0">
                <a:latin typeface="SBL Hebrew" pitchFamily="2" charset="-79"/>
                <a:cs typeface="SBL Hebrew" pitchFamily="2" charset="-79"/>
              </a:rPr>
              <a:t> שָׁא֔וּל אֲשֶׁר־ה֖וּא מַשְׂכִּ֣יל מְאֹ֑ד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וַיָּ֖גָר </a:t>
            </a:r>
            <a:r>
              <a:rPr lang="he-IL" sz="2000" dirty="0">
                <a:latin typeface="SBL Hebrew" pitchFamily="2" charset="-79"/>
                <a:cs typeface="SBL Hebrew" pitchFamily="2" charset="-79"/>
              </a:rPr>
              <a:t>מִפָּנָֽיו׃</a:t>
            </a:r>
          </a:p>
        </p:txBody>
      </p:sp>
      <p:sp>
        <p:nvSpPr>
          <p:cNvPr id="8" name="Rectangle 7"/>
          <p:cNvSpPr/>
          <p:nvPr/>
        </p:nvSpPr>
        <p:spPr>
          <a:xfrm>
            <a:off x="0" y="2438400"/>
            <a:ext cx="5181600" cy="1785104"/>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18:28-29</a:t>
            </a:r>
          </a:p>
          <a:p>
            <a:pPr>
              <a:spcAft>
                <a:spcPts val="1200"/>
              </a:spcAft>
              <a:tabLst>
                <a:tab pos="227013" algn="l"/>
                <a:tab pos="461963" algn="l"/>
                <a:tab pos="687388" algn="l"/>
                <a:tab pos="914400" algn="l"/>
              </a:tabLst>
            </a:pPr>
            <a:r>
              <a:rPr lang="en-US" sz="1400" dirty="0" smtClean="0"/>
              <a:t>But </a:t>
            </a:r>
            <a:r>
              <a:rPr lang="en-US" sz="1400" dirty="0"/>
              <a:t>when Saul saw and knew that the LORD was with David,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that Michal, Saul's daughter, loved him, </a:t>
            </a:r>
            <a:endParaRPr lang="en-US" sz="1400" dirty="0" smtClean="0"/>
          </a:p>
          <a:p>
            <a:pPr>
              <a:spcAft>
                <a:spcPts val="1200"/>
              </a:spcAft>
              <a:tabLst>
                <a:tab pos="227013" algn="l"/>
                <a:tab pos="461963" algn="l"/>
                <a:tab pos="687388" algn="l"/>
                <a:tab pos="914400" algn="l"/>
              </a:tabLst>
            </a:pPr>
            <a:r>
              <a:rPr lang="en-US" sz="1400" dirty="0" smtClean="0"/>
              <a:t>Saul </a:t>
            </a:r>
            <a:r>
              <a:rPr lang="en-US" sz="1400" dirty="0"/>
              <a:t>was even more afraid of David. </a:t>
            </a:r>
            <a:endParaRPr lang="en-US" sz="1400" dirty="0" smtClean="0"/>
          </a:p>
          <a:p>
            <a:pPr>
              <a:spcAft>
                <a:spcPts val="1200"/>
              </a:spcAft>
              <a:tabLst>
                <a:tab pos="227013" algn="l"/>
                <a:tab pos="461963" algn="l"/>
                <a:tab pos="687388" algn="l"/>
                <a:tab pos="914400" algn="l"/>
              </a:tabLst>
            </a:pPr>
            <a:r>
              <a:rPr lang="en-US" sz="1400" dirty="0" smtClean="0"/>
              <a:t>So </a:t>
            </a:r>
            <a:r>
              <a:rPr lang="en-US" sz="1400" dirty="0"/>
              <a:t>Saul was David's enemy continually</a:t>
            </a:r>
            <a:r>
              <a:rPr lang="en-US" sz="1400" dirty="0" smtClean="0"/>
              <a:t>.</a:t>
            </a:r>
            <a:endParaRPr lang="en-US" sz="1400" dirty="0"/>
          </a:p>
        </p:txBody>
      </p:sp>
      <p:sp>
        <p:nvSpPr>
          <p:cNvPr id="9" name="Content Placeholder 2"/>
          <p:cNvSpPr txBox="1">
            <a:spLocks/>
          </p:cNvSpPr>
          <p:nvPr/>
        </p:nvSpPr>
        <p:spPr>
          <a:xfrm>
            <a:off x="4876800" y="2438400"/>
            <a:ext cx="4267200" cy="1877437"/>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solidFill>
                  <a:srgbClr val="FF0000"/>
                </a:solidFill>
                <a:latin typeface="SBL Hebrew" pitchFamily="2" charset="-79"/>
                <a:cs typeface="SBL Hebrew" pitchFamily="2" charset="-79"/>
              </a:rPr>
              <a:t>וַיַּ֤רְא</a:t>
            </a:r>
            <a:r>
              <a:rPr lang="he-IL" sz="2000" dirty="0">
                <a:latin typeface="SBL Hebrew" pitchFamily="2" charset="-79"/>
                <a:cs typeface="SBL Hebrew" pitchFamily="2" charset="-79"/>
              </a:rPr>
              <a:t> שָׁאוּל֙ </a:t>
            </a:r>
            <a:r>
              <a:rPr lang="he-IL" sz="2000" dirty="0" smtClean="0">
                <a:latin typeface="SBL Hebrew" pitchFamily="2" charset="-79"/>
                <a:cs typeface="SBL Hebrew" pitchFamily="2" charset="-79"/>
              </a:rPr>
              <a:t>וַיֵּ֔דַע </a:t>
            </a:r>
            <a:r>
              <a:rPr lang="he-IL" sz="2000" dirty="0">
                <a:latin typeface="SBL Hebrew" pitchFamily="2" charset="-79"/>
                <a:cs typeface="SBL Hebrew" pitchFamily="2" charset="-79"/>
              </a:rPr>
              <a:t>כִּ֥י יְהוָ֖ה עִם־דָּוִ֑ד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וּמִיכַ֥ל </a:t>
            </a:r>
            <a:r>
              <a:rPr lang="he-IL" sz="2000" dirty="0">
                <a:latin typeface="SBL Hebrew" pitchFamily="2" charset="-79"/>
                <a:cs typeface="SBL Hebrew" pitchFamily="2" charset="-79"/>
              </a:rPr>
              <a:t>בַּת־שָׁא֖וּל אֲהֵבַֽתְהוּ׃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וַיֹּ֣אסֶף </a:t>
            </a:r>
            <a:r>
              <a:rPr lang="he-IL" sz="2000" dirty="0">
                <a:latin typeface="SBL Hebrew" pitchFamily="2" charset="-79"/>
                <a:cs typeface="SBL Hebrew" pitchFamily="2" charset="-79"/>
              </a:rPr>
              <a:t>שָׁא֗וּל לֵרֹ֛א מִפְּנֵ֥י דָוִ֖ד ע֑וֹד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וַיְהִ֥י </a:t>
            </a:r>
            <a:r>
              <a:rPr lang="he-IL" sz="2000" dirty="0">
                <a:latin typeface="SBL Hebrew" pitchFamily="2" charset="-79"/>
                <a:cs typeface="SBL Hebrew" pitchFamily="2" charset="-79"/>
              </a:rPr>
              <a:t>שָׁא֛וּל אֹיֵ֥ב אֶת־דָּוִ֖ד כָּל־הַיָּמִֽים׃ ס</a:t>
            </a:r>
            <a:endParaRPr lang="en-US" sz="2000" dirty="0" smtClean="0">
              <a:latin typeface="SBL Hebrew" pitchFamily="2" charset="-79"/>
              <a:cs typeface="SBL Hebrew" pitchFamily="2" charset="-79"/>
            </a:endParaRPr>
          </a:p>
        </p:txBody>
      </p:sp>
      <p:sp>
        <p:nvSpPr>
          <p:cNvPr id="10" name="Rectangle 9"/>
          <p:cNvSpPr/>
          <p:nvPr/>
        </p:nvSpPr>
        <p:spPr>
          <a:xfrm>
            <a:off x="0" y="4648200"/>
            <a:ext cx="85344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What/How is Saul seeing now?</a:t>
            </a:r>
          </a:p>
        </p:txBody>
      </p:sp>
    </p:spTree>
    <p:extLst>
      <p:ext uri="{BB962C8B-B14F-4D97-AF65-F5344CB8AC3E}">
        <p14:creationId xmlns:p14="http://schemas.microsoft.com/office/powerpoint/2010/main" val="1460551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0" name="Rectangle 9"/>
          <p:cNvSpPr/>
          <p:nvPr/>
        </p:nvSpPr>
        <p:spPr>
          <a:xfrm>
            <a:off x="0" y="762000"/>
            <a:ext cx="4038600" cy="1815882"/>
          </a:xfrm>
          <a:prstGeom prst="rect">
            <a:avLst/>
          </a:prstGeom>
        </p:spPr>
        <p:txBody>
          <a:bodyPr wrap="square">
            <a:spAutoFit/>
          </a:bodyPr>
          <a:lstStyle/>
          <a:p>
            <a:pPr>
              <a:tabLst>
                <a:tab pos="227013" algn="l"/>
                <a:tab pos="461963" algn="l"/>
                <a:tab pos="687388" algn="l"/>
                <a:tab pos="914400" algn="l"/>
              </a:tabLst>
            </a:pPr>
            <a:r>
              <a:rPr lang="en-US" sz="1400" b="1" dirty="0"/>
              <a:t>Why can't Saul see well? </a:t>
            </a:r>
            <a:endParaRPr lang="en-US" sz="1400" b="1" dirty="0" smtClean="0"/>
          </a:p>
          <a:p>
            <a:pPr>
              <a:tabLst>
                <a:tab pos="227013" algn="l"/>
                <a:tab pos="461963" algn="l"/>
                <a:tab pos="687388" algn="l"/>
                <a:tab pos="914400" algn="l"/>
              </a:tabLst>
            </a:pPr>
            <a:r>
              <a:rPr lang="en-US" sz="1400" b="1" dirty="0" smtClean="0"/>
              <a:t>Because God </a:t>
            </a:r>
            <a:r>
              <a:rPr lang="en-US" sz="1400" b="1" dirty="0"/>
              <a:t>is against him at this point. </a:t>
            </a:r>
            <a:endParaRPr lang="en-US" sz="1400" b="1" dirty="0" smtClean="0"/>
          </a:p>
          <a:p>
            <a:pPr>
              <a:tabLst>
                <a:tab pos="227013" algn="l"/>
                <a:tab pos="461963" algn="l"/>
                <a:tab pos="687388" algn="l"/>
                <a:tab pos="914400" algn="l"/>
              </a:tabLst>
            </a:pPr>
            <a:endParaRPr lang="en-US" sz="1400" b="1" dirty="0" smtClean="0"/>
          </a:p>
          <a:p>
            <a:pPr>
              <a:tabLst>
                <a:tab pos="227013" algn="l"/>
                <a:tab pos="461963" algn="l"/>
                <a:tab pos="687388" algn="l"/>
                <a:tab pos="914400" algn="l"/>
              </a:tabLst>
            </a:pPr>
            <a:r>
              <a:rPr lang="en-US" sz="1400" b="1" dirty="0" smtClean="0"/>
              <a:t>God </a:t>
            </a:r>
            <a:r>
              <a:rPr lang="en-US" sz="1400" b="1" dirty="0"/>
              <a:t>has </a:t>
            </a:r>
            <a:endParaRPr lang="en-US" sz="1400" b="1" dirty="0" smtClean="0"/>
          </a:p>
          <a:p>
            <a:pPr marL="285750" indent="-285750">
              <a:buFont typeface="Arial" panose="020B0604020202020204" pitchFamily="34" charset="0"/>
              <a:buChar char="•"/>
              <a:tabLst>
                <a:tab pos="227013" algn="l"/>
                <a:tab pos="461963" algn="l"/>
                <a:tab pos="687388" algn="l"/>
                <a:tab pos="914400" algn="l"/>
              </a:tabLst>
            </a:pPr>
            <a:r>
              <a:rPr lang="en-US" sz="1400" b="1" dirty="0" smtClean="0"/>
              <a:t>rejected him as king</a:t>
            </a:r>
            <a:endParaRPr lang="en-US" sz="1400" b="1" dirty="0"/>
          </a:p>
          <a:p>
            <a:pPr marL="285750" indent="-285750">
              <a:buFont typeface="Arial" panose="020B0604020202020204" pitchFamily="34" charset="0"/>
              <a:buChar char="•"/>
              <a:tabLst>
                <a:tab pos="227013" algn="l"/>
                <a:tab pos="461963" algn="l"/>
                <a:tab pos="687388" algn="l"/>
                <a:tab pos="914400" algn="l"/>
              </a:tabLst>
            </a:pPr>
            <a:r>
              <a:rPr lang="en-US" sz="1400" b="1" dirty="0" smtClean="0"/>
              <a:t>torn </a:t>
            </a:r>
            <a:r>
              <a:rPr lang="en-US" sz="1400" b="1" dirty="0"/>
              <a:t>the kingdom from </a:t>
            </a:r>
            <a:r>
              <a:rPr lang="en-US" sz="1400" b="1" dirty="0" smtClean="0"/>
              <a:t>him</a:t>
            </a:r>
            <a:endParaRPr lang="en-US" sz="1400" b="1" dirty="0"/>
          </a:p>
          <a:p>
            <a:pPr marL="285750" indent="-285750">
              <a:buFont typeface="Arial" panose="020B0604020202020204" pitchFamily="34" charset="0"/>
              <a:buChar char="•"/>
              <a:tabLst>
                <a:tab pos="227013" algn="l"/>
                <a:tab pos="461963" algn="l"/>
                <a:tab pos="687388" algn="l"/>
                <a:tab pos="914400" algn="l"/>
              </a:tabLst>
            </a:pPr>
            <a:r>
              <a:rPr lang="en-US" sz="1400" b="1" dirty="0" smtClean="0"/>
              <a:t>taken from him His Spirit</a:t>
            </a:r>
          </a:p>
          <a:p>
            <a:pPr marL="285750" indent="-285750">
              <a:buFont typeface="Arial" panose="020B0604020202020204" pitchFamily="34" charset="0"/>
              <a:buChar char="•"/>
              <a:tabLst>
                <a:tab pos="227013" algn="l"/>
                <a:tab pos="461963" algn="l"/>
                <a:tab pos="687388" algn="l"/>
                <a:tab pos="914400" algn="l"/>
              </a:tabLst>
            </a:pPr>
            <a:r>
              <a:rPr lang="en-US" sz="1400" b="1" dirty="0" smtClean="0"/>
              <a:t>sent him a harmful Spirit</a:t>
            </a:r>
            <a:endParaRPr lang="en-US" sz="1400" b="1" dirty="0"/>
          </a:p>
        </p:txBody>
      </p:sp>
      <p:sp>
        <p:nvSpPr>
          <p:cNvPr id="12" name="Rectangle 11"/>
          <p:cNvSpPr/>
          <p:nvPr/>
        </p:nvSpPr>
        <p:spPr>
          <a:xfrm>
            <a:off x="4953000" y="2110516"/>
            <a:ext cx="3657600" cy="954107"/>
          </a:xfrm>
          <a:prstGeom prst="rect">
            <a:avLst/>
          </a:prstGeom>
          <a:ln>
            <a:solidFill>
              <a:schemeClr val="tx1"/>
            </a:solidFill>
          </a:ln>
        </p:spPr>
        <p:txBody>
          <a:bodyPr wrap="square">
            <a:spAutoFit/>
          </a:bodyPr>
          <a:lstStyle/>
          <a:p>
            <a:pPr>
              <a:spcAft>
                <a:spcPts val="1200"/>
              </a:spcAft>
              <a:tabLst>
                <a:tab pos="227013" algn="l"/>
                <a:tab pos="461963" algn="l"/>
                <a:tab pos="687388" algn="l"/>
                <a:tab pos="914400" algn="l"/>
              </a:tabLst>
            </a:pPr>
            <a:r>
              <a:rPr lang="en-US" sz="1400" dirty="0"/>
              <a:t>1 Samuel 15:28 </a:t>
            </a:r>
            <a:r>
              <a:rPr lang="en-US" sz="1400" dirty="0" smtClean="0"/>
              <a:t>And </a:t>
            </a:r>
            <a:r>
              <a:rPr lang="en-US" sz="1400" dirty="0"/>
              <a:t>Samuel said to him, "The LORD has </a:t>
            </a:r>
            <a:r>
              <a:rPr lang="en-US" sz="1400" b="1" dirty="0"/>
              <a:t>torn the kingdom</a:t>
            </a:r>
            <a:r>
              <a:rPr lang="en-US" sz="1400" dirty="0"/>
              <a:t> of Israel from you this day and has given it to a neighbor of yours, who is better than you</a:t>
            </a:r>
            <a:r>
              <a:rPr lang="en-US" sz="1400" dirty="0" smtClean="0"/>
              <a:t>.</a:t>
            </a:r>
            <a:endParaRPr lang="en-US" sz="1400" dirty="0"/>
          </a:p>
        </p:txBody>
      </p:sp>
      <p:sp>
        <p:nvSpPr>
          <p:cNvPr id="13" name="Rectangle 12"/>
          <p:cNvSpPr/>
          <p:nvPr/>
        </p:nvSpPr>
        <p:spPr>
          <a:xfrm>
            <a:off x="4953000" y="3395989"/>
            <a:ext cx="3962400" cy="738664"/>
          </a:xfrm>
          <a:prstGeom prst="rect">
            <a:avLst/>
          </a:prstGeom>
          <a:ln>
            <a:solidFill>
              <a:schemeClr val="tx1"/>
            </a:solidFill>
          </a:ln>
        </p:spPr>
        <p:txBody>
          <a:bodyPr wrap="square">
            <a:spAutoFit/>
          </a:bodyPr>
          <a:lstStyle/>
          <a:p>
            <a:pPr>
              <a:tabLst>
                <a:tab pos="227013" algn="l"/>
                <a:tab pos="461963" algn="l"/>
                <a:tab pos="687388" algn="l"/>
                <a:tab pos="914400" algn="l"/>
              </a:tabLst>
            </a:pPr>
            <a:r>
              <a:rPr lang="en-US" sz="1400" dirty="0"/>
              <a:t>1 Samuel 16:14 </a:t>
            </a:r>
            <a:endParaRPr lang="en-US" sz="1400" dirty="0" smtClean="0"/>
          </a:p>
          <a:p>
            <a:pPr>
              <a:tabLst>
                <a:tab pos="227013" algn="l"/>
                <a:tab pos="461963" algn="l"/>
                <a:tab pos="687388" algn="l"/>
                <a:tab pos="914400" algn="l"/>
              </a:tabLst>
            </a:pPr>
            <a:r>
              <a:rPr lang="en-US" sz="1400" dirty="0" smtClean="0"/>
              <a:t>Now </a:t>
            </a:r>
            <a:r>
              <a:rPr lang="en-US" sz="1400" dirty="0"/>
              <a:t>the </a:t>
            </a:r>
            <a:r>
              <a:rPr lang="en-US" sz="1400" b="1" dirty="0"/>
              <a:t>Spirit of the LORD </a:t>
            </a:r>
            <a:r>
              <a:rPr lang="en-US" sz="1400" dirty="0"/>
              <a:t>departed from Saul, </a:t>
            </a:r>
            <a:endParaRPr lang="en-US" sz="1400" dirty="0" smtClean="0"/>
          </a:p>
          <a:p>
            <a:pPr>
              <a:tabLst>
                <a:tab pos="227013" algn="l"/>
                <a:tab pos="461963" algn="l"/>
                <a:tab pos="687388" algn="l"/>
                <a:tab pos="914400" algn="l"/>
              </a:tabLst>
            </a:pPr>
            <a:r>
              <a:rPr lang="en-US" sz="1400" dirty="0" smtClean="0"/>
              <a:t>and </a:t>
            </a:r>
            <a:r>
              <a:rPr lang="en-US" sz="1400" dirty="0"/>
              <a:t>a </a:t>
            </a:r>
            <a:r>
              <a:rPr lang="en-US" sz="1400" b="1" dirty="0"/>
              <a:t>harmful spirit </a:t>
            </a:r>
            <a:r>
              <a:rPr lang="en-US" sz="1400" dirty="0"/>
              <a:t>from the LORD tormented him</a:t>
            </a:r>
            <a:r>
              <a:rPr lang="en-US" sz="1400" dirty="0" smtClean="0"/>
              <a:t>.</a:t>
            </a:r>
            <a:endParaRPr lang="en-US" sz="1400" dirty="0"/>
          </a:p>
        </p:txBody>
      </p:sp>
      <p:sp>
        <p:nvSpPr>
          <p:cNvPr id="15" name="Rectangle 14"/>
          <p:cNvSpPr/>
          <p:nvPr/>
        </p:nvSpPr>
        <p:spPr>
          <a:xfrm>
            <a:off x="4953000" y="609600"/>
            <a:ext cx="3657600" cy="1169551"/>
          </a:xfrm>
          <a:prstGeom prst="rect">
            <a:avLst/>
          </a:prstGeom>
          <a:ln>
            <a:solidFill>
              <a:schemeClr val="tx1"/>
            </a:solidFill>
          </a:ln>
        </p:spPr>
        <p:txBody>
          <a:bodyPr wrap="square">
            <a:spAutoFit/>
          </a:bodyPr>
          <a:lstStyle/>
          <a:p>
            <a:pPr>
              <a:spcAft>
                <a:spcPts val="1200"/>
              </a:spcAft>
              <a:tabLst>
                <a:tab pos="227013" algn="l"/>
                <a:tab pos="461963" algn="l"/>
                <a:tab pos="687388" algn="l"/>
                <a:tab pos="914400" algn="l"/>
              </a:tabLst>
            </a:pPr>
            <a:r>
              <a:rPr lang="en-US" sz="1400" dirty="0"/>
              <a:t>1 Samuel 15:23 For rebellion is as the sin of divination, and presumption is as iniquity and idolatry. Because you have </a:t>
            </a:r>
            <a:r>
              <a:rPr lang="en-US" sz="1400" b="1" dirty="0"/>
              <a:t>rejected</a:t>
            </a:r>
            <a:r>
              <a:rPr lang="en-US" sz="1400" dirty="0"/>
              <a:t> the word of the LORD, he has also </a:t>
            </a:r>
            <a:r>
              <a:rPr lang="en-US" sz="1400" b="1" dirty="0"/>
              <a:t>rejected</a:t>
            </a:r>
            <a:r>
              <a:rPr lang="en-US" sz="1400" dirty="0"/>
              <a:t> you from being king</a:t>
            </a:r>
            <a:r>
              <a:rPr lang="en-US" sz="1400" dirty="0" smtClean="0"/>
              <a:t>."</a:t>
            </a:r>
            <a:endParaRPr lang="en-US" sz="1400" dirty="0"/>
          </a:p>
        </p:txBody>
      </p:sp>
      <p:sp>
        <p:nvSpPr>
          <p:cNvPr id="16" name="Rectangle 15"/>
          <p:cNvSpPr/>
          <p:nvPr/>
        </p:nvSpPr>
        <p:spPr>
          <a:xfrm>
            <a:off x="0" y="4724400"/>
            <a:ext cx="8915400" cy="523220"/>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Saul </a:t>
            </a:r>
            <a:r>
              <a:rPr lang="en-US" sz="1400" b="1" dirty="0"/>
              <a:t>can't see because God is against him.</a:t>
            </a:r>
          </a:p>
          <a:p>
            <a:pPr marL="285750" indent="-285750">
              <a:buFont typeface="Arial" panose="020B0604020202020204" pitchFamily="34" charset="0"/>
              <a:buChar char="•"/>
              <a:tabLst>
                <a:tab pos="227013" algn="l"/>
                <a:tab pos="461963" algn="l"/>
                <a:tab pos="687388" algn="l"/>
                <a:tab pos="914400" algn="l"/>
              </a:tabLst>
            </a:pPr>
            <a:r>
              <a:rPr lang="en-US" sz="1400" b="1" dirty="0"/>
              <a:t>Saul only sees </a:t>
            </a:r>
            <a:r>
              <a:rPr lang="en-US" sz="1400" b="1" dirty="0" smtClean="0"/>
              <a:t>David’s true </a:t>
            </a:r>
            <a:r>
              <a:rPr lang="en-US" sz="1400" b="1" dirty="0" err="1" smtClean="0"/>
              <a:t>colours</a:t>
            </a:r>
            <a:r>
              <a:rPr lang="en-US" sz="1400" b="1" dirty="0" smtClean="0"/>
              <a:t> when he’s already embedded in Saul’s court, and army, and family.</a:t>
            </a:r>
          </a:p>
        </p:txBody>
      </p:sp>
    </p:spTree>
    <p:extLst>
      <p:ext uri="{BB962C8B-B14F-4D97-AF65-F5344CB8AC3E}">
        <p14:creationId xmlns:p14="http://schemas.microsoft.com/office/powerpoint/2010/main" val="351242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7700" y="1371600"/>
            <a:ext cx="7848600" cy="1569660"/>
          </a:xfrm>
          <a:prstGeom prst="rect">
            <a:avLst/>
          </a:prstGeom>
        </p:spPr>
        <p:txBody>
          <a:bodyPr wrap="square">
            <a:spAutoFit/>
          </a:bodyPr>
          <a:lstStyle/>
          <a:p>
            <a:pPr algn="ctr"/>
            <a:endParaRPr lang="en-US" sz="3200" dirty="0" smtClean="0"/>
          </a:p>
          <a:p>
            <a:pPr algn="ctr"/>
            <a:r>
              <a:rPr lang="en-US" sz="3200" dirty="0" smtClean="0"/>
              <a:t>Also a word play on </a:t>
            </a:r>
            <a:r>
              <a:rPr lang="he-IL" sz="3200" dirty="0" smtClean="0">
                <a:latin typeface="SBL Hebrew" panose="02000000000000000000" pitchFamily="2" charset="-79"/>
                <a:cs typeface="SBL Hebrew" panose="02000000000000000000" pitchFamily="2" charset="-79"/>
              </a:rPr>
              <a:t>בא</a:t>
            </a:r>
            <a:endParaRPr lang="en-US" sz="3200" dirty="0" smtClean="0">
              <a:latin typeface="SBL Hebrew" panose="02000000000000000000" pitchFamily="2" charset="-79"/>
              <a:cs typeface="SBL Hebrew" panose="02000000000000000000" pitchFamily="2" charset="-79"/>
            </a:endParaRPr>
          </a:p>
          <a:p>
            <a:pPr algn="ctr"/>
            <a:r>
              <a:rPr lang="en-US" sz="3200" dirty="0" smtClean="0"/>
              <a:t>Thematically parallels the </a:t>
            </a:r>
            <a:r>
              <a:rPr lang="he-IL" sz="3200" dirty="0" smtClean="0">
                <a:latin typeface="SBL Hebrew" panose="02000000000000000000" pitchFamily="2" charset="-79"/>
                <a:cs typeface="SBL Hebrew" panose="02000000000000000000" pitchFamily="2" charset="-79"/>
              </a:rPr>
              <a:t>ראה</a:t>
            </a:r>
            <a:r>
              <a:rPr lang="en-US" sz="3200" dirty="0" smtClean="0"/>
              <a:t> word play</a:t>
            </a:r>
            <a:endParaRPr lang="en-US" sz="32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30620941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בא</a:t>
            </a:r>
            <a:endParaRPr lang="en-US" sz="1400" dirty="0"/>
          </a:p>
        </p:txBody>
      </p:sp>
      <p:sp>
        <p:nvSpPr>
          <p:cNvPr id="12" name="Content Placeholder 2"/>
          <p:cNvSpPr txBox="1">
            <a:spLocks/>
          </p:cNvSpPr>
          <p:nvPr/>
        </p:nvSpPr>
        <p:spPr>
          <a:xfrm>
            <a:off x="5334000" y="381000"/>
            <a:ext cx="3810000" cy="261610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אֶל־שְׁמוּאֵ֗ל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עַד־מָתַי֙ </a:t>
            </a:r>
            <a:r>
              <a:rPr lang="he-IL" sz="2000" dirty="0">
                <a:latin typeface="SBL Hebrew" pitchFamily="2" charset="-79"/>
                <a:cs typeface="SBL Hebrew" pitchFamily="2" charset="-79"/>
              </a:rPr>
              <a:t>אַתָּה֙ מִתְאַבֵּ֣ל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מְאַסְתִּ֔יו מִמְּלֹ֖ךְ עַל־יִשְׂרָאֵ֑ל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מַלֵּ֙א </a:t>
            </a:r>
            <a:r>
              <a:rPr lang="he-IL" sz="2000" dirty="0">
                <a:latin typeface="SBL Hebrew" pitchFamily="2" charset="-79"/>
                <a:cs typeface="SBL Hebrew" pitchFamily="2" charset="-79"/>
              </a:rPr>
              <a:t>קַרְנְךָ֜ שֶׁ֗מֶן </a:t>
            </a:r>
            <a:r>
              <a:rPr lang="he-IL" sz="2000" dirty="0">
                <a:solidFill>
                  <a:srgbClr val="0000FF"/>
                </a:solidFill>
                <a:latin typeface="SBL Hebrew" pitchFamily="2" charset="-79"/>
                <a:cs typeface="SBL Hebrew" pitchFamily="2" charset="-79"/>
              </a:rPr>
              <a:t>וְלֵ֤ךְ </a:t>
            </a:r>
            <a:endParaRPr lang="he-IL" sz="2000" dirty="0" smtClean="0">
              <a:solidFill>
                <a:srgbClr val="0000FF"/>
              </a:solidFill>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אֶֽשְׁלָחֲךָ֙ </a:t>
            </a:r>
            <a:r>
              <a:rPr lang="he-IL" sz="2000" dirty="0">
                <a:latin typeface="SBL Hebrew" pitchFamily="2" charset="-79"/>
                <a:cs typeface="SBL Hebrew" pitchFamily="2" charset="-79"/>
              </a:rPr>
              <a:t>אֶל־יִשַׁ֣י בֵּֽית־הַלַּחְמִ֔י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כִּֽי־רָאִ֧יתִי </a:t>
            </a:r>
            <a:r>
              <a:rPr lang="he-IL" sz="2000" dirty="0">
                <a:latin typeface="SBL Hebrew" pitchFamily="2" charset="-79"/>
                <a:cs typeface="SBL Hebrew" pitchFamily="2" charset="-79"/>
              </a:rPr>
              <a:t>בְּבָנָ֛יו לִ֖י מֶֽלֶךְ׃</a:t>
            </a:r>
            <a:endParaRPr lang="en-US" sz="2000" dirty="0">
              <a:latin typeface="SBL Hebrew" pitchFamily="2" charset="-79"/>
              <a:cs typeface="SBL Hebrew" pitchFamily="2" charset="-79"/>
            </a:endParaRPr>
          </a:p>
        </p:txBody>
      </p:sp>
      <p:sp>
        <p:nvSpPr>
          <p:cNvPr id="13" name="Rectangle 12"/>
          <p:cNvSpPr/>
          <p:nvPr/>
        </p:nvSpPr>
        <p:spPr>
          <a:xfrm>
            <a:off x="0" y="381000"/>
            <a:ext cx="5029200" cy="2523768"/>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16:1 </a:t>
            </a:r>
          </a:p>
          <a:p>
            <a:pPr>
              <a:spcAft>
                <a:spcPts val="1200"/>
              </a:spcAft>
              <a:tabLst>
                <a:tab pos="227013" algn="l"/>
                <a:tab pos="461963" algn="l"/>
                <a:tab pos="687388" algn="l"/>
                <a:tab pos="914400" algn="l"/>
              </a:tabLst>
            </a:pPr>
            <a:r>
              <a:rPr lang="en-US" sz="1400" dirty="0"/>
              <a:t>The LORD said to Samuel,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long will you grieve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since </a:t>
            </a:r>
            <a:r>
              <a:rPr lang="en-US" sz="1400" dirty="0"/>
              <a:t>I have rejected him from being king over Israel?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Fill </a:t>
            </a:r>
            <a:r>
              <a:rPr lang="en-US" sz="1400" dirty="0"/>
              <a:t>your horn with oil, and </a:t>
            </a:r>
            <a:r>
              <a:rPr lang="en-US" sz="1400" dirty="0">
                <a:solidFill>
                  <a:srgbClr val="0000FF"/>
                </a:solidFill>
              </a:rPr>
              <a:t>go</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I </a:t>
            </a:r>
            <a:r>
              <a:rPr lang="en-US" sz="1400" dirty="0"/>
              <a:t>will send you to Jesse the </a:t>
            </a:r>
            <a:r>
              <a:rPr lang="en-US" sz="1400" dirty="0" err="1"/>
              <a:t>Bethlehemite</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for </a:t>
            </a:r>
            <a:r>
              <a:rPr lang="en-US" sz="1400" dirty="0"/>
              <a:t>I have provided for myself a king among his sons</a:t>
            </a:r>
            <a:r>
              <a:rPr lang="en-US" sz="1400" dirty="0" smtClean="0"/>
              <a:t>.”</a:t>
            </a:r>
            <a:endParaRPr lang="en-US" sz="1400" dirty="0"/>
          </a:p>
        </p:txBody>
      </p:sp>
      <p:sp>
        <p:nvSpPr>
          <p:cNvPr id="7" name="Content Placeholder 2"/>
          <p:cNvSpPr txBox="1">
            <a:spLocks/>
          </p:cNvSpPr>
          <p:nvPr/>
        </p:nvSpPr>
        <p:spPr>
          <a:xfrm>
            <a:off x="5334000" y="2971800"/>
            <a:ext cx="3810000" cy="224676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אֵ֣יךְ </a:t>
            </a:r>
            <a:r>
              <a:rPr lang="he-IL" sz="2000" dirty="0">
                <a:solidFill>
                  <a:srgbClr val="0000FF"/>
                </a:solidFill>
                <a:latin typeface="SBL Hebrew" pitchFamily="2" charset="-79"/>
                <a:cs typeface="SBL Hebrew" pitchFamily="2" charset="-79"/>
              </a:rPr>
              <a:t>אֵלֵ֔ךְ</a:t>
            </a:r>
            <a:r>
              <a:rPr lang="he-IL" sz="2000" dirty="0">
                <a:latin typeface="SBL Hebrew" pitchFamily="2" charset="-79"/>
                <a:cs typeface="SBL Hebrew" pitchFamily="2" charset="-79"/>
              </a:rPr>
              <a:t> וְשָׁמַ֥ע שָׁא֖וּל וַהֲרָגָ֑נִי ס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עֶגְלַ֤ת </a:t>
            </a:r>
            <a:r>
              <a:rPr lang="he-IL" sz="2000" dirty="0">
                <a:latin typeface="SBL Hebrew" pitchFamily="2" charset="-79"/>
                <a:cs typeface="SBL Hebrew" pitchFamily="2" charset="-79"/>
              </a:rPr>
              <a:t>בָּקָר֙ תִּקַּ֣ח בְּיָדֶ֔ךָ </a:t>
            </a:r>
            <a:r>
              <a:rPr lang="he-IL" sz="2000" dirty="0" smtClean="0">
                <a:latin typeface="SBL Hebrew" pitchFamily="2" charset="-79"/>
                <a:cs typeface="SBL Hebrew" pitchFamily="2" charset="-79"/>
              </a:rPr>
              <a:t>וְאָ֣מַרְתָּ֔ </a:t>
            </a: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לִזְבֹּ֥חַ </a:t>
            </a:r>
            <a:r>
              <a:rPr lang="he-IL" sz="2000" dirty="0">
                <a:latin typeface="SBL Hebrew" pitchFamily="2" charset="-79"/>
                <a:cs typeface="SBL Hebrew" pitchFamily="2" charset="-79"/>
              </a:rPr>
              <a:t>לַֽיהוָ֖ה בָּֽאתִי׃</a:t>
            </a:r>
            <a:endParaRPr lang="he-IL" sz="2000" dirty="0" smtClean="0">
              <a:latin typeface="SBL Hebrew" pitchFamily="2" charset="-79"/>
              <a:cs typeface="SBL Hebrew" pitchFamily="2" charset="-79"/>
            </a:endParaRPr>
          </a:p>
        </p:txBody>
      </p:sp>
      <p:sp>
        <p:nvSpPr>
          <p:cNvPr id="8" name="Rectangle 7"/>
          <p:cNvSpPr/>
          <p:nvPr/>
        </p:nvSpPr>
        <p:spPr>
          <a:xfrm>
            <a:off x="0" y="2971800"/>
            <a:ext cx="50292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16:2</a:t>
            </a:r>
          </a:p>
          <a:p>
            <a:pPr>
              <a:spcAft>
                <a:spcPts val="1200"/>
              </a:spcAft>
              <a:tabLst>
                <a:tab pos="227013" algn="l"/>
                <a:tab pos="461963" algn="l"/>
                <a:tab pos="687388" algn="l"/>
                <a:tab pos="914400" algn="l"/>
              </a:tabLst>
            </a:pPr>
            <a:r>
              <a:rPr lang="en-US" sz="1400" dirty="0" smtClean="0"/>
              <a:t>And </a:t>
            </a:r>
            <a:r>
              <a:rPr lang="en-US" sz="1400" dirty="0"/>
              <a:t>Samuel said,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can I </a:t>
            </a:r>
            <a:r>
              <a:rPr lang="en-US" sz="1400" dirty="0">
                <a:solidFill>
                  <a:srgbClr val="0000FF"/>
                </a:solidFill>
              </a:rPr>
              <a:t>go</a:t>
            </a:r>
            <a:r>
              <a:rPr lang="en-US" sz="1400" dirty="0"/>
              <a:t>? If Saul hears it, he will kill me."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the LORD said,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Take a heifer with you and say,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'I </a:t>
            </a:r>
            <a:r>
              <a:rPr lang="en-US" sz="1400" dirty="0"/>
              <a:t>have come to sacrifice to the LORD</a:t>
            </a:r>
            <a:r>
              <a:rPr lang="en-US" sz="1400" dirty="0" smtClean="0"/>
              <a:t>.'</a:t>
            </a:r>
            <a:endParaRPr lang="en-US" sz="1400" dirty="0"/>
          </a:p>
        </p:txBody>
      </p:sp>
    </p:spTree>
    <p:extLst>
      <p:ext uri="{BB962C8B-B14F-4D97-AF65-F5344CB8AC3E}">
        <p14:creationId xmlns:p14="http://schemas.microsoft.com/office/powerpoint/2010/main" val="27680551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בא</a:t>
            </a:r>
            <a:endParaRPr lang="en-US" sz="1400" dirty="0"/>
          </a:p>
        </p:txBody>
      </p:sp>
      <p:sp>
        <p:nvSpPr>
          <p:cNvPr id="12" name="Content Placeholder 2"/>
          <p:cNvSpPr txBox="1">
            <a:spLocks/>
          </p:cNvSpPr>
          <p:nvPr/>
        </p:nvSpPr>
        <p:spPr>
          <a:xfrm>
            <a:off x="5334000" y="381000"/>
            <a:ext cx="3810000" cy="261610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אֶל־שְׁמוּאֵ֗ל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עַד־מָתַי֙ </a:t>
            </a:r>
            <a:r>
              <a:rPr lang="he-IL" sz="2000" dirty="0">
                <a:latin typeface="SBL Hebrew" pitchFamily="2" charset="-79"/>
                <a:cs typeface="SBL Hebrew" pitchFamily="2" charset="-79"/>
              </a:rPr>
              <a:t>אַתָּה֙ מִתְאַבֵּ֣ל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מְאַסְתִּ֔יו מִמְּלֹ֖ךְ עַל־יִשְׂרָאֵ֑ל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מַלֵּ֙א </a:t>
            </a:r>
            <a:r>
              <a:rPr lang="he-IL" sz="2000" dirty="0">
                <a:latin typeface="SBL Hebrew" pitchFamily="2" charset="-79"/>
                <a:cs typeface="SBL Hebrew" pitchFamily="2" charset="-79"/>
              </a:rPr>
              <a:t>קַרְנְךָ֜ שֶׁ֗מֶן </a:t>
            </a:r>
            <a:r>
              <a:rPr lang="he-IL" sz="2000" dirty="0">
                <a:solidFill>
                  <a:srgbClr val="0000FF"/>
                </a:solidFill>
                <a:latin typeface="SBL Hebrew" pitchFamily="2" charset="-79"/>
                <a:cs typeface="SBL Hebrew" pitchFamily="2" charset="-79"/>
              </a:rPr>
              <a:t>וְלֵ֤ךְ </a:t>
            </a:r>
            <a:endParaRPr lang="he-IL" sz="2000" dirty="0" smtClean="0">
              <a:solidFill>
                <a:srgbClr val="0000FF"/>
              </a:solidFill>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אֶֽשְׁלָחֲךָ֙ </a:t>
            </a:r>
            <a:r>
              <a:rPr lang="he-IL" sz="2000" dirty="0">
                <a:latin typeface="SBL Hebrew" pitchFamily="2" charset="-79"/>
                <a:cs typeface="SBL Hebrew" pitchFamily="2" charset="-79"/>
              </a:rPr>
              <a:t>אֶל־יִשַׁ֣י בֵּֽית־הַלַּחְמִ֔י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כִּֽי־רָאִ֧יתִי </a:t>
            </a:r>
            <a:r>
              <a:rPr lang="he-IL" sz="2000" dirty="0">
                <a:latin typeface="SBL Hebrew" pitchFamily="2" charset="-79"/>
                <a:cs typeface="SBL Hebrew" pitchFamily="2" charset="-79"/>
              </a:rPr>
              <a:t>בְּבָנָ֛יו לִ֖י מֶֽלֶךְ׃</a:t>
            </a:r>
            <a:endParaRPr lang="en-US" sz="2000" dirty="0">
              <a:latin typeface="SBL Hebrew" pitchFamily="2" charset="-79"/>
              <a:cs typeface="SBL Hebrew" pitchFamily="2" charset="-79"/>
            </a:endParaRPr>
          </a:p>
        </p:txBody>
      </p:sp>
      <p:sp>
        <p:nvSpPr>
          <p:cNvPr id="13" name="Rectangle 12"/>
          <p:cNvSpPr/>
          <p:nvPr/>
        </p:nvSpPr>
        <p:spPr>
          <a:xfrm>
            <a:off x="0" y="381000"/>
            <a:ext cx="5029200" cy="2523768"/>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16:1 </a:t>
            </a:r>
          </a:p>
          <a:p>
            <a:pPr>
              <a:spcAft>
                <a:spcPts val="1200"/>
              </a:spcAft>
              <a:tabLst>
                <a:tab pos="227013" algn="l"/>
                <a:tab pos="461963" algn="l"/>
                <a:tab pos="687388" algn="l"/>
                <a:tab pos="914400" algn="l"/>
              </a:tabLst>
            </a:pPr>
            <a:r>
              <a:rPr lang="en-US" sz="1400" dirty="0"/>
              <a:t>The LORD said to Samuel,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long will you grieve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since </a:t>
            </a:r>
            <a:r>
              <a:rPr lang="en-US" sz="1400" dirty="0"/>
              <a:t>I have rejected him from being king over Israel?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Fill </a:t>
            </a:r>
            <a:r>
              <a:rPr lang="en-US" sz="1400" dirty="0"/>
              <a:t>your horn with oil, and </a:t>
            </a:r>
            <a:r>
              <a:rPr lang="en-US" sz="1400" dirty="0">
                <a:solidFill>
                  <a:srgbClr val="0000FF"/>
                </a:solidFill>
              </a:rPr>
              <a:t>go</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I </a:t>
            </a:r>
            <a:r>
              <a:rPr lang="en-US" sz="1400" dirty="0"/>
              <a:t>will send you to Jesse the </a:t>
            </a:r>
            <a:r>
              <a:rPr lang="en-US" sz="1400" dirty="0" err="1"/>
              <a:t>Bethlehemite</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for </a:t>
            </a:r>
            <a:r>
              <a:rPr lang="en-US" sz="1400" dirty="0"/>
              <a:t>I have provided for myself a king among his sons</a:t>
            </a:r>
            <a:r>
              <a:rPr lang="en-US" sz="1400" dirty="0" smtClean="0"/>
              <a:t>.”</a:t>
            </a:r>
            <a:endParaRPr lang="en-US" sz="1400" dirty="0"/>
          </a:p>
        </p:txBody>
      </p:sp>
      <p:sp>
        <p:nvSpPr>
          <p:cNvPr id="7" name="Content Placeholder 2"/>
          <p:cNvSpPr txBox="1">
            <a:spLocks/>
          </p:cNvSpPr>
          <p:nvPr/>
        </p:nvSpPr>
        <p:spPr>
          <a:xfrm>
            <a:off x="5334000" y="2971800"/>
            <a:ext cx="3810000" cy="224676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אֵ֣יךְ </a:t>
            </a:r>
            <a:r>
              <a:rPr lang="he-IL" sz="2000" dirty="0">
                <a:solidFill>
                  <a:srgbClr val="0000FF"/>
                </a:solidFill>
                <a:latin typeface="SBL Hebrew" pitchFamily="2" charset="-79"/>
                <a:cs typeface="SBL Hebrew" pitchFamily="2" charset="-79"/>
              </a:rPr>
              <a:t>אֵלֵ֔ךְ</a:t>
            </a:r>
            <a:r>
              <a:rPr lang="he-IL" sz="2000" dirty="0">
                <a:latin typeface="SBL Hebrew" pitchFamily="2" charset="-79"/>
                <a:cs typeface="SBL Hebrew" pitchFamily="2" charset="-79"/>
              </a:rPr>
              <a:t> וְשָׁמַ֥ע שָׁא֖וּל וַהֲרָגָ֑נִי ס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עֶגְלַ֤ת </a:t>
            </a:r>
            <a:r>
              <a:rPr lang="he-IL" sz="2000" dirty="0">
                <a:latin typeface="SBL Hebrew" pitchFamily="2" charset="-79"/>
                <a:cs typeface="SBL Hebrew" pitchFamily="2" charset="-79"/>
              </a:rPr>
              <a:t>בָּקָר֙ תִּקַּ֣ח בְּיָדֶ֔ךָ </a:t>
            </a:r>
            <a:r>
              <a:rPr lang="he-IL" sz="2000" dirty="0" smtClean="0">
                <a:latin typeface="SBL Hebrew" pitchFamily="2" charset="-79"/>
                <a:cs typeface="SBL Hebrew" pitchFamily="2" charset="-79"/>
              </a:rPr>
              <a:t>וְאָ֣מַרְתָּ֔ </a:t>
            </a: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לִזְבֹּ֥חַ </a:t>
            </a:r>
            <a:r>
              <a:rPr lang="he-IL" sz="2000" dirty="0">
                <a:latin typeface="SBL Hebrew" pitchFamily="2" charset="-79"/>
                <a:cs typeface="SBL Hebrew" pitchFamily="2" charset="-79"/>
              </a:rPr>
              <a:t>לַֽיהוָ֖ה בָּֽאתִי׃</a:t>
            </a:r>
            <a:endParaRPr lang="he-IL" sz="2000" dirty="0" smtClean="0">
              <a:latin typeface="SBL Hebrew" pitchFamily="2" charset="-79"/>
              <a:cs typeface="SBL Hebrew" pitchFamily="2" charset="-79"/>
            </a:endParaRPr>
          </a:p>
        </p:txBody>
      </p:sp>
      <p:sp>
        <p:nvSpPr>
          <p:cNvPr id="8" name="Rectangle 7"/>
          <p:cNvSpPr/>
          <p:nvPr/>
        </p:nvSpPr>
        <p:spPr>
          <a:xfrm>
            <a:off x="0" y="2971800"/>
            <a:ext cx="50292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16:2</a:t>
            </a:r>
          </a:p>
          <a:p>
            <a:pPr>
              <a:spcAft>
                <a:spcPts val="1200"/>
              </a:spcAft>
              <a:tabLst>
                <a:tab pos="227013" algn="l"/>
                <a:tab pos="461963" algn="l"/>
                <a:tab pos="687388" algn="l"/>
                <a:tab pos="914400" algn="l"/>
              </a:tabLst>
            </a:pPr>
            <a:r>
              <a:rPr lang="en-US" sz="1400" dirty="0" smtClean="0"/>
              <a:t>And </a:t>
            </a:r>
            <a:r>
              <a:rPr lang="en-US" sz="1400" dirty="0"/>
              <a:t>Samuel said,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can I </a:t>
            </a:r>
            <a:r>
              <a:rPr lang="en-US" sz="1400" dirty="0">
                <a:solidFill>
                  <a:srgbClr val="0000FF"/>
                </a:solidFill>
              </a:rPr>
              <a:t>go</a:t>
            </a:r>
            <a:r>
              <a:rPr lang="en-US" sz="1400" dirty="0"/>
              <a:t>? If Saul hears it, he will kill me."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the LORD said,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Take a heifer with you and say,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'I </a:t>
            </a:r>
            <a:r>
              <a:rPr lang="en-US" sz="1400" dirty="0"/>
              <a:t>have come to sacrifice to the LORD</a:t>
            </a:r>
            <a:r>
              <a:rPr lang="en-US" sz="1400" dirty="0" smtClean="0"/>
              <a:t>.'</a:t>
            </a:r>
            <a:endParaRPr lang="en-US" sz="1400" dirty="0"/>
          </a:p>
        </p:txBody>
      </p:sp>
      <p:sp>
        <p:nvSpPr>
          <p:cNvPr id="9" name="Rectangle 8"/>
          <p:cNvSpPr/>
          <p:nvPr/>
        </p:nvSpPr>
        <p:spPr>
          <a:xfrm>
            <a:off x="0" y="5410200"/>
            <a:ext cx="7162800" cy="738664"/>
          </a:xfrm>
          <a:prstGeom prst="rect">
            <a:avLst/>
          </a:prstGeom>
        </p:spPr>
        <p:txBody>
          <a:bodyPr wrap="square">
            <a:spAutoFit/>
          </a:bodyPr>
          <a:lstStyle/>
          <a:p>
            <a:pPr>
              <a:tabLst>
                <a:tab pos="227013" algn="l"/>
                <a:tab pos="461963" algn="l"/>
                <a:tab pos="687388" algn="l"/>
                <a:tab pos="914400" algn="l"/>
              </a:tabLst>
            </a:pPr>
            <a:r>
              <a:rPr lang="en-US" sz="1400" b="1" dirty="0" err="1" smtClean="0"/>
              <a:t>Polzin</a:t>
            </a:r>
            <a:r>
              <a:rPr lang="en-US" sz="1400" b="1" dirty="0" smtClean="0"/>
              <a:t> (p 159)</a:t>
            </a:r>
          </a:p>
          <a:p>
            <a:pPr>
              <a:tabLst>
                <a:tab pos="227013" algn="l"/>
                <a:tab pos="461963" algn="l"/>
                <a:tab pos="687388" algn="l"/>
                <a:tab pos="914400" algn="l"/>
              </a:tabLst>
            </a:pPr>
            <a:r>
              <a:rPr lang="en-US" sz="1400" b="1" dirty="0" smtClean="0"/>
              <a:t>“We thus possess information about the trip’s true purpose, the anointing of Saul’s successor; we look upon the heart of the trip.”</a:t>
            </a:r>
          </a:p>
        </p:txBody>
      </p:sp>
    </p:spTree>
    <p:extLst>
      <p:ext uri="{BB962C8B-B14F-4D97-AF65-F5344CB8AC3E}">
        <p14:creationId xmlns:p14="http://schemas.microsoft.com/office/powerpoint/2010/main" val="41493508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בא</a:t>
            </a:r>
            <a:endParaRPr lang="en-US" sz="1400" dirty="0"/>
          </a:p>
        </p:txBody>
      </p:sp>
      <p:sp>
        <p:nvSpPr>
          <p:cNvPr id="12" name="Content Placeholder 2"/>
          <p:cNvSpPr txBox="1">
            <a:spLocks/>
          </p:cNvSpPr>
          <p:nvPr/>
        </p:nvSpPr>
        <p:spPr>
          <a:xfrm>
            <a:off x="5334000" y="381000"/>
            <a:ext cx="3810000" cy="261610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אֶל־שְׁמוּאֵ֗ל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עַד־מָתַי֙ </a:t>
            </a:r>
            <a:r>
              <a:rPr lang="he-IL" sz="2000" dirty="0">
                <a:latin typeface="SBL Hebrew" pitchFamily="2" charset="-79"/>
                <a:cs typeface="SBL Hebrew" pitchFamily="2" charset="-79"/>
              </a:rPr>
              <a:t>אַתָּה֙ מִתְאַבֵּ֣ל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מְאַסְתִּ֔יו מִמְּלֹ֖ךְ עַל־יִשְׂרָאֵ֑ל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מַלֵּ֙א </a:t>
            </a:r>
            <a:r>
              <a:rPr lang="he-IL" sz="2000" dirty="0">
                <a:latin typeface="SBL Hebrew" pitchFamily="2" charset="-79"/>
                <a:cs typeface="SBL Hebrew" pitchFamily="2" charset="-79"/>
              </a:rPr>
              <a:t>קַרְנְךָ֜ שֶׁ֗מֶן </a:t>
            </a:r>
            <a:r>
              <a:rPr lang="he-IL" sz="2000" dirty="0">
                <a:solidFill>
                  <a:srgbClr val="0000FF"/>
                </a:solidFill>
                <a:latin typeface="SBL Hebrew" pitchFamily="2" charset="-79"/>
                <a:cs typeface="SBL Hebrew" pitchFamily="2" charset="-79"/>
              </a:rPr>
              <a:t>וְלֵ֤ךְ </a:t>
            </a:r>
            <a:endParaRPr lang="he-IL" sz="2000" dirty="0" smtClean="0">
              <a:solidFill>
                <a:srgbClr val="0000FF"/>
              </a:solidFill>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אֶֽשְׁלָחֲךָ֙ </a:t>
            </a:r>
            <a:r>
              <a:rPr lang="he-IL" sz="2000" dirty="0">
                <a:latin typeface="SBL Hebrew" pitchFamily="2" charset="-79"/>
                <a:cs typeface="SBL Hebrew" pitchFamily="2" charset="-79"/>
              </a:rPr>
              <a:t>אֶל־יִשַׁ֣י בֵּֽית־הַלַּחְמִ֔י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כִּֽי־רָאִ֧יתִי </a:t>
            </a:r>
            <a:r>
              <a:rPr lang="he-IL" sz="2000" dirty="0">
                <a:latin typeface="SBL Hebrew" pitchFamily="2" charset="-79"/>
                <a:cs typeface="SBL Hebrew" pitchFamily="2" charset="-79"/>
              </a:rPr>
              <a:t>בְּבָנָ֛יו לִ֖י מֶֽלֶךְ׃</a:t>
            </a:r>
            <a:endParaRPr lang="en-US" sz="2000" dirty="0">
              <a:latin typeface="SBL Hebrew" pitchFamily="2" charset="-79"/>
              <a:cs typeface="SBL Hebrew" pitchFamily="2" charset="-79"/>
            </a:endParaRPr>
          </a:p>
        </p:txBody>
      </p:sp>
      <p:sp>
        <p:nvSpPr>
          <p:cNvPr id="13" name="Rectangle 12"/>
          <p:cNvSpPr/>
          <p:nvPr/>
        </p:nvSpPr>
        <p:spPr>
          <a:xfrm>
            <a:off x="0" y="381000"/>
            <a:ext cx="5029200" cy="2523768"/>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16:1 </a:t>
            </a:r>
          </a:p>
          <a:p>
            <a:pPr>
              <a:spcAft>
                <a:spcPts val="1200"/>
              </a:spcAft>
              <a:tabLst>
                <a:tab pos="227013" algn="l"/>
                <a:tab pos="461963" algn="l"/>
                <a:tab pos="687388" algn="l"/>
                <a:tab pos="914400" algn="l"/>
              </a:tabLst>
            </a:pPr>
            <a:r>
              <a:rPr lang="en-US" sz="1400" dirty="0"/>
              <a:t>The LORD said to Samuel,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long will you grieve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since </a:t>
            </a:r>
            <a:r>
              <a:rPr lang="en-US" sz="1400" dirty="0"/>
              <a:t>I have rejected him from being king over Israel?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Fill </a:t>
            </a:r>
            <a:r>
              <a:rPr lang="en-US" sz="1400" dirty="0"/>
              <a:t>your horn with oil, and </a:t>
            </a:r>
            <a:r>
              <a:rPr lang="en-US" sz="1400" dirty="0">
                <a:solidFill>
                  <a:srgbClr val="0000FF"/>
                </a:solidFill>
              </a:rPr>
              <a:t>go</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I </a:t>
            </a:r>
            <a:r>
              <a:rPr lang="en-US" sz="1400" dirty="0"/>
              <a:t>will send you to Jesse the </a:t>
            </a:r>
            <a:r>
              <a:rPr lang="en-US" sz="1400" dirty="0" err="1"/>
              <a:t>Bethlehemite</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for </a:t>
            </a:r>
            <a:r>
              <a:rPr lang="en-US" sz="1400" dirty="0"/>
              <a:t>I have provided for myself a king among his sons</a:t>
            </a:r>
            <a:r>
              <a:rPr lang="en-US" sz="1400" dirty="0" smtClean="0"/>
              <a:t>.”</a:t>
            </a:r>
            <a:endParaRPr lang="en-US" sz="1400" dirty="0"/>
          </a:p>
        </p:txBody>
      </p:sp>
      <p:sp>
        <p:nvSpPr>
          <p:cNvPr id="7" name="Content Placeholder 2"/>
          <p:cNvSpPr txBox="1">
            <a:spLocks/>
          </p:cNvSpPr>
          <p:nvPr/>
        </p:nvSpPr>
        <p:spPr>
          <a:xfrm>
            <a:off x="5334000" y="2971800"/>
            <a:ext cx="3810000" cy="224676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אֵ֣יךְ </a:t>
            </a:r>
            <a:r>
              <a:rPr lang="he-IL" sz="2000" dirty="0">
                <a:solidFill>
                  <a:srgbClr val="0000FF"/>
                </a:solidFill>
                <a:latin typeface="SBL Hebrew" pitchFamily="2" charset="-79"/>
                <a:cs typeface="SBL Hebrew" pitchFamily="2" charset="-79"/>
              </a:rPr>
              <a:t>אֵלֵ֔ךְ</a:t>
            </a:r>
            <a:r>
              <a:rPr lang="he-IL" sz="2000" dirty="0">
                <a:latin typeface="SBL Hebrew" pitchFamily="2" charset="-79"/>
                <a:cs typeface="SBL Hebrew" pitchFamily="2" charset="-79"/>
              </a:rPr>
              <a:t> וְשָׁמַ֥ע שָׁא֖וּל וַהֲרָגָ֑נִי ס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עֶגְלַ֤ת </a:t>
            </a:r>
            <a:r>
              <a:rPr lang="he-IL" sz="2000" dirty="0">
                <a:latin typeface="SBL Hebrew" pitchFamily="2" charset="-79"/>
                <a:cs typeface="SBL Hebrew" pitchFamily="2" charset="-79"/>
              </a:rPr>
              <a:t>בָּקָר֙ תִּקַּ֣ח בְּיָדֶ֔ךָ </a:t>
            </a:r>
            <a:r>
              <a:rPr lang="he-IL" sz="2000" dirty="0" smtClean="0">
                <a:latin typeface="SBL Hebrew" pitchFamily="2" charset="-79"/>
                <a:cs typeface="SBL Hebrew" pitchFamily="2" charset="-79"/>
              </a:rPr>
              <a:t>וְאָ֣מַרְתָּ֔ </a:t>
            </a: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לִזְבֹּ֥חַ </a:t>
            </a:r>
            <a:r>
              <a:rPr lang="he-IL" sz="2000" dirty="0">
                <a:latin typeface="SBL Hebrew" pitchFamily="2" charset="-79"/>
                <a:cs typeface="SBL Hebrew" pitchFamily="2" charset="-79"/>
              </a:rPr>
              <a:t>לַֽיהוָ֖ה </a:t>
            </a:r>
            <a:r>
              <a:rPr lang="he-IL" sz="2000" dirty="0">
                <a:solidFill>
                  <a:srgbClr val="FF0000"/>
                </a:solidFill>
                <a:latin typeface="SBL Hebrew" pitchFamily="2" charset="-79"/>
                <a:cs typeface="SBL Hebrew" pitchFamily="2" charset="-79"/>
              </a:rPr>
              <a:t>בָּֽאתִי</a:t>
            </a:r>
            <a:r>
              <a:rPr lang="he-IL" sz="2000" dirty="0">
                <a:latin typeface="SBL Hebrew" pitchFamily="2" charset="-79"/>
                <a:cs typeface="SBL Hebrew" pitchFamily="2" charset="-79"/>
              </a:rPr>
              <a:t>׃</a:t>
            </a:r>
            <a:endParaRPr lang="he-IL" sz="2000" dirty="0" smtClean="0">
              <a:latin typeface="SBL Hebrew" pitchFamily="2" charset="-79"/>
              <a:cs typeface="SBL Hebrew" pitchFamily="2" charset="-79"/>
            </a:endParaRPr>
          </a:p>
        </p:txBody>
      </p:sp>
      <p:sp>
        <p:nvSpPr>
          <p:cNvPr id="8" name="Rectangle 7"/>
          <p:cNvSpPr/>
          <p:nvPr/>
        </p:nvSpPr>
        <p:spPr>
          <a:xfrm>
            <a:off x="0" y="2971800"/>
            <a:ext cx="50292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16:2</a:t>
            </a:r>
          </a:p>
          <a:p>
            <a:pPr>
              <a:spcAft>
                <a:spcPts val="1200"/>
              </a:spcAft>
              <a:tabLst>
                <a:tab pos="227013" algn="l"/>
                <a:tab pos="461963" algn="l"/>
                <a:tab pos="687388" algn="l"/>
                <a:tab pos="914400" algn="l"/>
              </a:tabLst>
            </a:pPr>
            <a:r>
              <a:rPr lang="en-US" sz="1400" dirty="0" smtClean="0"/>
              <a:t>And </a:t>
            </a:r>
            <a:r>
              <a:rPr lang="en-US" sz="1400" dirty="0"/>
              <a:t>Samuel said,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can I </a:t>
            </a:r>
            <a:r>
              <a:rPr lang="en-US" sz="1400" dirty="0">
                <a:solidFill>
                  <a:srgbClr val="0000FF"/>
                </a:solidFill>
              </a:rPr>
              <a:t>go</a:t>
            </a:r>
            <a:r>
              <a:rPr lang="en-US" sz="1400" dirty="0"/>
              <a:t>? If Saul hears it, he will kill me."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the LORD said,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Take a heifer with you and say,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'I </a:t>
            </a:r>
            <a:r>
              <a:rPr lang="en-US" sz="1400" dirty="0"/>
              <a:t>have </a:t>
            </a:r>
            <a:r>
              <a:rPr lang="en-US" sz="1400" dirty="0">
                <a:solidFill>
                  <a:srgbClr val="FF0000"/>
                </a:solidFill>
              </a:rPr>
              <a:t>come</a:t>
            </a:r>
            <a:r>
              <a:rPr lang="en-US" sz="1400" dirty="0"/>
              <a:t> to sacrifice to the LORD</a:t>
            </a:r>
            <a:r>
              <a:rPr lang="en-US" sz="1400" dirty="0" smtClean="0"/>
              <a:t>.'</a:t>
            </a:r>
            <a:endParaRPr lang="en-US" sz="1400" dirty="0"/>
          </a:p>
        </p:txBody>
      </p:sp>
      <p:sp>
        <p:nvSpPr>
          <p:cNvPr id="9" name="Rectangle 8"/>
          <p:cNvSpPr/>
          <p:nvPr/>
        </p:nvSpPr>
        <p:spPr>
          <a:xfrm>
            <a:off x="0" y="5410200"/>
            <a:ext cx="8763000" cy="954107"/>
          </a:xfrm>
          <a:prstGeom prst="rect">
            <a:avLst/>
          </a:prstGeom>
        </p:spPr>
        <p:txBody>
          <a:bodyPr wrap="square">
            <a:spAutoFit/>
          </a:bodyPr>
          <a:lstStyle/>
          <a:p>
            <a:pPr>
              <a:tabLst>
                <a:tab pos="227013" algn="l"/>
                <a:tab pos="461963" algn="l"/>
                <a:tab pos="687388" algn="l"/>
                <a:tab pos="914400" algn="l"/>
              </a:tabLst>
            </a:pPr>
            <a:r>
              <a:rPr lang="en-US" sz="1400" b="1" dirty="0" err="1" smtClean="0"/>
              <a:t>Polzin</a:t>
            </a:r>
            <a:r>
              <a:rPr lang="en-US" sz="1400" b="1" dirty="0" smtClean="0"/>
              <a:t> (p 159)</a:t>
            </a:r>
          </a:p>
          <a:p>
            <a:pPr>
              <a:tabLst>
                <a:tab pos="227013" algn="l"/>
                <a:tab pos="461963" algn="l"/>
                <a:tab pos="687388" algn="l"/>
                <a:tab pos="914400" algn="l"/>
              </a:tabLst>
            </a:pPr>
            <a:r>
              <a:rPr lang="en-US" sz="1400" b="1" dirty="0" smtClean="0"/>
              <a:t>“But then God responds to Samuel’s fears by inventing a subterfuge, thus creating the apparent reason for the trip: ‘And the LORD said, ‘Say “I have </a:t>
            </a:r>
            <a:r>
              <a:rPr lang="en-US" sz="1400" b="1" i="1" dirty="0" smtClean="0">
                <a:solidFill>
                  <a:srgbClr val="FF0000"/>
                </a:solidFill>
              </a:rPr>
              <a:t>come</a:t>
            </a:r>
            <a:r>
              <a:rPr lang="en-US" sz="1400" b="1" i="1" dirty="0" smtClean="0"/>
              <a:t> to sacrifice</a:t>
            </a:r>
            <a:r>
              <a:rPr lang="en-US" sz="1400" b="1" dirty="0" smtClean="0"/>
              <a:t>”’ (v.2). The narrative distance here between ‘coming’ and ‘going’ represents the ideological distance between appearance and reality.”</a:t>
            </a:r>
          </a:p>
        </p:txBody>
      </p:sp>
    </p:spTree>
    <p:extLst>
      <p:ext uri="{BB962C8B-B14F-4D97-AF65-F5344CB8AC3E}">
        <p14:creationId xmlns:p14="http://schemas.microsoft.com/office/powerpoint/2010/main" val="3492751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בא</a:t>
            </a:r>
            <a:endParaRPr lang="en-US" sz="1400" dirty="0"/>
          </a:p>
        </p:txBody>
      </p:sp>
      <p:sp>
        <p:nvSpPr>
          <p:cNvPr id="12" name="Content Placeholder 2"/>
          <p:cNvSpPr txBox="1">
            <a:spLocks/>
          </p:cNvSpPr>
          <p:nvPr/>
        </p:nvSpPr>
        <p:spPr>
          <a:xfrm>
            <a:off x="5334000" y="381000"/>
            <a:ext cx="3810000" cy="1877437"/>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en-US"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וַיַּ֣עַשׂ שְׁמוּאֵ֗ל אֵ֚ת אֲשֶׁ֣ר דִּבֶּ֣ר יְהוָ֔ה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solidFill>
                  <a:srgbClr val="FF0000"/>
                </a:solidFill>
                <a:latin typeface="SBL Hebrew" pitchFamily="2" charset="-79"/>
                <a:cs typeface="SBL Hebrew" pitchFamily="2" charset="-79"/>
              </a:rPr>
              <a:t>וַיָּבֹ֖א</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בֵּ֣ית לָ֑חֶם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וַיֶּחֶרְד֞וּ </a:t>
            </a:r>
            <a:r>
              <a:rPr lang="he-IL" sz="2000" dirty="0">
                <a:latin typeface="SBL Hebrew" pitchFamily="2" charset="-79"/>
                <a:cs typeface="SBL Hebrew" pitchFamily="2" charset="-79"/>
              </a:rPr>
              <a:t>זִקְנֵ֤י הָעִיר֙ לִקְרָאת֔וֹ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שָׁלֹ֥ם </a:t>
            </a:r>
            <a:r>
              <a:rPr lang="he-IL" sz="2000" dirty="0">
                <a:solidFill>
                  <a:srgbClr val="FF0000"/>
                </a:solidFill>
                <a:latin typeface="SBL Hebrew" pitchFamily="2" charset="-79"/>
                <a:cs typeface="SBL Hebrew" pitchFamily="2" charset="-79"/>
              </a:rPr>
              <a:t>בּוֹאֶֽךָ</a:t>
            </a:r>
            <a:r>
              <a:rPr lang="he-IL" sz="2000" dirty="0">
                <a:latin typeface="SBL Hebrew" pitchFamily="2" charset="-79"/>
                <a:cs typeface="SBL Hebrew" pitchFamily="2" charset="-79"/>
              </a:rPr>
              <a:t>׃</a:t>
            </a:r>
            <a:endParaRPr lang="he-IL" sz="2000" dirty="0" smtClean="0">
              <a:latin typeface="SBL Hebrew" pitchFamily="2" charset="-79"/>
              <a:cs typeface="SBL Hebrew" pitchFamily="2" charset="-79"/>
            </a:endParaRPr>
          </a:p>
        </p:txBody>
      </p:sp>
      <p:sp>
        <p:nvSpPr>
          <p:cNvPr id="13" name="Rectangle 12"/>
          <p:cNvSpPr/>
          <p:nvPr/>
        </p:nvSpPr>
        <p:spPr>
          <a:xfrm>
            <a:off x="0" y="381000"/>
            <a:ext cx="5029200" cy="1785104"/>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16:4 </a:t>
            </a:r>
          </a:p>
          <a:p>
            <a:pPr>
              <a:spcAft>
                <a:spcPts val="1200"/>
              </a:spcAft>
              <a:tabLst>
                <a:tab pos="227013" algn="l"/>
                <a:tab pos="461963" algn="l"/>
                <a:tab pos="687388" algn="l"/>
                <a:tab pos="914400" algn="l"/>
              </a:tabLst>
            </a:pPr>
            <a:r>
              <a:rPr lang="en-US" sz="1400" dirty="0" smtClean="0"/>
              <a:t>Samuel </a:t>
            </a:r>
            <a:r>
              <a:rPr lang="en-US" sz="1400" dirty="0"/>
              <a:t>did what the LORD commanded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solidFill>
                  <a:srgbClr val="FF0000"/>
                </a:solidFill>
              </a:rPr>
              <a:t>came</a:t>
            </a:r>
            <a:r>
              <a:rPr lang="en-US" sz="1400" dirty="0"/>
              <a:t> to Bethlehem. </a:t>
            </a:r>
            <a:endParaRPr lang="en-US" sz="1400" dirty="0" smtClean="0"/>
          </a:p>
          <a:p>
            <a:pPr>
              <a:spcAft>
                <a:spcPts val="1200"/>
              </a:spcAft>
              <a:tabLst>
                <a:tab pos="227013" algn="l"/>
                <a:tab pos="461963" algn="l"/>
                <a:tab pos="687388" algn="l"/>
                <a:tab pos="914400" algn="l"/>
              </a:tabLst>
            </a:pPr>
            <a:r>
              <a:rPr lang="en-US" sz="1400" dirty="0" smtClean="0"/>
              <a:t>The </a:t>
            </a:r>
            <a:r>
              <a:rPr lang="en-US" sz="1400" dirty="0"/>
              <a:t>elders of the city came to meet him trembling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said, "Do you </a:t>
            </a:r>
            <a:r>
              <a:rPr lang="en-US" sz="1400" dirty="0">
                <a:solidFill>
                  <a:srgbClr val="FF0000"/>
                </a:solidFill>
              </a:rPr>
              <a:t>come</a:t>
            </a:r>
            <a:r>
              <a:rPr lang="en-US" sz="1400" dirty="0"/>
              <a:t> peaceably</a:t>
            </a:r>
            <a:r>
              <a:rPr lang="en-US" sz="1400" dirty="0" smtClean="0"/>
              <a:t>?"</a:t>
            </a:r>
            <a:endParaRPr lang="en-US" sz="1400" dirty="0"/>
          </a:p>
        </p:txBody>
      </p:sp>
      <p:sp>
        <p:nvSpPr>
          <p:cNvPr id="7" name="Content Placeholder 2"/>
          <p:cNvSpPr txBox="1">
            <a:spLocks/>
          </p:cNvSpPr>
          <p:nvPr/>
        </p:nvSpPr>
        <p:spPr>
          <a:xfrm>
            <a:off x="5334000" y="2286000"/>
            <a:ext cx="3810000" cy="224676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שָׁל֗וֹם </a:t>
            </a:r>
            <a:r>
              <a:rPr lang="he-IL" sz="2000" dirty="0">
                <a:latin typeface="SBL Hebrew" pitchFamily="2" charset="-79"/>
                <a:cs typeface="SBL Hebrew" pitchFamily="2" charset="-79"/>
              </a:rPr>
              <a:t>לִזְבֹּ֤חַ לַֽיהוָה֙ </a:t>
            </a:r>
            <a:r>
              <a:rPr lang="he-IL" sz="2000" dirty="0">
                <a:solidFill>
                  <a:srgbClr val="FF0000"/>
                </a:solidFill>
                <a:latin typeface="SBL Hebrew" pitchFamily="2" charset="-79"/>
                <a:cs typeface="SBL Hebrew" pitchFamily="2" charset="-79"/>
              </a:rPr>
              <a:t>בָּ֔אתִי </a:t>
            </a:r>
            <a:endParaRPr lang="he-IL" sz="2000" dirty="0" smtClean="0">
              <a:solidFill>
                <a:srgbClr val="FF0000"/>
              </a:solidFill>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הִֽתְקַדְּשׁ֔וּ </a:t>
            </a:r>
            <a:r>
              <a:rPr lang="he-IL" sz="2000" dirty="0">
                <a:solidFill>
                  <a:srgbClr val="FF0000"/>
                </a:solidFill>
                <a:latin typeface="SBL Hebrew" pitchFamily="2" charset="-79"/>
                <a:cs typeface="SBL Hebrew" pitchFamily="2" charset="-79"/>
              </a:rPr>
              <a:t>וּבָאתֶ֥ם</a:t>
            </a:r>
            <a:r>
              <a:rPr lang="he-IL" sz="2000" dirty="0">
                <a:latin typeface="SBL Hebrew" pitchFamily="2" charset="-79"/>
                <a:cs typeface="SBL Hebrew" pitchFamily="2" charset="-79"/>
              </a:rPr>
              <a:t> אִתִּ֖י בַּזָּ֑בַח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וַיְקַדֵּ֤שׁ </a:t>
            </a:r>
            <a:r>
              <a:rPr lang="he-IL" sz="2000" dirty="0">
                <a:latin typeface="SBL Hebrew" pitchFamily="2" charset="-79"/>
                <a:cs typeface="SBL Hebrew" pitchFamily="2" charset="-79"/>
              </a:rPr>
              <a:t>אֶת־יִשַׁי֙ וְאֶת־בָּנָ֔יו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וַיִּקְרָ֥א </a:t>
            </a:r>
            <a:r>
              <a:rPr lang="he-IL" sz="2000" dirty="0">
                <a:latin typeface="SBL Hebrew" pitchFamily="2" charset="-79"/>
                <a:cs typeface="SBL Hebrew" pitchFamily="2" charset="-79"/>
              </a:rPr>
              <a:t>לָהֶ֖ם לַזָּֽבַח׃</a:t>
            </a:r>
          </a:p>
        </p:txBody>
      </p:sp>
      <p:sp>
        <p:nvSpPr>
          <p:cNvPr id="8" name="Rectangle 7"/>
          <p:cNvSpPr/>
          <p:nvPr/>
        </p:nvSpPr>
        <p:spPr>
          <a:xfrm>
            <a:off x="0" y="2286000"/>
            <a:ext cx="50292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16:5</a:t>
            </a:r>
          </a:p>
          <a:p>
            <a:pPr>
              <a:spcAft>
                <a:spcPts val="1200"/>
              </a:spcAft>
              <a:tabLst>
                <a:tab pos="227013" algn="l"/>
                <a:tab pos="461963" algn="l"/>
                <a:tab pos="687388" algn="l"/>
                <a:tab pos="914400" algn="l"/>
              </a:tabLst>
            </a:pPr>
            <a:r>
              <a:rPr lang="en-US" sz="1400" dirty="0" smtClean="0"/>
              <a:t>And </a:t>
            </a:r>
            <a:r>
              <a:rPr lang="en-US" sz="1400" dirty="0"/>
              <a:t>he said, </a:t>
            </a:r>
            <a:endParaRPr lang="en-US" sz="1400" dirty="0" smtClean="0"/>
          </a:p>
          <a:p>
            <a:pPr>
              <a:spcAft>
                <a:spcPts val="1200"/>
              </a:spcAft>
              <a:tabLst>
                <a:tab pos="227013" algn="l"/>
                <a:tab pos="461963" algn="l"/>
                <a:tab pos="687388" algn="l"/>
                <a:tab pos="914400" algn="l"/>
              </a:tabLst>
            </a:pPr>
            <a:r>
              <a:rPr lang="en-US" sz="1400" dirty="0" smtClean="0"/>
              <a:t>	"</a:t>
            </a:r>
            <a:r>
              <a:rPr lang="en-US" sz="1400" dirty="0"/>
              <a:t>Peaceably; I have </a:t>
            </a:r>
            <a:r>
              <a:rPr lang="en-US" sz="1400" dirty="0">
                <a:solidFill>
                  <a:srgbClr val="FF0000"/>
                </a:solidFill>
              </a:rPr>
              <a:t>come</a:t>
            </a:r>
            <a:r>
              <a:rPr lang="en-US" sz="1400" dirty="0"/>
              <a:t> to sacrifice to the LORD. </a:t>
            </a:r>
            <a:endParaRPr lang="en-US" sz="1400" dirty="0" smtClean="0"/>
          </a:p>
          <a:p>
            <a:pPr>
              <a:spcAft>
                <a:spcPts val="1200"/>
              </a:spcAft>
              <a:tabLst>
                <a:tab pos="227013" algn="l"/>
                <a:tab pos="461963" algn="l"/>
                <a:tab pos="687388" algn="l"/>
                <a:tab pos="914400" algn="l"/>
              </a:tabLst>
            </a:pPr>
            <a:r>
              <a:rPr lang="en-US" sz="1400" dirty="0" smtClean="0"/>
              <a:t>	Consecrate </a:t>
            </a:r>
            <a:r>
              <a:rPr lang="en-US" sz="1400" dirty="0"/>
              <a:t>yourselves, and </a:t>
            </a:r>
            <a:r>
              <a:rPr lang="en-US" sz="1400" dirty="0">
                <a:solidFill>
                  <a:srgbClr val="FF0000"/>
                </a:solidFill>
              </a:rPr>
              <a:t>come</a:t>
            </a:r>
            <a:r>
              <a:rPr lang="en-US" sz="1400" dirty="0"/>
              <a:t> with me to the sacrifice."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he consecrated Jesse and his sons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invited them to the sacrifice</a:t>
            </a:r>
            <a:r>
              <a:rPr lang="en-US" sz="1400" dirty="0" smtClean="0"/>
              <a:t>.</a:t>
            </a:r>
            <a:endParaRPr lang="en-US" sz="1400" dirty="0"/>
          </a:p>
        </p:txBody>
      </p:sp>
      <p:sp>
        <p:nvSpPr>
          <p:cNvPr id="10" name="Rectangle 9"/>
          <p:cNvSpPr/>
          <p:nvPr/>
        </p:nvSpPr>
        <p:spPr>
          <a:xfrm>
            <a:off x="0" y="4724400"/>
            <a:ext cx="8763000" cy="1384995"/>
          </a:xfrm>
          <a:prstGeom prst="rect">
            <a:avLst/>
          </a:prstGeom>
        </p:spPr>
        <p:txBody>
          <a:bodyPr wrap="square">
            <a:spAutoFit/>
          </a:bodyPr>
          <a:lstStyle/>
          <a:p>
            <a:pPr>
              <a:tabLst>
                <a:tab pos="227013" algn="l"/>
                <a:tab pos="461963" algn="l"/>
                <a:tab pos="687388" algn="l"/>
                <a:tab pos="914400" algn="l"/>
              </a:tabLst>
            </a:pPr>
            <a:r>
              <a:rPr lang="en-US" sz="1400" b="1" dirty="0" err="1" smtClean="0"/>
              <a:t>Polzin</a:t>
            </a:r>
            <a:r>
              <a:rPr lang="en-US" sz="1400" b="1" dirty="0" smtClean="0"/>
              <a:t> (p 159)</a:t>
            </a:r>
          </a:p>
          <a:p>
            <a:pPr>
              <a:tabLst>
                <a:tab pos="227013" algn="l"/>
                <a:tab pos="461963" algn="l"/>
                <a:tab pos="687388" algn="l"/>
                <a:tab pos="914400" algn="l"/>
              </a:tabLst>
            </a:pPr>
            <a:r>
              <a:rPr lang="en-US" sz="1400" b="1" dirty="0" smtClean="0"/>
              <a:t>“No matter that God speaks to Samuel or vice versa, that Samuel speaks to the elders or Bethlehem or vice versa, or finally that the narrator speaks to the reader. In all these cases the spatial shifter indicating movement from Ramah to Bethlehem is </a:t>
            </a:r>
            <a:r>
              <a:rPr lang="en-US" sz="1400" b="1" i="1" dirty="0" smtClean="0">
                <a:solidFill>
                  <a:srgbClr val="0000FF"/>
                </a:solidFill>
              </a:rPr>
              <a:t>a going (</a:t>
            </a:r>
            <a:r>
              <a:rPr lang="en-US" sz="1400" b="1" i="1" dirty="0" err="1" smtClean="0">
                <a:solidFill>
                  <a:srgbClr val="0000FF"/>
                </a:solidFill>
              </a:rPr>
              <a:t>halak</a:t>
            </a:r>
            <a:r>
              <a:rPr lang="en-US" sz="1400" b="1" i="1" dirty="0" smtClean="0">
                <a:solidFill>
                  <a:srgbClr val="0000FF"/>
                </a:solidFill>
              </a:rPr>
              <a:t>)</a:t>
            </a:r>
            <a:r>
              <a:rPr lang="en-US" sz="1400" b="1" dirty="0" smtClean="0"/>
              <a:t> when its true purpose is being referred to, and </a:t>
            </a:r>
            <a:r>
              <a:rPr lang="en-US" sz="1400" b="1" i="1" dirty="0" smtClean="0">
                <a:solidFill>
                  <a:srgbClr val="FF0000"/>
                </a:solidFill>
              </a:rPr>
              <a:t>a coming (</a:t>
            </a:r>
            <a:r>
              <a:rPr lang="en-US" sz="1400" b="1" i="1" dirty="0" err="1" smtClean="0">
                <a:solidFill>
                  <a:srgbClr val="FF0000"/>
                </a:solidFill>
              </a:rPr>
              <a:t>ba</a:t>
            </a:r>
            <a:r>
              <a:rPr lang="en-US" sz="1400" b="1" i="1" dirty="0" smtClean="0">
                <a:solidFill>
                  <a:srgbClr val="FF0000"/>
                </a:solidFill>
              </a:rPr>
              <a:t>)</a:t>
            </a:r>
            <a:r>
              <a:rPr lang="en-US" sz="1400" b="1" dirty="0" smtClean="0"/>
              <a:t> when its sacrificial subterfuge is in focus. From God’s spatial perspective (Ramah), Samuel </a:t>
            </a:r>
            <a:r>
              <a:rPr lang="en-US" sz="1400" b="1" i="1" dirty="0" smtClean="0">
                <a:solidFill>
                  <a:srgbClr val="0000FF"/>
                </a:solidFill>
              </a:rPr>
              <a:t>goes to anoint</a:t>
            </a:r>
            <a:r>
              <a:rPr lang="en-US" sz="1400" b="1" dirty="0" smtClean="0"/>
              <a:t>; from the point of view of those at his destination (Bethlehem), Samuel </a:t>
            </a:r>
            <a:r>
              <a:rPr lang="en-US" sz="1400" b="1" i="1" dirty="0" smtClean="0">
                <a:solidFill>
                  <a:srgbClr val="FF0000"/>
                </a:solidFill>
              </a:rPr>
              <a:t>comes to sacrifice</a:t>
            </a:r>
            <a:r>
              <a:rPr lang="en-US" sz="1400" b="1" dirty="0" smtClean="0"/>
              <a:t>.”</a:t>
            </a:r>
          </a:p>
        </p:txBody>
      </p:sp>
    </p:spTree>
    <p:extLst>
      <p:ext uri="{BB962C8B-B14F-4D97-AF65-F5344CB8AC3E}">
        <p14:creationId xmlns:p14="http://schemas.microsoft.com/office/powerpoint/2010/main" val="41566161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בא</a:t>
            </a:r>
            <a:endParaRPr lang="en-US" sz="1400" dirty="0"/>
          </a:p>
        </p:txBody>
      </p:sp>
      <p:sp>
        <p:nvSpPr>
          <p:cNvPr id="12" name="Content Placeholder 2"/>
          <p:cNvSpPr txBox="1">
            <a:spLocks/>
          </p:cNvSpPr>
          <p:nvPr/>
        </p:nvSpPr>
        <p:spPr>
          <a:xfrm>
            <a:off x="5334000" y="381000"/>
            <a:ext cx="3810000" cy="1877437"/>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en-US"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וַיַּ֣עַשׂ שְׁמוּאֵ֗ל אֵ֚ת אֲשֶׁ֣ר דִּבֶּ֣ר יְהוָ֔ה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solidFill>
                  <a:srgbClr val="FF0000"/>
                </a:solidFill>
                <a:latin typeface="SBL Hebrew" pitchFamily="2" charset="-79"/>
                <a:cs typeface="SBL Hebrew" pitchFamily="2" charset="-79"/>
              </a:rPr>
              <a:t>וַיָּבֹ֖א</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בֵּ֣ית לָ֑חֶם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וַיֶּחֶרְד֞וּ </a:t>
            </a:r>
            <a:r>
              <a:rPr lang="he-IL" sz="2000" dirty="0">
                <a:latin typeface="SBL Hebrew" pitchFamily="2" charset="-79"/>
                <a:cs typeface="SBL Hebrew" pitchFamily="2" charset="-79"/>
              </a:rPr>
              <a:t>זִקְנֵ֤י הָעִיר֙ לִקְרָאת֔וֹ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שָׁלֹ֥ם </a:t>
            </a:r>
            <a:r>
              <a:rPr lang="he-IL" sz="2000" dirty="0">
                <a:solidFill>
                  <a:srgbClr val="FF0000"/>
                </a:solidFill>
                <a:latin typeface="SBL Hebrew" pitchFamily="2" charset="-79"/>
                <a:cs typeface="SBL Hebrew" pitchFamily="2" charset="-79"/>
              </a:rPr>
              <a:t>בּוֹאֶֽךָ</a:t>
            </a:r>
            <a:r>
              <a:rPr lang="he-IL" sz="2000" dirty="0">
                <a:latin typeface="SBL Hebrew" pitchFamily="2" charset="-79"/>
                <a:cs typeface="SBL Hebrew" pitchFamily="2" charset="-79"/>
              </a:rPr>
              <a:t>׃</a:t>
            </a:r>
            <a:endParaRPr lang="he-IL" sz="2000" dirty="0" smtClean="0">
              <a:latin typeface="SBL Hebrew" pitchFamily="2" charset="-79"/>
              <a:cs typeface="SBL Hebrew" pitchFamily="2" charset="-79"/>
            </a:endParaRPr>
          </a:p>
        </p:txBody>
      </p:sp>
      <p:sp>
        <p:nvSpPr>
          <p:cNvPr id="13" name="Rectangle 12"/>
          <p:cNvSpPr/>
          <p:nvPr/>
        </p:nvSpPr>
        <p:spPr>
          <a:xfrm>
            <a:off x="0" y="381000"/>
            <a:ext cx="5029200" cy="1785104"/>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16:4 </a:t>
            </a:r>
          </a:p>
          <a:p>
            <a:pPr>
              <a:spcAft>
                <a:spcPts val="1200"/>
              </a:spcAft>
              <a:tabLst>
                <a:tab pos="227013" algn="l"/>
                <a:tab pos="461963" algn="l"/>
                <a:tab pos="687388" algn="l"/>
                <a:tab pos="914400" algn="l"/>
              </a:tabLst>
            </a:pPr>
            <a:r>
              <a:rPr lang="en-US" sz="1400" dirty="0" smtClean="0"/>
              <a:t>Samuel </a:t>
            </a:r>
            <a:r>
              <a:rPr lang="en-US" sz="1400" dirty="0"/>
              <a:t>did what the LORD commanded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solidFill>
                  <a:srgbClr val="FF0000"/>
                </a:solidFill>
              </a:rPr>
              <a:t>came</a:t>
            </a:r>
            <a:r>
              <a:rPr lang="en-US" sz="1400" dirty="0"/>
              <a:t> to Bethlehem. </a:t>
            </a:r>
            <a:endParaRPr lang="en-US" sz="1400" dirty="0" smtClean="0"/>
          </a:p>
          <a:p>
            <a:pPr>
              <a:spcAft>
                <a:spcPts val="1200"/>
              </a:spcAft>
              <a:tabLst>
                <a:tab pos="227013" algn="l"/>
                <a:tab pos="461963" algn="l"/>
                <a:tab pos="687388" algn="l"/>
                <a:tab pos="914400" algn="l"/>
              </a:tabLst>
            </a:pPr>
            <a:r>
              <a:rPr lang="en-US" sz="1400" dirty="0" smtClean="0"/>
              <a:t>The </a:t>
            </a:r>
            <a:r>
              <a:rPr lang="en-US" sz="1400" dirty="0"/>
              <a:t>elders of the city came to meet him trembling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said, "Do you </a:t>
            </a:r>
            <a:r>
              <a:rPr lang="en-US" sz="1400" dirty="0">
                <a:solidFill>
                  <a:srgbClr val="FF0000"/>
                </a:solidFill>
              </a:rPr>
              <a:t>come</a:t>
            </a:r>
            <a:r>
              <a:rPr lang="en-US" sz="1400" dirty="0"/>
              <a:t> peaceably</a:t>
            </a:r>
            <a:r>
              <a:rPr lang="en-US" sz="1400" dirty="0" smtClean="0"/>
              <a:t>?"</a:t>
            </a:r>
            <a:endParaRPr lang="en-US" sz="1400" dirty="0"/>
          </a:p>
        </p:txBody>
      </p:sp>
      <p:sp>
        <p:nvSpPr>
          <p:cNvPr id="7" name="Content Placeholder 2"/>
          <p:cNvSpPr txBox="1">
            <a:spLocks/>
          </p:cNvSpPr>
          <p:nvPr/>
        </p:nvSpPr>
        <p:spPr>
          <a:xfrm>
            <a:off x="5334000" y="2286000"/>
            <a:ext cx="3810000" cy="224676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שָׁל֗וֹם </a:t>
            </a:r>
            <a:r>
              <a:rPr lang="he-IL" sz="2000" dirty="0">
                <a:latin typeface="SBL Hebrew" pitchFamily="2" charset="-79"/>
                <a:cs typeface="SBL Hebrew" pitchFamily="2" charset="-79"/>
              </a:rPr>
              <a:t>לִזְבֹּ֤חַ לַֽיהוָה֙ </a:t>
            </a:r>
            <a:r>
              <a:rPr lang="he-IL" sz="2000" dirty="0">
                <a:solidFill>
                  <a:srgbClr val="FF0000"/>
                </a:solidFill>
                <a:latin typeface="SBL Hebrew" pitchFamily="2" charset="-79"/>
                <a:cs typeface="SBL Hebrew" pitchFamily="2" charset="-79"/>
              </a:rPr>
              <a:t>בָּ֔אתִי </a:t>
            </a:r>
            <a:endParaRPr lang="he-IL" sz="2000" dirty="0" smtClean="0">
              <a:solidFill>
                <a:srgbClr val="FF0000"/>
              </a:solidFill>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הִֽתְקַדְּשׁ֔וּ </a:t>
            </a:r>
            <a:r>
              <a:rPr lang="he-IL" sz="2000" dirty="0">
                <a:solidFill>
                  <a:srgbClr val="FF0000"/>
                </a:solidFill>
                <a:latin typeface="SBL Hebrew" pitchFamily="2" charset="-79"/>
                <a:cs typeface="SBL Hebrew" pitchFamily="2" charset="-79"/>
              </a:rPr>
              <a:t>וּבָאתֶ֥ם</a:t>
            </a:r>
            <a:r>
              <a:rPr lang="he-IL" sz="2000" dirty="0">
                <a:latin typeface="SBL Hebrew" pitchFamily="2" charset="-79"/>
                <a:cs typeface="SBL Hebrew" pitchFamily="2" charset="-79"/>
              </a:rPr>
              <a:t> אִתִּ֖י בַּזָּ֑בַח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וַיְקַדֵּ֤שׁ </a:t>
            </a:r>
            <a:r>
              <a:rPr lang="he-IL" sz="2000" dirty="0">
                <a:latin typeface="SBL Hebrew" pitchFamily="2" charset="-79"/>
                <a:cs typeface="SBL Hebrew" pitchFamily="2" charset="-79"/>
              </a:rPr>
              <a:t>אֶת־יִשַׁי֙ וְאֶת־בָּנָ֔יו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וַיִּקְרָ֥א </a:t>
            </a:r>
            <a:r>
              <a:rPr lang="he-IL" sz="2000" dirty="0">
                <a:latin typeface="SBL Hebrew" pitchFamily="2" charset="-79"/>
                <a:cs typeface="SBL Hebrew" pitchFamily="2" charset="-79"/>
              </a:rPr>
              <a:t>לָהֶ֖ם לַזָּֽבַח׃</a:t>
            </a:r>
          </a:p>
        </p:txBody>
      </p:sp>
      <p:sp>
        <p:nvSpPr>
          <p:cNvPr id="8" name="Rectangle 7"/>
          <p:cNvSpPr/>
          <p:nvPr/>
        </p:nvSpPr>
        <p:spPr>
          <a:xfrm>
            <a:off x="0" y="2286000"/>
            <a:ext cx="50292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16:5</a:t>
            </a:r>
          </a:p>
          <a:p>
            <a:pPr>
              <a:spcAft>
                <a:spcPts val="1200"/>
              </a:spcAft>
              <a:tabLst>
                <a:tab pos="227013" algn="l"/>
                <a:tab pos="461963" algn="l"/>
                <a:tab pos="687388" algn="l"/>
                <a:tab pos="914400" algn="l"/>
              </a:tabLst>
            </a:pPr>
            <a:r>
              <a:rPr lang="en-US" sz="1400" dirty="0" smtClean="0"/>
              <a:t>And </a:t>
            </a:r>
            <a:r>
              <a:rPr lang="en-US" sz="1400" dirty="0"/>
              <a:t>he said, </a:t>
            </a:r>
            <a:endParaRPr lang="en-US" sz="1400" dirty="0" smtClean="0"/>
          </a:p>
          <a:p>
            <a:pPr>
              <a:spcAft>
                <a:spcPts val="1200"/>
              </a:spcAft>
              <a:tabLst>
                <a:tab pos="227013" algn="l"/>
                <a:tab pos="461963" algn="l"/>
                <a:tab pos="687388" algn="l"/>
                <a:tab pos="914400" algn="l"/>
              </a:tabLst>
            </a:pPr>
            <a:r>
              <a:rPr lang="en-US" sz="1400" dirty="0" smtClean="0"/>
              <a:t>	"</a:t>
            </a:r>
            <a:r>
              <a:rPr lang="en-US" sz="1400" dirty="0"/>
              <a:t>Peaceably; I have </a:t>
            </a:r>
            <a:r>
              <a:rPr lang="en-US" sz="1400" dirty="0">
                <a:solidFill>
                  <a:srgbClr val="FF0000"/>
                </a:solidFill>
              </a:rPr>
              <a:t>come</a:t>
            </a:r>
            <a:r>
              <a:rPr lang="en-US" sz="1400" dirty="0"/>
              <a:t> to sacrifice to the LORD. </a:t>
            </a:r>
            <a:endParaRPr lang="en-US" sz="1400" dirty="0" smtClean="0"/>
          </a:p>
          <a:p>
            <a:pPr>
              <a:spcAft>
                <a:spcPts val="1200"/>
              </a:spcAft>
              <a:tabLst>
                <a:tab pos="227013" algn="l"/>
                <a:tab pos="461963" algn="l"/>
                <a:tab pos="687388" algn="l"/>
                <a:tab pos="914400" algn="l"/>
              </a:tabLst>
            </a:pPr>
            <a:r>
              <a:rPr lang="en-US" sz="1400" dirty="0" smtClean="0"/>
              <a:t>	Consecrate </a:t>
            </a:r>
            <a:r>
              <a:rPr lang="en-US" sz="1400" dirty="0"/>
              <a:t>yourselves, and </a:t>
            </a:r>
            <a:r>
              <a:rPr lang="en-US" sz="1400" dirty="0">
                <a:solidFill>
                  <a:srgbClr val="FF0000"/>
                </a:solidFill>
              </a:rPr>
              <a:t>come</a:t>
            </a:r>
            <a:r>
              <a:rPr lang="en-US" sz="1400" dirty="0"/>
              <a:t> with me to the sacrifice."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he consecrated Jesse and his sons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invited them to the sacrifice</a:t>
            </a:r>
            <a:r>
              <a:rPr lang="en-US" sz="1400" dirty="0" smtClean="0"/>
              <a:t>.</a:t>
            </a:r>
            <a:endParaRPr lang="en-US" sz="1400" dirty="0"/>
          </a:p>
        </p:txBody>
      </p:sp>
      <p:sp>
        <p:nvSpPr>
          <p:cNvPr id="10" name="Rectangle 9"/>
          <p:cNvSpPr/>
          <p:nvPr/>
        </p:nvSpPr>
        <p:spPr>
          <a:xfrm>
            <a:off x="0" y="4724400"/>
            <a:ext cx="8763000" cy="738664"/>
          </a:xfrm>
          <a:prstGeom prst="rect">
            <a:avLst/>
          </a:prstGeom>
        </p:spPr>
        <p:txBody>
          <a:bodyPr wrap="square">
            <a:spAutoFit/>
          </a:bodyPr>
          <a:lstStyle/>
          <a:p>
            <a:pPr>
              <a:tabLst>
                <a:tab pos="227013" algn="l"/>
                <a:tab pos="461963" algn="l"/>
                <a:tab pos="687388" algn="l"/>
                <a:tab pos="914400" algn="l"/>
              </a:tabLst>
            </a:pPr>
            <a:r>
              <a:rPr lang="en-US" sz="1400" b="1" dirty="0" err="1" smtClean="0"/>
              <a:t>Polzin</a:t>
            </a:r>
            <a:r>
              <a:rPr lang="en-US" sz="1400" b="1" dirty="0" smtClean="0"/>
              <a:t> (p 159)</a:t>
            </a:r>
          </a:p>
          <a:p>
            <a:pPr>
              <a:tabLst>
                <a:tab pos="227013" algn="l"/>
                <a:tab pos="461963" algn="l"/>
                <a:tab pos="687388" algn="l"/>
                <a:tab pos="914400" algn="l"/>
              </a:tabLst>
            </a:pPr>
            <a:r>
              <a:rPr lang="en-US" sz="1400" b="1" dirty="0" smtClean="0"/>
              <a:t>“Of course the sacrifice is never reported as taking place in the story because the anointing of David is the heart of the matter, whereas the sacrifice is only outward appearance…”</a:t>
            </a:r>
          </a:p>
        </p:txBody>
      </p:sp>
    </p:spTree>
    <p:extLst>
      <p:ext uri="{BB962C8B-B14F-4D97-AF65-F5344CB8AC3E}">
        <p14:creationId xmlns:p14="http://schemas.microsoft.com/office/powerpoint/2010/main" val="2308457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Carlos\Downloads\temp\Robert Polz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8335" y="9525"/>
            <a:ext cx="4567329" cy="6848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10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בא</a:t>
            </a:r>
            <a:endParaRPr lang="en-US" sz="1400" dirty="0"/>
          </a:p>
        </p:txBody>
      </p:sp>
      <p:sp>
        <p:nvSpPr>
          <p:cNvPr id="10" name="Rectangle 9"/>
          <p:cNvSpPr/>
          <p:nvPr/>
        </p:nvSpPr>
        <p:spPr>
          <a:xfrm>
            <a:off x="0" y="914400"/>
            <a:ext cx="8763000" cy="2677656"/>
          </a:xfrm>
          <a:prstGeom prst="rect">
            <a:avLst/>
          </a:prstGeom>
        </p:spPr>
        <p:txBody>
          <a:bodyPr wrap="square">
            <a:spAutoFit/>
          </a:bodyPr>
          <a:lstStyle/>
          <a:p>
            <a:pPr>
              <a:tabLst>
                <a:tab pos="227013" algn="l"/>
                <a:tab pos="461963" algn="l"/>
                <a:tab pos="687388" algn="l"/>
                <a:tab pos="914400" algn="l"/>
              </a:tabLst>
            </a:pPr>
            <a:r>
              <a:rPr lang="en-US" sz="1400" b="1" dirty="0" err="1" smtClean="0"/>
              <a:t>Polzin</a:t>
            </a:r>
            <a:r>
              <a:rPr lang="en-US" sz="1400" b="1" dirty="0" smtClean="0"/>
              <a:t> continues to track </a:t>
            </a:r>
            <a:r>
              <a:rPr lang="he-IL" sz="1400" b="1" dirty="0" smtClean="0">
                <a:solidFill>
                  <a:srgbClr val="FF0000"/>
                </a:solidFill>
                <a:latin typeface="SBL Hebrew" panose="02000000000000000000" pitchFamily="2" charset="-79"/>
                <a:cs typeface="SBL Hebrew" panose="02000000000000000000" pitchFamily="2" charset="-79"/>
              </a:rPr>
              <a:t>בא</a:t>
            </a:r>
            <a:r>
              <a:rPr lang="en-US" sz="1400" b="1" dirty="0" smtClean="0">
                <a:solidFill>
                  <a:srgbClr val="FF0000"/>
                </a:solidFill>
              </a:rPr>
              <a:t> </a:t>
            </a:r>
            <a:r>
              <a:rPr lang="en-US" sz="1400" b="1" dirty="0" smtClean="0"/>
              <a:t>in the rest of 1 Samuel 16, as Samuel goes about the process of choosing David and as Saul chooses David. </a:t>
            </a:r>
          </a:p>
          <a:p>
            <a:pPr>
              <a:tabLst>
                <a:tab pos="227013" algn="l"/>
                <a:tab pos="461963" algn="l"/>
                <a:tab pos="687388" algn="l"/>
                <a:tab pos="914400" algn="l"/>
              </a:tabLst>
            </a:pPr>
            <a:endParaRPr lang="en-US" sz="1400" b="1" dirty="0"/>
          </a:p>
          <a:p>
            <a:pPr>
              <a:tabLst>
                <a:tab pos="227013" algn="l"/>
                <a:tab pos="461963" algn="l"/>
                <a:tab pos="687388" algn="l"/>
                <a:tab pos="914400" algn="l"/>
              </a:tabLst>
            </a:pPr>
            <a:r>
              <a:rPr lang="en-US" sz="1400" b="1" dirty="0" smtClean="0"/>
              <a:t>On page 161 </a:t>
            </a:r>
            <a:r>
              <a:rPr lang="en-US" sz="1400" b="1" dirty="0" err="1" smtClean="0"/>
              <a:t>Polzin</a:t>
            </a:r>
            <a:r>
              <a:rPr lang="en-US" sz="1400" b="1" dirty="0" smtClean="0"/>
              <a:t> summarizes:</a:t>
            </a:r>
          </a:p>
          <a:p>
            <a:pPr>
              <a:tabLst>
                <a:tab pos="227013" algn="l"/>
                <a:tab pos="461963" algn="l"/>
                <a:tab pos="687388" algn="l"/>
                <a:tab pos="914400" algn="l"/>
              </a:tabLst>
            </a:pPr>
            <a:endParaRPr lang="en-US" sz="1400" b="1" dirty="0" smtClean="0"/>
          </a:p>
          <a:p>
            <a:pPr marL="228600">
              <a:tabLst>
                <a:tab pos="227013" algn="l"/>
                <a:tab pos="461963" algn="l"/>
                <a:tab pos="687388" algn="l"/>
                <a:tab pos="914400" algn="l"/>
              </a:tabLst>
            </a:pPr>
            <a:r>
              <a:rPr lang="en-US" sz="1400" b="1" dirty="0" smtClean="0"/>
              <a:t>As with the ideological implications of </a:t>
            </a:r>
            <a:r>
              <a:rPr lang="en-US" sz="1400" b="1" i="1" dirty="0" err="1" smtClean="0">
                <a:solidFill>
                  <a:srgbClr val="FF0000"/>
                </a:solidFill>
              </a:rPr>
              <a:t>ba</a:t>
            </a:r>
            <a:r>
              <a:rPr lang="en-US" sz="1400" b="1" dirty="0" smtClean="0">
                <a:solidFill>
                  <a:srgbClr val="FF0000"/>
                </a:solidFill>
              </a:rPr>
              <a:t> </a:t>
            </a:r>
            <a:r>
              <a:rPr lang="en-US" sz="1400" b="1" dirty="0" smtClean="0"/>
              <a:t>earlier in the chapter, so also here [v. 17 and 21] : “to </a:t>
            </a:r>
            <a:r>
              <a:rPr lang="en-US" sz="1400" b="1" dirty="0" smtClean="0">
                <a:solidFill>
                  <a:srgbClr val="FF0000"/>
                </a:solidFill>
              </a:rPr>
              <a:t>come</a:t>
            </a:r>
            <a:r>
              <a:rPr lang="en-US" sz="1400" b="1" dirty="0" smtClean="0"/>
              <a:t>” means to be seen according to appearances, as people see, rather than according to the inner truth, as God sees. The shifting spatial perspectives indicated by the narrator’s precise choice of words help to indicate the ideological perspective of the author. It may appear to Saul and his retinue that David is the answer to their problem; up to a point he is. Nevertheless, the heart of the matter, as the reader already knows, is that Saul is really helping to bring about his own downfall. God’s “having David </a:t>
            </a:r>
            <a:r>
              <a:rPr lang="en-US" sz="1400" b="1" dirty="0" smtClean="0">
                <a:solidFill>
                  <a:srgbClr val="0000FF"/>
                </a:solidFill>
              </a:rPr>
              <a:t>brought</a:t>
            </a:r>
            <a:r>
              <a:rPr lang="en-US" sz="1400" b="1" dirty="0" smtClean="0"/>
              <a:t>” </a:t>
            </a:r>
            <a:r>
              <a:rPr lang="en-US" sz="1400" b="1" dirty="0"/>
              <a:t>[v. </a:t>
            </a:r>
            <a:r>
              <a:rPr lang="en-US" sz="1400" b="1" dirty="0" smtClean="0"/>
              <a:t>12 </a:t>
            </a:r>
            <a:r>
              <a:rPr lang="en-US" sz="1400" b="1" dirty="0" err="1" smtClean="0"/>
              <a:t>hiphil</a:t>
            </a:r>
            <a:r>
              <a:rPr lang="en-US" sz="1400" b="1" dirty="0" smtClean="0"/>
              <a:t> of </a:t>
            </a:r>
            <a:r>
              <a:rPr lang="he-IL" sz="1400" b="1" dirty="0" smtClean="0">
                <a:latin typeface="SBL Hebrew" panose="02000000000000000000" pitchFamily="2" charset="-79"/>
                <a:cs typeface="SBL Hebrew" panose="02000000000000000000" pitchFamily="2" charset="-79"/>
              </a:rPr>
              <a:t>בא</a:t>
            </a:r>
            <a:r>
              <a:rPr lang="en-US" sz="1400" b="1" dirty="0" smtClean="0"/>
              <a:t>] to Samuel marks its true purpose: to make a king; David’s “</a:t>
            </a:r>
            <a:r>
              <a:rPr lang="en-US" sz="1400" b="1" dirty="0" smtClean="0">
                <a:solidFill>
                  <a:srgbClr val="FF0000"/>
                </a:solidFill>
              </a:rPr>
              <a:t>coming</a:t>
            </a:r>
            <a:r>
              <a:rPr lang="en-US" sz="1400" b="1" dirty="0" smtClean="0"/>
              <a:t> to comfort Saul” [v. 21] merely masks its true purpose: to unmake one.</a:t>
            </a:r>
          </a:p>
        </p:txBody>
      </p:sp>
    </p:spTree>
    <p:extLst>
      <p:ext uri="{BB962C8B-B14F-4D97-AF65-F5344CB8AC3E}">
        <p14:creationId xmlns:p14="http://schemas.microsoft.com/office/powerpoint/2010/main" val="1342469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15:35</a:t>
            </a:r>
          </a:p>
          <a:p>
            <a:pPr>
              <a:spcAft>
                <a:spcPts val="1200"/>
              </a:spcAft>
              <a:tabLst>
                <a:tab pos="227013" algn="l"/>
                <a:tab pos="461963" algn="l"/>
                <a:tab pos="687388" algn="l"/>
                <a:tab pos="914400" algn="l"/>
              </a:tabLst>
            </a:pPr>
            <a:r>
              <a:rPr lang="en-US" sz="1400" dirty="0" smtClean="0"/>
              <a:t>	And </a:t>
            </a:r>
            <a:r>
              <a:rPr lang="en-US" sz="1400" dirty="0"/>
              <a:t>Samuel did not </a:t>
            </a:r>
            <a:r>
              <a:rPr lang="en-US" sz="1400" dirty="0">
                <a:solidFill>
                  <a:srgbClr val="FF0000"/>
                </a:solidFill>
              </a:rPr>
              <a:t>see</a:t>
            </a:r>
            <a:r>
              <a:rPr lang="en-US" sz="1400" dirty="0"/>
              <a:t> Saul again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until </a:t>
            </a:r>
            <a:r>
              <a:rPr lang="en-US" sz="1400" dirty="0"/>
              <a:t>the day of his death,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but </a:t>
            </a:r>
            <a:r>
              <a:rPr lang="en-US" sz="1400" dirty="0"/>
              <a:t>Samuel grieved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the LORD regretted that he had made Saul king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over </a:t>
            </a:r>
            <a:r>
              <a:rPr lang="en-US" sz="1400" dirty="0"/>
              <a:t>Israel.</a:t>
            </a:r>
          </a:p>
        </p:txBody>
      </p:sp>
      <p:sp>
        <p:nvSpPr>
          <p:cNvPr id="12" name="Content Placeholder 2"/>
          <p:cNvSpPr txBox="1">
            <a:spLocks/>
          </p:cNvSpPr>
          <p:nvPr/>
        </p:nvSpPr>
        <p:spPr>
          <a:xfrm>
            <a:off x="5334000" y="3048000"/>
            <a:ext cx="3810000" cy="261610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אֶל־שְׁמוּאֵ֗ל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עַד־מָתַי֙ </a:t>
            </a:r>
            <a:r>
              <a:rPr lang="he-IL" sz="2000" dirty="0">
                <a:latin typeface="SBL Hebrew" pitchFamily="2" charset="-79"/>
                <a:cs typeface="SBL Hebrew" pitchFamily="2" charset="-79"/>
              </a:rPr>
              <a:t>אַתָּה֙ מִתְאַבֵּ֣ל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מְאַסְתִּ֔יו מִמְּלֹ֖ךְ עַל־יִשְׂרָאֵ֑ל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מַלֵּ֙א </a:t>
            </a:r>
            <a:r>
              <a:rPr lang="he-IL" sz="2000" dirty="0">
                <a:latin typeface="SBL Hebrew" pitchFamily="2" charset="-79"/>
                <a:cs typeface="SBL Hebrew" pitchFamily="2" charset="-79"/>
              </a:rPr>
              <a:t>קַרְנְךָ֜ שֶׁ֗מֶן וְלֵ֤ךְ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אֶֽשְׁלָחֲךָ֙ </a:t>
            </a:r>
            <a:r>
              <a:rPr lang="he-IL" sz="2000" dirty="0">
                <a:latin typeface="SBL Hebrew" pitchFamily="2" charset="-79"/>
                <a:cs typeface="SBL Hebrew" pitchFamily="2" charset="-79"/>
              </a:rPr>
              <a:t>אֶל־יִשַׁ֣י בֵּֽית־הַלַּחְמִ֔י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כִּֽי־</a:t>
            </a:r>
            <a:r>
              <a:rPr lang="he-IL" sz="2000" dirty="0" smtClean="0">
                <a:solidFill>
                  <a:srgbClr val="FF0000"/>
                </a:solidFill>
                <a:latin typeface="SBL Hebrew" pitchFamily="2" charset="-79"/>
                <a:cs typeface="SBL Hebrew" pitchFamily="2" charset="-79"/>
              </a:rPr>
              <a:t>רָאִ֧יתִי</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בְּבָנָ֛יו לִ֖י מֶֽלֶךְ׃</a:t>
            </a:r>
            <a:endParaRPr lang="en-US" sz="2000" dirty="0">
              <a:latin typeface="SBL Hebrew" pitchFamily="2" charset="-79"/>
              <a:cs typeface="SBL Hebrew" pitchFamily="2" charset="-79"/>
            </a:endParaRPr>
          </a:p>
        </p:txBody>
      </p:sp>
      <p:sp>
        <p:nvSpPr>
          <p:cNvPr id="13" name="Rectangle 12"/>
          <p:cNvSpPr/>
          <p:nvPr/>
        </p:nvSpPr>
        <p:spPr>
          <a:xfrm>
            <a:off x="0" y="3048000"/>
            <a:ext cx="5029200" cy="2523768"/>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16:1 </a:t>
            </a:r>
          </a:p>
          <a:p>
            <a:pPr>
              <a:spcAft>
                <a:spcPts val="1200"/>
              </a:spcAft>
              <a:tabLst>
                <a:tab pos="227013" algn="l"/>
                <a:tab pos="461963" algn="l"/>
                <a:tab pos="687388" algn="l"/>
                <a:tab pos="914400" algn="l"/>
              </a:tabLst>
            </a:pPr>
            <a:r>
              <a:rPr lang="en-US" sz="1400" dirty="0"/>
              <a:t>The LORD said to Samuel,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long will you grieve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since </a:t>
            </a:r>
            <a:r>
              <a:rPr lang="en-US" sz="1400" dirty="0"/>
              <a:t>I have rejected him from being king over Israel?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Fill </a:t>
            </a:r>
            <a:r>
              <a:rPr lang="en-US" sz="1400" dirty="0"/>
              <a:t>your horn with oil, and go.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I </a:t>
            </a:r>
            <a:r>
              <a:rPr lang="en-US" sz="1400" dirty="0"/>
              <a:t>will send you to Jesse the </a:t>
            </a:r>
            <a:r>
              <a:rPr lang="en-US" sz="1400" dirty="0" err="1"/>
              <a:t>Bethlehemite</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for </a:t>
            </a:r>
            <a:r>
              <a:rPr lang="en-US" sz="1400" dirty="0"/>
              <a:t>I have </a:t>
            </a:r>
            <a:r>
              <a:rPr lang="en-US" sz="1400" dirty="0">
                <a:solidFill>
                  <a:srgbClr val="FF0000"/>
                </a:solidFill>
              </a:rPr>
              <a:t>provided</a:t>
            </a:r>
            <a:r>
              <a:rPr lang="en-US" sz="1400" dirty="0"/>
              <a:t> for myself a king among his sons</a:t>
            </a:r>
            <a:r>
              <a:rPr lang="en-US" sz="1400" dirty="0" smtClean="0"/>
              <a:t>.”</a:t>
            </a:r>
            <a:endParaRPr lang="en-US" sz="1400" dirty="0"/>
          </a:p>
        </p:txBody>
      </p:sp>
      <p:sp>
        <p:nvSpPr>
          <p:cNvPr id="14" name="Content Placeholder 2"/>
          <p:cNvSpPr txBox="1">
            <a:spLocks/>
          </p:cNvSpPr>
          <p:nvPr/>
        </p:nvSpPr>
        <p:spPr>
          <a:xfrm>
            <a:off x="4419600" y="533400"/>
            <a:ext cx="4724400" cy="224676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	וְלֹא־יָסַ֙ף </a:t>
            </a:r>
            <a:r>
              <a:rPr lang="he-IL" sz="2000" dirty="0">
                <a:latin typeface="SBL Hebrew" pitchFamily="2" charset="-79"/>
                <a:cs typeface="SBL Hebrew" pitchFamily="2" charset="-79"/>
              </a:rPr>
              <a:t>שְׁמוּאֵ֜ל </a:t>
            </a:r>
            <a:r>
              <a:rPr lang="he-IL" sz="2000" dirty="0">
                <a:solidFill>
                  <a:srgbClr val="FF0000"/>
                </a:solidFill>
                <a:latin typeface="SBL Hebrew" pitchFamily="2" charset="-79"/>
                <a:cs typeface="SBL Hebrew" pitchFamily="2" charset="-79"/>
              </a:rPr>
              <a:t>לִרְא֤וֹת </a:t>
            </a:r>
            <a:r>
              <a:rPr lang="he-IL" sz="2000" dirty="0">
                <a:latin typeface="SBL Hebrew" pitchFamily="2" charset="-79"/>
                <a:cs typeface="SBL Hebrew" pitchFamily="2" charset="-79"/>
              </a:rPr>
              <a:t>אֶת־שָׁאוּל֙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עַד־י֣וֹם </a:t>
            </a:r>
            <a:r>
              <a:rPr lang="he-IL" sz="2000" dirty="0">
                <a:latin typeface="SBL Hebrew" pitchFamily="2" charset="-79"/>
                <a:cs typeface="SBL Hebrew" pitchFamily="2" charset="-79"/>
              </a:rPr>
              <a:t>מוֹת֔וֹ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כִּֽי־הִתְאַבֵּ֥ל </a:t>
            </a:r>
            <a:r>
              <a:rPr lang="he-IL" sz="2000" dirty="0">
                <a:latin typeface="SBL Hebrew" pitchFamily="2" charset="-79"/>
                <a:cs typeface="SBL Hebrew" pitchFamily="2" charset="-79"/>
              </a:rPr>
              <a:t>שְׁמוּאֵ֖ל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וַיהוָ֣ה </a:t>
            </a:r>
            <a:r>
              <a:rPr lang="he-IL" sz="2000" dirty="0">
                <a:latin typeface="SBL Hebrew" pitchFamily="2" charset="-79"/>
                <a:cs typeface="SBL Hebrew" pitchFamily="2" charset="-79"/>
              </a:rPr>
              <a:t>נִחָ֔ם כִּֽי־הִמְלִ֥יךְ אֶת־שָׁא֖וּל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עַל־יִשְׂרָאֵֽל</a:t>
            </a:r>
            <a:r>
              <a:rPr lang="he-IL" sz="2000" dirty="0">
                <a:latin typeface="SBL Hebrew" pitchFamily="2" charset="-79"/>
                <a:cs typeface="SBL Hebrew" pitchFamily="2" charset="-79"/>
              </a:rPr>
              <a:t>׃ פ</a:t>
            </a:r>
            <a:endParaRPr lang="en-US" sz="2000" dirty="0">
              <a:latin typeface="SBL Hebrew" pitchFamily="2" charset="-79"/>
              <a:cs typeface="SBL Hebrew" pitchFamily="2" charset="-79"/>
            </a:endParaRPr>
          </a:p>
        </p:txBody>
      </p:sp>
    </p:spTree>
    <p:extLst>
      <p:ext uri="{BB962C8B-B14F-4D97-AF65-F5344CB8AC3E}">
        <p14:creationId xmlns:p14="http://schemas.microsoft.com/office/powerpoint/2010/main" val="2677122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5562600" cy="1415772"/>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Genesis 22:8 </a:t>
            </a:r>
            <a:endParaRPr lang="en-US" sz="1400" dirty="0" smtClean="0"/>
          </a:p>
          <a:p>
            <a:pPr>
              <a:spcAft>
                <a:spcPts val="1200"/>
              </a:spcAft>
              <a:tabLst>
                <a:tab pos="227013" algn="l"/>
                <a:tab pos="461963" algn="l"/>
                <a:tab pos="687388" algn="l"/>
                <a:tab pos="914400" algn="l"/>
              </a:tabLst>
            </a:pPr>
            <a:r>
              <a:rPr lang="en-US" sz="1400" dirty="0" smtClean="0"/>
              <a:t>Abraham </a:t>
            </a:r>
            <a:r>
              <a:rPr lang="en-US" sz="1400" dirty="0"/>
              <a:t>said, </a:t>
            </a:r>
            <a:endParaRPr lang="en-US" sz="1400" dirty="0" smtClean="0"/>
          </a:p>
          <a:p>
            <a:pPr>
              <a:spcAft>
                <a:spcPts val="1200"/>
              </a:spcAft>
              <a:tabLst>
                <a:tab pos="227013" algn="l"/>
                <a:tab pos="461963" algn="l"/>
                <a:tab pos="687388" algn="l"/>
                <a:tab pos="914400" algn="l"/>
              </a:tabLst>
            </a:pPr>
            <a:r>
              <a:rPr lang="en-US" sz="1400" dirty="0" smtClean="0"/>
              <a:t>	"</a:t>
            </a:r>
            <a:r>
              <a:rPr lang="en-US" sz="1400" dirty="0"/>
              <a:t>God will </a:t>
            </a:r>
            <a:r>
              <a:rPr lang="en-US" sz="1400" dirty="0">
                <a:solidFill>
                  <a:srgbClr val="FF0000"/>
                </a:solidFill>
              </a:rPr>
              <a:t>provide</a:t>
            </a:r>
            <a:r>
              <a:rPr lang="en-US" sz="1400" dirty="0"/>
              <a:t> for himself the lamb for a burnt offering, my son." </a:t>
            </a:r>
            <a:endParaRPr lang="en-US" sz="1400" dirty="0" smtClean="0"/>
          </a:p>
          <a:p>
            <a:pPr>
              <a:spcAft>
                <a:spcPts val="1200"/>
              </a:spcAft>
              <a:tabLst>
                <a:tab pos="227013" algn="l"/>
                <a:tab pos="461963" algn="l"/>
                <a:tab pos="687388" algn="l"/>
                <a:tab pos="914400" algn="l"/>
              </a:tabLst>
            </a:pPr>
            <a:r>
              <a:rPr lang="en-US" sz="1400" dirty="0" smtClean="0"/>
              <a:t>So </a:t>
            </a:r>
            <a:r>
              <a:rPr lang="en-US" sz="1400" dirty="0"/>
              <a:t>they went both of them together. </a:t>
            </a:r>
          </a:p>
        </p:txBody>
      </p:sp>
      <p:sp>
        <p:nvSpPr>
          <p:cNvPr id="14" name="Content Placeholder 2"/>
          <p:cNvSpPr txBox="1">
            <a:spLocks/>
          </p:cNvSpPr>
          <p:nvPr/>
        </p:nvSpPr>
        <p:spPr>
          <a:xfrm>
            <a:off x="5715000" y="533400"/>
            <a:ext cx="3429000" cy="1508105"/>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אַבְרָהָ֔ם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solidFill>
                  <a:srgbClr val="FF0000"/>
                </a:solidFill>
                <a:latin typeface="SBL Hebrew" pitchFamily="2" charset="-79"/>
                <a:cs typeface="SBL Hebrew" pitchFamily="2" charset="-79"/>
              </a:rPr>
              <a:t>יִרְאֶה</a:t>
            </a:r>
            <a:r>
              <a:rPr lang="he-IL" sz="2000" dirty="0">
                <a:latin typeface="SBL Hebrew" pitchFamily="2" charset="-79"/>
                <a:cs typeface="SBL Hebrew" pitchFamily="2" charset="-79"/>
              </a:rPr>
              <a:t>־לּ֥וֹ הַשֶּׂ֛ה לְעֹלָ֖ה בְּנִ֑י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a:t>
            </a:r>
            <a:endParaRPr lang="en-US" sz="2000" dirty="0" smtClean="0">
              <a:latin typeface="SBL Hebrew" pitchFamily="2" charset="-79"/>
              <a:cs typeface="SBL Hebrew" pitchFamily="2" charset="-79"/>
            </a:endParaRPr>
          </a:p>
        </p:txBody>
      </p:sp>
      <p:sp>
        <p:nvSpPr>
          <p:cNvPr id="7" name="Rectangle 6"/>
          <p:cNvSpPr/>
          <p:nvPr/>
        </p:nvSpPr>
        <p:spPr>
          <a:xfrm>
            <a:off x="0" y="3124200"/>
            <a:ext cx="4572000" cy="1785104"/>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Genesis </a:t>
            </a:r>
            <a:r>
              <a:rPr lang="en-US" sz="1400" dirty="0" smtClean="0"/>
              <a:t>22:14</a:t>
            </a:r>
          </a:p>
          <a:p>
            <a:pPr>
              <a:spcAft>
                <a:spcPts val="1200"/>
              </a:spcAft>
              <a:tabLst>
                <a:tab pos="227013" algn="l"/>
                <a:tab pos="461963" algn="l"/>
                <a:tab pos="687388" algn="l"/>
                <a:tab pos="914400" algn="l"/>
              </a:tabLst>
            </a:pPr>
            <a:r>
              <a:rPr lang="en-US" sz="1400" dirty="0" smtClean="0"/>
              <a:t>So </a:t>
            </a:r>
            <a:r>
              <a:rPr lang="en-US" sz="1400" dirty="0"/>
              <a:t>Abraham called the name of that place,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The LORD will </a:t>
            </a:r>
            <a:r>
              <a:rPr lang="en-US" sz="1400" dirty="0">
                <a:solidFill>
                  <a:srgbClr val="FF0000"/>
                </a:solidFill>
              </a:rPr>
              <a:t>provide</a:t>
            </a:r>
            <a:r>
              <a:rPr lang="en-US" sz="1400" dirty="0"/>
              <a:t>"; </a:t>
            </a:r>
            <a:endParaRPr lang="en-US" sz="1400" dirty="0" smtClean="0"/>
          </a:p>
          <a:p>
            <a:pPr>
              <a:spcAft>
                <a:spcPts val="1200"/>
              </a:spcAft>
              <a:tabLst>
                <a:tab pos="227013" algn="l"/>
                <a:tab pos="461963" algn="l"/>
                <a:tab pos="687388" algn="l"/>
                <a:tab pos="914400" algn="l"/>
              </a:tabLst>
            </a:pPr>
            <a:r>
              <a:rPr lang="en-US" sz="1400" dirty="0" smtClean="0"/>
              <a:t>as </a:t>
            </a:r>
            <a:r>
              <a:rPr lang="en-US" sz="1400" dirty="0"/>
              <a:t>it is said to this day,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On the mount of the LORD it shall be </a:t>
            </a:r>
            <a:r>
              <a:rPr lang="en-US" sz="1400" dirty="0">
                <a:solidFill>
                  <a:srgbClr val="FF0000"/>
                </a:solidFill>
              </a:rPr>
              <a:t>provided</a:t>
            </a:r>
            <a:r>
              <a:rPr lang="en-US" sz="1400" dirty="0" smtClean="0"/>
              <a:t>."</a:t>
            </a:r>
            <a:endParaRPr lang="en-US" sz="1400" dirty="0"/>
          </a:p>
        </p:txBody>
      </p:sp>
      <p:sp>
        <p:nvSpPr>
          <p:cNvPr id="8" name="Content Placeholder 2"/>
          <p:cNvSpPr txBox="1">
            <a:spLocks/>
          </p:cNvSpPr>
          <p:nvPr/>
        </p:nvSpPr>
        <p:spPr>
          <a:xfrm>
            <a:off x="4876800" y="3124200"/>
            <a:ext cx="4267200" cy="1877437"/>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וַיִּקְרָ֧א אַבְרָהָ֛ם שֵֽׁם־הַמָּק֥וֹם הַה֖וּא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יְהוָ֣ה</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יִרְאֶ֑ה </a:t>
            </a:r>
            <a:endParaRPr lang="he-IL" sz="2000" dirty="0" smtClean="0">
              <a:solidFill>
                <a:srgbClr val="FF0000"/>
              </a:solidFill>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יֵאָמֵ֣ר הַיּ֔וֹם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בְּהַ֥ר </a:t>
            </a:r>
            <a:r>
              <a:rPr lang="he-IL" sz="2000" dirty="0">
                <a:latin typeface="SBL Hebrew" pitchFamily="2" charset="-79"/>
                <a:cs typeface="SBL Hebrew" pitchFamily="2" charset="-79"/>
              </a:rPr>
              <a:t>יְהוָ֖ה </a:t>
            </a:r>
            <a:r>
              <a:rPr lang="he-IL" sz="2000" dirty="0">
                <a:solidFill>
                  <a:srgbClr val="FF0000"/>
                </a:solidFill>
                <a:latin typeface="SBL Hebrew" pitchFamily="2" charset="-79"/>
                <a:cs typeface="SBL Hebrew" pitchFamily="2" charset="-79"/>
              </a:rPr>
              <a:t>יֵרָאֶֽה</a:t>
            </a:r>
            <a:r>
              <a:rPr lang="he-IL" sz="2000" dirty="0">
                <a:latin typeface="SBL Hebrew" pitchFamily="2" charset="-79"/>
                <a:cs typeface="SBL Hebrew" pitchFamily="2" charset="-79"/>
              </a:rPr>
              <a:t>׃</a:t>
            </a:r>
            <a:endParaRPr lang="he-IL" sz="2000" dirty="0" smtClean="0">
              <a:latin typeface="SBL Hebrew" pitchFamily="2" charset="-79"/>
              <a:cs typeface="SBL Hebrew" pitchFamily="2" charset="-79"/>
            </a:endParaRPr>
          </a:p>
        </p:txBody>
      </p:sp>
    </p:spTree>
    <p:extLst>
      <p:ext uri="{BB962C8B-B14F-4D97-AF65-F5344CB8AC3E}">
        <p14:creationId xmlns:p14="http://schemas.microsoft.com/office/powerpoint/2010/main" val="787211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2154436"/>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15:35</a:t>
            </a:r>
          </a:p>
          <a:p>
            <a:pPr>
              <a:spcAft>
                <a:spcPts val="1200"/>
              </a:spcAft>
              <a:tabLst>
                <a:tab pos="227013" algn="l"/>
                <a:tab pos="461963" algn="l"/>
                <a:tab pos="687388" algn="l"/>
                <a:tab pos="914400" algn="l"/>
              </a:tabLst>
            </a:pPr>
            <a:r>
              <a:rPr lang="en-US" sz="1400" dirty="0" smtClean="0"/>
              <a:t>	And </a:t>
            </a:r>
            <a:r>
              <a:rPr lang="en-US" sz="1400" dirty="0"/>
              <a:t>Samuel did not </a:t>
            </a:r>
            <a:r>
              <a:rPr lang="en-US" sz="1400" dirty="0">
                <a:solidFill>
                  <a:srgbClr val="FF0000"/>
                </a:solidFill>
              </a:rPr>
              <a:t>see</a:t>
            </a:r>
            <a:r>
              <a:rPr lang="en-US" sz="1400" dirty="0"/>
              <a:t> Saul again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until </a:t>
            </a:r>
            <a:r>
              <a:rPr lang="en-US" sz="1400" dirty="0"/>
              <a:t>the day of his death,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but </a:t>
            </a:r>
            <a:r>
              <a:rPr lang="en-US" sz="1400" dirty="0"/>
              <a:t>Samuel grieved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And </a:t>
            </a:r>
            <a:r>
              <a:rPr lang="en-US" sz="1400" dirty="0"/>
              <a:t>the LORD regretted that he had made Saul king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	over </a:t>
            </a:r>
            <a:r>
              <a:rPr lang="en-US" sz="1400" dirty="0"/>
              <a:t>Israel.</a:t>
            </a:r>
          </a:p>
        </p:txBody>
      </p:sp>
      <p:sp>
        <p:nvSpPr>
          <p:cNvPr id="12" name="Content Placeholder 2"/>
          <p:cNvSpPr txBox="1">
            <a:spLocks/>
          </p:cNvSpPr>
          <p:nvPr/>
        </p:nvSpPr>
        <p:spPr>
          <a:xfrm>
            <a:off x="5334000" y="3048000"/>
            <a:ext cx="3810000" cy="261610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אֶל־שְׁמוּאֵ֗ל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עַד־מָתַי֙ </a:t>
            </a:r>
            <a:r>
              <a:rPr lang="he-IL" sz="2000" dirty="0">
                <a:latin typeface="SBL Hebrew" pitchFamily="2" charset="-79"/>
                <a:cs typeface="SBL Hebrew" pitchFamily="2" charset="-79"/>
              </a:rPr>
              <a:t>אַתָּה֙ מִתְאַבֵּ֣ל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מְאַסְתִּ֔יו מִמְּלֹ֖ךְ עַל־יִשְׂרָאֵ֑ל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מַלֵּ֙א </a:t>
            </a:r>
            <a:r>
              <a:rPr lang="he-IL" sz="2000" dirty="0">
                <a:latin typeface="SBL Hebrew" pitchFamily="2" charset="-79"/>
                <a:cs typeface="SBL Hebrew" pitchFamily="2" charset="-79"/>
              </a:rPr>
              <a:t>קַרְנְךָ֜ שֶׁ֗מֶן וְלֵ֤ךְ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אֶֽשְׁלָחֲךָ֙ </a:t>
            </a:r>
            <a:r>
              <a:rPr lang="he-IL" sz="2000" dirty="0">
                <a:latin typeface="SBL Hebrew" pitchFamily="2" charset="-79"/>
                <a:cs typeface="SBL Hebrew" pitchFamily="2" charset="-79"/>
              </a:rPr>
              <a:t>אֶל־יִשַׁ֣י בֵּֽית־הַלַּחְמִ֔י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כִּֽי־</a:t>
            </a:r>
            <a:r>
              <a:rPr lang="he-IL" sz="2000" dirty="0" smtClean="0">
                <a:solidFill>
                  <a:srgbClr val="FF0000"/>
                </a:solidFill>
                <a:latin typeface="SBL Hebrew" pitchFamily="2" charset="-79"/>
                <a:cs typeface="SBL Hebrew" pitchFamily="2" charset="-79"/>
              </a:rPr>
              <a:t>רָאִ֧יתִי</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בְּבָנָ֛יו לִ֖י מֶֽלֶךְ׃</a:t>
            </a:r>
            <a:endParaRPr lang="en-US" sz="2000" dirty="0">
              <a:latin typeface="SBL Hebrew" pitchFamily="2" charset="-79"/>
              <a:cs typeface="SBL Hebrew" pitchFamily="2" charset="-79"/>
            </a:endParaRPr>
          </a:p>
        </p:txBody>
      </p:sp>
      <p:sp>
        <p:nvSpPr>
          <p:cNvPr id="13" name="Rectangle 12"/>
          <p:cNvSpPr/>
          <p:nvPr/>
        </p:nvSpPr>
        <p:spPr>
          <a:xfrm>
            <a:off x="0" y="3048000"/>
            <a:ext cx="5029200" cy="2523768"/>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a:t>1 Samuel 16:1 </a:t>
            </a:r>
          </a:p>
          <a:p>
            <a:pPr>
              <a:spcAft>
                <a:spcPts val="1200"/>
              </a:spcAft>
              <a:tabLst>
                <a:tab pos="227013" algn="l"/>
                <a:tab pos="461963" algn="l"/>
                <a:tab pos="687388" algn="l"/>
                <a:tab pos="914400" algn="l"/>
              </a:tabLst>
            </a:pPr>
            <a:r>
              <a:rPr lang="en-US" sz="1400" dirty="0"/>
              <a:t>The LORD said to Samuel,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a:t>
            </a:r>
            <a:r>
              <a:rPr lang="en-US" sz="1400" dirty="0"/>
              <a:t>How long will you grieve over Saul,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since </a:t>
            </a:r>
            <a:r>
              <a:rPr lang="en-US" sz="1400" dirty="0"/>
              <a:t>I have rejected him from being king over Israel?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Fill </a:t>
            </a:r>
            <a:r>
              <a:rPr lang="en-US" sz="1400" dirty="0"/>
              <a:t>your horn with oil, and go.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I </a:t>
            </a:r>
            <a:r>
              <a:rPr lang="en-US" sz="1400" dirty="0"/>
              <a:t>will send you to Jesse the </a:t>
            </a:r>
            <a:r>
              <a:rPr lang="en-US" sz="1400" dirty="0" err="1"/>
              <a:t>Bethlehemite</a:t>
            </a:r>
            <a:r>
              <a:rPr lang="en-US" sz="1400" dirty="0"/>
              <a:t>,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for </a:t>
            </a:r>
            <a:r>
              <a:rPr lang="en-US" sz="1400" dirty="0"/>
              <a:t>I have </a:t>
            </a:r>
            <a:r>
              <a:rPr lang="en-US" sz="1400" dirty="0">
                <a:solidFill>
                  <a:srgbClr val="FF0000"/>
                </a:solidFill>
              </a:rPr>
              <a:t>provided</a:t>
            </a:r>
            <a:r>
              <a:rPr lang="en-US" sz="1400" dirty="0"/>
              <a:t> for myself a king among his sons</a:t>
            </a:r>
            <a:r>
              <a:rPr lang="en-US" sz="1400" dirty="0" smtClean="0"/>
              <a:t>.”</a:t>
            </a:r>
            <a:endParaRPr lang="en-US" sz="1400" dirty="0"/>
          </a:p>
        </p:txBody>
      </p:sp>
      <p:sp>
        <p:nvSpPr>
          <p:cNvPr id="14" name="Content Placeholder 2"/>
          <p:cNvSpPr txBox="1">
            <a:spLocks/>
          </p:cNvSpPr>
          <p:nvPr/>
        </p:nvSpPr>
        <p:spPr>
          <a:xfrm>
            <a:off x="4419600" y="533400"/>
            <a:ext cx="4724400" cy="224676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	וְלֹא־יָסַ֙ף </a:t>
            </a:r>
            <a:r>
              <a:rPr lang="he-IL" sz="2000" dirty="0">
                <a:latin typeface="SBL Hebrew" pitchFamily="2" charset="-79"/>
                <a:cs typeface="SBL Hebrew" pitchFamily="2" charset="-79"/>
              </a:rPr>
              <a:t>שְׁמוּאֵ֜ל </a:t>
            </a:r>
            <a:r>
              <a:rPr lang="he-IL" sz="2000" dirty="0">
                <a:solidFill>
                  <a:srgbClr val="FF0000"/>
                </a:solidFill>
                <a:latin typeface="SBL Hebrew" pitchFamily="2" charset="-79"/>
                <a:cs typeface="SBL Hebrew" pitchFamily="2" charset="-79"/>
              </a:rPr>
              <a:t>לִרְא֤וֹת </a:t>
            </a:r>
            <a:r>
              <a:rPr lang="he-IL" sz="2000" dirty="0">
                <a:latin typeface="SBL Hebrew" pitchFamily="2" charset="-79"/>
                <a:cs typeface="SBL Hebrew" pitchFamily="2" charset="-79"/>
              </a:rPr>
              <a:t>אֶת־שָׁאוּל֙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עַד־י֣וֹם </a:t>
            </a:r>
            <a:r>
              <a:rPr lang="he-IL" sz="2000" dirty="0">
                <a:latin typeface="SBL Hebrew" pitchFamily="2" charset="-79"/>
                <a:cs typeface="SBL Hebrew" pitchFamily="2" charset="-79"/>
              </a:rPr>
              <a:t>מוֹת֔וֹ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כִּֽי־הִתְאַבֵּ֥ל </a:t>
            </a:r>
            <a:r>
              <a:rPr lang="he-IL" sz="2000" dirty="0">
                <a:latin typeface="SBL Hebrew" pitchFamily="2" charset="-79"/>
                <a:cs typeface="SBL Hebrew" pitchFamily="2" charset="-79"/>
              </a:rPr>
              <a:t>שְׁמוּאֵ֖ל אֶל־שָׁא֑וּל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וַיהוָ֣ה </a:t>
            </a:r>
            <a:r>
              <a:rPr lang="he-IL" sz="2000" dirty="0">
                <a:latin typeface="SBL Hebrew" pitchFamily="2" charset="-79"/>
                <a:cs typeface="SBL Hebrew" pitchFamily="2" charset="-79"/>
              </a:rPr>
              <a:t>נִחָ֔ם כִּֽי־הִמְלִ֥יךְ אֶת־שָׁא֖וּל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עַל־יִשְׂרָאֵֽל</a:t>
            </a:r>
            <a:r>
              <a:rPr lang="he-IL" sz="2000" dirty="0">
                <a:latin typeface="SBL Hebrew" pitchFamily="2" charset="-79"/>
                <a:cs typeface="SBL Hebrew" pitchFamily="2" charset="-79"/>
              </a:rPr>
              <a:t>׃ פ</a:t>
            </a:r>
            <a:endParaRPr lang="en-US" sz="2000" dirty="0">
              <a:latin typeface="SBL Hebrew" pitchFamily="2" charset="-79"/>
              <a:cs typeface="SBL Hebrew" pitchFamily="2" charset="-79"/>
            </a:endParaRPr>
          </a:p>
        </p:txBody>
      </p:sp>
      <p:sp>
        <p:nvSpPr>
          <p:cNvPr id="7" name="Rectangle 6"/>
          <p:cNvSpPr/>
          <p:nvPr/>
        </p:nvSpPr>
        <p:spPr>
          <a:xfrm>
            <a:off x="0" y="5867400"/>
            <a:ext cx="4038600" cy="738664"/>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Samuel is grieving over Saul.</a:t>
            </a:r>
          </a:p>
          <a:p>
            <a:pPr marL="285750" indent="-285750">
              <a:buFont typeface="Arial" panose="020B0604020202020204" pitchFamily="34" charset="0"/>
              <a:buChar char="•"/>
              <a:tabLst>
                <a:tab pos="227013" algn="l"/>
                <a:tab pos="461963" algn="l"/>
                <a:tab pos="687388" algn="l"/>
                <a:tab pos="914400" algn="l"/>
              </a:tabLst>
            </a:pPr>
            <a:r>
              <a:rPr lang="en-US" sz="1400" b="1" dirty="0" smtClean="0"/>
              <a:t>God will provide (“see for himself”) a new king. How will God choose this new king?</a:t>
            </a:r>
            <a:endParaRPr lang="en-US" sz="1400" b="1" dirty="0"/>
          </a:p>
        </p:txBody>
      </p:sp>
    </p:spTree>
    <p:extLst>
      <p:ext uri="{BB962C8B-B14F-4D97-AF65-F5344CB8AC3E}">
        <p14:creationId xmlns:p14="http://schemas.microsoft.com/office/powerpoint/2010/main" val="3455937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4572000" cy="1046440"/>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16:6</a:t>
            </a:r>
          </a:p>
          <a:p>
            <a:pPr>
              <a:spcAft>
                <a:spcPts val="1200"/>
              </a:spcAft>
              <a:tabLst>
                <a:tab pos="227013" algn="l"/>
                <a:tab pos="461963" algn="l"/>
                <a:tab pos="687388" algn="l"/>
                <a:tab pos="914400" algn="l"/>
              </a:tabLst>
            </a:pPr>
            <a:r>
              <a:rPr lang="en-US" sz="1400" dirty="0" smtClean="0"/>
              <a:t>When </a:t>
            </a:r>
            <a:r>
              <a:rPr lang="en-US" sz="1400" dirty="0"/>
              <a:t>they came, he </a:t>
            </a:r>
            <a:r>
              <a:rPr lang="en-US" sz="1400" dirty="0">
                <a:solidFill>
                  <a:srgbClr val="FF0000"/>
                </a:solidFill>
              </a:rPr>
              <a:t>looked</a:t>
            </a:r>
            <a:r>
              <a:rPr lang="en-US" sz="1400" dirty="0"/>
              <a:t> on Eliab </a:t>
            </a:r>
            <a:endParaRPr lang="en-US" sz="1400" dirty="0" smtClean="0"/>
          </a:p>
          <a:p>
            <a:pPr>
              <a:spcAft>
                <a:spcPts val="1200"/>
              </a:spcAft>
              <a:tabLst>
                <a:tab pos="227013" algn="l"/>
                <a:tab pos="461963" algn="l"/>
                <a:tab pos="687388" algn="l"/>
                <a:tab pos="914400" algn="l"/>
              </a:tabLst>
            </a:pPr>
            <a:r>
              <a:rPr lang="en-US" sz="1400" dirty="0" smtClean="0"/>
              <a:t>and </a:t>
            </a:r>
            <a:r>
              <a:rPr lang="en-US" sz="1400" dirty="0"/>
              <a:t>thought, "Surely the LORD's anointed is before him</a:t>
            </a:r>
            <a:r>
              <a:rPr lang="en-US" sz="1400" dirty="0" smtClean="0"/>
              <a:t>."</a:t>
            </a:r>
            <a:endParaRPr lang="en-US" sz="1400" dirty="0"/>
          </a:p>
        </p:txBody>
      </p:sp>
      <p:sp>
        <p:nvSpPr>
          <p:cNvPr id="12" name="Content Placeholder 2"/>
          <p:cNvSpPr txBox="1">
            <a:spLocks/>
          </p:cNvSpPr>
          <p:nvPr/>
        </p:nvSpPr>
        <p:spPr>
          <a:xfrm>
            <a:off x="5334000" y="2336899"/>
            <a:ext cx="3810000" cy="261610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יְהוָ֜ה אֶל־שְׁמוּאֵ֗ל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	אַל־</a:t>
            </a:r>
            <a:r>
              <a:rPr lang="he-IL" sz="2000" dirty="0" smtClean="0">
                <a:solidFill>
                  <a:srgbClr val="0000FF"/>
                </a:solidFill>
                <a:latin typeface="SBL Hebrew" pitchFamily="2" charset="-79"/>
                <a:cs typeface="SBL Hebrew" pitchFamily="2" charset="-79"/>
              </a:rPr>
              <a:t>תַּבֵּ֧ט</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אֶל־</a:t>
            </a:r>
            <a:r>
              <a:rPr lang="he-IL" sz="2000" dirty="0">
                <a:solidFill>
                  <a:srgbClr val="FF0000"/>
                </a:solidFill>
                <a:latin typeface="SBL Hebrew" pitchFamily="2" charset="-79"/>
                <a:cs typeface="SBL Hebrew" pitchFamily="2" charset="-79"/>
              </a:rPr>
              <a:t>מַרְאֵ֛הו</a:t>
            </a:r>
            <a:r>
              <a:rPr lang="he-IL" sz="2000" dirty="0">
                <a:latin typeface="SBL Hebrew" pitchFamily="2" charset="-79"/>
                <a:cs typeface="SBL Hebrew" pitchFamily="2" charset="-79"/>
              </a:rPr>
              <a:t>ּ וְאֶל־גְּבֹ֥הַּ קוֹמָת֖וֹ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en-US"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כִּ֣י </a:t>
            </a:r>
            <a:r>
              <a:rPr lang="he-IL" sz="2000" dirty="0">
                <a:latin typeface="SBL Hebrew" pitchFamily="2" charset="-79"/>
                <a:cs typeface="SBL Hebrew" pitchFamily="2" charset="-79"/>
              </a:rPr>
              <a:t>מְאַסְתִּ֑יהוּ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כִּ֣י</a:t>
            </a:r>
            <a:r>
              <a:rPr lang="he-IL" sz="2000" dirty="0">
                <a:latin typeface="SBL Hebrew" pitchFamily="2" charset="-79"/>
                <a:cs typeface="SBL Hebrew" pitchFamily="2" charset="-79"/>
              </a:rPr>
              <a:t>׀ לֹ֗א אֲשֶׁ֤ר </a:t>
            </a:r>
            <a:r>
              <a:rPr lang="he-IL" sz="2000" dirty="0">
                <a:solidFill>
                  <a:srgbClr val="FF0000"/>
                </a:solidFill>
                <a:latin typeface="SBL Hebrew" pitchFamily="2" charset="-79"/>
                <a:cs typeface="SBL Hebrew" pitchFamily="2" charset="-79"/>
              </a:rPr>
              <a:t>יִרְאֶה֙</a:t>
            </a:r>
            <a:r>
              <a:rPr lang="he-IL" sz="2000" dirty="0">
                <a:latin typeface="SBL Hebrew" pitchFamily="2" charset="-79"/>
                <a:cs typeface="SBL Hebrew" pitchFamily="2" charset="-79"/>
              </a:rPr>
              <a:t> הָאָדָ֔ם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כִּ֤י </a:t>
            </a:r>
            <a:r>
              <a:rPr lang="he-IL" sz="2000" dirty="0">
                <a:latin typeface="SBL Hebrew" pitchFamily="2" charset="-79"/>
                <a:cs typeface="SBL Hebrew" pitchFamily="2" charset="-79"/>
              </a:rPr>
              <a:t>הָֽאָדָם֙ </a:t>
            </a:r>
            <a:r>
              <a:rPr lang="he-IL" sz="2000" dirty="0">
                <a:solidFill>
                  <a:srgbClr val="FF0000"/>
                </a:solidFill>
                <a:latin typeface="SBL Hebrew" pitchFamily="2" charset="-79"/>
                <a:cs typeface="SBL Hebrew" pitchFamily="2" charset="-79"/>
              </a:rPr>
              <a:t>יִרְאֶ֣ה</a:t>
            </a:r>
            <a:r>
              <a:rPr lang="he-IL" sz="2000" dirty="0">
                <a:latin typeface="SBL Hebrew" pitchFamily="2" charset="-79"/>
                <a:cs typeface="SBL Hebrew" pitchFamily="2" charset="-79"/>
              </a:rPr>
              <a:t> לַעֵינַ֔יִם </a:t>
            </a:r>
            <a:endParaRPr lang="he-IL"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וַיהוָ֖ה </a:t>
            </a:r>
            <a:r>
              <a:rPr lang="he-IL" sz="2000" dirty="0">
                <a:solidFill>
                  <a:srgbClr val="FF0000"/>
                </a:solidFill>
                <a:latin typeface="SBL Hebrew" pitchFamily="2" charset="-79"/>
                <a:cs typeface="SBL Hebrew" pitchFamily="2" charset="-79"/>
              </a:rPr>
              <a:t>יִרְאֶ֥ה</a:t>
            </a:r>
            <a:r>
              <a:rPr lang="he-IL" sz="2000" dirty="0">
                <a:latin typeface="SBL Hebrew" pitchFamily="2" charset="-79"/>
                <a:cs typeface="SBL Hebrew" pitchFamily="2" charset="-79"/>
              </a:rPr>
              <a:t> לַלֵּבָֽב׃</a:t>
            </a:r>
            <a:endParaRPr lang="en-US" sz="2000" dirty="0">
              <a:latin typeface="SBL Hebrew" pitchFamily="2" charset="-79"/>
              <a:cs typeface="SBL Hebrew" pitchFamily="2" charset="-79"/>
            </a:endParaRPr>
          </a:p>
        </p:txBody>
      </p:sp>
      <p:sp>
        <p:nvSpPr>
          <p:cNvPr id="13" name="Rectangle 12"/>
          <p:cNvSpPr/>
          <p:nvPr/>
        </p:nvSpPr>
        <p:spPr>
          <a:xfrm>
            <a:off x="0" y="2336899"/>
            <a:ext cx="5029200" cy="2523768"/>
          </a:xfrm>
          <a:prstGeom prst="rect">
            <a:avLst/>
          </a:prstGeom>
        </p:spPr>
        <p:txBody>
          <a:bodyPr wrap="square">
            <a:spAutoFit/>
          </a:bodyPr>
          <a:lstStyle/>
          <a:p>
            <a:pPr>
              <a:spcAft>
                <a:spcPts val="1200"/>
              </a:spcAft>
              <a:tabLst>
                <a:tab pos="227013" algn="l"/>
                <a:tab pos="461963" algn="l"/>
                <a:tab pos="687388" algn="l"/>
                <a:tab pos="914400" algn="l"/>
              </a:tabLst>
            </a:pPr>
            <a:r>
              <a:rPr lang="en-US" sz="1400" dirty="0" smtClean="0"/>
              <a:t>16:7</a:t>
            </a:r>
          </a:p>
          <a:p>
            <a:pPr>
              <a:spcAft>
                <a:spcPts val="1200"/>
              </a:spcAft>
              <a:tabLst>
                <a:tab pos="227013" algn="l"/>
                <a:tab pos="461963" algn="l"/>
                <a:tab pos="687388" algn="l"/>
                <a:tab pos="914400" algn="l"/>
              </a:tabLst>
            </a:pPr>
            <a:r>
              <a:rPr lang="en-US" sz="1400" dirty="0" smtClean="0"/>
              <a:t>But </a:t>
            </a:r>
            <a:r>
              <a:rPr lang="en-US" sz="1400" dirty="0"/>
              <a:t>the LORD said to Samuel, </a:t>
            </a:r>
            <a:endParaRPr lang="en-US" sz="1400" dirty="0" smtClean="0"/>
          </a:p>
          <a:p>
            <a:pPr>
              <a:spcAft>
                <a:spcPts val="1200"/>
              </a:spcAft>
              <a:tabLst>
                <a:tab pos="227013" algn="l"/>
                <a:tab pos="461963" algn="l"/>
                <a:tab pos="687388" algn="l"/>
                <a:tab pos="914400" algn="l"/>
              </a:tabLst>
            </a:pPr>
            <a:r>
              <a:rPr lang="en-US" sz="1400" dirty="0" smtClean="0"/>
              <a:t>	"</a:t>
            </a:r>
            <a:r>
              <a:rPr lang="en-US" sz="1400" dirty="0"/>
              <a:t>Do not </a:t>
            </a:r>
            <a:r>
              <a:rPr lang="en-US" sz="1400" dirty="0">
                <a:solidFill>
                  <a:srgbClr val="0000FF"/>
                </a:solidFill>
              </a:rPr>
              <a:t>look</a:t>
            </a:r>
            <a:r>
              <a:rPr lang="en-US" sz="1400" dirty="0"/>
              <a:t> on his </a:t>
            </a:r>
            <a:r>
              <a:rPr lang="en-US" sz="1400" dirty="0">
                <a:solidFill>
                  <a:srgbClr val="FF0000"/>
                </a:solidFill>
              </a:rPr>
              <a:t>appearance</a:t>
            </a:r>
            <a:r>
              <a:rPr lang="en-US" sz="1400" dirty="0"/>
              <a:t> or on the height of his stature, </a:t>
            </a:r>
            <a:endParaRPr lang="en-US" sz="1400" dirty="0" smtClean="0"/>
          </a:p>
          <a:p>
            <a:pPr>
              <a:spcAft>
                <a:spcPts val="1200"/>
              </a:spcAft>
              <a:tabLst>
                <a:tab pos="227013" algn="l"/>
                <a:tab pos="461963" algn="l"/>
                <a:tab pos="687388" algn="l"/>
                <a:tab pos="914400" algn="l"/>
              </a:tabLst>
            </a:pPr>
            <a:r>
              <a:rPr lang="en-US" sz="1400" dirty="0" smtClean="0"/>
              <a:t>		because </a:t>
            </a:r>
            <a:r>
              <a:rPr lang="en-US" sz="1400" dirty="0"/>
              <a:t>I have rejected him.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For </a:t>
            </a:r>
            <a:r>
              <a:rPr lang="en-US" sz="1400" dirty="0"/>
              <a:t>the LORD </a:t>
            </a:r>
            <a:r>
              <a:rPr lang="en-US" sz="1400" dirty="0">
                <a:solidFill>
                  <a:srgbClr val="FF0000"/>
                </a:solidFill>
              </a:rPr>
              <a:t>sees</a:t>
            </a:r>
            <a:r>
              <a:rPr lang="en-US" sz="1400" dirty="0"/>
              <a:t> not as man sees: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man </a:t>
            </a:r>
            <a:r>
              <a:rPr lang="en-US" sz="1400" dirty="0">
                <a:solidFill>
                  <a:srgbClr val="FF0000"/>
                </a:solidFill>
              </a:rPr>
              <a:t>looks</a:t>
            </a:r>
            <a:r>
              <a:rPr lang="en-US" sz="1400" dirty="0"/>
              <a:t> on the outward appearance, </a:t>
            </a:r>
            <a:endParaRPr lang="en-US" sz="1400" dirty="0" smtClean="0"/>
          </a:p>
          <a:p>
            <a:pPr>
              <a:spcAft>
                <a:spcPts val="1200"/>
              </a:spcAft>
              <a:tabLst>
                <a:tab pos="227013" algn="l"/>
                <a:tab pos="461963" algn="l"/>
                <a:tab pos="687388" algn="l"/>
                <a:tab pos="914400" algn="l"/>
              </a:tabLst>
            </a:pPr>
            <a:r>
              <a:rPr lang="en-US" sz="1400" dirty="0"/>
              <a:t>	</a:t>
            </a:r>
            <a:r>
              <a:rPr lang="en-US" sz="1400" dirty="0" smtClean="0"/>
              <a:t>but </a:t>
            </a:r>
            <a:r>
              <a:rPr lang="en-US" sz="1400" dirty="0"/>
              <a:t>the LORD </a:t>
            </a:r>
            <a:r>
              <a:rPr lang="en-US" sz="1400" dirty="0">
                <a:solidFill>
                  <a:srgbClr val="FF0000"/>
                </a:solidFill>
              </a:rPr>
              <a:t>looks</a:t>
            </a:r>
            <a:r>
              <a:rPr lang="en-US" sz="1400" dirty="0"/>
              <a:t> on the heart</a:t>
            </a:r>
            <a:r>
              <a:rPr lang="en-US" sz="1400" dirty="0" smtClean="0"/>
              <a:t>."</a:t>
            </a:r>
            <a:endParaRPr lang="en-US" sz="1400" dirty="0"/>
          </a:p>
        </p:txBody>
      </p:sp>
      <p:sp>
        <p:nvSpPr>
          <p:cNvPr id="14" name="Content Placeholder 2"/>
          <p:cNvSpPr txBox="1">
            <a:spLocks/>
          </p:cNvSpPr>
          <p:nvPr/>
        </p:nvSpPr>
        <p:spPr>
          <a:xfrm>
            <a:off x="4876800" y="533400"/>
            <a:ext cx="4267200" cy="113877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7013" algn="r"/>
                <a:tab pos="461963" algn="r"/>
                <a:tab pos="687388" algn="r"/>
                <a:tab pos="914400" algn="r"/>
              </a:tabLst>
            </a:pPr>
            <a:endParaRPr lang="en-US" sz="2000" dirty="0" smtClean="0">
              <a:latin typeface="SBL Hebrew" pitchFamily="2" charset="-79"/>
              <a:cs typeface="SBL Hebrew" pitchFamily="2" charset="-79"/>
            </a:endParaRPr>
          </a:p>
          <a:p>
            <a:pPr marL="0" indent="0" algn="r" defTabSz="457200" rtl="1">
              <a:buNone/>
              <a:tabLst>
                <a:tab pos="227013" algn="r"/>
                <a:tab pos="461963" algn="r"/>
                <a:tab pos="687388" algn="r"/>
                <a:tab pos="914400" algn="r"/>
              </a:tabLst>
            </a:pPr>
            <a:r>
              <a:rPr lang="he-IL" sz="2000" dirty="0" smtClean="0">
                <a:latin typeface="SBL Hebrew" pitchFamily="2" charset="-79"/>
                <a:cs typeface="SBL Hebrew" pitchFamily="2" charset="-79"/>
              </a:rPr>
              <a:t>וַיְהִ֣י </a:t>
            </a:r>
            <a:r>
              <a:rPr lang="he-IL" sz="2000" dirty="0">
                <a:latin typeface="SBL Hebrew" pitchFamily="2" charset="-79"/>
                <a:cs typeface="SBL Hebrew" pitchFamily="2" charset="-79"/>
              </a:rPr>
              <a:t>בְּבוֹאָ֔ם </a:t>
            </a:r>
            <a:r>
              <a:rPr lang="he-IL" sz="2000" dirty="0">
                <a:solidFill>
                  <a:srgbClr val="FF0000"/>
                </a:solidFill>
                <a:latin typeface="SBL Hebrew" pitchFamily="2" charset="-79"/>
                <a:cs typeface="SBL Hebrew" pitchFamily="2" charset="-79"/>
              </a:rPr>
              <a:t>וַיַּ֖רְא</a:t>
            </a:r>
            <a:r>
              <a:rPr lang="he-IL" sz="2000" dirty="0">
                <a:latin typeface="SBL Hebrew" pitchFamily="2" charset="-79"/>
                <a:cs typeface="SBL Hebrew" pitchFamily="2" charset="-79"/>
              </a:rPr>
              <a:t> אֶת־אֱלִיאָ֑ב </a:t>
            </a:r>
          </a:p>
          <a:p>
            <a:pPr marL="0" indent="0" algn="r" defTabSz="457200" rtl="1">
              <a:buNone/>
              <a:tabLst>
                <a:tab pos="227013" algn="r"/>
                <a:tab pos="461963" algn="r"/>
                <a:tab pos="687388" algn="r"/>
                <a:tab pos="914400" algn="r"/>
              </a:tabLst>
            </a:pPr>
            <a:r>
              <a:rPr lang="he-IL" sz="2000" dirty="0">
                <a:latin typeface="SBL Hebrew" pitchFamily="2" charset="-79"/>
                <a:cs typeface="SBL Hebrew" pitchFamily="2" charset="-79"/>
              </a:rPr>
              <a:t>וַיֹּ֕אמֶר אַ֛ךְ נֶ֥גֶד יְהוָ֖ה מְשִׁיחֽוֹ׃</a:t>
            </a:r>
            <a:endParaRPr lang="en-US" sz="2000" dirty="0">
              <a:latin typeface="SBL Hebrew" pitchFamily="2" charset="-79"/>
              <a:cs typeface="SBL Hebrew" pitchFamily="2" charset="-79"/>
            </a:endParaRPr>
          </a:p>
        </p:txBody>
      </p:sp>
      <p:sp>
        <p:nvSpPr>
          <p:cNvPr id="7" name="Rectangle 6"/>
          <p:cNvSpPr/>
          <p:nvPr/>
        </p:nvSpPr>
        <p:spPr>
          <a:xfrm>
            <a:off x="0" y="1749623"/>
            <a:ext cx="49530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Samuel does some looking but does he see correctly?</a:t>
            </a:r>
          </a:p>
        </p:txBody>
      </p:sp>
      <p:sp>
        <p:nvSpPr>
          <p:cNvPr id="8" name="Rectangle 7"/>
          <p:cNvSpPr/>
          <p:nvPr/>
        </p:nvSpPr>
        <p:spPr>
          <a:xfrm>
            <a:off x="0" y="5181600"/>
            <a:ext cx="4953000" cy="523220"/>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Samuel sees the outward appearance.</a:t>
            </a:r>
          </a:p>
          <a:p>
            <a:pPr marL="285750" indent="-285750">
              <a:buFont typeface="Arial" panose="020B0604020202020204" pitchFamily="34" charset="0"/>
              <a:buChar char="•"/>
              <a:tabLst>
                <a:tab pos="227013" algn="l"/>
                <a:tab pos="461963" algn="l"/>
                <a:tab pos="687388" algn="l"/>
                <a:tab pos="914400" algn="l"/>
              </a:tabLst>
            </a:pPr>
            <a:r>
              <a:rPr lang="en-US" sz="1400" b="1" dirty="0" smtClean="0"/>
              <a:t>God sees the heart.</a:t>
            </a:r>
          </a:p>
        </p:txBody>
      </p:sp>
    </p:spTree>
    <p:extLst>
      <p:ext uri="{BB962C8B-B14F-4D97-AF65-F5344CB8AC3E}">
        <p14:creationId xmlns:p14="http://schemas.microsoft.com/office/powerpoint/2010/main" val="2006690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6781800" cy="3108543"/>
          </a:xfrm>
          <a:prstGeom prst="rect">
            <a:avLst/>
          </a:prstGeom>
        </p:spPr>
        <p:txBody>
          <a:bodyPr wrap="square">
            <a:spAutoFit/>
          </a:bodyPr>
          <a:lstStyle/>
          <a:p>
            <a:pPr>
              <a:tabLst>
                <a:tab pos="227013" algn="l"/>
                <a:tab pos="461963" algn="l"/>
                <a:tab pos="687388" algn="l"/>
                <a:tab pos="914400" algn="l"/>
              </a:tabLst>
            </a:pPr>
            <a:r>
              <a:rPr lang="en-US" sz="1400" dirty="0" smtClean="0"/>
              <a:t>16:13 </a:t>
            </a:r>
          </a:p>
          <a:p>
            <a:pPr>
              <a:tabLst>
                <a:tab pos="227013" algn="l"/>
                <a:tab pos="461963" algn="l"/>
                <a:tab pos="687388" algn="l"/>
                <a:tab pos="914400" algn="l"/>
              </a:tabLst>
            </a:pPr>
            <a:r>
              <a:rPr lang="en-US" sz="1400" dirty="0" smtClean="0"/>
              <a:t>Then </a:t>
            </a:r>
            <a:r>
              <a:rPr lang="en-US" sz="1400" dirty="0"/>
              <a:t>Samuel took the horn of oil and anointed him in the midst of his brothers. </a:t>
            </a:r>
            <a:endParaRPr lang="en-US" sz="1400" dirty="0" smtClean="0"/>
          </a:p>
          <a:p>
            <a:pPr>
              <a:tabLst>
                <a:tab pos="227013" algn="l"/>
                <a:tab pos="461963" algn="l"/>
                <a:tab pos="687388" algn="l"/>
                <a:tab pos="914400" algn="l"/>
              </a:tabLst>
            </a:pPr>
            <a:r>
              <a:rPr lang="en-US" sz="1400" dirty="0" smtClean="0"/>
              <a:t>And </a:t>
            </a:r>
            <a:r>
              <a:rPr lang="en-US" sz="1400" dirty="0"/>
              <a:t>the Spirit of the LORD rushed upon David from that day forward. </a:t>
            </a:r>
            <a:endParaRPr lang="en-US" sz="1400" dirty="0" smtClean="0"/>
          </a:p>
          <a:p>
            <a:pPr>
              <a:tabLst>
                <a:tab pos="227013" algn="l"/>
                <a:tab pos="461963" algn="l"/>
                <a:tab pos="687388" algn="l"/>
                <a:tab pos="914400" algn="l"/>
              </a:tabLst>
            </a:pPr>
            <a:r>
              <a:rPr lang="en-US" sz="1400" dirty="0" smtClean="0"/>
              <a:t>And </a:t>
            </a:r>
            <a:r>
              <a:rPr lang="en-US" sz="1400" dirty="0"/>
              <a:t>Samuel rose up and went to Ramah. </a:t>
            </a:r>
            <a:endParaRPr lang="en-US" sz="1400" dirty="0" smtClean="0"/>
          </a:p>
          <a:p>
            <a:pPr>
              <a:tabLst>
                <a:tab pos="227013" algn="l"/>
                <a:tab pos="461963" algn="l"/>
                <a:tab pos="687388" algn="l"/>
                <a:tab pos="914400" algn="l"/>
              </a:tabLst>
            </a:pPr>
            <a:endParaRPr lang="en-US" sz="1400" dirty="0"/>
          </a:p>
          <a:p>
            <a:pPr>
              <a:tabLst>
                <a:tab pos="227013" algn="l"/>
                <a:tab pos="461963" algn="l"/>
                <a:tab pos="687388" algn="l"/>
                <a:tab pos="914400" algn="l"/>
              </a:tabLst>
            </a:pPr>
            <a:r>
              <a:rPr lang="en-US" sz="1400" dirty="0" smtClean="0"/>
              <a:t>16:14</a:t>
            </a:r>
          </a:p>
          <a:p>
            <a:pPr>
              <a:tabLst>
                <a:tab pos="227013" algn="l"/>
                <a:tab pos="461963" algn="l"/>
                <a:tab pos="687388" algn="l"/>
                <a:tab pos="914400" algn="l"/>
              </a:tabLst>
            </a:pPr>
            <a:r>
              <a:rPr lang="en-US" sz="1400" dirty="0" smtClean="0"/>
              <a:t>Now </a:t>
            </a:r>
            <a:r>
              <a:rPr lang="en-US" sz="1400" dirty="0"/>
              <a:t>the Spirit of the LORD departed from Saul, </a:t>
            </a:r>
            <a:endParaRPr lang="en-US" sz="1400" dirty="0" smtClean="0"/>
          </a:p>
          <a:p>
            <a:pPr>
              <a:tabLst>
                <a:tab pos="227013" algn="l"/>
                <a:tab pos="461963" algn="l"/>
                <a:tab pos="687388" algn="l"/>
                <a:tab pos="914400" algn="l"/>
              </a:tabLst>
            </a:pPr>
            <a:r>
              <a:rPr lang="en-US" sz="1400" dirty="0" smtClean="0"/>
              <a:t>and </a:t>
            </a:r>
            <a:r>
              <a:rPr lang="en-US" sz="1400" dirty="0"/>
              <a:t>a harmful spirit from the LORD tormented him</a:t>
            </a:r>
            <a:r>
              <a:rPr lang="en-US" sz="1400" dirty="0" smtClean="0"/>
              <a:t>.</a:t>
            </a:r>
          </a:p>
          <a:p>
            <a:pPr>
              <a:tabLst>
                <a:tab pos="227013" algn="l"/>
                <a:tab pos="461963" algn="l"/>
                <a:tab pos="687388" algn="l"/>
                <a:tab pos="914400" algn="l"/>
              </a:tabLst>
            </a:pPr>
            <a:endParaRPr lang="en-US" sz="1400" dirty="0"/>
          </a:p>
          <a:p>
            <a:pPr>
              <a:tabLst>
                <a:tab pos="227013" algn="l"/>
                <a:tab pos="461963" algn="l"/>
                <a:tab pos="687388" algn="l"/>
                <a:tab pos="914400" algn="l"/>
              </a:tabLst>
            </a:pPr>
            <a:r>
              <a:rPr lang="en-US" sz="1400" dirty="0" smtClean="0"/>
              <a:t>16:15-16</a:t>
            </a:r>
          </a:p>
          <a:p>
            <a:pPr>
              <a:tabLst>
                <a:tab pos="227013" algn="l"/>
                <a:tab pos="461963" algn="l"/>
                <a:tab pos="687388" algn="l"/>
                <a:tab pos="914400" algn="l"/>
              </a:tabLst>
            </a:pPr>
            <a:r>
              <a:rPr lang="en-US" sz="1400" dirty="0" smtClean="0"/>
              <a:t>And </a:t>
            </a:r>
            <a:r>
              <a:rPr lang="en-US" sz="1400" dirty="0"/>
              <a:t>Saul's servants said to him, </a:t>
            </a:r>
            <a:endParaRPr lang="en-US" sz="1400" dirty="0" smtClean="0"/>
          </a:p>
          <a:p>
            <a:pPr>
              <a:tabLst>
                <a:tab pos="227013" algn="l"/>
                <a:tab pos="461963" algn="l"/>
                <a:tab pos="687388" algn="l"/>
                <a:tab pos="914400" algn="l"/>
              </a:tabLst>
            </a:pPr>
            <a:r>
              <a:rPr lang="en-US" sz="1400" dirty="0" smtClean="0"/>
              <a:t>"</a:t>
            </a:r>
            <a:r>
              <a:rPr lang="en-US" sz="1400" dirty="0"/>
              <a:t>Behold now, a harmful spirit from God is tormenting you</a:t>
            </a:r>
            <a:r>
              <a:rPr lang="en-US" sz="1400" dirty="0" smtClean="0"/>
              <a:t>. Let </a:t>
            </a:r>
            <a:r>
              <a:rPr lang="en-US" sz="1400" dirty="0"/>
              <a:t>our lord now command your servants who are before you to seek out a man who is skillful in playing the lyre, and when the harmful spirit from God is upon you, he will play it, and you will be well</a:t>
            </a:r>
            <a:r>
              <a:rPr lang="en-US" sz="1400" dirty="0" smtClean="0"/>
              <a:t>."</a:t>
            </a:r>
            <a:endParaRPr lang="en-US" sz="1400" dirty="0"/>
          </a:p>
        </p:txBody>
      </p:sp>
      <p:sp>
        <p:nvSpPr>
          <p:cNvPr id="10" name="Rectangle 9"/>
          <p:cNvSpPr/>
          <p:nvPr/>
        </p:nvSpPr>
        <p:spPr>
          <a:xfrm>
            <a:off x="0" y="3962400"/>
            <a:ext cx="4953000" cy="307777"/>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Who is seeing to the heart of the matter here?</a:t>
            </a:r>
          </a:p>
        </p:txBody>
      </p:sp>
    </p:spTree>
    <p:extLst>
      <p:ext uri="{BB962C8B-B14F-4D97-AF65-F5344CB8AC3E}">
        <p14:creationId xmlns:p14="http://schemas.microsoft.com/office/powerpoint/2010/main" val="3054394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05200" y="0"/>
            <a:ext cx="2133600" cy="307777"/>
          </a:xfrm>
          <a:prstGeom prst="rect">
            <a:avLst/>
          </a:prstGeom>
        </p:spPr>
        <p:txBody>
          <a:bodyPr wrap="square">
            <a:spAutoFit/>
          </a:bodyPr>
          <a:lstStyle/>
          <a:p>
            <a:pPr algn="ctr"/>
            <a:r>
              <a:rPr lang="en-US" sz="1400" dirty="0" smtClean="0"/>
              <a:t>Word play on </a:t>
            </a:r>
            <a:r>
              <a:rPr lang="he-IL" sz="1400" dirty="0" smtClean="0">
                <a:latin typeface="SBL Hebrew" panose="02000000000000000000" pitchFamily="2" charset="-79"/>
                <a:cs typeface="SBL Hebrew" panose="02000000000000000000" pitchFamily="2" charset="-79"/>
              </a:rPr>
              <a:t>ראה</a:t>
            </a:r>
            <a:endParaRPr lang="en-US" sz="1400" dirty="0"/>
          </a:p>
        </p:txBody>
      </p:sp>
      <p:sp>
        <p:nvSpPr>
          <p:cNvPr id="11" name="Rectangle 10"/>
          <p:cNvSpPr/>
          <p:nvPr/>
        </p:nvSpPr>
        <p:spPr>
          <a:xfrm>
            <a:off x="0" y="533400"/>
            <a:ext cx="6781800" cy="3108543"/>
          </a:xfrm>
          <a:prstGeom prst="rect">
            <a:avLst/>
          </a:prstGeom>
        </p:spPr>
        <p:txBody>
          <a:bodyPr wrap="square">
            <a:spAutoFit/>
          </a:bodyPr>
          <a:lstStyle/>
          <a:p>
            <a:pPr>
              <a:tabLst>
                <a:tab pos="227013" algn="l"/>
                <a:tab pos="461963" algn="l"/>
                <a:tab pos="687388" algn="l"/>
                <a:tab pos="914400" algn="l"/>
              </a:tabLst>
            </a:pPr>
            <a:r>
              <a:rPr lang="en-US" sz="1400" dirty="0" smtClean="0"/>
              <a:t>16:13 </a:t>
            </a:r>
          </a:p>
          <a:p>
            <a:pPr>
              <a:tabLst>
                <a:tab pos="227013" algn="l"/>
                <a:tab pos="461963" algn="l"/>
                <a:tab pos="687388" algn="l"/>
                <a:tab pos="914400" algn="l"/>
              </a:tabLst>
            </a:pPr>
            <a:r>
              <a:rPr lang="en-US" sz="1400" dirty="0" smtClean="0"/>
              <a:t>Then </a:t>
            </a:r>
            <a:r>
              <a:rPr lang="en-US" sz="1400" dirty="0"/>
              <a:t>Samuel took the horn of oil and anointed him in the midst of his brothers. </a:t>
            </a:r>
            <a:endParaRPr lang="en-US" sz="1400" dirty="0" smtClean="0"/>
          </a:p>
          <a:p>
            <a:pPr>
              <a:tabLst>
                <a:tab pos="227013" algn="l"/>
                <a:tab pos="461963" algn="l"/>
                <a:tab pos="687388" algn="l"/>
                <a:tab pos="914400" algn="l"/>
              </a:tabLst>
            </a:pPr>
            <a:r>
              <a:rPr lang="en-US" sz="1400" dirty="0" smtClean="0"/>
              <a:t>And </a:t>
            </a:r>
            <a:r>
              <a:rPr lang="en-US" sz="1400" dirty="0"/>
              <a:t>the Spirit of the LORD rushed upon David from that day forward. </a:t>
            </a:r>
            <a:endParaRPr lang="en-US" sz="1400" dirty="0" smtClean="0"/>
          </a:p>
          <a:p>
            <a:pPr>
              <a:tabLst>
                <a:tab pos="227013" algn="l"/>
                <a:tab pos="461963" algn="l"/>
                <a:tab pos="687388" algn="l"/>
                <a:tab pos="914400" algn="l"/>
              </a:tabLst>
            </a:pPr>
            <a:r>
              <a:rPr lang="en-US" sz="1400" dirty="0" smtClean="0"/>
              <a:t>And </a:t>
            </a:r>
            <a:r>
              <a:rPr lang="en-US" sz="1400" dirty="0"/>
              <a:t>Samuel rose up and went to Ramah. </a:t>
            </a:r>
            <a:endParaRPr lang="en-US" sz="1400" dirty="0" smtClean="0"/>
          </a:p>
          <a:p>
            <a:pPr>
              <a:tabLst>
                <a:tab pos="227013" algn="l"/>
                <a:tab pos="461963" algn="l"/>
                <a:tab pos="687388" algn="l"/>
                <a:tab pos="914400" algn="l"/>
              </a:tabLst>
            </a:pPr>
            <a:endParaRPr lang="en-US" sz="1400" dirty="0"/>
          </a:p>
          <a:p>
            <a:pPr>
              <a:tabLst>
                <a:tab pos="227013" algn="l"/>
                <a:tab pos="461963" algn="l"/>
                <a:tab pos="687388" algn="l"/>
                <a:tab pos="914400" algn="l"/>
              </a:tabLst>
            </a:pPr>
            <a:r>
              <a:rPr lang="en-US" sz="1400" dirty="0" smtClean="0"/>
              <a:t>16:14</a:t>
            </a:r>
          </a:p>
          <a:p>
            <a:pPr>
              <a:tabLst>
                <a:tab pos="227013" algn="l"/>
                <a:tab pos="461963" algn="l"/>
                <a:tab pos="687388" algn="l"/>
                <a:tab pos="914400" algn="l"/>
              </a:tabLst>
            </a:pPr>
            <a:r>
              <a:rPr lang="en-US" sz="1400" dirty="0" smtClean="0"/>
              <a:t>Now </a:t>
            </a:r>
            <a:r>
              <a:rPr lang="en-US" sz="1400" dirty="0"/>
              <a:t>the Spirit of the LORD departed from Saul, </a:t>
            </a:r>
            <a:endParaRPr lang="en-US" sz="1400" dirty="0" smtClean="0"/>
          </a:p>
          <a:p>
            <a:pPr>
              <a:tabLst>
                <a:tab pos="227013" algn="l"/>
                <a:tab pos="461963" algn="l"/>
                <a:tab pos="687388" algn="l"/>
                <a:tab pos="914400" algn="l"/>
              </a:tabLst>
            </a:pPr>
            <a:r>
              <a:rPr lang="en-US" sz="1400" dirty="0" smtClean="0"/>
              <a:t>and </a:t>
            </a:r>
            <a:r>
              <a:rPr lang="en-US" sz="1400" b="1" dirty="0"/>
              <a:t>a harmful spirit from the LORD tormented him</a:t>
            </a:r>
            <a:r>
              <a:rPr lang="en-US" sz="1400" dirty="0" smtClean="0"/>
              <a:t>.</a:t>
            </a:r>
          </a:p>
          <a:p>
            <a:pPr>
              <a:tabLst>
                <a:tab pos="227013" algn="l"/>
                <a:tab pos="461963" algn="l"/>
                <a:tab pos="687388" algn="l"/>
                <a:tab pos="914400" algn="l"/>
              </a:tabLst>
            </a:pPr>
            <a:endParaRPr lang="en-US" sz="1400" dirty="0"/>
          </a:p>
          <a:p>
            <a:pPr>
              <a:tabLst>
                <a:tab pos="227013" algn="l"/>
                <a:tab pos="461963" algn="l"/>
                <a:tab pos="687388" algn="l"/>
                <a:tab pos="914400" algn="l"/>
              </a:tabLst>
            </a:pPr>
            <a:r>
              <a:rPr lang="en-US" sz="1400" dirty="0" smtClean="0"/>
              <a:t>16:15-16</a:t>
            </a:r>
          </a:p>
          <a:p>
            <a:pPr>
              <a:tabLst>
                <a:tab pos="227013" algn="l"/>
                <a:tab pos="461963" algn="l"/>
                <a:tab pos="687388" algn="l"/>
                <a:tab pos="914400" algn="l"/>
              </a:tabLst>
            </a:pPr>
            <a:r>
              <a:rPr lang="en-US" sz="1400" dirty="0" smtClean="0"/>
              <a:t>And </a:t>
            </a:r>
            <a:r>
              <a:rPr lang="en-US" sz="1400" dirty="0"/>
              <a:t>Saul's servants said to him, </a:t>
            </a:r>
            <a:endParaRPr lang="en-US" sz="1400" dirty="0" smtClean="0"/>
          </a:p>
          <a:p>
            <a:pPr>
              <a:tabLst>
                <a:tab pos="227013" algn="l"/>
                <a:tab pos="461963" algn="l"/>
                <a:tab pos="687388" algn="l"/>
                <a:tab pos="914400" algn="l"/>
              </a:tabLst>
            </a:pPr>
            <a:r>
              <a:rPr lang="en-US" sz="1400" dirty="0" smtClean="0"/>
              <a:t>"</a:t>
            </a:r>
            <a:r>
              <a:rPr lang="en-US" sz="1400" dirty="0"/>
              <a:t>Behold now, </a:t>
            </a:r>
            <a:r>
              <a:rPr lang="en-US" sz="1400" b="1" dirty="0"/>
              <a:t>a harmful spirit from God is tormenting you</a:t>
            </a:r>
            <a:r>
              <a:rPr lang="en-US" sz="1400" dirty="0" smtClean="0"/>
              <a:t>. Let </a:t>
            </a:r>
            <a:r>
              <a:rPr lang="en-US" sz="1400" dirty="0"/>
              <a:t>our lord now command your servants who are before you to seek out a man who is skillful in playing the lyre, and when the harmful spirit from God is upon you, he will play it, and you will be well</a:t>
            </a:r>
            <a:r>
              <a:rPr lang="en-US" sz="1400" dirty="0" smtClean="0"/>
              <a:t>."</a:t>
            </a:r>
            <a:endParaRPr lang="en-US" sz="1400" dirty="0"/>
          </a:p>
        </p:txBody>
      </p:sp>
      <p:sp>
        <p:nvSpPr>
          <p:cNvPr id="10" name="Rectangle 9"/>
          <p:cNvSpPr/>
          <p:nvPr/>
        </p:nvSpPr>
        <p:spPr>
          <a:xfrm>
            <a:off x="0" y="3962400"/>
            <a:ext cx="4572000" cy="738664"/>
          </a:xfrm>
          <a:prstGeom prst="rect">
            <a:avLst/>
          </a:prstGeom>
        </p:spPr>
        <p:txBody>
          <a:bodyPr wrap="square">
            <a:spAutoFit/>
          </a:bodyPr>
          <a:lstStyle/>
          <a:p>
            <a:pPr marL="285750" indent="-285750">
              <a:buFont typeface="Arial" panose="020B0604020202020204" pitchFamily="34" charset="0"/>
              <a:buChar char="•"/>
              <a:tabLst>
                <a:tab pos="227013" algn="l"/>
                <a:tab pos="461963" algn="l"/>
                <a:tab pos="687388" algn="l"/>
                <a:tab pos="914400" algn="l"/>
              </a:tabLst>
            </a:pPr>
            <a:r>
              <a:rPr lang="en-US" sz="1400" b="1" dirty="0" smtClean="0"/>
              <a:t>Saul’s servants don’t just see appearances. </a:t>
            </a:r>
          </a:p>
          <a:p>
            <a:pPr marL="285750" indent="-285750">
              <a:buFont typeface="Arial" panose="020B0604020202020204" pitchFamily="34" charset="0"/>
              <a:buChar char="•"/>
              <a:tabLst>
                <a:tab pos="227013" algn="l"/>
                <a:tab pos="461963" algn="l"/>
                <a:tab pos="687388" algn="l"/>
                <a:tab pos="914400" algn="l"/>
              </a:tabLst>
            </a:pPr>
            <a:r>
              <a:rPr lang="en-US" sz="1400" b="1" dirty="0" smtClean="0"/>
              <a:t>Surprisingly, they know what the narrator has told us. They see the heart of the matter, so to speak.</a:t>
            </a:r>
          </a:p>
        </p:txBody>
      </p:sp>
    </p:spTree>
    <p:extLst>
      <p:ext uri="{BB962C8B-B14F-4D97-AF65-F5344CB8AC3E}">
        <p14:creationId xmlns:p14="http://schemas.microsoft.com/office/powerpoint/2010/main" val="3479773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5434</TotalTime>
  <Words>2151</Words>
  <Application>Microsoft Office PowerPoint</Application>
  <PresentationFormat>On-screen Show (4:3)</PresentationFormat>
  <Paragraphs>513</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404</cp:revision>
  <dcterms:created xsi:type="dcterms:W3CDTF">2006-08-16T00:00:00Z</dcterms:created>
  <dcterms:modified xsi:type="dcterms:W3CDTF">2016-04-27T06:19:02Z</dcterms:modified>
</cp:coreProperties>
</file>