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87" r:id="rId2"/>
    <p:sldId id="386" r:id="rId3"/>
    <p:sldId id="388" r:id="rId4"/>
    <p:sldId id="391" r:id="rId5"/>
    <p:sldId id="393" r:id="rId6"/>
    <p:sldId id="395" r:id="rId7"/>
    <p:sldId id="392" r:id="rId8"/>
    <p:sldId id="401" r:id="rId9"/>
    <p:sldId id="394" r:id="rId10"/>
    <p:sldId id="396" r:id="rId11"/>
    <p:sldId id="397" r:id="rId12"/>
    <p:sldId id="398" r:id="rId13"/>
    <p:sldId id="40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8000"/>
    <a:srgbClr val="0000FF"/>
    <a:srgbClr val="FF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91" autoAdjust="0"/>
  </p:normalViewPr>
  <p:slideViewPr>
    <p:cSldViewPr>
      <p:cViewPr>
        <p:scale>
          <a:sx n="75" d="100"/>
          <a:sy n="75" d="100"/>
        </p:scale>
        <p:origin x="834" y="5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610378-4DCA-47DF-8076-C529ACDFBB54}" type="datetimeFigureOut">
              <a:rPr lang="en-US" smtClean="0"/>
              <a:t>11/14/2019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8993-2BD4-460C-8981-073F9878E887}" type="slidenum">
              <a:rPr lang="en-US" smtClean="0"/>
              <a:t>‹#›</a:t>
            </a:fld>
            <a:endParaRPr lang="en-US"/>
          </a:p>
        </p:txBody>
      </p:sp>
    </p:spTree>
    <p:extLst>
      <p:ext uri="{BB962C8B-B14F-4D97-AF65-F5344CB8AC3E}">
        <p14:creationId xmlns:p14="http://schemas.microsoft.com/office/powerpoint/2010/main" val="397461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817B9-F606-4FA8-AEA8-06102D09B9BA}" type="slidenum">
              <a:rPr lang="en-US" altLang="en-US"/>
              <a:pPr/>
              <a:t>4</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pPr>
              <a:lnSpc>
                <a:spcPct val="80000"/>
              </a:lnSpc>
            </a:pPr>
            <a:r>
              <a:rPr lang="en-US" altLang="en-US" dirty="0"/>
              <a:t>1 Samuel 17 says that the Philistines were encamped between </a:t>
            </a:r>
            <a:r>
              <a:rPr lang="en-US" altLang="en-US" dirty="0" err="1"/>
              <a:t>Socoh</a:t>
            </a:r>
            <a:r>
              <a:rPr lang="en-US" altLang="en-US" dirty="0"/>
              <a:t> and </a:t>
            </a:r>
            <a:r>
              <a:rPr lang="en-US" altLang="en-US" dirty="0" err="1"/>
              <a:t>Azekah</a:t>
            </a:r>
            <a:r>
              <a:rPr lang="en-US" altLang="en-US" dirty="0"/>
              <a:t>, at </a:t>
            </a:r>
            <a:r>
              <a:rPr lang="en-US" altLang="en-US" dirty="0" err="1"/>
              <a:t>Ephes-Dammim</a:t>
            </a:r>
            <a:r>
              <a:rPr lang="en-US" altLang="en-US" dirty="0"/>
              <a:t>.  The location of </a:t>
            </a:r>
            <a:r>
              <a:rPr lang="en-US" altLang="en-US" dirty="0" err="1"/>
              <a:t>Ephes-Dammim</a:t>
            </a:r>
            <a:r>
              <a:rPr lang="en-US" altLang="en-US" dirty="0"/>
              <a:t> has not been identified with certainty, but it is an interesting name, literally meaning “zero blood” in Hebrew.</a:t>
            </a:r>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fld id="{3757BAF0-617D-4E34-A362-073543204BE4}" type="slidenum">
              <a:rPr lang="en-US" altLang="en-US" sz="1200" smtClean="0"/>
              <a:pPr eaLnBrk="1" hangingPunct="1"/>
              <a:t>13</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valley itself is well known to be the great valley rising near Hebron, and running northwards by Keilah, Nezib, and Adullam to Shochoh, and thence westwards to the sea by Gath and Ashdod.  The Hebrew ‘Valley of Terebinths’ receives the name of Wady Súr in the upper part of its course, and Wady Sumt (the acacia) in the lower, becoming finally a deep gully under the name of Nahr Sukereir.  Nevertheless the cause of its original title is still traceable in the number of huge terebinths which occur along its course” (Conder 1875b: 193).</a:t>
            </a:r>
          </a:p>
          <a:p>
            <a:pPr eaLnBrk="1" hangingPunct="1"/>
            <a:endParaRPr lang="en-US" altLang="en-US"/>
          </a:p>
          <a:p>
            <a:pPr eaLnBrk="1" hangingPunct="1"/>
            <a:r>
              <a:rPr lang="en-US" altLang="en-US"/>
              <a:t>“This great natural division of the Shephelah is still the highway from Hebron to the plain, and seems in all the early periods of Jewish history to have been the scene of constant fighting.  Holding Gath and Shaaraim the Philistines held the key to the plain, and a strong outpost for attack upon the Shephelah” (Conder 1875b: 193).</a:t>
            </a:r>
          </a:p>
          <a:p>
            <a:pPr eaLnBrk="1" hangingPunct="1"/>
            <a:endParaRPr lang="en-US" altLang="en-US"/>
          </a:p>
          <a:p>
            <a:pPr eaLnBrk="1" hangingPunct="1"/>
            <a:r>
              <a:rPr lang="en-US" altLang="en-US"/>
              <a:t>Date of photograph: between 1910 and 1926 </a:t>
            </a:r>
          </a:p>
          <a:p>
            <a:pPr eaLnBrk="1" hangingPunct="1"/>
            <a:endParaRPr lang="en-US" altLang="en-US"/>
          </a:p>
          <a:p>
            <a:pPr eaLnBrk="1" hangingPunct="1"/>
            <a:r>
              <a:rPr lang="en-US" altLang="en-US"/>
              <a:t>mat01391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999DE-45A8-45D2-A71C-BACA2C269CC6}" type="slidenum">
              <a:rPr lang="en-US" altLang="en-US"/>
              <a:pPr/>
              <a:t>5</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7B0FF-B47E-4B9B-AE6F-3E312A386E72}" type="slidenum">
              <a:rPr lang="en-US" altLang="en-US"/>
              <a:pPr/>
              <a:t>6</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ltLang="en-US"/>
              <a:t>1 Samuel 17:1 (ESV) “Now the Philistines gathered their armies for battle. And they were gathered at Socoh, which belongs to Judah, and encamped between Socoh and Azekah, in Ephes-dammim.”</a:t>
            </a:r>
          </a:p>
          <a:p>
            <a:endParaRPr lang="en-US" altLang="en-US"/>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74720-7471-4A0F-8E5B-4AC7615EF641}" type="slidenum">
              <a:rPr lang="en-US" altLang="en-US"/>
              <a:pPr/>
              <a:t>7</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ltLang="en-US"/>
              <a:t>1 Samuel 17:40 (NIV)  “Then he took his staff in his hand; and </a:t>
            </a:r>
            <a:r>
              <a:rPr lang="en-US" altLang="en-US" b="1"/>
              <a:t>he chose for himself five smooth stones from the brook</a:t>
            </a:r>
            <a:r>
              <a:rPr lang="en-US" altLang="en-US"/>
              <a:t>, and put them in a shepherd’s bag, in a pouch which he had, and his sling was in his hand. And he drew near to the Philistine.”</a:t>
            </a:r>
            <a:br>
              <a:rPr lang="en-US" altLang="en-US"/>
            </a:b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E28BF-60FA-4FBE-B807-D409BA380A48}" type="slidenum">
              <a:rPr lang="en-US" altLang="en-US"/>
              <a:pPr/>
              <a:t>8</a:t>
            </a:fld>
            <a:endParaRPr lang="en-US" alt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41C34-42E2-40CF-974A-DE0E801D009D}" type="slidenum">
              <a:rPr lang="en-US" altLang="en-US"/>
              <a:pPr/>
              <a:t>9</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pPr marL="228600" indent="-228600">
              <a:lnSpc>
                <a:spcPct val="80000"/>
              </a:lnSpc>
            </a:pPr>
            <a:r>
              <a:rPr lang="en-US" altLang="en-US" b="1"/>
              <a:t>Azekah: Historical Events</a:t>
            </a:r>
          </a:p>
          <a:p>
            <a:pPr marL="228600" indent="-228600">
              <a:lnSpc>
                <a:spcPct val="80000"/>
              </a:lnSpc>
              <a:buFontTx/>
              <a:buAutoNum type="arabicPeriod"/>
            </a:pPr>
            <a:r>
              <a:rPr lang="en-US" altLang="en-US"/>
              <a:t>Joshua’s campaigns in central Canaan mention Azekah.  Joshua chased the Canaanites as far as Azekah and Makkedah (Josh 10:10-11).  There was most likely a Canaanite fort at Azekah.</a:t>
            </a:r>
          </a:p>
          <a:p>
            <a:pPr marL="228600" indent="-228600">
              <a:lnSpc>
                <a:spcPct val="80000"/>
              </a:lnSpc>
              <a:buFontTx/>
              <a:buAutoNum type="arabicPeriod"/>
            </a:pPr>
            <a:r>
              <a:rPr lang="en-US" altLang="en-US"/>
              <a:t>Rehoboam fortified Azekah (2 Chr 11:9).</a:t>
            </a:r>
          </a:p>
          <a:p>
            <a:pPr marL="228600" indent="-228600">
              <a:lnSpc>
                <a:spcPct val="80000"/>
              </a:lnSpc>
              <a:buFontTx/>
              <a:buAutoNum type="arabicPeriod"/>
            </a:pPr>
            <a:r>
              <a:rPr lang="en-US" altLang="en-US"/>
              <a:t>There is a reference to Azekah in a late-8th-century, Assyrian document (likely connected with either Sargon II or Sennacherib). “I returned a second time to the land of Judah. The city of Azekah is a stronghold which is situated in the midst of the mountains, located on a mountain range like a pointed dagger, it was like an eagle’s nest and rivaled the highest mountains and was inaccessible even for the siege ramps and for approaching with battering rams it was too strong.”</a:t>
            </a:r>
            <a:r>
              <a:rPr lang="en-US" altLang="en-US" i="1"/>
              <a:t> </a:t>
            </a:r>
            <a:endParaRPr lang="en-US" altLang="en-US"/>
          </a:p>
          <a:p>
            <a:pPr marL="228600" indent="-228600">
              <a:lnSpc>
                <a:spcPct val="80000"/>
              </a:lnSpc>
              <a:buFontTx/>
              <a:buAutoNum type="arabicPeriod"/>
            </a:pPr>
            <a:r>
              <a:rPr lang="en-US" altLang="en-US"/>
              <a:t>Azekah was one of the last cities to hold out in the Babylonian invasion of 588-586 B.C.  Both Jeremiah and an ostracon found at Lachish attest to this.</a:t>
            </a:r>
          </a:p>
          <a:p>
            <a:pPr marL="685800" lvl="1" indent="-228600">
              <a:lnSpc>
                <a:spcPct val="80000"/>
              </a:lnSpc>
              <a:buFontTx/>
              <a:buAutoNum type="alphaLcPeriod"/>
            </a:pPr>
            <a:r>
              <a:rPr lang="en-US" altLang="en-US"/>
              <a:t>Jeremiah 34:7 (NIV) “…while the army of the king of Babylon was fighting against Jerusalem and the other cities of Judah that were still holding out </a:t>
            </a:r>
            <a:r>
              <a:rPr lang="en-US" altLang="en-US">
                <a:cs typeface="Times New Roman" pitchFamily="18" charset="0"/>
              </a:rPr>
              <a:t>― </a:t>
            </a:r>
            <a:r>
              <a:rPr lang="en-US" altLang="en-US"/>
              <a:t>Lachish and Azekah. These were the only fortified cities left in Judah.”</a:t>
            </a:r>
          </a:p>
          <a:p>
            <a:pPr marL="685800" lvl="1" indent="-228600">
              <a:lnSpc>
                <a:spcPct val="80000"/>
              </a:lnSpc>
              <a:buFontTx/>
              <a:buAutoNum type="alphaLcPeriod"/>
            </a:pPr>
            <a:r>
              <a:rPr lang="en-US" altLang="en-US"/>
              <a:t>Lachish Letter #4: “And may my Lord know that we are watching for the signal fires of Lachish according to all the signs which my Lord has given, because we cannot see Azekah.”</a:t>
            </a:r>
          </a:p>
          <a:p>
            <a:pPr marL="228600" indent="-228600">
              <a:lnSpc>
                <a:spcPct val="80000"/>
              </a:lnSpc>
              <a:buFontTx/>
              <a:buAutoNum type="arabicPeriod"/>
            </a:pPr>
            <a:r>
              <a:rPr lang="en-US" altLang="en-US"/>
              <a:t>Azekah was resettled after the return from the Babylonian exile (Neh 11:30). </a:t>
            </a:r>
          </a:p>
          <a:p>
            <a:pPr marL="228600" indent="-228600">
              <a:lnSpc>
                <a:spcPct val="80000"/>
              </a:lnSpc>
              <a:buFontTx/>
              <a:buAutoNum type="arabicPeriod"/>
            </a:pPr>
            <a:r>
              <a:rPr lang="en-US" altLang="en-US"/>
              <a:t>During the Byzantine period, there was a village named Azekah near the present tell. The remains of this Byzantine village are known as Khirbet el-Alami (Eusebius, </a:t>
            </a:r>
            <a:r>
              <a:rPr lang="en-US" altLang="en-US" u="sng"/>
              <a:t>Onomasticon</a:t>
            </a:r>
            <a:r>
              <a:rPr lang="en-US" altLang="en-US"/>
              <a:t> 18:12).</a:t>
            </a:r>
            <a:endParaRPr lang="en-US" altLang="en-US" b="1"/>
          </a:p>
          <a:p>
            <a:pPr marL="228600" indent="-228600">
              <a:lnSpc>
                <a:spcPct val="80000"/>
              </a:lnSpc>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fld id="{94A4F668-2978-4CCE-94CD-A7B43AD05710}" type="slidenum">
              <a:rPr lang="en-US" altLang="en-US" sz="1200" smtClean="0"/>
              <a:pPr eaLnBrk="1" hangingPunct="1"/>
              <a:t>10</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dirty="0"/>
              <a:t>“</a:t>
            </a:r>
            <a:r>
              <a:rPr lang="en-US" altLang="en-US" i="1" dirty="0" err="1"/>
              <a:t>Azekah</a:t>
            </a:r>
            <a:r>
              <a:rPr lang="en-US" altLang="en-US" dirty="0"/>
              <a:t>.-This town occurs in the same list with </a:t>
            </a:r>
            <a:r>
              <a:rPr lang="en-US" altLang="en-US" dirty="0" err="1"/>
              <a:t>Shocoh</a:t>
            </a:r>
            <a:r>
              <a:rPr lang="en-US" altLang="en-US" dirty="0"/>
              <a:t> (Josh. xv. 35), as in the </a:t>
            </a:r>
            <a:r>
              <a:rPr lang="en-US" altLang="en-US" dirty="0" err="1"/>
              <a:t>Shephelah</a:t>
            </a:r>
            <a:r>
              <a:rPr lang="en-US" altLang="en-US" dirty="0"/>
              <a:t>.  The only other indication of its position is to be found in the account of the flight of the defeated Canaanites from </a:t>
            </a:r>
            <a:r>
              <a:rPr lang="en-US" altLang="en-US" dirty="0" err="1"/>
              <a:t>Ajalon</a:t>
            </a:r>
            <a:r>
              <a:rPr lang="en-US" altLang="en-US" dirty="0"/>
              <a:t> to </a:t>
            </a:r>
            <a:r>
              <a:rPr lang="en-US" altLang="en-US" dirty="0" err="1"/>
              <a:t>Makkedah</a:t>
            </a:r>
            <a:r>
              <a:rPr lang="en-US" altLang="en-US" dirty="0"/>
              <a:t> and </a:t>
            </a:r>
            <a:r>
              <a:rPr lang="en-US" altLang="en-US" dirty="0" err="1"/>
              <a:t>Azekah</a:t>
            </a:r>
            <a:r>
              <a:rPr lang="en-US" altLang="en-US" dirty="0"/>
              <a:t> (Josh x. 10).  In the topographical list </a:t>
            </a:r>
            <a:r>
              <a:rPr lang="en-US" altLang="en-US" dirty="0" err="1"/>
              <a:t>Azekah</a:t>
            </a:r>
            <a:r>
              <a:rPr lang="en-US" altLang="en-US" dirty="0"/>
              <a:t> stands between </a:t>
            </a:r>
            <a:r>
              <a:rPr lang="en-US" altLang="en-US" dirty="0" err="1"/>
              <a:t>Shocoh</a:t>
            </a:r>
            <a:r>
              <a:rPr lang="en-US" altLang="en-US" dirty="0"/>
              <a:t> and </a:t>
            </a:r>
            <a:r>
              <a:rPr lang="en-US" altLang="en-US" dirty="0" err="1"/>
              <a:t>Shaaraim</a:t>
            </a:r>
            <a:r>
              <a:rPr lang="en-US" altLang="en-US" dirty="0"/>
              <a:t>.  It must therefore be sought in the </a:t>
            </a:r>
            <a:r>
              <a:rPr lang="en-US" altLang="en-US" dirty="0" err="1"/>
              <a:t>Shephelah</a:t>
            </a:r>
            <a:r>
              <a:rPr lang="en-US" altLang="en-US" dirty="0"/>
              <a:t>, but the same reasons which induce us to place </a:t>
            </a:r>
            <a:r>
              <a:rPr lang="en-US" altLang="en-US" dirty="0" err="1"/>
              <a:t>Makkedah</a:t>
            </a:r>
            <a:r>
              <a:rPr lang="en-US" altLang="en-US" dirty="0"/>
              <a:t> at El </a:t>
            </a:r>
            <a:r>
              <a:rPr lang="en-US" altLang="en-US" dirty="0" err="1"/>
              <a:t>Moghar</a:t>
            </a:r>
            <a:r>
              <a:rPr lang="en-US" altLang="en-US" dirty="0"/>
              <a:t>—namely, the distance from Gibeon, and the relative position with the mouth of the valley of </a:t>
            </a:r>
            <a:r>
              <a:rPr lang="en-US" altLang="en-US" dirty="0" err="1"/>
              <a:t>Ajalon</a:t>
            </a:r>
            <a:r>
              <a:rPr lang="en-US" altLang="en-US" dirty="0"/>
              <a:t>—would point to </a:t>
            </a:r>
            <a:r>
              <a:rPr lang="en-US" altLang="en-US" dirty="0" err="1"/>
              <a:t>Azekah</a:t>
            </a:r>
            <a:r>
              <a:rPr lang="en-US" altLang="en-US" dirty="0"/>
              <a:t> being near the north boundary of Judah, and close to the plain.  </a:t>
            </a:r>
            <a:r>
              <a:rPr lang="en-US" altLang="en-US" dirty="0" err="1"/>
              <a:t>Azekah</a:t>
            </a:r>
            <a:r>
              <a:rPr lang="en-US" altLang="en-US" dirty="0"/>
              <a:t> has been placed by some writers at Tell </a:t>
            </a:r>
            <a:r>
              <a:rPr lang="en-US" altLang="en-US" dirty="0" err="1"/>
              <a:t>Zekaría</a:t>
            </a:r>
            <a:r>
              <a:rPr lang="en-US" altLang="en-US" dirty="0"/>
              <a:t>, but to this there is the objection of an important difference in name” (</a:t>
            </a:r>
            <a:r>
              <a:rPr lang="en-US" altLang="en-US" dirty="0" err="1"/>
              <a:t>Conder</a:t>
            </a:r>
            <a:r>
              <a:rPr lang="en-US" altLang="en-US" dirty="0"/>
              <a:t> 1875b: 191).</a:t>
            </a:r>
          </a:p>
          <a:p>
            <a:pPr eaLnBrk="1" hangingPunct="1"/>
            <a:endParaRPr lang="en-US" altLang="en-US" dirty="0"/>
          </a:p>
          <a:p>
            <a:pPr eaLnBrk="1" hangingPunct="1"/>
            <a:r>
              <a:rPr lang="en-US" altLang="en-US" dirty="0"/>
              <a:t>Date of photograph: between 1910 and 1926 </a:t>
            </a:r>
          </a:p>
          <a:p>
            <a:pPr eaLnBrk="1" hangingPunct="1"/>
            <a:endParaRPr lang="en-US" altLang="en-US" dirty="0"/>
          </a:p>
          <a:p>
            <a:pPr eaLnBrk="1" hangingPunct="1"/>
            <a:r>
              <a:rPr lang="en-US" altLang="en-US" dirty="0"/>
              <a:t>mat01392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fld id="{FD8DBAB6-92AF-42E5-A527-2BEBF4827686}" type="slidenum">
              <a:rPr lang="en-US" altLang="en-US" sz="1200" smtClean="0"/>
              <a:pPr eaLnBrk="1" hangingPunct="1"/>
              <a:t>11</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third valley which cuts the </a:t>
            </a:r>
            <a:r>
              <a:rPr lang="en-US" altLang="en-US" dirty="0" err="1"/>
              <a:t>Shephelah</a:t>
            </a:r>
            <a:r>
              <a:rPr lang="en-US" altLang="en-US" dirty="0"/>
              <a:t> is the </a:t>
            </a:r>
            <a:r>
              <a:rPr lang="en-US" altLang="en-US" dirty="0" err="1"/>
              <a:t>Wady</a:t>
            </a:r>
            <a:r>
              <a:rPr lang="en-US" altLang="en-US" dirty="0"/>
              <a:t> </a:t>
            </a:r>
            <a:r>
              <a:rPr lang="en-US" altLang="en-US" dirty="0" err="1"/>
              <a:t>es</a:t>
            </a:r>
            <a:r>
              <a:rPr lang="en-US" altLang="en-US" dirty="0"/>
              <a:t> </a:t>
            </a:r>
            <a:r>
              <a:rPr lang="en-US" altLang="en-US" dirty="0" err="1"/>
              <a:t>Sunt</a:t>
            </a:r>
            <a:r>
              <a:rPr lang="en-US" altLang="en-US" dirty="0"/>
              <a:t>, which, when it gets to the back of the low hills, turns south into the </a:t>
            </a:r>
            <a:r>
              <a:rPr lang="en-US" altLang="en-US" dirty="0" err="1"/>
              <a:t>Wady</a:t>
            </a:r>
            <a:r>
              <a:rPr lang="en-US" altLang="en-US" dirty="0"/>
              <a:t> </a:t>
            </a:r>
            <a:r>
              <a:rPr lang="en-US" altLang="en-US" dirty="0" err="1"/>
              <a:t>es</a:t>
            </a:r>
            <a:r>
              <a:rPr lang="en-US" altLang="en-US" dirty="0"/>
              <a:t> Sur, the great trench between the </a:t>
            </a:r>
            <a:r>
              <a:rPr lang="en-US" altLang="en-US" dirty="0" err="1"/>
              <a:t>Shephelah</a:t>
            </a:r>
            <a:r>
              <a:rPr lang="en-US" altLang="en-US" dirty="0"/>
              <a:t> and Judah . . . . The </a:t>
            </a:r>
            <a:r>
              <a:rPr lang="en-US" altLang="en-US" dirty="0" err="1"/>
              <a:t>Wady</a:t>
            </a:r>
            <a:r>
              <a:rPr lang="en-US" altLang="en-US" dirty="0"/>
              <a:t> </a:t>
            </a:r>
            <a:r>
              <a:rPr lang="en-US" altLang="en-US" dirty="0" err="1"/>
              <a:t>es</a:t>
            </a:r>
            <a:r>
              <a:rPr lang="en-US" altLang="en-US" dirty="0"/>
              <a:t> </a:t>
            </a:r>
            <a:r>
              <a:rPr lang="en-US" altLang="en-US" dirty="0" err="1"/>
              <a:t>Sunt</a:t>
            </a:r>
            <a:r>
              <a:rPr lang="en-US" altLang="en-US" dirty="0"/>
              <a:t> is probably the Vale of </a:t>
            </a:r>
            <a:r>
              <a:rPr lang="en-US" altLang="en-US" dirty="0" err="1"/>
              <a:t>Elah</a:t>
            </a:r>
            <a:r>
              <a:rPr lang="en-US" altLang="en-US" dirty="0"/>
              <a:t>.  Its entrance from the Philistine Plain is commanded by the famous Tell-</a:t>
            </a:r>
            <a:r>
              <a:rPr lang="en-US" altLang="en-US" dirty="0" err="1"/>
              <a:t>es</a:t>
            </a:r>
            <a:r>
              <a:rPr lang="en-US" altLang="en-US" dirty="0"/>
              <a:t>-</a:t>
            </a:r>
            <a:r>
              <a:rPr lang="en-US" altLang="en-US" dirty="0" err="1"/>
              <a:t>Safiyeh</a:t>
            </a:r>
            <a:r>
              <a:rPr lang="en-US" altLang="en-US" dirty="0"/>
              <a:t>, the </a:t>
            </a:r>
            <a:r>
              <a:rPr lang="en-US" altLang="en-US" dirty="0" err="1"/>
              <a:t>Blanchegarde</a:t>
            </a:r>
            <a:r>
              <a:rPr lang="en-US" altLang="en-US" dirty="0"/>
              <a:t> of the Crusaders, whose high white front looks west across the plain twelve miles to Ashdod” (Smith 1909: 227). </a:t>
            </a:r>
          </a:p>
          <a:p>
            <a:pPr eaLnBrk="1" hangingPunct="1"/>
            <a:endParaRPr lang="en-US" altLang="en-US" dirty="0"/>
          </a:p>
          <a:p>
            <a:pPr eaLnBrk="1" hangingPunct="1"/>
            <a:r>
              <a:rPr lang="en-US" altLang="en-US" dirty="0"/>
              <a:t>Date of photograph: approximately 1900 to 1926 </a:t>
            </a:r>
          </a:p>
          <a:p>
            <a:pPr eaLnBrk="1" hangingPunct="1"/>
            <a:endParaRPr lang="en-US" altLang="en-US" dirty="0"/>
          </a:p>
          <a:p>
            <a:pPr eaLnBrk="1" hangingPunct="1"/>
            <a:r>
              <a:rPr lang="en-US" altLang="en-US" dirty="0"/>
              <a:t>mat11415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fld id="{A015B3B3-DF3C-42D5-83A0-8AF2B685CC8B}" type="slidenum">
              <a:rPr lang="en-US" altLang="en-US" sz="1200" smtClean="0"/>
              <a:pPr eaLnBrk="1" hangingPunct="1"/>
              <a:t>12</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Valley of </a:t>
            </a:r>
            <a:r>
              <a:rPr lang="en-US" altLang="en-US" dirty="0" err="1"/>
              <a:t>Elah</a:t>
            </a:r>
            <a:r>
              <a:rPr lang="en-US" altLang="en-US" dirty="0"/>
              <a:t> (or the Terebinth) at the present day contain, </a:t>
            </a:r>
            <a:r>
              <a:rPr lang="en-US" altLang="en-US" dirty="0" err="1"/>
              <a:t>Shocoh</a:t>
            </a:r>
            <a:r>
              <a:rPr lang="en-US" altLang="en-US" dirty="0"/>
              <a:t> (</a:t>
            </a:r>
            <a:r>
              <a:rPr lang="en-US" altLang="en-US" dirty="0" err="1"/>
              <a:t>Shuweikeh</a:t>
            </a:r>
            <a:r>
              <a:rPr lang="en-US" altLang="en-US" dirty="0"/>
              <a:t>), one of the largest terebinth-trees in Palestine, fifty-five feet in height, with a spread of shade seventy-five feet in diameter, and a trunk seventeen feet in circumferences.  The bottom of this valley, near </a:t>
            </a:r>
            <a:r>
              <a:rPr lang="en-US" altLang="en-US" dirty="0" err="1"/>
              <a:t>Shocoh</a:t>
            </a:r>
            <a:r>
              <a:rPr lang="en-US" altLang="en-US" dirty="0"/>
              <a:t>, is a fine fertile plain, cultivated as corn-fields, and here it was that the encounter between David and Goliath took place, the Philistines standing on a mountain on one side, and Israel on a mountain on the other, with the valley between them” (Wilson 1881: 3: 158).    </a:t>
            </a:r>
          </a:p>
          <a:p>
            <a:pPr eaLnBrk="1" hangingPunct="1"/>
            <a:endParaRPr lang="en-US" altLang="en-US" dirty="0"/>
          </a:p>
          <a:p>
            <a:pPr eaLnBrk="1" hangingPunct="1"/>
            <a:r>
              <a:rPr lang="en-US" altLang="en-US" dirty="0"/>
              <a:t>Date of photograph: between 1898 and 1946 </a:t>
            </a:r>
          </a:p>
          <a:p>
            <a:pPr eaLnBrk="1" hangingPunct="1"/>
            <a:endParaRPr lang="en-US" altLang="en-US" dirty="0"/>
          </a:p>
          <a:p>
            <a:pPr eaLnBrk="1" hangingPunct="1"/>
            <a:r>
              <a:rPr lang="en-US" altLang="en-US" dirty="0"/>
              <a:t>mat09273</a:t>
            </a:r>
          </a:p>
          <a:p>
            <a:pPr eaLnBrk="1" hangingPunct="1"/>
            <a:endParaRPr lang="en-US" altLang="en-US" dirty="0"/>
          </a:p>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hyperlink" Target="https://www.bibleplaces.com/"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hyperlink" Target="https://www.bibleplaces.com/"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hyperlink" Target="https://www.bibleplaces.com/"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hyperlink" Target="https://www.bibleplaces.com/"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hyperlink" Target="https://www.bibleplaces.com/"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hyperlink" Target="https://www.bibleplaces.com/"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hyperlink" Target="https://www.bibleplaces.com/" TargetMode="External"/><Relationship Id="rId5" Type="http://schemas.openxmlformats.org/officeDocument/2006/relationships/image" Target="../media/image6.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hyperlink" Target="https://www.bibleplaces.com/" TargetMode="External"/><Relationship Id="rId5" Type="http://schemas.openxmlformats.org/officeDocument/2006/relationships/image" Target="../media/image6.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hyperlink" Target="https://www.bibleplaces.com/"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hyperlink" Target="https://www.bibleplaces.com/"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6"/>
            <a:ext cx="9144000" cy="1343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228600" y="76200"/>
            <a:ext cx="29718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r>
              <a:rPr lang="en-US" sz="3200" dirty="0">
                <a:cs typeface="Times New Roman" pitchFamily="18" charset="0"/>
              </a:rPr>
              <a:t>1 Samuel 17</a:t>
            </a:r>
          </a:p>
        </p:txBody>
      </p:sp>
      <p:sp>
        <p:nvSpPr>
          <p:cNvPr id="4" name="Title 1"/>
          <p:cNvSpPr txBox="1">
            <a:spLocks/>
          </p:cNvSpPr>
          <p:nvPr/>
        </p:nvSpPr>
        <p:spPr>
          <a:xfrm>
            <a:off x="5105400" y="76200"/>
            <a:ext cx="3810000" cy="53070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457200" rtl="1"/>
            <a:r>
              <a:rPr lang="he-IL" sz="3600" dirty="0">
                <a:latin typeface="SBL Hebrew" pitchFamily="2" charset="-79"/>
                <a:cs typeface="SBL Hebrew" pitchFamily="2" charset="-79"/>
              </a:rPr>
              <a:t>שמואל א יז</a:t>
            </a:r>
            <a:endParaRPr lang="en-US" sz="3600" dirty="0">
              <a:latin typeface="SBL Hebrew" pitchFamily="2" charset="-79"/>
              <a:cs typeface="SBL Hebrew" pitchFamily="2" charset="-79"/>
            </a:endParaRPr>
          </a:p>
        </p:txBody>
      </p:sp>
    </p:spTree>
    <p:extLst>
      <p:ext uri="{BB962C8B-B14F-4D97-AF65-F5344CB8AC3E}">
        <p14:creationId xmlns:p14="http://schemas.microsoft.com/office/powerpoint/2010/main" val="67266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Azekah, Tell Zacharia, mat01392"/>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1588"/>
            <a:ext cx="913765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hidden="1"/>
          <p:cNvSpPr>
            <a:spLocks noGrp="1" noChangeArrowheads="1"/>
          </p:cNvSpPr>
          <p:nvPr>
            <p:ph type="title"/>
          </p:nvPr>
        </p:nvSpPr>
        <p:spPr/>
        <p:txBody>
          <a:bodyPr/>
          <a:lstStyle/>
          <a:p>
            <a:pPr eaLnBrk="1" hangingPunct="1"/>
            <a:r>
              <a:rPr lang="en-US" altLang="en-US" sz="2400"/>
              <a:t>Azekah, Tell Zacharia</a:t>
            </a:r>
            <a:endParaRPr lang="en-US" altLang="en-US"/>
          </a:p>
        </p:txBody>
      </p:sp>
      <p:sp>
        <p:nvSpPr>
          <p:cNvPr id="16388" name="Text Box 4"/>
          <p:cNvSpPr txBox="1">
            <a:spLocks noChangeArrowheads="1"/>
          </p:cNvSpPr>
          <p:nvPr/>
        </p:nvSpPr>
        <p:spPr bwMode="auto">
          <a:xfrm>
            <a:off x="0" y="6400800"/>
            <a:ext cx="9144000" cy="457200"/>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algn="ctr" eaLnBrk="1" hangingPunct="1"/>
            <a:r>
              <a:rPr lang="en-US" altLang="en-US" dirty="0" err="1">
                <a:solidFill>
                  <a:schemeClr val="bg1"/>
                </a:solidFill>
              </a:rPr>
              <a:t>Azekah</a:t>
            </a:r>
            <a:r>
              <a:rPr lang="en-US" altLang="en-US" dirty="0">
                <a:solidFill>
                  <a:schemeClr val="bg1"/>
                </a:solidFill>
              </a:rPr>
              <a:t>, Tell </a:t>
            </a:r>
            <a:r>
              <a:rPr lang="en-US" altLang="en-US" dirty="0" err="1">
                <a:solidFill>
                  <a:schemeClr val="bg1"/>
                </a:solidFill>
              </a:rPr>
              <a:t>Zacharia</a:t>
            </a:r>
            <a:r>
              <a:rPr lang="en-US" altLang="en-US" dirty="0">
                <a:solidFill>
                  <a:schemeClr val="bg1"/>
                </a:solidFill>
              </a:rPr>
              <a:t>	</a:t>
            </a:r>
            <a:r>
              <a:rPr lang="en-US" altLang="en-US" sz="1600" dirty="0">
                <a:solidFill>
                  <a:schemeClr val="bg1"/>
                </a:solidFill>
              </a:rPr>
              <a:t>(Date of photograph: 1910-1926)</a:t>
            </a:r>
            <a:endParaRPr lang="en-US" altLang="en-US" dirty="0">
              <a:solidFill>
                <a:schemeClr val="bg1"/>
              </a:solidFill>
            </a:endParaRPr>
          </a:p>
        </p:txBody>
      </p:sp>
      <p:sp>
        <p:nvSpPr>
          <p:cNvPr id="5" name="Rectangle 4">
            <a:extLst>
              <a:ext uri="{FF2B5EF4-FFF2-40B4-BE49-F238E27FC236}">
                <a16:creationId xmlns:a16="http://schemas.microsoft.com/office/drawing/2014/main" id="{08997BF5-13B6-4F6C-B048-F08603DDB344}"/>
              </a:ext>
            </a:extLst>
          </p:cNvPr>
          <p:cNvSpPr/>
          <p:nvPr/>
        </p:nvSpPr>
        <p:spPr>
          <a:xfrm rot="16200000">
            <a:off x="7400995" y="3729106"/>
            <a:ext cx="3218279" cy="369332"/>
          </a:xfrm>
          <a:prstGeom prst="rect">
            <a:avLst/>
          </a:prstGeom>
          <a:solidFill>
            <a:schemeClr val="bg1"/>
          </a:solidFill>
        </p:spPr>
        <p:txBody>
          <a:bodyPr wrap="square">
            <a:spAutoFit/>
          </a:bodyPr>
          <a:lstStyle/>
          <a:p>
            <a:r>
              <a:rPr lang="en-US" dirty="0">
                <a:hlinkClick r:id="rId5"/>
              </a:rPr>
              <a:t>https://www.bibleplaces.com/</a:t>
            </a:r>
            <a:endParaRPr lang="en-US" dirty="0"/>
          </a:p>
        </p:txBody>
      </p:sp>
      <p:sp>
        <p:nvSpPr>
          <p:cNvPr id="6" name="TextBox 5">
            <a:extLst>
              <a:ext uri="{FF2B5EF4-FFF2-40B4-BE49-F238E27FC236}">
                <a16:creationId xmlns:a16="http://schemas.microsoft.com/office/drawing/2014/main" id="{0668D3C9-4869-452D-ABF4-77C0494DD27F}"/>
              </a:ext>
            </a:extLst>
          </p:cNvPr>
          <p:cNvSpPr txBox="1"/>
          <p:nvPr/>
        </p:nvSpPr>
        <p:spPr>
          <a:xfrm rot="16200000">
            <a:off x="8345767" y="6005789"/>
            <a:ext cx="1335086" cy="369332"/>
          </a:xfrm>
          <a:prstGeom prst="rect">
            <a:avLst/>
          </a:prstGeom>
          <a:solidFill>
            <a:schemeClr val="bg1"/>
          </a:solidFill>
        </p:spPr>
        <p:txBody>
          <a:bodyPr wrap="square" rtlCol="0">
            <a:spAutoFit/>
          </a:bodyPr>
          <a:lstStyle/>
          <a:p>
            <a:pPr algn="r"/>
            <a:r>
              <a:rPr lang="en-US" b="1" dirty="0"/>
              <a:t>Order from</a:t>
            </a:r>
          </a:p>
        </p:txBody>
      </p:sp>
    </p:spTree>
    <p:extLst>
      <p:ext uri="{BB962C8B-B14F-4D97-AF65-F5344CB8AC3E}">
        <p14:creationId xmlns:p14="http://schemas.microsoft.com/office/powerpoint/2010/main" val="272947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hidden="1"/>
          <p:cNvSpPr>
            <a:spLocks noGrp="1" noChangeArrowheads="1"/>
          </p:cNvSpPr>
          <p:nvPr>
            <p:ph type="title"/>
          </p:nvPr>
        </p:nvSpPr>
        <p:spPr/>
        <p:txBody>
          <a:bodyPr/>
          <a:lstStyle/>
          <a:p>
            <a:pPr eaLnBrk="1" hangingPunct="1"/>
            <a:r>
              <a:rPr lang="en-US" altLang="en-US" sz="2400"/>
              <a:t>Elah Valley and Azekah from southeast</a:t>
            </a:r>
            <a:endParaRPr lang="en-US" altLang="en-US"/>
          </a:p>
        </p:txBody>
      </p:sp>
      <p:pic>
        <p:nvPicPr>
          <p:cNvPr id="17411" name="Picture 3" descr="Elah Valley and Azekah from southeast, mat114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206625" y="0"/>
            <a:ext cx="6937375"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0" y="60960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algn="ctr" eaLnBrk="1" hangingPunct="1"/>
            <a:r>
              <a:rPr lang="en-US" altLang="en-US" dirty="0" err="1"/>
              <a:t>Elah</a:t>
            </a:r>
            <a:r>
              <a:rPr lang="en-US" altLang="en-US" dirty="0"/>
              <a:t> Valley and </a:t>
            </a:r>
            <a:r>
              <a:rPr lang="en-US" altLang="en-US" dirty="0" err="1"/>
              <a:t>Azekah</a:t>
            </a:r>
            <a:r>
              <a:rPr lang="en-US" altLang="en-US" dirty="0"/>
              <a:t> from southeast</a:t>
            </a:r>
          </a:p>
        </p:txBody>
      </p:sp>
      <p:sp>
        <p:nvSpPr>
          <p:cNvPr id="2" name="Rectangle 1"/>
          <p:cNvSpPr/>
          <p:nvPr/>
        </p:nvSpPr>
        <p:spPr>
          <a:xfrm>
            <a:off x="0" y="5791200"/>
            <a:ext cx="2209800" cy="646331"/>
          </a:xfrm>
          <a:prstGeom prst="rect">
            <a:avLst/>
          </a:prstGeom>
        </p:spPr>
        <p:txBody>
          <a:bodyPr wrap="square">
            <a:spAutoFit/>
          </a:bodyPr>
          <a:lstStyle/>
          <a:p>
            <a:r>
              <a:rPr lang="en-US" altLang="en-US" dirty="0"/>
              <a:t>Date of photograph:</a:t>
            </a:r>
          </a:p>
          <a:p>
            <a:r>
              <a:rPr lang="en-US" altLang="en-US" dirty="0"/>
              <a:t>approx. 1900-1926 </a:t>
            </a:r>
          </a:p>
        </p:txBody>
      </p:sp>
      <p:sp>
        <p:nvSpPr>
          <p:cNvPr id="6" name="Rectangle 5">
            <a:extLst>
              <a:ext uri="{FF2B5EF4-FFF2-40B4-BE49-F238E27FC236}">
                <a16:creationId xmlns:a16="http://schemas.microsoft.com/office/drawing/2014/main" id="{9DA65E1C-F593-48FF-84FD-C936232B8472}"/>
              </a:ext>
            </a:extLst>
          </p:cNvPr>
          <p:cNvSpPr/>
          <p:nvPr/>
        </p:nvSpPr>
        <p:spPr>
          <a:xfrm rot="16200000">
            <a:off x="7400995" y="3729106"/>
            <a:ext cx="3218279" cy="369332"/>
          </a:xfrm>
          <a:prstGeom prst="rect">
            <a:avLst/>
          </a:prstGeom>
          <a:solidFill>
            <a:schemeClr val="bg1"/>
          </a:solidFill>
        </p:spPr>
        <p:txBody>
          <a:bodyPr wrap="square">
            <a:spAutoFit/>
          </a:bodyPr>
          <a:lstStyle/>
          <a:p>
            <a:r>
              <a:rPr lang="en-US" dirty="0">
                <a:hlinkClick r:id="rId5"/>
              </a:rPr>
              <a:t>https://www.bibleplaces.com/</a:t>
            </a:r>
            <a:endParaRPr lang="en-US" dirty="0"/>
          </a:p>
        </p:txBody>
      </p:sp>
      <p:sp>
        <p:nvSpPr>
          <p:cNvPr id="7" name="TextBox 6">
            <a:extLst>
              <a:ext uri="{FF2B5EF4-FFF2-40B4-BE49-F238E27FC236}">
                <a16:creationId xmlns:a16="http://schemas.microsoft.com/office/drawing/2014/main" id="{616659A1-822A-4DBD-80DD-BEDE1C42B79C}"/>
              </a:ext>
            </a:extLst>
          </p:cNvPr>
          <p:cNvSpPr txBox="1"/>
          <p:nvPr/>
        </p:nvSpPr>
        <p:spPr>
          <a:xfrm rot="16200000">
            <a:off x="8345767" y="6005789"/>
            <a:ext cx="1335086" cy="369332"/>
          </a:xfrm>
          <a:prstGeom prst="rect">
            <a:avLst/>
          </a:prstGeom>
          <a:solidFill>
            <a:schemeClr val="bg1"/>
          </a:solidFill>
        </p:spPr>
        <p:txBody>
          <a:bodyPr wrap="square" rtlCol="0">
            <a:spAutoFit/>
          </a:bodyPr>
          <a:lstStyle/>
          <a:p>
            <a:pPr algn="r"/>
            <a:r>
              <a:rPr lang="en-US" b="1" dirty="0"/>
              <a:t>Order from</a:t>
            </a:r>
          </a:p>
        </p:txBody>
      </p:sp>
    </p:spTree>
    <p:extLst>
      <p:ext uri="{BB962C8B-B14F-4D97-AF65-F5344CB8AC3E}">
        <p14:creationId xmlns:p14="http://schemas.microsoft.com/office/powerpoint/2010/main" val="3393375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hidden="1"/>
          <p:cNvSpPr>
            <a:spLocks noGrp="1" noChangeArrowheads="1"/>
          </p:cNvSpPr>
          <p:nvPr>
            <p:ph type="title"/>
          </p:nvPr>
        </p:nvSpPr>
        <p:spPr/>
        <p:txBody>
          <a:bodyPr/>
          <a:lstStyle/>
          <a:p>
            <a:pPr eaLnBrk="1" hangingPunct="1"/>
            <a:r>
              <a:rPr lang="en-US" altLang="en-US" sz="2400"/>
              <a:t>Elah Valley and Azekah from southeast</a:t>
            </a:r>
            <a:endParaRPr lang="en-US" altLang="en-US"/>
          </a:p>
        </p:txBody>
      </p:sp>
      <p:pic>
        <p:nvPicPr>
          <p:cNvPr id="18435" name="Picture 3" descr="Elah Valley and Azekah from southeast, mat09273"/>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133600" y="0"/>
            <a:ext cx="66516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0" y="762000"/>
            <a:ext cx="205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algn="ctr" eaLnBrk="1" hangingPunct="1"/>
            <a:r>
              <a:rPr lang="en-US" altLang="en-US" dirty="0" err="1"/>
              <a:t>Elah</a:t>
            </a:r>
            <a:r>
              <a:rPr lang="en-US" altLang="en-US" dirty="0"/>
              <a:t> Valley and </a:t>
            </a:r>
            <a:r>
              <a:rPr lang="en-US" altLang="en-US" dirty="0" err="1"/>
              <a:t>Azekah</a:t>
            </a:r>
            <a:r>
              <a:rPr lang="en-US" altLang="en-US" dirty="0"/>
              <a:t> from southeast</a:t>
            </a:r>
          </a:p>
        </p:txBody>
      </p:sp>
      <p:sp>
        <p:nvSpPr>
          <p:cNvPr id="5" name="Rectangle 4"/>
          <p:cNvSpPr/>
          <p:nvPr/>
        </p:nvSpPr>
        <p:spPr>
          <a:xfrm>
            <a:off x="0" y="5791200"/>
            <a:ext cx="2209800" cy="646331"/>
          </a:xfrm>
          <a:prstGeom prst="rect">
            <a:avLst/>
          </a:prstGeom>
        </p:spPr>
        <p:txBody>
          <a:bodyPr wrap="square">
            <a:spAutoFit/>
          </a:bodyPr>
          <a:lstStyle/>
          <a:p>
            <a:r>
              <a:rPr lang="en-US" altLang="en-US" dirty="0"/>
              <a:t>Date of photograph:</a:t>
            </a:r>
          </a:p>
          <a:p>
            <a:r>
              <a:rPr lang="en-US" altLang="en-US" dirty="0"/>
              <a:t>approx. 1898-1946 </a:t>
            </a:r>
          </a:p>
        </p:txBody>
      </p:sp>
      <p:sp>
        <p:nvSpPr>
          <p:cNvPr id="6" name="Rectangle 5">
            <a:extLst>
              <a:ext uri="{FF2B5EF4-FFF2-40B4-BE49-F238E27FC236}">
                <a16:creationId xmlns:a16="http://schemas.microsoft.com/office/drawing/2014/main" id="{D89950B5-3F4C-4E22-AC29-CB0F4B16D722}"/>
              </a:ext>
            </a:extLst>
          </p:cNvPr>
          <p:cNvSpPr/>
          <p:nvPr/>
        </p:nvSpPr>
        <p:spPr>
          <a:xfrm rot="16200000">
            <a:off x="7400995" y="3729106"/>
            <a:ext cx="3218279" cy="369332"/>
          </a:xfrm>
          <a:prstGeom prst="rect">
            <a:avLst/>
          </a:prstGeom>
          <a:solidFill>
            <a:schemeClr val="bg1"/>
          </a:solidFill>
        </p:spPr>
        <p:txBody>
          <a:bodyPr wrap="square">
            <a:spAutoFit/>
          </a:bodyPr>
          <a:lstStyle/>
          <a:p>
            <a:r>
              <a:rPr lang="en-US" dirty="0">
                <a:hlinkClick r:id="rId5"/>
              </a:rPr>
              <a:t>https://www.bibleplaces.com/</a:t>
            </a:r>
            <a:endParaRPr lang="en-US" dirty="0"/>
          </a:p>
        </p:txBody>
      </p:sp>
      <p:sp>
        <p:nvSpPr>
          <p:cNvPr id="7" name="TextBox 6">
            <a:extLst>
              <a:ext uri="{FF2B5EF4-FFF2-40B4-BE49-F238E27FC236}">
                <a16:creationId xmlns:a16="http://schemas.microsoft.com/office/drawing/2014/main" id="{86D64515-9BC3-4585-AE96-2E9F163D52C7}"/>
              </a:ext>
            </a:extLst>
          </p:cNvPr>
          <p:cNvSpPr txBox="1"/>
          <p:nvPr/>
        </p:nvSpPr>
        <p:spPr>
          <a:xfrm rot="16200000">
            <a:off x="8345767" y="6005789"/>
            <a:ext cx="1335086" cy="369332"/>
          </a:xfrm>
          <a:prstGeom prst="rect">
            <a:avLst/>
          </a:prstGeom>
          <a:solidFill>
            <a:schemeClr val="bg1"/>
          </a:solidFill>
        </p:spPr>
        <p:txBody>
          <a:bodyPr wrap="square" rtlCol="0">
            <a:spAutoFit/>
          </a:bodyPr>
          <a:lstStyle/>
          <a:p>
            <a:pPr algn="r"/>
            <a:r>
              <a:rPr lang="en-US" b="1" dirty="0"/>
              <a:t>Order from</a:t>
            </a:r>
          </a:p>
        </p:txBody>
      </p:sp>
    </p:spTree>
    <p:extLst>
      <p:ext uri="{BB962C8B-B14F-4D97-AF65-F5344CB8AC3E}">
        <p14:creationId xmlns:p14="http://schemas.microsoft.com/office/powerpoint/2010/main" val="1020604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hidden="1"/>
          <p:cNvSpPr>
            <a:spLocks noGrp="1" noChangeArrowheads="1"/>
          </p:cNvSpPr>
          <p:nvPr>
            <p:ph type="title"/>
          </p:nvPr>
        </p:nvSpPr>
        <p:spPr/>
        <p:txBody>
          <a:bodyPr/>
          <a:lstStyle/>
          <a:p>
            <a:pPr eaLnBrk="1" hangingPunct="1"/>
            <a:r>
              <a:rPr lang="en-US" altLang="en-US" sz="2400"/>
              <a:t>Elah Valley, general view</a:t>
            </a:r>
            <a:endParaRPr lang="en-US" altLang="en-US"/>
          </a:p>
        </p:txBody>
      </p:sp>
      <p:pic>
        <p:nvPicPr>
          <p:cNvPr id="20483" name="Picture 3" descr="Elah Valley, general view, mat01391"/>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82600" y="0"/>
            <a:ext cx="8204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533400" y="6400800"/>
            <a:ext cx="8153400" cy="457200"/>
          </a:xfrm>
          <a:prstGeom prst="rect">
            <a:avLst/>
          </a:prstGeom>
          <a:solidFill>
            <a:schemeClr val="tx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algn="ctr" eaLnBrk="1" hangingPunct="1"/>
            <a:r>
              <a:rPr lang="en-US" altLang="en-US" dirty="0" err="1">
                <a:solidFill>
                  <a:schemeClr val="bg1"/>
                </a:solidFill>
              </a:rPr>
              <a:t>Elah</a:t>
            </a:r>
            <a:r>
              <a:rPr lang="en-US" altLang="en-US" dirty="0">
                <a:solidFill>
                  <a:schemeClr val="bg1"/>
                </a:solidFill>
              </a:rPr>
              <a:t> Valley, general view	</a:t>
            </a:r>
            <a:r>
              <a:rPr lang="en-US" altLang="en-US" sz="1600" dirty="0">
                <a:solidFill>
                  <a:schemeClr val="bg1"/>
                </a:solidFill>
              </a:rPr>
              <a:t>(Date of photograph: 1910-1926)</a:t>
            </a:r>
            <a:endParaRPr lang="en-US" altLang="en-US" dirty="0">
              <a:solidFill>
                <a:schemeClr val="bg1"/>
              </a:solidFill>
            </a:endParaRPr>
          </a:p>
        </p:txBody>
      </p:sp>
      <p:sp>
        <p:nvSpPr>
          <p:cNvPr id="5" name="Rectangle 4">
            <a:extLst>
              <a:ext uri="{FF2B5EF4-FFF2-40B4-BE49-F238E27FC236}">
                <a16:creationId xmlns:a16="http://schemas.microsoft.com/office/drawing/2014/main" id="{D644CE7E-E786-46D9-8C15-A2FDF3F16F07}"/>
              </a:ext>
            </a:extLst>
          </p:cNvPr>
          <p:cNvSpPr/>
          <p:nvPr/>
        </p:nvSpPr>
        <p:spPr>
          <a:xfrm rot="16200000">
            <a:off x="7400995" y="3729106"/>
            <a:ext cx="3218279" cy="369332"/>
          </a:xfrm>
          <a:prstGeom prst="rect">
            <a:avLst/>
          </a:prstGeom>
          <a:solidFill>
            <a:schemeClr val="bg1"/>
          </a:solidFill>
        </p:spPr>
        <p:txBody>
          <a:bodyPr wrap="square">
            <a:spAutoFit/>
          </a:bodyPr>
          <a:lstStyle/>
          <a:p>
            <a:r>
              <a:rPr lang="en-US" dirty="0">
                <a:hlinkClick r:id="rId5"/>
              </a:rPr>
              <a:t>https://www.bibleplaces.com/</a:t>
            </a:r>
            <a:endParaRPr lang="en-US" dirty="0"/>
          </a:p>
        </p:txBody>
      </p:sp>
      <p:sp>
        <p:nvSpPr>
          <p:cNvPr id="6" name="TextBox 5">
            <a:extLst>
              <a:ext uri="{FF2B5EF4-FFF2-40B4-BE49-F238E27FC236}">
                <a16:creationId xmlns:a16="http://schemas.microsoft.com/office/drawing/2014/main" id="{3B730246-A1C1-4C9F-A01F-1D9F71B56B33}"/>
              </a:ext>
            </a:extLst>
          </p:cNvPr>
          <p:cNvSpPr txBox="1"/>
          <p:nvPr/>
        </p:nvSpPr>
        <p:spPr>
          <a:xfrm rot="16200000">
            <a:off x="8345767" y="6005789"/>
            <a:ext cx="1335086" cy="369332"/>
          </a:xfrm>
          <a:prstGeom prst="rect">
            <a:avLst/>
          </a:prstGeom>
          <a:solidFill>
            <a:schemeClr val="bg1"/>
          </a:solidFill>
        </p:spPr>
        <p:txBody>
          <a:bodyPr wrap="square" rtlCol="0">
            <a:spAutoFit/>
          </a:bodyPr>
          <a:lstStyle/>
          <a:p>
            <a:pPr algn="r"/>
            <a:r>
              <a:rPr lang="en-US" b="1" dirty="0"/>
              <a:t>Order from</a:t>
            </a:r>
          </a:p>
        </p:txBody>
      </p:sp>
    </p:spTree>
    <p:extLst>
      <p:ext uri="{BB962C8B-B14F-4D97-AF65-F5344CB8AC3E}">
        <p14:creationId xmlns:p14="http://schemas.microsoft.com/office/powerpoint/2010/main" val="31837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14" y="369375"/>
            <a:ext cx="9158514" cy="610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18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4177" y="457200"/>
            <a:ext cx="2735646" cy="6385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758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hidden="1"/>
          <p:cNvSpPr>
            <a:spLocks noGrp="1" noChangeArrowheads="1"/>
          </p:cNvSpPr>
          <p:nvPr>
            <p:ph type="title"/>
          </p:nvPr>
        </p:nvSpPr>
        <p:spPr/>
        <p:txBody>
          <a:bodyPr>
            <a:normAutofit fontScale="90000"/>
          </a:bodyPr>
          <a:lstStyle/>
          <a:p>
            <a:r>
              <a:rPr lang="en-US" altLang="en-US">
                <a:solidFill>
                  <a:schemeClr val="bg1"/>
                </a:solidFill>
              </a:rPr>
              <a:t>Elah Valley and Azekah aerial from south</a:t>
            </a:r>
          </a:p>
        </p:txBody>
      </p:sp>
      <p:pic>
        <p:nvPicPr>
          <p:cNvPr id="80899" name="Picture 1027" descr="Elah Valley and Azekah aerial from south"/>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04800" y="1588"/>
            <a:ext cx="8520113"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0" name="Text Box 1028"/>
          <p:cNvSpPr txBox="1">
            <a:spLocks noChangeArrowheads="1"/>
          </p:cNvSpPr>
          <p:nvPr/>
        </p:nvSpPr>
        <p:spPr bwMode="auto">
          <a:xfrm>
            <a:off x="309563" y="6400800"/>
            <a:ext cx="8486775" cy="45720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solidFill>
                  <a:schemeClr val="bg1"/>
                </a:solidFill>
              </a:rPr>
              <a:t>Elah Valley and Azekah aerial from south</a:t>
            </a:r>
          </a:p>
        </p:txBody>
      </p:sp>
      <p:sp>
        <p:nvSpPr>
          <p:cNvPr id="80901" name="Freeform 1029"/>
          <p:cNvSpPr>
            <a:spLocks/>
          </p:cNvSpPr>
          <p:nvPr/>
        </p:nvSpPr>
        <p:spPr bwMode="auto">
          <a:xfrm>
            <a:off x="2209800" y="2057400"/>
            <a:ext cx="6553200" cy="3505200"/>
          </a:xfrm>
          <a:custGeom>
            <a:avLst/>
            <a:gdLst>
              <a:gd name="T0" fmla="*/ 0 w 4080"/>
              <a:gd name="T1" fmla="*/ 0 h 2352"/>
              <a:gd name="T2" fmla="*/ 2400 w 4080"/>
              <a:gd name="T3" fmla="*/ 672 h 2352"/>
              <a:gd name="T4" fmla="*/ 1584 w 4080"/>
              <a:gd name="T5" fmla="*/ 1200 h 2352"/>
              <a:gd name="T6" fmla="*/ 1728 w 4080"/>
              <a:gd name="T7" fmla="*/ 1776 h 2352"/>
              <a:gd name="T8" fmla="*/ 4080 w 4080"/>
              <a:gd name="T9" fmla="*/ 2352 h 2352"/>
            </a:gdLst>
            <a:ahLst/>
            <a:cxnLst>
              <a:cxn ang="0">
                <a:pos x="T0" y="T1"/>
              </a:cxn>
              <a:cxn ang="0">
                <a:pos x="T2" y="T3"/>
              </a:cxn>
              <a:cxn ang="0">
                <a:pos x="T4" y="T5"/>
              </a:cxn>
              <a:cxn ang="0">
                <a:pos x="T6" y="T7"/>
              </a:cxn>
              <a:cxn ang="0">
                <a:pos x="T8" y="T9"/>
              </a:cxn>
            </a:cxnLst>
            <a:rect l="0" t="0" r="r" b="b"/>
            <a:pathLst>
              <a:path w="4080" h="2352">
                <a:moveTo>
                  <a:pt x="0" y="0"/>
                </a:moveTo>
                <a:cubicBezTo>
                  <a:pt x="1068" y="236"/>
                  <a:pt x="2136" y="472"/>
                  <a:pt x="2400" y="672"/>
                </a:cubicBezTo>
                <a:cubicBezTo>
                  <a:pt x="2664" y="872"/>
                  <a:pt x="1696" y="1016"/>
                  <a:pt x="1584" y="1200"/>
                </a:cubicBezTo>
                <a:cubicBezTo>
                  <a:pt x="1472" y="1384"/>
                  <a:pt x="1312" y="1584"/>
                  <a:pt x="1728" y="1776"/>
                </a:cubicBezTo>
                <a:cubicBezTo>
                  <a:pt x="2144" y="1968"/>
                  <a:pt x="3112" y="2160"/>
                  <a:pt x="4080" y="2352"/>
                </a:cubicBezTo>
              </a:path>
            </a:pathLst>
          </a:custGeom>
          <a:noFill/>
          <a:ln w="19050" cmpd="sng">
            <a:solidFill>
              <a:schemeClr val="bg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0902" name="Line 1030"/>
          <p:cNvSpPr>
            <a:spLocks noChangeShapeType="1"/>
          </p:cNvSpPr>
          <p:nvPr/>
        </p:nvSpPr>
        <p:spPr bwMode="auto">
          <a:xfrm>
            <a:off x="3962400" y="5867400"/>
            <a:ext cx="1066800"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0903" name="Text Box 1031"/>
          <p:cNvSpPr txBox="1">
            <a:spLocks noChangeArrowheads="1"/>
          </p:cNvSpPr>
          <p:nvPr/>
        </p:nvSpPr>
        <p:spPr bwMode="auto">
          <a:xfrm>
            <a:off x="2117725" y="5522913"/>
            <a:ext cx="191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Ephes-dammim?</a:t>
            </a:r>
          </a:p>
        </p:txBody>
      </p:sp>
      <p:sp>
        <p:nvSpPr>
          <p:cNvPr id="80904" name="Line 1032"/>
          <p:cNvSpPr>
            <a:spLocks noChangeShapeType="1"/>
          </p:cNvSpPr>
          <p:nvPr/>
        </p:nvSpPr>
        <p:spPr bwMode="auto">
          <a:xfrm flipV="1">
            <a:off x="3276600" y="2895600"/>
            <a:ext cx="838200" cy="3810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0905" name="Text Box 1033"/>
          <p:cNvSpPr txBox="1">
            <a:spLocks noChangeArrowheads="1"/>
          </p:cNvSpPr>
          <p:nvPr/>
        </p:nvSpPr>
        <p:spPr bwMode="auto">
          <a:xfrm>
            <a:off x="2346325" y="3160713"/>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Azekah</a:t>
            </a:r>
          </a:p>
        </p:txBody>
      </p:sp>
      <p:sp>
        <p:nvSpPr>
          <p:cNvPr id="80906" name="Text Box 1034"/>
          <p:cNvSpPr txBox="1">
            <a:spLocks noChangeArrowheads="1"/>
          </p:cNvSpPr>
          <p:nvPr/>
        </p:nvSpPr>
        <p:spPr bwMode="auto">
          <a:xfrm>
            <a:off x="6324600" y="2209800"/>
            <a:ext cx="2012950"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To Beth Shemesh</a:t>
            </a:r>
          </a:p>
        </p:txBody>
      </p:sp>
      <p:sp>
        <p:nvSpPr>
          <p:cNvPr id="80907" name="Line 1035"/>
          <p:cNvSpPr>
            <a:spLocks noChangeShapeType="1"/>
          </p:cNvSpPr>
          <p:nvPr/>
        </p:nvSpPr>
        <p:spPr bwMode="auto">
          <a:xfrm>
            <a:off x="7315200" y="2590800"/>
            <a:ext cx="1066800" cy="228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 name="Rectangle 1"/>
          <p:cNvSpPr/>
          <p:nvPr/>
        </p:nvSpPr>
        <p:spPr>
          <a:xfrm>
            <a:off x="309562" y="19472"/>
            <a:ext cx="8486775" cy="757130"/>
          </a:xfrm>
          <a:prstGeom prst="rect">
            <a:avLst/>
          </a:prstGeom>
        </p:spPr>
        <p:txBody>
          <a:bodyPr wrap="square">
            <a:spAutoFit/>
          </a:bodyPr>
          <a:lstStyle/>
          <a:p>
            <a:pPr>
              <a:lnSpc>
                <a:spcPct val="80000"/>
              </a:lnSpc>
            </a:pPr>
            <a:r>
              <a:rPr lang="en-US" altLang="en-US" dirty="0"/>
              <a:t>1 Samuel 17 says that the Philistines were encamped between </a:t>
            </a:r>
            <a:r>
              <a:rPr lang="en-US" altLang="en-US" dirty="0" err="1"/>
              <a:t>Socoh</a:t>
            </a:r>
            <a:r>
              <a:rPr lang="en-US" altLang="en-US" dirty="0"/>
              <a:t> and </a:t>
            </a:r>
            <a:r>
              <a:rPr lang="en-US" altLang="en-US" dirty="0" err="1"/>
              <a:t>Azekah</a:t>
            </a:r>
            <a:r>
              <a:rPr lang="en-US" altLang="en-US" dirty="0"/>
              <a:t>, at </a:t>
            </a:r>
            <a:r>
              <a:rPr lang="en-US" altLang="en-US" dirty="0" err="1"/>
              <a:t>Ephes-Dammim</a:t>
            </a:r>
            <a:r>
              <a:rPr lang="en-US" altLang="en-US" dirty="0"/>
              <a:t>.  The location of </a:t>
            </a:r>
            <a:r>
              <a:rPr lang="en-US" altLang="en-US" dirty="0" err="1"/>
              <a:t>Ephes-Dammim</a:t>
            </a:r>
            <a:r>
              <a:rPr lang="en-US" altLang="en-US" dirty="0"/>
              <a:t> has not been identified with certainty, but it is an interesting name, literally meaning “zero blood” in Hebrew.</a:t>
            </a:r>
          </a:p>
        </p:txBody>
      </p:sp>
      <p:sp>
        <p:nvSpPr>
          <p:cNvPr id="3" name="Rectangle 2">
            <a:extLst>
              <a:ext uri="{FF2B5EF4-FFF2-40B4-BE49-F238E27FC236}">
                <a16:creationId xmlns:a16="http://schemas.microsoft.com/office/drawing/2014/main" id="{47AB9978-C242-4A66-BA67-97A55D9764DB}"/>
              </a:ext>
            </a:extLst>
          </p:cNvPr>
          <p:cNvSpPr/>
          <p:nvPr/>
        </p:nvSpPr>
        <p:spPr>
          <a:xfrm rot="16200000">
            <a:off x="7400995" y="3729106"/>
            <a:ext cx="3218279" cy="369332"/>
          </a:xfrm>
          <a:prstGeom prst="rect">
            <a:avLst/>
          </a:prstGeom>
          <a:solidFill>
            <a:schemeClr val="bg1"/>
          </a:solidFill>
        </p:spPr>
        <p:txBody>
          <a:bodyPr wrap="square">
            <a:spAutoFit/>
          </a:bodyPr>
          <a:lstStyle/>
          <a:p>
            <a:r>
              <a:rPr lang="en-US" dirty="0">
                <a:hlinkClick r:id="rId5"/>
              </a:rPr>
              <a:t>https://www.bibleplaces.com/</a:t>
            </a:r>
            <a:endParaRPr lang="en-US" dirty="0"/>
          </a:p>
        </p:txBody>
      </p:sp>
      <p:sp>
        <p:nvSpPr>
          <p:cNvPr id="4" name="TextBox 3">
            <a:extLst>
              <a:ext uri="{FF2B5EF4-FFF2-40B4-BE49-F238E27FC236}">
                <a16:creationId xmlns:a16="http://schemas.microsoft.com/office/drawing/2014/main" id="{4946464F-D722-4CF1-B7D0-F4AC67B572A0}"/>
              </a:ext>
            </a:extLst>
          </p:cNvPr>
          <p:cNvSpPr txBox="1"/>
          <p:nvPr/>
        </p:nvSpPr>
        <p:spPr>
          <a:xfrm rot="16200000">
            <a:off x="8345767" y="6005789"/>
            <a:ext cx="1335086" cy="369332"/>
          </a:xfrm>
          <a:prstGeom prst="rect">
            <a:avLst/>
          </a:prstGeom>
          <a:solidFill>
            <a:schemeClr val="bg1"/>
          </a:solidFill>
        </p:spPr>
        <p:txBody>
          <a:bodyPr wrap="square" rtlCol="0">
            <a:spAutoFit/>
          </a:bodyPr>
          <a:lstStyle/>
          <a:p>
            <a:pPr algn="r"/>
            <a:r>
              <a:rPr lang="en-US" b="1" dirty="0"/>
              <a:t>Order from</a:t>
            </a:r>
          </a:p>
        </p:txBody>
      </p:sp>
    </p:spTree>
    <p:extLst>
      <p:ext uri="{BB962C8B-B14F-4D97-AF65-F5344CB8AC3E}">
        <p14:creationId xmlns:p14="http://schemas.microsoft.com/office/powerpoint/2010/main" val="313334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hidden="1"/>
          <p:cNvSpPr>
            <a:spLocks noGrp="1" noChangeArrowheads="1"/>
          </p:cNvSpPr>
          <p:nvPr>
            <p:ph type="title"/>
          </p:nvPr>
        </p:nvSpPr>
        <p:spPr/>
        <p:txBody>
          <a:bodyPr/>
          <a:lstStyle/>
          <a:p>
            <a:r>
              <a:rPr lang="en-US" altLang="en-US" sz="2400">
                <a:solidFill>
                  <a:schemeClr val="bg1"/>
                </a:solidFill>
              </a:rPr>
              <a:t>Elah Valley east end from Socoh</a:t>
            </a:r>
            <a:endParaRPr lang="en-US" altLang="en-US"/>
          </a:p>
        </p:txBody>
      </p:sp>
      <p:pic>
        <p:nvPicPr>
          <p:cNvPr id="45059" name="Picture 3" descr="Elah Valley east end from Socoh2, tb n100800 s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r:embed="rId5"/>
                  <a:srcRect/>
                  <a:stretch>
                    <a:fillRect/>
                  </a:stretch>
                </a:blipFill>
              </a14:hiddenFill>
            </a:ext>
            <a:ext uri="{91240B29-F687-4F45-9708-019B960494DF}">
              <a14:hiddenLine xmlns:a14="http://schemas.microsoft.com/office/drawing/2010/main" w="101600" cmpd="thinThick">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Text Box 4"/>
          <p:cNvSpPr txBox="1">
            <a:spLocks noChangeArrowheads="1"/>
          </p:cNvSpPr>
          <p:nvPr/>
        </p:nvSpPr>
        <p:spPr bwMode="auto">
          <a:xfrm>
            <a:off x="0" y="6386513"/>
            <a:ext cx="914400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solidFill>
                  <a:schemeClr val="bg1"/>
                </a:solidFill>
              </a:rPr>
              <a:t>Elah Valley east end from Socoh</a:t>
            </a:r>
          </a:p>
        </p:txBody>
      </p:sp>
      <p:sp>
        <p:nvSpPr>
          <p:cNvPr id="7" name="Rectangle 6">
            <a:extLst>
              <a:ext uri="{FF2B5EF4-FFF2-40B4-BE49-F238E27FC236}">
                <a16:creationId xmlns:a16="http://schemas.microsoft.com/office/drawing/2014/main" id="{E1BC9431-1486-4882-AED2-6E8B47C2915D}"/>
              </a:ext>
            </a:extLst>
          </p:cNvPr>
          <p:cNvSpPr/>
          <p:nvPr/>
        </p:nvSpPr>
        <p:spPr>
          <a:xfrm rot="16200000">
            <a:off x="7400995" y="3729106"/>
            <a:ext cx="3218279" cy="369332"/>
          </a:xfrm>
          <a:prstGeom prst="rect">
            <a:avLst/>
          </a:prstGeom>
          <a:solidFill>
            <a:schemeClr val="bg1"/>
          </a:solidFill>
        </p:spPr>
        <p:txBody>
          <a:bodyPr wrap="square">
            <a:spAutoFit/>
          </a:bodyPr>
          <a:lstStyle/>
          <a:p>
            <a:r>
              <a:rPr lang="en-US" dirty="0">
                <a:hlinkClick r:id="rId6"/>
              </a:rPr>
              <a:t>https://www.bibleplaces.com/</a:t>
            </a:r>
            <a:endParaRPr lang="en-US" dirty="0"/>
          </a:p>
        </p:txBody>
      </p:sp>
      <p:sp>
        <p:nvSpPr>
          <p:cNvPr id="8" name="TextBox 7">
            <a:extLst>
              <a:ext uri="{FF2B5EF4-FFF2-40B4-BE49-F238E27FC236}">
                <a16:creationId xmlns:a16="http://schemas.microsoft.com/office/drawing/2014/main" id="{2894C949-23AE-47C8-AC3E-D5B64FF24E9D}"/>
              </a:ext>
            </a:extLst>
          </p:cNvPr>
          <p:cNvSpPr txBox="1"/>
          <p:nvPr/>
        </p:nvSpPr>
        <p:spPr>
          <a:xfrm rot="16200000">
            <a:off x="8345767" y="6005789"/>
            <a:ext cx="1335086" cy="369332"/>
          </a:xfrm>
          <a:prstGeom prst="rect">
            <a:avLst/>
          </a:prstGeom>
          <a:solidFill>
            <a:schemeClr val="bg1"/>
          </a:solidFill>
        </p:spPr>
        <p:txBody>
          <a:bodyPr wrap="square" rtlCol="0">
            <a:spAutoFit/>
          </a:bodyPr>
          <a:lstStyle/>
          <a:p>
            <a:pPr algn="r"/>
            <a:r>
              <a:rPr lang="en-US" b="1" dirty="0"/>
              <a:t>Order from</a:t>
            </a:r>
          </a:p>
        </p:txBody>
      </p:sp>
    </p:spTree>
    <p:extLst>
      <p:ext uri="{BB962C8B-B14F-4D97-AF65-F5344CB8AC3E}">
        <p14:creationId xmlns:p14="http://schemas.microsoft.com/office/powerpoint/2010/main" val="402619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hidden="1"/>
          <p:cNvSpPr>
            <a:spLocks noGrp="1" noChangeArrowheads="1"/>
          </p:cNvSpPr>
          <p:nvPr>
            <p:ph type="title"/>
          </p:nvPr>
        </p:nvSpPr>
        <p:spPr/>
        <p:txBody>
          <a:bodyPr/>
          <a:lstStyle/>
          <a:p>
            <a:r>
              <a:rPr lang="en-US" altLang="en-US" sz="2400">
                <a:solidFill>
                  <a:schemeClr val="bg1"/>
                </a:solidFill>
              </a:rPr>
              <a:t>Elah Valley from Azekah</a:t>
            </a:r>
            <a:endParaRPr lang="en-US" altLang="en-US"/>
          </a:p>
        </p:txBody>
      </p:sp>
      <p:pic>
        <p:nvPicPr>
          <p:cNvPr id="52227" name="Picture 1027" descr="Elah Valley from Azekah2"/>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r:embed="rId5"/>
                  <a:srcRect/>
                  <a:stretch>
                    <a:fillRect/>
                  </a:stretch>
                </a:blipFill>
              </a14:hiddenFill>
            </a:ext>
            <a:ext uri="{91240B29-F687-4F45-9708-019B960494DF}">
              <a14:hiddenLine xmlns:a14="http://schemas.microsoft.com/office/drawing/2010/main" w="101600" cmpd="thinThick">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Text Box 1028"/>
          <p:cNvSpPr txBox="1">
            <a:spLocks noChangeArrowheads="1"/>
          </p:cNvSpPr>
          <p:nvPr/>
        </p:nvSpPr>
        <p:spPr bwMode="auto">
          <a:xfrm>
            <a:off x="15875" y="6400800"/>
            <a:ext cx="9128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solidFill>
                  <a:schemeClr val="bg1"/>
                </a:solidFill>
              </a:rPr>
              <a:t>Elah Valley from Azekah</a:t>
            </a:r>
          </a:p>
        </p:txBody>
      </p:sp>
      <p:sp>
        <p:nvSpPr>
          <p:cNvPr id="5" name="Rectangle 4">
            <a:extLst>
              <a:ext uri="{FF2B5EF4-FFF2-40B4-BE49-F238E27FC236}">
                <a16:creationId xmlns:a16="http://schemas.microsoft.com/office/drawing/2014/main" id="{0A4CBCC5-8B79-4C9B-B270-BC0AB791B4AD}"/>
              </a:ext>
            </a:extLst>
          </p:cNvPr>
          <p:cNvSpPr/>
          <p:nvPr/>
        </p:nvSpPr>
        <p:spPr>
          <a:xfrm rot="16200000">
            <a:off x="7400995" y="3729106"/>
            <a:ext cx="3218279" cy="369332"/>
          </a:xfrm>
          <a:prstGeom prst="rect">
            <a:avLst/>
          </a:prstGeom>
          <a:solidFill>
            <a:schemeClr val="bg1"/>
          </a:solidFill>
        </p:spPr>
        <p:txBody>
          <a:bodyPr wrap="square">
            <a:spAutoFit/>
          </a:bodyPr>
          <a:lstStyle/>
          <a:p>
            <a:r>
              <a:rPr lang="en-US" dirty="0">
                <a:hlinkClick r:id="rId6"/>
              </a:rPr>
              <a:t>https://www.bibleplaces.com/</a:t>
            </a:r>
            <a:endParaRPr lang="en-US" dirty="0"/>
          </a:p>
        </p:txBody>
      </p:sp>
      <p:sp>
        <p:nvSpPr>
          <p:cNvPr id="6" name="TextBox 5">
            <a:extLst>
              <a:ext uri="{FF2B5EF4-FFF2-40B4-BE49-F238E27FC236}">
                <a16:creationId xmlns:a16="http://schemas.microsoft.com/office/drawing/2014/main" id="{EED572DF-588E-49B6-9E3D-8050E8AF52B0}"/>
              </a:ext>
            </a:extLst>
          </p:cNvPr>
          <p:cNvSpPr txBox="1"/>
          <p:nvPr/>
        </p:nvSpPr>
        <p:spPr>
          <a:xfrm rot="16200000">
            <a:off x="8345767" y="6005789"/>
            <a:ext cx="1335086" cy="369332"/>
          </a:xfrm>
          <a:prstGeom prst="rect">
            <a:avLst/>
          </a:prstGeom>
          <a:solidFill>
            <a:schemeClr val="bg1"/>
          </a:solidFill>
        </p:spPr>
        <p:txBody>
          <a:bodyPr wrap="square" rtlCol="0">
            <a:spAutoFit/>
          </a:bodyPr>
          <a:lstStyle/>
          <a:p>
            <a:pPr algn="r"/>
            <a:r>
              <a:rPr lang="en-US" b="1" dirty="0"/>
              <a:t>Order from</a:t>
            </a:r>
          </a:p>
        </p:txBody>
      </p:sp>
    </p:spTree>
    <p:extLst>
      <p:ext uri="{BB962C8B-B14F-4D97-AF65-F5344CB8AC3E}">
        <p14:creationId xmlns:p14="http://schemas.microsoft.com/office/powerpoint/2010/main" val="1795411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hidden="1"/>
          <p:cNvSpPr>
            <a:spLocks noGrp="1" noChangeArrowheads="1"/>
          </p:cNvSpPr>
          <p:nvPr>
            <p:ph type="title"/>
          </p:nvPr>
        </p:nvSpPr>
        <p:spPr/>
        <p:txBody>
          <a:bodyPr/>
          <a:lstStyle/>
          <a:p>
            <a:r>
              <a:rPr lang="en-US" altLang="en-US" sz="2400"/>
              <a:t>Picking up smooth stones in the Elah brook</a:t>
            </a:r>
            <a:endParaRPr lang="en-US" altLang="en-US"/>
          </a:p>
        </p:txBody>
      </p:sp>
      <p:sp>
        <p:nvSpPr>
          <p:cNvPr id="5124" name="Text Box 4"/>
          <p:cNvSpPr txBox="1">
            <a:spLocks noChangeArrowheads="1"/>
          </p:cNvSpPr>
          <p:nvPr/>
        </p:nvSpPr>
        <p:spPr bwMode="auto">
          <a:xfrm>
            <a:off x="685800" y="61087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Picking up smooth stones in the Elah brook</a:t>
            </a:r>
          </a:p>
        </p:txBody>
      </p:sp>
      <p:pic>
        <p:nvPicPr>
          <p:cNvPr id="5125" name="Picture 5" descr="Elah brook with students picking smooth stones, 75-03tb s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6513" y="-122238"/>
            <a:ext cx="9217026" cy="6200776"/>
          </a:xfrm>
          <a:prstGeom prst="rect">
            <a:avLst/>
          </a:prstGeom>
          <a:noFill/>
          <a:ln>
            <a:noFill/>
          </a:ln>
          <a:effectLst/>
          <a:extLst>
            <a:ext uri="{909E8E84-426E-40DD-AFC4-6F175D3DCCD1}">
              <a14:hiddenFill xmlns:a14="http://schemas.microsoft.com/office/drawing/2010/main">
                <a:blipFill dpi="0" rotWithShape="0">
                  <a:blip r:embed="rId5"/>
                  <a:srcRect/>
                  <a:stretch>
                    <a:fillRect/>
                  </a:stretch>
                </a:blipFill>
              </a14:hiddenFill>
            </a:ext>
            <a:ext uri="{91240B29-F687-4F45-9708-019B960494DF}">
              <a14:hiddenLine xmlns:a14="http://schemas.microsoft.com/office/drawing/2010/main" w="101600" cmpd="thinThick">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230667B1-8EC0-4D51-B564-0D17033A31A3}"/>
              </a:ext>
            </a:extLst>
          </p:cNvPr>
          <p:cNvSpPr/>
          <p:nvPr/>
        </p:nvSpPr>
        <p:spPr>
          <a:xfrm rot="16200000">
            <a:off x="7400995" y="3729106"/>
            <a:ext cx="3218279" cy="369332"/>
          </a:xfrm>
          <a:prstGeom prst="rect">
            <a:avLst/>
          </a:prstGeom>
          <a:solidFill>
            <a:schemeClr val="bg1"/>
          </a:solidFill>
        </p:spPr>
        <p:txBody>
          <a:bodyPr wrap="square">
            <a:spAutoFit/>
          </a:bodyPr>
          <a:lstStyle/>
          <a:p>
            <a:r>
              <a:rPr lang="en-US" dirty="0">
                <a:hlinkClick r:id="rId6"/>
              </a:rPr>
              <a:t>https://www.bibleplaces.com/</a:t>
            </a:r>
            <a:endParaRPr lang="en-US" dirty="0"/>
          </a:p>
        </p:txBody>
      </p:sp>
      <p:sp>
        <p:nvSpPr>
          <p:cNvPr id="6" name="TextBox 5">
            <a:extLst>
              <a:ext uri="{FF2B5EF4-FFF2-40B4-BE49-F238E27FC236}">
                <a16:creationId xmlns:a16="http://schemas.microsoft.com/office/drawing/2014/main" id="{C321EBF8-86B6-4B09-B715-15729201818A}"/>
              </a:ext>
            </a:extLst>
          </p:cNvPr>
          <p:cNvSpPr txBox="1"/>
          <p:nvPr/>
        </p:nvSpPr>
        <p:spPr>
          <a:xfrm rot="16200000">
            <a:off x="8345767" y="6005789"/>
            <a:ext cx="1335086" cy="369332"/>
          </a:xfrm>
          <a:prstGeom prst="rect">
            <a:avLst/>
          </a:prstGeom>
          <a:solidFill>
            <a:schemeClr val="bg1"/>
          </a:solidFill>
        </p:spPr>
        <p:txBody>
          <a:bodyPr wrap="square" rtlCol="0">
            <a:spAutoFit/>
          </a:bodyPr>
          <a:lstStyle/>
          <a:p>
            <a:pPr algn="r"/>
            <a:r>
              <a:rPr lang="en-US" b="1" dirty="0"/>
              <a:t>Order from</a:t>
            </a:r>
          </a:p>
        </p:txBody>
      </p:sp>
    </p:spTree>
    <p:extLst>
      <p:ext uri="{BB962C8B-B14F-4D97-AF65-F5344CB8AC3E}">
        <p14:creationId xmlns:p14="http://schemas.microsoft.com/office/powerpoint/2010/main" val="344852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hidden="1"/>
          <p:cNvSpPr>
            <a:spLocks noGrp="1" noChangeArrowheads="1"/>
          </p:cNvSpPr>
          <p:nvPr>
            <p:ph type="title"/>
          </p:nvPr>
        </p:nvSpPr>
        <p:spPr/>
        <p:txBody>
          <a:bodyPr/>
          <a:lstStyle/>
          <a:p>
            <a:r>
              <a:rPr lang="en-US" altLang="en-US" sz="2400">
                <a:cs typeface="Times New Roman" pitchFamily="18" charset="0"/>
              </a:rPr>
              <a:t>Brook of Elah</a:t>
            </a:r>
            <a:endParaRPr lang="en-US" altLang="en-US"/>
          </a:p>
        </p:txBody>
      </p:sp>
      <p:pic>
        <p:nvPicPr>
          <p:cNvPr id="59395" name="Picture 1027" descr="Elah brook, df 051002"/>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12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Text Box 1028"/>
          <p:cNvSpPr txBox="1">
            <a:spLocks noChangeArrowheads="1"/>
          </p:cNvSpPr>
          <p:nvPr/>
        </p:nvSpPr>
        <p:spPr bwMode="auto">
          <a:xfrm>
            <a:off x="0" y="6324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cs typeface="Times New Roman" pitchFamily="18" charset="0"/>
              </a:rPr>
              <a:t>Brook of Elah</a:t>
            </a:r>
          </a:p>
        </p:txBody>
      </p:sp>
      <p:sp>
        <p:nvSpPr>
          <p:cNvPr id="5" name="Rectangle 4">
            <a:extLst>
              <a:ext uri="{FF2B5EF4-FFF2-40B4-BE49-F238E27FC236}">
                <a16:creationId xmlns:a16="http://schemas.microsoft.com/office/drawing/2014/main" id="{2D1FBCF2-1707-4E97-8B47-C68AF7794F32}"/>
              </a:ext>
            </a:extLst>
          </p:cNvPr>
          <p:cNvSpPr/>
          <p:nvPr/>
        </p:nvSpPr>
        <p:spPr>
          <a:xfrm rot="16200000">
            <a:off x="7400995" y="3729106"/>
            <a:ext cx="3218279" cy="369332"/>
          </a:xfrm>
          <a:prstGeom prst="rect">
            <a:avLst/>
          </a:prstGeom>
          <a:solidFill>
            <a:schemeClr val="bg1"/>
          </a:solidFill>
        </p:spPr>
        <p:txBody>
          <a:bodyPr wrap="square">
            <a:spAutoFit/>
          </a:bodyPr>
          <a:lstStyle/>
          <a:p>
            <a:r>
              <a:rPr lang="en-US" dirty="0">
                <a:hlinkClick r:id="rId5"/>
              </a:rPr>
              <a:t>https://www.bibleplaces.com/</a:t>
            </a:r>
            <a:endParaRPr lang="en-US" dirty="0"/>
          </a:p>
        </p:txBody>
      </p:sp>
      <p:sp>
        <p:nvSpPr>
          <p:cNvPr id="6" name="TextBox 5">
            <a:extLst>
              <a:ext uri="{FF2B5EF4-FFF2-40B4-BE49-F238E27FC236}">
                <a16:creationId xmlns:a16="http://schemas.microsoft.com/office/drawing/2014/main" id="{F9A98009-C0B5-4D0B-9760-6087A6B33B5E}"/>
              </a:ext>
            </a:extLst>
          </p:cNvPr>
          <p:cNvSpPr txBox="1"/>
          <p:nvPr/>
        </p:nvSpPr>
        <p:spPr>
          <a:xfrm rot="16200000">
            <a:off x="8345767" y="6005789"/>
            <a:ext cx="1335086" cy="369332"/>
          </a:xfrm>
          <a:prstGeom prst="rect">
            <a:avLst/>
          </a:prstGeom>
          <a:solidFill>
            <a:schemeClr val="bg1"/>
          </a:solidFill>
        </p:spPr>
        <p:txBody>
          <a:bodyPr wrap="square" rtlCol="0">
            <a:spAutoFit/>
          </a:bodyPr>
          <a:lstStyle/>
          <a:p>
            <a:pPr algn="r"/>
            <a:r>
              <a:rPr lang="en-US" b="1" dirty="0"/>
              <a:t>Order from</a:t>
            </a:r>
          </a:p>
        </p:txBody>
      </p:sp>
    </p:spTree>
    <p:extLst>
      <p:ext uri="{BB962C8B-B14F-4D97-AF65-F5344CB8AC3E}">
        <p14:creationId xmlns:p14="http://schemas.microsoft.com/office/powerpoint/2010/main" val="285068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hidden="1"/>
          <p:cNvSpPr>
            <a:spLocks noGrp="1" noChangeArrowheads="1"/>
          </p:cNvSpPr>
          <p:nvPr>
            <p:ph type="title"/>
          </p:nvPr>
        </p:nvSpPr>
        <p:spPr/>
        <p:txBody>
          <a:bodyPr/>
          <a:lstStyle/>
          <a:p>
            <a:r>
              <a:rPr lang="en-US" altLang="en-US" sz="2400">
                <a:solidFill>
                  <a:schemeClr val="bg1"/>
                </a:solidFill>
                <a:cs typeface="Times New Roman" pitchFamily="18" charset="0"/>
              </a:rPr>
              <a:t>Azekah and Gath from Yarmuth</a:t>
            </a:r>
            <a:endParaRPr lang="en-US" altLang="en-US"/>
          </a:p>
        </p:txBody>
      </p:sp>
      <p:pic>
        <p:nvPicPr>
          <p:cNvPr id="58371" name="Picture 3" descr="Azekah and Gath from Yarmuth, tb n121601"/>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2" name="Text Box 4"/>
          <p:cNvSpPr txBox="1">
            <a:spLocks noChangeArrowheads="1"/>
          </p:cNvSpPr>
          <p:nvPr/>
        </p:nvSpPr>
        <p:spPr bwMode="auto">
          <a:xfrm>
            <a:off x="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solidFill>
                  <a:schemeClr val="bg1"/>
                </a:solidFill>
                <a:cs typeface="Times New Roman" pitchFamily="18" charset="0"/>
              </a:rPr>
              <a:t>Azekah and Gath from Yarmuth</a:t>
            </a:r>
          </a:p>
        </p:txBody>
      </p:sp>
      <p:sp>
        <p:nvSpPr>
          <p:cNvPr id="58373" name="Text Box 5"/>
          <p:cNvSpPr txBox="1">
            <a:spLocks noChangeArrowheads="1"/>
          </p:cNvSpPr>
          <p:nvPr/>
        </p:nvSpPr>
        <p:spPr bwMode="auto">
          <a:xfrm>
            <a:off x="7451725" y="2660650"/>
            <a:ext cx="73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Gath</a:t>
            </a:r>
          </a:p>
        </p:txBody>
      </p:sp>
      <p:sp>
        <p:nvSpPr>
          <p:cNvPr id="58374" name="Text Box 6"/>
          <p:cNvSpPr txBox="1">
            <a:spLocks noChangeArrowheads="1"/>
          </p:cNvSpPr>
          <p:nvPr/>
        </p:nvSpPr>
        <p:spPr bwMode="auto">
          <a:xfrm>
            <a:off x="2536825" y="2546350"/>
            <a:ext cx="1031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Azekah</a:t>
            </a:r>
          </a:p>
        </p:txBody>
      </p:sp>
      <p:sp>
        <p:nvSpPr>
          <p:cNvPr id="58375" name="Line 7"/>
          <p:cNvSpPr>
            <a:spLocks noChangeShapeType="1"/>
          </p:cNvSpPr>
          <p:nvPr/>
        </p:nvSpPr>
        <p:spPr bwMode="auto">
          <a:xfrm>
            <a:off x="7835900" y="2968625"/>
            <a:ext cx="0" cy="230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 name="Rectangle 7">
            <a:extLst>
              <a:ext uri="{FF2B5EF4-FFF2-40B4-BE49-F238E27FC236}">
                <a16:creationId xmlns:a16="http://schemas.microsoft.com/office/drawing/2014/main" id="{9AA240AE-E005-4FCD-B5C2-428C1A9CAAFC}"/>
              </a:ext>
            </a:extLst>
          </p:cNvPr>
          <p:cNvSpPr/>
          <p:nvPr/>
        </p:nvSpPr>
        <p:spPr>
          <a:xfrm rot="16200000">
            <a:off x="7400995" y="3729106"/>
            <a:ext cx="3218279" cy="369332"/>
          </a:xfrm>
          <a:prstGeom prst="rect">
            <a:avLst/>
          </a:prstGeom>
          <a:solidFill>
            <a:schemeClr val="bg1"/>
          </a:solidFill>
        </p:spPr>
        <p:txBody>
          <a:bodyPr wrap="square">
            <a:spAutoFit/>
          </a:bodyPr>
          <a:lstStyle/>
          <a:p>
            <a:r>
              <a:rPr lang="en-US" dirty="0">
                <a:hlinkClick r:id="rId5"/>
              </a:rPr>
              <a:t>https://www.bibleplaces.com/</a:t>
            </a:r>
            <a:endParaRPr lang="en-US" dirty="0"/>
          </a:p>
        </p:txBody>
      </p:sp>
      <p:sp>
        <p:nvSpPr>
          <p:cNvPr id="9" name="TextBox 8">
            <a:extLst>
              <a:ext uri="{FF2B5EF4-FFF2-40B4-BE49-F238E27FC236}">
                <a16:creationId xmlns:a16="http://schemas.microsoft.com/office/drawing/2014/main" id="{13723C07-AAA3-4C1A-8088-EEC5D43AC80A}"/>
              </a:ext>
            </a:extLst>
          </p:cNvPr>
          <p:cNvSpPr txBox="1"/>
          <p:nvPr/>
        </p:nvSpPr>
        <p:spPr>
          <a:xfrm rot="16200000">
            <a:off x="8345767" y="6005789"/>
            <a:ext cx="1335086" cy="369332"/>
          </a:xfrm>
          <a:prstGeom prst="rect">
            <a:avLst/>
          </a:prstGeom>
          <a:solidFill>
            <a:schemeClr val="bg1"/>
          </a:solidFill>
        </p:spPr>
        <p:txBody>
          <a:bodyPr wrap="square" rtlCol="0">
            <a:spAutoFit/>
          </a:bodyPr>
          <a:lstStyle/>
          <a:p>
            <a:pPr algn="r"/>
            <a:r>
              <a:rPr lang="en-US" b="1" dirty="0"/>
              <a:t>Order from</a:t>
            </a:r>
          </a:p>
        </p:txBody>
      </p:sp>
    </p:spTree>
    <p:extLst>
      <p:ext uri="{BB962C8B-B14F-4D97-AF65-F5344CB8AC3E}">
        <p14:creationId xmlns:p14="http://schemas.microsoft.com/office/powerpoint/2010/main" val="1629662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Shephelah\sr\Elah Valley and Azekah aerial from south.jpg"/>
</p:tagLst>
</file>

<file path=ppt/tags/tag10.xml><?xml version="1.0" encoding="utf-8"?>
<p:tagLst xmlns:a="http://schemas.openxmlformats.org/drawingml/2006/main" xmlns:r="http://schemas.openxmlformats.org/officeDocument/2006/relationships" xmlns:p="http://schemas.openxmlformats.org/presentationml/2006/main">
  <p:tag name="PHOTO" val="TRUE"/>
  <p:tag name="FILENAME" val="C:\Documents and Settings\Jamie Erselius\Desktop\Todd\Matson Judah for PowerPoint\Shephelah\Elah Valley, general view, mat01391.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Adds\3 Judah adds\100800 Life of David\sr\Elah Valley east end from Socoh2, tb n100800 sr.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E:\Todd Sites\0 Adds\3 Judah\022201 Shephelah\sr\Elah Valley from Azekah2.JPG"/>
</p:tagLst>
</file>

<file path=ppt/tags/tag4.xml><?xml version="1.0" encoding="utf-8"?>
<p:tagLst xmlns:a="http://schemas.openxmlformats.org/drawingml/2006/main" xmlns:r="http://schemas.openxmlformats.org/officeDocument/2006/relationships" xmlns:p="http://schemas.openxmlformats.org/presentationml/2006/main">
  <p:tag name="PHOTO" val="TRUE"/>
  <p:tag name="FILENAME" val="D:\3 Judah and the South\Shephelah\Elah Valley\Elah Valley sr\Elah brook with students picking smooth stones, 75-03tb sr.jpg"/>
</p:tagLst>
</file>

<file path=ppt/tags/tag5.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df\Shephelah\sr\Elah brook, df 051002.jpg"/>
</p:tagLst>
</file>

<file path=ppt/tags/tag6.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121601 Shephelah\sr\Azekah and Gath from Yarmuth, tb n121601.jpg"/>
</p:tagLst>
</file>

<file path=ppt/tags/tag7.xml><?xml version="1.0" encoding="utf-8"?>
<p:tagLst xmlns:a="http://schemas.openxmlformats.org/drawingml/2006/main" xmlns:r="http://schemas.openxmlformats.org/officeDocument/2006/relationships" xmlns:p="http://schemas.openxmlformats.org/presentationml/2006/main">
  <p:tag name="PHOTO" val="TRUE"/>
  <p:tag name="FILENAME" val="E:\0Projects\Matson photos\03 Southern Palestine\_to replace in ppt\sr\Azekah, Tell Zacharia, mat01392.jpg"/>
</p:tagLst>
</file>

<file path=ppt/tags/tag8.xml><?xml version="1.0" encoding="utf-8"?>
<p:tagLst xmlns:a="http://schemas.openxmlformats.org/drawingml/2006/main" xmlns:r="http://schemas.openxmlformats.org/officeDocument/2006/relationships" xmlns:p="http://schemas.openxmlformats.org/presentationml/2006/main">
  <p:tag name="PHOTO" val="TRUE"/>
  <p:tag name="FILENAME" val="C:\Documents and Settings\Jamie Erselius\Desktop\Todd\Matson Judah for PowerPoint\Shephelah\Elah Valley and Azekah from southeast, mat11415.jpg"/>
</p:tagLst>
</file>

<file path=ppt/tags/tag9.xml><?xml version="1.0" encoding="utf-8"?>
<p:tagLst xmlns:a="http://schemas.openxmlformats.org/drawingml/2006/main" xmlns:r="http://schemas.openxmlformats.org/officeDocument/2006/relationships" xmlns:p="http://schemas.openxmlformats.org/presentationml/2006/main">
  <p:tag name="PHOTO" val="TRUE"/>
  <p:tag name="FILENAME" val="C:\Documents and Settings\Jamie Erselius\Desktop\Todd\Matson Judah for PowerPoint\Shephelah\Elah Valley and Azekah from southeast, mat09273.jp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3808</TotalTime>
  <Words>1332</Words>
  <Application>Microsoft Office PowerPoint</Application>
  <PresentationFormat>On-screen Show (4:3)</PresentationFormat>
  <Paragraphs>96</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SBL Hebrew</vt:lpstr>
      <vt:lpstr>Office Theme</vt:lpstr>
      <vt:lpstr>PowerPoint Presentation</vt:lpstr>
      <vt:lpstr>PowerPoint Presentation</vt:lpstr>
      <vt:lpstr>PowerPoint Presentation</vt:lpstr>
      <vt:lpstr>Elah Valley and Azekah aerial from south</vt:lpstr>
      <vt:lpstr>Elah Valley east end from Socoh</vt:lpstr>
      <vt:lpstr>Elah Valley from Azekah</vt:lpstr>
      <vt:lpstr>Picking up smooth stones in the Elah brook</vt:lpstr>
      <vt:lpstr>Brook of Elah</vt:lpstr>
      <vt:lpstr>Azekah and Gath from Yarmuth</vt:lpstr>
      <vt:lpstr>Azekah, Tell Zacharia</vt:lpstr>
      <vt:lpstr>Elah Valley and Azekah from southeast</vt:lpstr>
      <vt:lpstr>Elah Valley and Azekah from southeast</vt:lpstr>
      <vt:lpstr>Elah Valley, general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Samuel 1</dc:title>
  <dc:creator>Charles Grebe</dc:creator>
  <cp:lastModifiedBy>Charles Grebe</cp:lastModifiedBy>
  <cp:revision>304</cp:revision>
  <dcterms:created xsi:type="dcterms:W3CDTF">2006-08-16T00:00:00Z</dcterms:created>
  <dcterms:modified xsi:type="dcterms:W3CDTF">2019-11-14T20:00:12Z</dcterms:modified>
</cp:coreProperties>
</file>