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4" r:id="rId2"/>
    <p:sldId id="295" r:id="rId3"/>
    <p:sldId id="29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CC"/>
    <a:srgbClr val="FF66FF"/>
    <a:srgbClr val="FF00FF"/>
    <a:srgbClr val="FF0066"/>
    <a:srgbClr val="008000"/>
    <a:srgbClr val="00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34" autoAdjust="0"/>
    <p:restoredTop sz="92632" autoAdjust="0"/>
  </p:normalViewPr>
  <p:slideViewPr>
    <p:cSldViewPr>
      <p:cViewPr varScale="1">
        <p:scale>
          <a:sx n="111" d="100"/>
          <a:sy n="111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219200" y="381000"/>
            <a:ext cx="76200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	וְזֹ֣את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הַמִּצְוָ֗ה הַֽחֻקִּים֙ וְהַמִּשְׁפָּטִ֔ים 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צִוָּ֛ה יְהוָ֥ה אֱלֹהֵיכֶ֖ם לְלַמֵּ֣ד אֶתְכֶ֑ם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לַעֲשׂ֣וֹת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בָּאָ֔רֶץ 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אַתֶּ֛ם עֹבְרִ֥ים שָׁ֖מָּה לְרִשְׁתָּֽהּ׃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	לְמַ֨עַן </a:t>
            </a:r>
            <a:r>
              <a:rPr lang="he-IL" sz="18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תִּירָ֜א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 אֶת־יְהוָ֣ה אֱלֹהֶ֗יךָ 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לִ֠שְׁמֹר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אֶת־כָּל־חֻקֹּתָ֣יו וּמִצְוֺתָיו֮ </a:t>
            </a:r>
            <a:endParaRPr lang="he-IL" sz="1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18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אֲשֶׁ֣ר אָנֹכִ֣י מְצַוֶּךָ֒ אַתָּה֙ וּבִנְךָ֣ וּבֶן־בִּנְךָ֔ כֹּ֖ל יְמֵ֣י חַיֶּ֑יךָ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	וּלְמַ֖עַן </a:t>
            </a:r>
            <a:r>
              <a:rPr lang="he-IL" sz="1800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יַאֲרִכֻ֥ן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 יָמֶֽיךָ׃ </a:t>
            </a:r>
            <a:endParaRPr lang="en-US" sz="18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1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שָׁמַעְתָּ֤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יִשְׂרָאֵל֙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1800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שָׁמַרְתָּ֣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לַעֲשׂ֔וֹת 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יִיטַ֣ב לְךָ֔ 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וַאֲשֶׁ֥ר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תִּרְבּ֖וּן מְאֹ֑ד </a:t>
            </a:r>
            <a:r>
              <a:rPr lang="he-IL" sz="1800" dirty="0" smtClean="0">
                <a:latin typeface="SBL Hebrew" pitchFamily="2" charset="-79"/>
                <a:cs typeface="SBL Hebrew" pitchFamily="2" charset="-79"/>
              </a:rPr>
              <a:t>כַּאֲשֶׁר֩ </a:t>
            </a:r>
            <a:r>
              <a:rPr lang="he-IL" sz="1800" dirty="0">
                <a:latin typeface="SBL Hebrew" pitchFamily="2" charset="-79"/>
                <a:cs typeface="SBL Hebrew" pitchFamily="2" charset="-79"/>
              </a:rPr>
              <a:t>דִּבֶּ֨ר יְהוָ֜ה אֱלֹהֵ֤י אֲבֹתֶ֙יךָ֙ לָ֔ךְ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itchFamily="2" charset="-79"/>
                <a:cs typeface="SBL Hebrew" pitchFamily="2" charset="-79"/>
              </a:rPr>
              <a:t>		אֶ֛רֶץ זָבַ֥ת חָלָ֖ב וּדְבָֽשׁ׃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שְׁמַ֖ע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יִשְׂרָאֵ֑ל יְהוָ֥ה אֱלֹהֵ֖ינוּ יְהוָ֥ה ׀ אֶחָֽד׃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1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אָ֣הַבְתָּ֔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אֵ֖ת יְהוָ֣ה אֱלֹהֶ֑יךָ 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בְּכָל־לְבָבְךָ֥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וּבְכָל־נַפְשְׁךָ֖ וּבְכָל־מְאֹדֶֽךָ׃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en-US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1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הָי֞וּ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הַדְּבָרִ֣ים הָאֵ֗לֶּה אֲשֶׁ֨ר אָנֹכִ֧י מְצַוְּךָ֛ הַיּ֖וֹם עַל־לְבָבֶֽךָ׃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שִׁנַּנְתָּ֣ם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לְבָנֶ֔יךָ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דִבַּרְתָּ֖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בָּ֑ם בְּשִׁבְתְּךָ֤ בְּבֵיתֶ֙ךָ֙ וּבְלֶכְתְּךָ֣ בַדֶּ֔רֶךְ וּֽבְשָׁכְבְּךָ֖ וּבְקוּמֶֽךָ׃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קְשַׁרְתָּ֥ם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לְא֖וֹת עַל־יָדֶ֑ךָ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וְ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הָי֥וּ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לְטֹטָפֹ֖ת בֵּ֥ין עֵינֶֽיךָ׃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כְתַבְתָּ֛ם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עַל־מְזוּזֹ֥ת בֵּיתֶ֖ךָ וּבִשְׁעָרֶֽיךָ׃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4042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Deuteronomy 6 (Following </a:t>
            </a:r>
            <a:r>
              <a:rPr lang="en-US" sz="1200" dirty="0" err="1" smtClean="0"/>
              <a:t>Rocine’s</a:t>
            </a:r>
            <a:r>
              <a:rPr lang="en-US" sz="1200" dirty="0" smtClean="0"/>
              <a:t> Discourse Chart p. 341.)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8763000" y="413295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1A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763000" y="1098602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2A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763000" y="2078158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3A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763000" y="342370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63000" y="3712476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6A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8763000" y="1738633"/>
            <a:ext cx="352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2C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8763000" y="241674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3B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8763000" y="309091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8763000" y="4019834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7A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8763000" y="4724902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8</a:t>
            </a:r>
            <a:r>
              <a:rPr lang="en-US" sz="1200" dirty="0" smtClean="0"/>
              <a:t>A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8763000" y="4376197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7B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8763000" y="505943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763000" y="536443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9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16503" y="1113990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פֶּן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or </a:t>
            </a:r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לְמַעַן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endParaRPr lang="en-US" sz="1000" dirty="0" smtClean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7711" y="2093546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Main-line </a:t>
            </a:r>
            <a:r>
              <a:rPr lang="en-US" sz="1000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711" y="2432130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Main-line </a:t>
            </a:r>
            <a:r>
              <a:rPr lang="en-US" sz="1000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3093974"/>
            <a:ext cx="7649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Imperative</a:t>
            </a:r>
            <a:endParaRPr lang="en-CA" sz="1000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7711" y="3439096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Main-line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6503" y="3727864"/>
            <a:ext cx="1055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Off-line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711" y="4035222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Main-line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7711" y="4391585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Main-line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7711" y="4741258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Main-line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6503" y="5074827"/>
            <a:ext cx="1055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Off-line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711" y="5395209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Main-line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6503" y="1754021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פֶּן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or </a:t>
            </a:r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לְמַעַן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endParaRPr lang="en-US" sz="1000" dirty="0" smtClean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6503" y="428683"/>
            <a:ext cx="10102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Verbless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clause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994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066800" y="381000"/>
            <a:ext cx="77724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solidFill>
                  <a:schemeClr val="accent6">
                    <a:lumMod val="50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וְהָיָ֞ה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כִּ֥י </a:t>
            </a:r>
            <a:r>
              <a:rPr lang="he-IL" sz="18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יְבִיאֲךָ֣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׀ יְהוָ֣ה אֱלֹהֶ֗יךָ אֶל־הָאָ֜רֶץ אֲשֶׁ֨ר נִשְׁבַּ֧ע לַאֲבֹתֶ֛יךָ לְאַבְרָהָ֛ם לְיִצְחָ֥ק וּֽלְיַעֲקֹ֖ב לָ֣תֶת לָ֑ךְ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עָרִ֛ים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גְּדֹלֹ֥ת וְטֹבֹ֖ת אֲשֶׁ֥ר לֹא־בָנִֽיתָ׃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	וּבָ֨תִּ֜ים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מְלֵאִ֣ים כָּל־טוּב֮ אֲשֶׁ֣ר לֹא־מִלֵּאתָ֒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וּבֹרֹ֤ת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חֲצוּבִים֙ אֲשֶׁ֣ר לֹא־חָצַ֔בְתָּ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כְּרָמִ֥ים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וְזֵיתִ֖ים אֲשֶׁ֣ר לֹא־נָטָ֑עְתָּ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וְ</a:t>
            </a:r>
            <a:r>
              <a:rPr lang="he-IL" sz="1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אָכַלְתָּ֖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וְ</a:t>
            </a:r>
            <a:r>
              <a:rPr lang="he-IL" sz="1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שָׂבָֽעְתָּ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הִשָּׁ֣מֶר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לְךָ֔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פֶּן־</a:t>
            </a:r>
            <a:r>
              <a:rPr lang="he-IL" sz="1800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תִּשְׁכַּ֖ח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אֶת־יְהוָ֑ה אֲשֶׁ֧ר הוֹצִֽיאֲךָ֛ מֵאֶ֥רֶץ מִצְרַ֖יִם מִבֵּ֥ית עֲבָדִֽים׃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אֶת־יְהוָ֧ה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אֱלֹהֶ֛יךָ </a:t>
            </a:r>
            <a:r>
              <a:rPr lang="he-IL" sz="18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תִּירָ֖א </a:t>
            </a:r>
            <a:endParaRPr lang="he-IL" sz="1800" dirty="0" smtClean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וְאֹת֣וֹ </a:t>
            </a:r>
            <a:r>
              <a:rPr lang="he-IL" sz="18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תַעֲבֹ֑ד </a:t>
            </a:r>
            <a:endParaRPr lang="he-IL" sz="1800" dirty="0" smtClean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וּבִשְׁמ֖וֹ </a:t>
            </a:r>
            <a:r>
              <a:rPr lang="he-IL" sz="18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תִּשָּׁבֵֽעַ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לֹ֣א </a:t>
            </a:r>
            <a:r>
              <a:rPr lang="he-IL" sz="18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תֵֽלְכ֔וּן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אַחֲרֵ֖י אֱלֹהִ֣ים אֲחֵרִ֑ים מֵאֱלֹהֵי֙ הָֽעַמִּ֔ים אֲשֶׁ֖ר סְבִיבוֹתֵיכֶֽם׃ </a:t>
            </a:r>
            <a:endParaRPr lang="en-US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כִּ֣י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אֵ֥ל קַנָּ֛א יְהוָ֥ה אֱלֹהֶ֖יךָ בְּקִרְבֶּ֑ךָ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פֶּן־</a:t>
            </a:r>
            <a:r>
              <a:rPr lang="he-IL" sz="1800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יֶ֠חֱרֶה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אַף־יְהוָ֤ה אֱלֹהֶ֙יךָ֙ בָּ֔ךְ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1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הִשְׁמִ֣ידְךָ֔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מֵעַ֖ל פְּנֵ֥י הָאֲדָמָֽה׃ </a:t>
            </a:r>
            <a:endParaRPr lang="en-US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לֹ֣א </a:t>
            </a:r>
            <a:r>
              <a:rPr lang="he-IL" sz="18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תְנַסּ֔וּ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אֶת־יְהוָ֖ה אֱלֹהֵיכֶ֑ם כַּאֲשֶׁ֥ר נִסִּיתֶ֖ם בַּמַּסָּֽה׃ </a:t>
            </a:r>
            <a:endParaRPr lang="en-US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solidFill>
                  <a:srgbClr val="7030A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שָׁמ֣וֹר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תִּשְׁמְר֔וּן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אֶת־מִצְוֺ֖ת יְהוָ֣ה אֱלֹהֵיכֶ֑ם וְעֵדֹתָ֥יו וְחֻקָּ֖יו אֲשֶׁ֥ר צִוָּֽךְ׃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63000" y="411528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10A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763000" y="752289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10B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763000" y="2399524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11E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763000" y="2715207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11F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8763000" y="3048192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12A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8763000" y="3381559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12B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8763000" y="3694924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13A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8763000" y="402188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13B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8763000" y="4364196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13C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8763000" y="4697951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14A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8763000" y="5021421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15A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8763000" y="5354406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15B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8763000" y="5713448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15C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8763000" y="6015523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16A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8763000" y="6344814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17A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-1"/>
            <a:ext cx="3912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Deuteronomy 6 (Following </a:t>
            </a:r>
            <a:r>
              <a:rPr lang="en-US" sz="1200" dirty="0" err="1"/>
              <a:t>Rocine’s</a:t>
            </a:r>
            <a:r>
              <a:rPr lang="en-US" sz="1200" dirty="0"/>
              <a:t> Discourse Chart p. 341.)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1846" y="428683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00" dirty="0" smtClean="0">
                <a:solidFill>
                  <a:schemeClr val="accent6">
                    <a:lumMod val="50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</a:t>
            </a:r>
            <a:endParaRPr lang="en-CA" sz="1000" dirty="0">
              <a:solidFill>
                <a:schemeClr val="accent6">
                  <a:lumMod val="50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1846" y="767677"/>
            <a:ext cx="6319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-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endParaRPr lang="en-CA" sz="10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1846" y="2414912"/>
            <a:ext cx="1055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Off-line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1846" y="2730595"/>
            <a:ext cx="1055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Off-line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3063580"/>
            <a:ext cx="7649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Imperative</a:t>
            </a:r>
            <a:endParaRPr lang="en-CA" sz="1000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1846" y="3396947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פֶּן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or </a:t>
            </a:r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לְמַעַן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endParaRPr lang="en-US" sz="1000" dirty="0" smtClean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1846" y="371031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X-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or Inf. Abs. + 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</a:t>
            </a:r>
            <a:endParaRPr lang="en-CA" sz="10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1846" y="4037268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X-</a:t>
            </a:r>
            <a:r>
              <a:rPr lang="en-US" sz="1000" dirty="0" err="1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 or Inf. Abs. + </a:t>
            </a:r>
            <a:r>
              <a:rPr lang="en-US" sz="1000" dirty="0" err="1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</a:t>
            </a:r>
            <a:endParaRPr lang="en-CA" sz="10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1846" y="4379584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X-</a:t>
            </a:r>
            <a:r>
              <a:rPr lang="en-US" sz="1000" dirty="0" err="1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 or Inf. Abs. + </a:t>
            </a:r>
            <a:r>
              <a:rPr lang="en-US" sz="1000" dirty="0" err="1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</a:t>
            </a:r>
            <a:endParaRPr lang="en-CA" sz="10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1846" y="4713339"/>
            <a:ext cx="9765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Negated 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endParaRPr lang="en-CA" sz="10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1846" y="5036809"/>
            <a:ext cx="10102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Verbless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clause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1846" y="5369794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פֶּן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or </a:t>
            </a:r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לְמַעַן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endParaRPr lang="en-US" sz="1000" dirty="0" smtClean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1846" y="5728836"/>
            <a:ext cx="1055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Off-line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1846" y="6030911"/>
            <a:ext cx="9765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Negated 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endParaRPr lang="en-CA" sz="10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61846" y="636020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X-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or </a:t>
            </a:r>
            <a:r>
              <a:rPr lang="en-US" sz="1000" dirty="0" smtClean="0">
                <a:solidFill>
                  <a:srgbClr val="7030A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Inf. Abs.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+ 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</a:t>
            </a:r>
            <a:endParaRPr lang="en-CA" sz="10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8621486" y="3405673"/>
            <a:ext cx="156892" cy="3041780"/>
          </a:xfrm>
          <a:custGeom>
            <a:avLst/>
            <a:gdLst>
              <a:gd name="connsiteX0" fmla="*/ 37322 w 156892"/>
              <a:gd name="connsiteY0" fmla="*/ 0 h 3041780"/>
              <a:gd name="connsiteX1" fmla="*/ 149290 w 156892"/>
              <a:gd name="connsiteY1" fmla="*/ 2146041 h 3041780"/>
              <a:gd name="connsiteX2" fmla="*/ 130628 w 156892"/>
              <a:gd name="connsiteY2" fmla="*/ 2817845 h 3041780"/>
              <a:gd name="connsiteX3" fmla="*/ 0 w 156892"/>
              <a:gd name="connsiteY3" fmla="*/ 3041780 h 3041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892" h="3041780">
                <a:moveTo>
                  <a:pt x="37322" y="0"/>
                </a:moveTo>
                <a:cubicBezTo>
                  <a:pt x="85530" y="838200"/>
                  <a:pt x="133739" y="1676400"/>
                  <a:pt x="149290" y="2146041"/>
                </a:cubicBezTo>
                <a:cubicBezTo>
                  <a:pt x="164841" y="2615682"/>
                  <a:pt x="155510" y="2668555"/>
                  <a:pt x="130628" y="2817845"/>
                </a:cubicBezTo>
                <a:cubicBezTo>
                  <a:pt x="105746" y="2967135"/>
                  <a:pt x="52873" y="3004457"/>
                  <a:pt x="0" y="304178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983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219200" y="381000"/>
            <a:ext cx="76200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עָשִׂ֛יתָ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הַיָּשָׁ֥ר וְהַטּ֖וֹב בְּעֵינֵ֣י יְהוָ֑ה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לְמַ֙עַן֙ </a:t>
            </a:r>
            <a:r>
              <a:rPr lang="he-IL" sz="18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יִ֣יטַב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לָ֔ךְ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he-IL" sz="1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בָ֗אתָ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1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יָֽרַשְׁתָּ֙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אֶת־הָאָ֣רֶץ הַטֹּבָ֔ה אֲשֶׁר־נִשְׁבַּ֥ע יְהוָ֖ה לַאֲבֹתֶֽיךָ׃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לַהֲדֹ֥ף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אֶת־כָּל־אֹיְבֶ֖יךָ מִפָּנֶ֑יךָ כַּאֲשֶׁ֖ר דִּבֶּ֥ר יְהוָֽה׃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כִּֽי־</a:t>
            </a:r>
            <a:r>
              <a:rPr lang="he-IL" sz="1800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יִשְׁאָלְךָ֥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בִנְךָ֛ מָחָ֖ר לֵאמֹ֑ר מָ֣ה הָעֵדֹ֗ת וְהַֽחֻקִּים֙ וְהַמִּשְׁפָּטִ֔ים אֲשֶׁ֥ר צִוָּ֛ה יְהוָ֥ה אֱלֹהֵ֖ינוּ אֶתְכֶֽם׃ </a:t>
            </a:r>
            <a:endParaRPr lang="en-US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אָמַרְתָּ֣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לְבִנְךָ֔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עֲבָדִ֛ים 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הָיִ֥ינוּ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לְפַרְעֹ֖ה בְּמִצְרָ֑יִם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וַיּוֹצִיאֵ֧נוּ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יְהוָ֛ה מִמִּצְרַ֖יִם בְּיָ֥ד חֲזָקָֽה׃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וַיִּתֵּ֣ן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יְהוָ֡ה אוֹתֹ֣ת וּ֠מֹפְתִים גְּדֹלִ֨ים וְרָעִ֧ים ׀ בְּמִצְרַ֛יִם בְּפַרְעֹ֥ה וּבְכָל־בֵּית֖וֹ לְעֵינֵֽינוּ׃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וְאוֹתָ֖נוּ 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הוֹצִ֣יא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מִשָּׁ֑ם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לְמַ֙עַן֙ </a:t>
            </a:r>
            <a:r>
              <a:rPr lang="he-IL" sz="18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הָבִ֣יא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אֹתָ֔נוּ לָ֤תֶת לָ֙נוּ֙ אֶת־הָאָ֔רֶץ אֲשֶׁ֥ר נִשְׁבַּ֖ע לַאֲבֹתֵֽינוּ׃ </a:t>
            </a:r>
            <a:endParaRPr lang="en-US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וַיְצַוֵּ֣נוּ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יְהוָ֗ה לַעֲשׂוֹת֙ אֶת־כָּל־הַחֻקִּ֣ים הָאֵ֔לֶּה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לְיִרְאָ֖ה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אֶת־יְהוָ֣ה אֱלֹהֵ֑ינוּ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לְט֥וֹב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לָ֙נוּ֙ כָּל־הַיָּמִ֔ים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לְחַיֹּתֵ֖נוּ 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כְּהַיּ֥וֹם הַזֶּֽה׃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914400" algn="r"/>
                <a:tab pos="1147763" algn="r"/>
                <a:tab pos="4114800" algn="r"/>
                <a:tab pos="8629650" algn="l"/>
              </a:tabLst>
            </a:pPr>
            <a:endParaRPr lang="en-US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וּצְדָקָ֖ה </a:t>
            </a:r>
            <a:r>
              <a:rPr lang="he-IL" sz="18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תִּֽהְיֶה</a:t>
            </a: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־לָּ֑נוּ כִּֽי־נִשְׁמֹ֨ר לַעֲשׂ֜וֹת אֶת־כָּל־הַמִּצְוָ֣ה הַזֹּ֗את לִפְנֵ֛י יְהוָ֥ה אֱלֹהֵ֖ינוּ כַּאֲשֶׁ֥ר צִוָּֽנוּ׃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63000" y="411528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18A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763000" y="752289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18B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763000" y="1083718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18C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8763000" y="1399401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18D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8763000" y="205740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20A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8763000" y="6332187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25A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8763000" y="2401076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21A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8001000" y="3054410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21B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8001000" y="3369304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21C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8001000" y="3713202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22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8001000" y="4038408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23A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8001000" y="4366917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23B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8001000" y="471487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24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0" y="-1"/>
            <a:ext cx="3912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Deuteronomy 6 (Following </a:t>
            </a:r>
            <a:r>
              <a:rPr lang="en-US" sz="1200" dirty="0" err="1"/>
              <a:t>Rocine’s</a:t>
            </a:r>
            <a:r>
              <a:rPr lang="en-US" sz="1200" dirty="0"/>
              <a:t> Discourse Chart p. 341.)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37711" y="426916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Main-line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1846" y="767677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פֶּן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or </a:t>
            </a:r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לְמַעַן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endParaRPr lang="en-US" sz="1000" dirty="0" smtClean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61846" y="1099106"/>
            <a:ext cx="1055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Off-line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1846" y="1414789"/>
            <a:ext cx="10550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Off-line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1846" y="2072788"/>
            <a:ext cx="6319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-</a:t>
            </a:r>
            <a:r>
              <a:rPr lang="en-US" sz="1000" dirty="0" err="1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endParaRPr lang="en-CA" sz="10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37711" y="2416464"/>
            <a:ext cx="1157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Main-line </a:t>
            </a:r>
            <a:r>
              <a:rPr lang="en-US" sz="10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we</a:t>
            </a:r>
            <a:r>
              <a:rPr lang="en-US" sz="1000" dirty="0" err="1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33742" y="3088460"/>
            <a:ext cx="5790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X-</a:t>
            </a:r>
            <a:r>
              <a:rPr lang="en-US" sz="1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14400" y="3403354"/>
            <a:ext cx="7393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Wayyiqtol</a:t>
            </a:r>
            <a:endParaRPr lang="en-CA" sz="10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4400" y="3747252"/>
            <a:ext cx="7393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Wayyiqtol</a:t>
            </a:r>
            <a:endParaRPr lang="en-CA" sz="10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233742" y="4072458"/>
            <a:ext cx="5790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X-</a:t>
            </a:r>
            <a:r>
              <a:rPr lang="en-US" sz="1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33742" y="4400967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לְמַעַן</a:t>
            </a:r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-</a:t>
            </a:r>
            <a:r>
              <a:rPr lang="en-US" sz="10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qatal</a:t>
            </a:r>
            <a:endParaRPr lang="en-CA" sz="1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14400" y="4748927"/>
            <a:ext cx="7393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Wayyiqtol</a:t>
            </a:r>
            <a:endParaRPr lang="en-CA" sz="10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1846" y="6305490"/>
            <a:ext cx="9589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X-</a:t>
            </a:r>
            <a:r>
              <a:rPr lang="en-US" sz="1000" dirty="0" err="1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yiqtol</a:t>
            </a:r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 or </a:t>
            </a:r>
            <a:endParaRPr lang="en-US" sz="10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Inf</a:t>
            </a:r>
            <a:r>
              <a:rPr lang="en-US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. Abs. + </a:t>
            </a:r>
            <a:r>
              <a:rPr lang="en-US" sz="1000" dirty="0" err="1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yiq</a:t>
            </a:r>
            <a:endParaRPr lang="en-CA" sz="1000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1304" y="2819400"/>
            <a:ext cx="7693096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TextBox 53"/>
          <p:cNvSpPr txBox="1"/>
          <p:nvPr/>
        </p:nvSpPr>
        <p:spPr>
          <a:xfrm>
            <a:off x="862199" y="2839481"/>
            <a:ext cx="1872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Embedded Historical Narrative</a:t>
            </a:r>
            <a:endParaRPr lang="en-CA" sz="1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6510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3960</TotalTime>
  <Words>196</Words>
  <Application>Microsoft Office PowerPoint</Application>
  <PresentationFormat>On-screen Show (4:3)</PresentationFormat>
  <Paragraphs>141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332</cp:revision>
  <dcterms:created xsi:type="dcterms:W3CDTF">2006-08-16T00:00:00Z</dcterms:created>
  <dcterms:modified xsi:type="dcterms:W3CDTF">2016-02-26T22:09:41Z</dcterms:modified>
</cp:coreProperties>
</file>