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8" r:id="rId2"/>
    <p:sldId id="339" r:id="rId3"/>
    <p:sldId id="340" r:id="rId4"/>
    <p:sldId id="341" r:id="rId5"/>
    <p:sldId id="353" r:id="rId6"/>
    <p:sldId id="350" r:id="rId7"/>
    <p:sldId id="351" r:id="rId8"/>
    <p:sldId id="352" r:id="rId9"/>
    <p:sldId id="392" r:id="rId10"/>
    <p:sldId id="383" r:id="rId11"/>
    <p:sldId id="380" r:id="rId12"/>
    <p:sldId id="387" r:id="rId13"/>
    <p:sldId id="388" r:id="rId14"/>
    <p:sldId id="389" r:id="rId15"/>
    <p:sldId id="390" r:id="rId16"/>
    <p:sldId id="39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  <a:srgbClr val="008000"/>
    <a:srgbClr val="FF0066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34" autoAdjust="0"/>
    <p:restoredTop sz="92632" autoAdjust="0"/>
  </p:normalViewPr>
  <p:slideViewPr>
    <p:cSldViewPr>
      <p:cViewPr varScale="1">
        <p:scale>
          <a:sx n="86" d="100"/>
          <a:sy n="86" d="100"/>
        </p:scale>
        <p:origin x="-90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10378-4DCA-47DF-8076-C529ACDFBB54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F8993-2BD4-460C-8981-073F9878E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1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E48B9-BB65-4169-89A1-675F081455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377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28600" y="6019800"/>
            <a:ext cx="2971800" cy="6096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457200"/>
            <a:r>
              <a:rPr lang="en-US" sz="3200" dirty="0" smtClean="0">
                <a:solidFill>
                  <a:schemeClr val="bg1"/>
                </a:solidFill>
                <a:cs typeface="Times New Roman" pitchFamily="18" charset="0"/>
              </a:rPr>
              <a:t>Deuteronomy 6</a:t>
            </a:r>
            <a:endParaRPr lang="en-US" sz="3200" dirty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105400" y="6019800"/>
            <a:ext cx="3810000" cy="53070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457200" rtl="1"/>
            <a:r>
              <a:rPr lang="he-IL" sz="3600" dirty="0" smtClean="0">
                <a:solidFill>
                  <a:schemeClr val="bg1"/>
                </a:solidFill>
                <a:latin typeface="SBL Hebrew" pitchFamily="2" charset="-79"/>
                <a:cs typeface="SBL Hebrew" pitchFamily="2" charset="-79"/>
              </a:rPr>
              <a:t>דברים ו</a:t>
            </a:r>
            <a:endParaRPr lang="en-US" sz="3600" dirty="0">
              <a:solidFill>
                <a:schemeClr val="bg1"/>
              </a:solidFill>
              <a:latin typeface="SBL Hebrew" pitchFamily="2" charset="-79"/>
              <a:cs typeface="SBL Hebrew" pitchFamily="2" charset="-79"/>
            </a:endParaRPr>
          </a:p>
        </p:txBody>
      </p:sp>
      <p:pic>
        <p:nvPicPr>
          <p:cNvPr id="1027" name="Picture 3" descr="D:\My Documents\HebrewCourseBriercrestFirstYear2014\Rocine Readings\04 Deut 6_1-25\pics\mezuzah on Jaffa Gate 01-102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19" y="533400"/>
            <a:ext cx="7606762" cy="507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668660" y="5607050"/>
            <a:ext cx="1436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On Jaffa Gate</a:t>
            </a:r>
            <a:endParaRPr lang="en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81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5374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228600" y="381000"/>
            <a:ext cx="8610600" cy="647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itchFamily="2" charset="-79"/>
                <a:cs typeface="SBL Hebrew" pitchFamily="2" charset="-79"/>
              </a:rPr>
              <a:t>	וְזֹ֣את </a:t>
            </a:r>
            <a:r>
              <a:rPr lang="he-IL" sz="24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הַמִּצְוָ֗ה</a:t>
            </a:r>
            <a:r>
              <a:rPr lang="he-IL" sz="24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4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הַֽחֻקִּים֙</a:t>
            </a:r>
            <a:r>
              <a:rPr lang="he-IL" sz="2400" dirty="0">
                <a:latin typeface="SBL Hebrew" pitchFamily="2" charset="-79"/>
                <a:cs typeface="SBL Hebrew" pitchFamily="2" charset="-79"/>
              </a:rPr>
              <a:t> </a:t>
            </a:r>
            <a:r>
              <a:rPr lang="he-IL" sz="2400" dirty="0" smtClean="0">
                <a:latin typeface="SBL Hebrew" pitchFamily="2" charset="-79"/>
                <a:cs typeface="SBL Hebrew" pitchFamily="2" charset="-79"/>
              </a:rPr>
              <a:t>וְ</a:t>
            </a:r>
            <a:r>
              <a:rPr lang="he-IL" sz="2400" dirty="0" smtClean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הַמִּשְׁפָּטִ֔ים</a:t>
            </a:r>
            <a:r>
              <a:rPr lang="he-IL" sz="2400" dirty="0" smtClean="0">
                <a:latin typeface="SBL Hebrew" pitchFamily="2" charset="-79"/>
                <a:cs typeface="SBL Hebrew" pitchFamily="2" charset="-79"/>
              </a:rPr>
              <a:t> אֲשֶׁ֥ר </a:t>
            </a:r>
            <a:r>
              <a:rPr lang="he-IL" sz="2400" dirty="0">
                <a:latin typeface="SBL Hebrew" pitchFamily="2" charset="-79"/>
                <a:cs typeface="SBL Hebrew" pitchFamily="2" charset="-79"/>
              </a:rPr>
              <a:t>צִוָּ֛ה יְהוָ֥ה אֱלֹהֵיכֶ֖ם לְלַמֵּ֣ד אֶתְכֶ֑ם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24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400" dirty="0" smtClean="0">
                <a:latin typeface="SBL Hebrew" pitchFamily="2" charset="-79"/>
                <a:cs typeface="SBL Hebrew" pitchFamily="2" charset="-79"/>
              </a:rPr>
              <a:t>לַעֲשׂ֣וֹת </a:t>
            </a:r>
            <a:r>
              <a:rPr lang="he-IL" sz="2400" dirty="0">
                <a:latin typeface="SBL Hebrew" pitchFamily="2" charset="-79"/>
                <a:cs typeface="SBL Hebrew" pitchFamily="2" charset="-79"/>
              </a:rPr>
              <a:t>בָּאָ֔רֶץ </a:t>
            </a:r>
            <a:r>
              <a:rPr lang="he-IL" sz="2400" dirty="0" smtClean="0">
                <a:latin typeface="SBL Hebrew" pitchFamily="2" charset="-79"/>
                <a:cs typeface="SBL Hebrew" pitchFamily="2" charset="-79"/>
              </a:rPr>
              <a:t>אֲשֶׁ֥ר </a:t>
            </a:r>
            <a:r>
              <a:rPr lang="he-IL" sz="2400" dirty="0">
                <a:latin typeface="SBL Hebrew" pitchFamily="2" charset="-79"/>
                <a:cs typeface="SBL Hebrew" pitchFamily="2" charset="-79"/>
              </a:rPr>
              <a:t>אַתֶּ֛ם עֹבְרִ֥ים שָׁ֖מָּה לְרִשְׁתָּֽהּ׃ </a:t>
            </a:r>
            <a:endParaRPr lang="he-IL" sz="24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400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itchFamily="2" charset="-79"/>
                <a:cs typeface="SBL Hebrew" pitchFamily="2" charset="-79"/>
              </a:rPr>
              <a:t>	לְמַ֨עַן </a:t>
            </a:r>
            <a:r>
              <a:rPr lang="he-IL" sz="2400" dirty="0">
                <a:latin typeface="SBL Hebrew" pitchFamily="2" charset="-79"/>
                <a:cs typeface="SBL Hebrew" pitchFamily="2" charset="-79"/>
              </a:rPr>
              <a:t>תִּירָ֜א אֶת־יְהוָ֣ה אֱלֹהֶ֗יךָ </a:t>
            </a:r>
            <a:r>
              <a:rPr lang="he-IL" sz="2400" dirty="0" smtClean="0">
                <a:latin typeface="SBL Hebrew" pitchFamily="2" charset="-79"/>
                <a:cs typeface="SBL Hebrew" pitchFamily="2" charset="-79"/>
              </a:rPr>
              <a:t>לִ֠שְׁמֹר </a:t>
            </a:r>
            <a:r>
              <a:rPr lang="he-IL" sz="2400" dirty="0">
                <a:latin typeface="SBL Hebrew" pitchFamily="2" charset="-79"/>
                <a:cs typeface="SBL Hebrew" pitchFamily="2" charset="-79"/>
              </a:rPr>
              <a:t>אֶת־כָּל־</a:t>
            </a:r>
            <a:r>
              <a:rPr lang="he-IL" sz="2400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חֻקֹּתָ֣יו</a:t>
            </a:r>
            <a:r>
              <a:rPr lang="he-IL" sz="2400" dirty="0">
                <a:latin typeface="SBL Hebrew" pitchFamily="2" charset="-79"/>
                <a:cs typeface="SBL Hebrew" pitchFamily="2" charset="-79"/>
              </a:rPr>
              <a:t> וּ</a:t>
            </a:r>
            <a:r>
              <a:rPr lang="he-IL" sz="2400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מִצְוֺתָיו֮ </a:t>
            </a:r>
            <a:endParaRPr lang="he-IL" sz="2400" dirty="0" smtClean="0">
              <a:solidFill>
                <a:srgbClr val="FF0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en-US" sz="2400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sz="2400" dirty="0" smtClean="0">
                <a:latin typeface="SBL Hebrew" pitchFamily="2" charset="-79"/>
                <a:cs typeface="SBL Hebrew" pitchFamily="2" charset="-79"/>
              </a:rPr>
              <a:t>אֲשֶׁ֣ר אָנֹכִ֣י מְצַוֶּךָ֒ אַתָּה֙ וּבִנְךָ֣ וּבֶן־בִּנְךָ֔ כֹּ֖ל יְמֵ֣י חַיֶּ֑יךָ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itchFamily="2" charset="-79"/>
                <a:cs typeface="SBL Hebrew" pitchFamily="2" charset="-79"/>
              </a:rPr>
              <a:t>	וּלְמַ֖עַן </a:t>
            </a:r>
            <a:r>
              <a:rPr lang="he-IL" sz="2400" dirty="0">
                <a:latin typeface="SBL Hebrew" pitchFamily="2" charset="-79"/>
                <a:cs typeface="SBL Hebrew" pitchFamily="2" charset="-79"/>
              </a:rPr>
              <a:t>יַאֲרִכֻ֥ן יָמֶֽיךָ׃ </a:t>
            </a:r>
            <a:endParaRPr lang="he-IL" sz="24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en-US" sz="2400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itchFamily="2" charset="-79"/>
                <a:cs typeface="SBL Hebrew" pitchFamily="2" charset="-79"/>
              </a:rPr>
              <a:t>וְשָׁמַעְתָּ֤ </a:t>
            </a:r>
            <a:r>
              <a:rPr lang="he-IL" sz="2400" dirty="0">
                <a:latin typeface="SBL Hebrew" pitchFamily="2" charset="-79"/>
                <a:cs typeface="SBL Hebrew" pitchFamily="2" charset="-79"/>
              </a:rPr>
              <a:t>יִשְׂרָאֵל֙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itchFamily="2" charset="-79"/>
                <a:cs typeface="SBL Hebrew" pitchFamily="2" charset="-79"/>
              </a:rPr>
              <a:t>וְשָׁמַרְתָּ֣ </a:t>
            </a:r>
            <a:r>
              <a:rPr lang="he-IL" sz="2400" dirty="0">
                <a:latin typeface="SBL Hebrew" pitchFamily="2" charset="-79"/>
                <a:cs typeface="SBL Hebrew" pitchFamily="2" charset="-79"/>
              </a:rPr>
              <a:t>לַעֲשׂ֔וֹת </a:t>
            </a:r>
            <a:r>
              <a:rPr lang="he-IL" sz="2400" dirty="0" smtClean="0">
                <a:latin typeface="SBL Hebrew" pitchFamily="2" charset="-79"/>
                <a:cs typeface="SBL Hebrew" pitchFamily="2" charset="-79"/>
              </a:rPr>
              <a:t>אֲשֶׁר֙ </a:t>
            </a:r>
            <a:r>
              <a:rPr lang="he-IL" sz="2400" dirty="0">
                <a:latin typeface="SBL Hebrew" pitchFamily="2" charset="-79"/>
                <a:cs typeface="SBL Hebrew" pitchFamily="2" charset="-79"/>
              </a:rPr>
              <a:t>יִיטַ֣ב לְךָ֔ </a:t>
            </a:r>
            <a:r>
              <a:rPr lang="he-IL" sz="2400" dirty="0" smtClean="0">
                <a:latin typeface="SBL Hebrew" pitchFamily="2" charset="-79"/>
                <a:cs typeface="SBL Hebrew" pitchFamily="2" charset="-79"/>
              </a:rPr>
              <a:t>וַאֲשֶׁ֥ר </a:t>
            </a:r>
            <a:r>
              <a:rPr lang="he-IL" sz="2400" dirty="0">
                <a:latin typeface="SBL Hebrew" pitchFamily="2" charset="-79"/>
                <a:cs typeface="SBL Hebrew" pitchFamily="2" charset="-79"/>
              </a:rPr>
              <a:t>תִּרְבּ֖וּן מְאֹ֑ד </a:t>
            </a:r>
            <a:r>
              <a:rPr lang="he-IL" sz="2400" dirty="0" smtClean="0">
                <a:latin typeface="SBL Hebrew" pitchFamily="2" charset="-79"/>
                <a:cs typeface="SBL Hebrew" pitchFamily="2" charset="-79"/>
              </a:rPr>
              <a:t>כַּאֲשֶׁר֩ </a:t>
            </a:r>
            <a:r>
              <a:rPr lang="he-IL" sz="2400" dirty="0">
                <a:latin typeface="SBL Hebrew" pitchFamily="2" charset="-79"/>
                <a:cs typeface="SBL Hebrew" pitchFamily="2" charset="-79"/>
              </a:rPr>
              <a:t>דִּבֶּ֨ר יְהוָ֜ה אֱלֹהֵ֤י אֲבֹתֶ֙יךָ֙ לָ֔ךְ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>
                <a:latin typeface="SBL Hebrew" pitchFamily="2" charset="-79"/>
                <a:cs typeface="SBL Hebrew" pitchFamily="2" charset="-79"/>
              </a:rPr>
              <a:t>		אֶ֛רֶץ זָבַ֥ת חָלָ֖ב וּדְבָֽשׁ׃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602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Deuteronomy 6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8763000" y="45995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8763000" y="178818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8763000" y="353300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3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61923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228600" y="381000"/>
            <a:ext cx="8610600" cy="647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שְׁמַ֖ע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יִשְׂרָאֵ֑ל יְהוָ֥ה אֱלֹהֵ֖ינוּ יְהוָ֥ה ׀ אֶחָֽד׃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וְאָ֣הַבְתָּ֔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אֵ֖ת יְהוָ֣ה אֱלֹהֶ֑יךָ </a:t>
            </a: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בְּכָל־לְבָבְךָ֥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וּבְכָל־נַפְשְׁךָ֖ וּבְכָל־מְאֹדֶֽךָ׃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en-US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וְהָי֞וּ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הַדְּבָרִ֣ים הָאֵ֗לֶּה אֲשֶׁ֨ר אָנֹכִ֧י מְצַוְּךָ֛ הַיּ֖וֹם עַל־לְבָבֶֽךָ׃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וְשִׁנַּנְתָּ֣ם לְבָנֶ֔יךָ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וְדִבַּרְתָּ֖ בָּ֑ם בְּשִׁבְתְּךָ֤ בְּבֵיתֶ֙ךָ֙ וּבְלֶכְתְּךָ֣ בַדֶּ֔רֶךְ וּֽבְשָׁכְבְּךָ֖ וּבְקוּמֶֽךָ׃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endParaRPr lang="he-IL" sz="24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וּקְשַׁרְתָּ֥ם לְא֖וֹת עַל־יָדֶ֑ךָ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	וְהָי֥וּ לְטֹטָפֹ֖ת בֵּ֥ין עֵינֶֽיךָ׃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endParaRPr lang="he-IL" sz="24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וּכְתַבְתָּ֛ם עַל־מְזוּזֹ֥ת בֵּיתֶ֖ךָ וּבִשְׁעָרֶֽיךָ׃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4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1"/>
            <a:ext cx="11602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Deuteronomy 6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8763000" y="135236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763000" y="221855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6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8763000" y="47586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4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8763000" y="308885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7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8763000" y="439005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8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8763000" y="573366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9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34091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228600" y="381000"/>
            <a:ext cx="8610600" cy="647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וְהָיָ֞ה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כִּ֥י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יְבִיאֲךָ֣ ׀ יְהוָ֣ה אֱלֹהֶ֗יךָ אֶל־הָאָ֜רֶץ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	אֲשֶׁ֨ר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נִשְׁבַּ֧ע לַאֲבֹתֶ֛יךָ לְאַבְרָהָ֛ם לְיִצְחָ֥ק וּֽלְיַעֲקֹ֖ב לָ֣תֶת לָ֑ךְ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	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עָרִ֛ים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גְּדֹלֹ֥ת וְטֹבֹ֖ת אֲשֶׁ֥ר לֹא־בָנִֽיתָ׃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		וּבָ֨תִּ֜ים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מְלֵאִ֣ים כָּל־טוּב֮ אֲשֶׁ֣ר לֹא־מִלֵּאתָ֒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	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וּבֹרֹ֤ת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חֲצוּבִים֙ אֲשֶׁ֣ר לֹא־חָצַ֔בְתָּ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	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כְּרָמִ֥ים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וְזֵיתִ֖ים אֲשֶׁ֣ר לֹא־נָטָ֑עְתָּ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וְאָכַלְתָּ֖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וְשָׂבָֽעְתָּ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׃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763000" y="487536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10</a:t>
            </a:r>
            <a:endParaRPr lang="en-US" sz="1200" dirty="0"/>
          </a:p>
        </p:txBody>
      </p:sp>
      <p:sp>
        <p:nvSpPr>
          <p:cNvPr id="45" name="TextBox 44"/>
          <p:cNvSpPr txBox="1"/>
          <p:nvPr/>
        </p:nvSpPr>
        <p:spPr>
          <a:xfrm>
            <a:off x="8763000" y="261860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11</a:t>
            </a:r>
            <a:endParaRPr 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0" y="-1"/>
            <a:ext cx="11602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Deuteronomy 6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37853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228600" y="381000"/>
            <a:ext cx="8610600" cy="647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הִשָּׁ֣מֶר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לְךָ֔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פֶּן־תִּשְׁכַּ֖ח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אֶת־יְהוָ֑ה אֲשֶׁ֧ר הוֹצִֽיאֲךָ֛ מֵאֶ֥רֶץ מִצְרַ֖יִם מִבֵּ֥ית עֲבָדִֽים׃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אֶת־יְהוָ֧ה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אֱלֹהֶ֛יךָ תִּירָ֖א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וְאֹת֣וֹ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תַעֲבֹ֑ד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וּבִשְׁמ֖וֹ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תִּשָּׁבֵֽעַ׃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לֹ֣א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תֵֽלְכ֔וּן אַחֲרֵ֖י אֱלֹהִ֣ים אֲחֵרִ֑ים מֵאֱלֹהֵי֙ הָֽעַמִּ֔ים אֲשֶׁ֖ר סְבִיבוֹתֵיכֶֽם׃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en-US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	כִּ֣י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אֵ֥ל קַנָּ֛א יְהוָ֥ה אֱלֹהֶ֖יךָ בְּקִרְבֶּ֑ךָ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פֶּן־יֶ֠חֱרֶה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אַף־יְהוָ֤ה אֱלֹהֶ֙יךָ֙ בָּ֔ךְ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וְהִשְׁמִ֣ידְךָ֔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מֵעַ֖ל פְּנֵ֥י הָאֲדָמָֽה׃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en-US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763000" y="457200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12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8763000" y="1777297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13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8763000" y="351433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14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8763000" y="4399194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15</a:t>
            </a:r>
            <a:endParaRPr 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0" y="-1"/>
            <a:ext cx="11602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Deuteronomy 6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37853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228600" y="381000"/>
            <a:ext cx="8610600" cy="64770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לֹ֣א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תְנַסּ֔וּ אֶת־יְהוָ֖ה אֱלֹהֵיכֶ֑ם כַּאֲשֶׁ֥ר נִסִּיתֶ֖ם בַּמַּסָּֽה׃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en-US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שָׁמ֣וֹר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תִּשְׁמְר֔וּן אֶת־</a:t>
            </a:r>
            <a:r>
              <a:rPr lang="he-IL" sz="24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מִצְוֺ֖ת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 יְהוָ֣ה אֱלֹהֵיכֶ֑ם וְ</a:t>
            </a:r>
            <a:r>
              <a:rPr lang="he-IL" sz="2400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עֵדֹתָ֥יו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 וְ</a:t>
            </a:r>
            <a:r>
              <a:rPr lang="he-IL" sz="24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חֻקָּ֖יו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 אֲשֶׁ֥ר צִוָּֽךְ׃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4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וְעָשִׂ֛יתָ הַיָּשָׁ֥ר וְהַטּ֖וֹב בְּעֵינֵ֣י יְהוָ֑ה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	לְמַ֙עַן֙ יִ֣יטַב לָ֔ךְ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	וּבָ֗אתָ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	וְיָֽרַשְׁתָּ֙ אֶת־הָאָ֣רֶץ הַטֹּבָ֔ה אֲשֶׁר־נִשְׁבַּ֥ע יְהוָ֖ה לַאֲבֹתֶֽיךָ׃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4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		לַהֲדֹ֥ף אֶת־כָּל־אֹיְבֶ֖יךָ מִפָּנֶ֑יךָ כַּאֲשֶׁ֖ר דִּבֶּ֥ר יְהוָֽה׃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endParaRPr lang="he-IL" sz="24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	כִּֽי־יִשְׁאָלְךָ֥ בִנְךָ֛ מָחָ֖ר לֵאמֹ֑ר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מָ֣ה </a:t>
            </a:r>
            <a:r>
              <a:rPr lang="he-IL" sz="2400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הָעֵדֹ֗ת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24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הַֽחֻקִּים֙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 וְ</a:t>
            </a:r>
            <a:r>
              <a:rPr lang="he-IL" sz="2400" dirty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הַמִּשְׁפָּטִ֔ים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 אֲשֶׁ֥ר צִוָּ֛ה יְהוָ֥ה אֱלֹהֵ֖ינוּ אֶתְכֶֽם׃ </a:t>
            </a:r>
            <a:endParaRPr lang="en-US" sz="24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763000" y="485193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16</a:t>
            </a:r>
            <a:endParaRPr lang="en-US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8763000" y="1341863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17</a:t>
            </a:r>
            <a:endParaRPr 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0" y="-1"/>
            <a:ext cx="11602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Deuteronomy 6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8763000" y="221913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18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8763000" y="5295124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8763000" y="4419600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19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34461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228600" y="152400"/>
            <a:ext cx="8610600" cy="66294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וְאָמַרְתָּ֣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לְבִנְךָ֔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1147763" algn="r"/>
                <a:tab pos="4114800" algn="r"/>
                <a:tab pos="8629650" algn="l"/>
              </a:tabLst>
            </a:pP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עֲבָדִ֛ים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הָיִ֥ינוּ לְפַרְעֹ֖ה בְּמִצְרָ֑יִם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1147763" algn="r"/>
                <a:tab pos="4114800" algn="r"/>
                <a:tab pos="8629650" algn="l"/>
              </a:tabLst>
            </a:pP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וַיּוֹצִיאֵ֧נוּ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יְהוָ֛ה מִמִּצְרַ֖יִם בְּיָ֥ד חֲזָקָֽה׃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1147763" algn="r"/>
                <a:tab pos="4114800" algn="r"/>
                <a:tab pos="8629650" algn="l"/>
              </a:tabLst>
            </a:pP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1147763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וַיִּתֵּ֣ן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יְהוָ֡ה אוֹתֹ֣ת וּ֠מֹפְתִים גְּדֹלִ֨ים וְרָעִ֧ים ׀ בְּמִצְרַ֛יִם בְּפַרְעֹ֥ה וּבְכָל־בֵּית֖וֹ לְעֵינֵֽינוּ׃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1147763" algn="r"/>
                <a:tab pos="4114800" algn="r"/>
                <a:tab pos="8629650" algn="l"/>
              </a:tabLst>
            </a:pPr>
            <a:r>
              <a:rPr lang="he-IL" sz="1800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endParaRPr lang="he-IL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1147763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	וְאוֹתָ֖נוּ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הוֹצִ֣יא מִשָּׁ֑ם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1147763" algn="r"/>
                <a:tab pos="4114800" algn="r"/>
                <a:tab pos="8629650" algn="l"/>
              </a:tabLst>
            </a:pP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לְמַ֙עַן֙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הָבִ֣יא אֹתָ֔נוּ לָ֤תֶת לָ֙נוּ֙ אֶת־הָאָ֔רֶץ אֲשֶׁ֥ר נִשְׁבַּ֖ע לַאֲבֹתֵֽינוּ׃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1147763" algn="r"/>
                <a:tab pos="4114800" algn="r"/>
                <a:tab pos="8629650" algn="l"/>
              </a:tabLst>
            </a:pP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endParaRPr lang="en-US" sz="18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1147763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וַיְצַוֵּ֣נוּ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יְהוָ֗ה לַעֲשׂוֹת֙ אֶת־כָּל־</a:t>
            </a:r>
            <a:r>
              <a:rPr lang="he-IL" sz="24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הַחֻקִּ֣ים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 הָאֵ֔לֶּה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1147763" algn="r"/>
                <a:tab pos="4114800" algn="r"/>
                <a:tab pos="8629650" algn="l"/>
              </a:tabLst>
            </a:pP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לְיִרְאָ֖ה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אֶת־יְהוָ֣ה אֱלֹהֵ֑ינוּ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1147763" algn="r"/>
                <a:tab pos="4114800" algn="r"/>
                <a:tab pos="8629650" algn="l"/>
              </a:tabLst>
            </a:pP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לְט֥וֹב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לָ֙נוּ֙ כָּל־הַיָּמִ֔ים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1147763" algn="r"/>
                <a:tab pos="4114800" algn="r"/>
                <a:tab pos="8629650" algn="l"/>
              </a:tabLst>
            </a:pP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לְחַיֹּתֵ֖נוּ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כְּהַיּ֥וֹם הַזֶּֽה׃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33363" algn="r"/>
                <a:tab pos="457200" algn="r"/>
                <a:tab pos="690563" algn="r"/>
                <a:tab pos="914400" algn="r"/>
                <a:tab pos="1147763" algn="r"/>
                <a:tab pos="4114800" algn="r"/>
                <a:tab pos="8629650" algn="l"/>
              </a:tabLst>
            </a:pPr>
            <a:r>
              <a:rPr lang="he-IL" sz="1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וּצְדָקָ֖ה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תִּֽהְיֶה־לָּ֑נוּ </a:t>
            </a:r>
            <a:endParaRPr lang="he-IL" sz="24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0" indent="0" algn="r" defTabSz="457200" rtl="1">
              <a:buNone/>
              <a:tabLst>
                <a:tab pos="228600" algn="r"/>
                <a:tab pos="457200" algn="r"/>
                <a:tab pos="690563" algn="r"/>
                <a:tab pos="914400" algn="r"/>
                <a:tab pos="4114800" algn="r"/>
                <a:tab pos="8629650" algn="l"/>
              </a:tabLst>
            </a:pP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24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כִּֽי־נִשְׁמֹ֨ר 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לַעֲשׂ֜וֹת אֶת־כָּל־</a:t>
            </a:r>
            <a:r>
              <a:rPr lang="he-IL" sz="24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הַמִּצְוָ֣ה</a:t>
            </a:r>
            <a:r>
              <a:rPr lang="he-IL" sz="2400" dirty="0">
                <a:latin typeface="SBL Hebrew" panose="02000000000000000000" pitchFamily="2" charset="-79"/>
                <a:cs typeface="SBL Hebrew" panose="02000000000000000000" pitchFamily="2" charset="-79"/>
              </a:rPr>
              <a:t> הַזֹּ֗את לִפְנֵ֛י יְהוָ֥ה אֱלֹהֵ֖ינוּ כַּאֲשֶׁ֥ר צִוָּֽנוּ׃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763000" y="5895201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25</a:t>
            </a:r>
            <a:endParaRPr 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8763000" y="247262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21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8763000" y="1905000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22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8763000" y="2638815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23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8763000" y="3848684"/>
            <a:ext cx="341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24</a:t>
            </a:r>
            <a:endParaRPr lang="en-US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0" y="-1"/>
            <a:ext cx="11602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Deuteronomy 6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96163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err="1" smtClean="0"/>
              <a:t>Deut</a:t>
            </a:r>
            <a:r>
              <a:rPr lang="en-US" sz="1400" dirty="0" smtClean="0"/>
              <a:t> 6:1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</a:pPr>
            <a:r>
              <a:rPr lang="en-US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וְזֹ֣את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הַמִּצְוָ֗ה הַֽחֻקִּים֙ וְהַמִּשְׁפָּטִ֔ים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אֲשֶׁ֥ר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צִוָּ֛ה יְהוָ֥ה אֱלֹהֵיכֶ֖ם לְלַמֵּ֣ד אֶתְכֶ֑ם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לַעֲשׂ֣וֹת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בָּאָ֔רֶץ אֲשֶׁ֥ר אַתֶּ֛ם עֹבְרִ֥ים שָׁ֖מָּה לְרִשְׁתָּֽהּ׃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endParaRPr lang="en-US" dirty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endParaRPr lang="en-US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3722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err="1" smtClean="0"/>
              <a:t>Deut</a:t>
            </a:r>
            <a:r>
              <a:rPr lang="en-US" sz="1400" dirty="0" smtClean="0"/>
              <a:t> 6:1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1"/>
            <a:ext cx="8229600" cy="18288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</a:pPr>
            <a:r>
              <a:rPr lang="en-US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וְזֹ֣את </a:t>
            </a:r>
            <a:r>
              <a:rPr lang="he-IL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הַמִּצְוָ֗ה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 הַֽחֻקִּים֙ וְהַמִּשְׁפָּטִ֔ים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אֲשֶׁ֥ר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צִוָּ֛ה יְהוָ֥ה אֱלֹהֵיכֶ֖ם לְלַמֵּ֣ד אֶתְכֶ֑ם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לַעֲשׂ֣וֹת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בָּאָ֔רֶץ אֲשֶׁ֥ר אַתֶּ֛ם עֹבְרִ֥ים שָׁ֖מָּה לְרִשְׁתָּֽהּ׃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77000" y="381000"/>
            <a:ext cx="761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singular</a:t>
            </a:r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10200" y="381000"/>
            <a:ext cx="602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plural</a:t>
            </a:r>
            <a:endParaRPr lang="en-CA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114800" y="381000"/>
            <a:ext cx="602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plural</a:t>
            </a:r>
            <a:endParaRPr lang="en-CA" sz="1400" dirty="0"/>
          </a:p>
        </p:txBody>
      </p:sp>
    </p:spTree>
    <p:extLst>
      <p:ext uri="{BB962C8B-B14F-4D97-AF65-F5344CB8AC3E}">
        <p14:creationId xmlns:p14="http://schemas.microsoft.com/office/powerpoint/2010/main" val="242962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err="1" smtClean="0"/>
              <a:t>Deut</a:t>
            </a:r>
            <a:r>
              <a:rPr lang="en-US" sz="1400" dirty="0" smtClean="0"/>
              <a:t> 6:1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6477000" y="381000"/>
            <a:ext cx="761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singular</a:t>
            </a:r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10200" y="381000"/>
            <a:ext cx="602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plural</a:t>
            </a:r>
            <a:endParaRPr lang="en-CA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114800" y="381000"/>
            <a:ext cx="602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plural</a:t>
            </a:r>
            <a:endParaRPr lang="en-CA" sz="14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590800"/>
            <a:ext cx="8229600" cy="334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400" dirty="0" err="1" smtClean="0"/>
              <a:t>Deut</a:t>
            </a:r>
            <a:r>
              <a:rPr lang="en-US" sz="1400" dirty="0" smtClean="0"/>
              <a:t> 5:31</a:t>
            </a:r>
            <a:endParaRPr lang="en-US" sz="14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2963429"/>
            <a:ext cx="8229600" cy="17526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Font typeface="Arial" pitchFamily="34" charset="0"/>
              <a:buNone/>
            </a:pPr>
            <a:r>
              <a:rPr lang="en-US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וְאַתָּ֗ה פֹּה֮ עֲמֹ֣ד עִמָּדִי֒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Font typeface="Arial" pitchFamily="34" charset="0"/>
              <a:buNone/>
            </a:pPr>
            <a:r>
              <a:rPr lang="he-IL" dirty="0" smtClean="0">
                <a:latin typeface="SBL Hebrew" pitchFamily="2" charset="-79"/>
                <a:cs typeface="SBL Hebrew" pitchFamily="2" charset="-79"/>
              </a:rPr>
              <a:t>וַאֲדַבְּרָ֣ה אֵלֶ֗יךָ אֵ֧ת כָּל־</a:t>
            </a:r>
            <a:r>
              <a:rPr lang="he-IL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הַמִּצְוָ֛ה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 וְהַחֻקִּ֥ים וְהַמִּשְׁפָּטִ֖ים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Font typeface="Arial" pitchFamily="34" charset="0"/>
              <a:buNone/>
            </a:pPr>
            <a:r>
              <a:rPr lang="he-IL" dirty="0" smtClean="0">
                <a:latin typeface="SBL Hebrew" pitchFamily="2" charset="-79"/>
                <a:cs typeface="SBL Hebrew" pitchFamily="2" charset="-79"/>
              </a:rPr>
              <a:t>אֲשֶׁ֣ר תְּלַמְּדֵ֑ם וְעָשׂ֣וּ בָאָ֔רֶץ אֲשֶׁ֧ר אָנֹכִ֛י נֹתֵ֥ן לָהֶ֖ם לְרִשְׁתָּֽהּ׃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0" y="3352800"/>
            <a:ext cx="761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singular</a:t>
            </a:r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05200" y="3352800"/>
            <a:ext cx="602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plural</a:t>
            </a:r>
            <a:endParaRPr lang="en-CA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057400" y="3352800"/>
            <a:ext cx="602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plural</a:t>
            </a:r>
            <a:endParaRPr lang="en-CA" sz="1400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7200" y="685801"/>
            <a:ext cx="8229600" cy="18288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</a:pPr>
            <a:r>
              <a:rPr lang="en-US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וְזֹ֣את </a:t>
            </a:r>
            <a:r>
              <a:rPr lang="he-IL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הַמִּצְוָ֗ה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 הַֽחֻקִּים֙ וְהַמִּשְׁפָּטִ֔ים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אֲשֶׁ֥ר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צִוָּ֛ה יְהוָ֥ה אֱלֹהֵיכֶ֖ם לְלַמֵּ֣ד אֶתְכֶ֑ם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לַעֲשׂ֣וֹת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בָּאָ֔רֶץ אֲשֶׁ֥ר אַתֶּ֛ם עֹבְרִ֥ים שָׁ֖מָּה לְרִשְׁתָּֽהּ׃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1846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err="1" smtClean="0"/>
              <a:t>Deut</a:t>
            </a:r>
            <a:r>
              <a:rPr lang="en-US" sz="1400" dirty="0" smtClean="0"/>
              <a:t> 6:1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6477000" y="381000"/>
            <a:ext cx="761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singular</a:t>
            </a:r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10200" y="381000"/>
            <a:ext cx="602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plural</a:t>
            </a:r>
            <a:endParaRPr lang="en-CA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114800" y="381000"/>
            <a:ext cx="602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plural</a:t>
            </a:r>
            <a:endParaRPr lang="en-CA" sz="14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2590800"/>
            <a:ext cx="8229600" cy="334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1400" dirty="0" err="1" smtClean="0"/>
              <a:t>Deut</a:t>
            </a:r>
            <a:r>
              <a:rPr lang="en-US" sz="1400" dirty="0" smtClean="0"/>
              <a:t> 5:31</a:t>
            </a:r>
            <a:endParaRPr lang="en-US" sz="14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2963429"/>
            <a:ext cx="8229600" cy="17526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457200" rtl="1">
              <a:buFont typeface="Arial" pitchFamily="34" charset="0"/>
              <a:buNone/>
            </a:pPr>
            <a:r>
              <a:rPr lang="en-US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וְאַתָּ֗ה פֹּה֮ עֲמֹ֣ד עִמָּדִי֒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Font typeface="Arial" pitchFamily="34" charset="0"/>
              <a:buNone/>
            </a:pPr>
            <a:r>
              <a:rPr lang="he-IL" dirty="0" smtClean="0">
                <a:latin typeface="SBL Hebrew" pitchFamily="2" charset="-79"/>
                <a:cs typeface="SBL Hebrew" pitchFamily="2" charset="-79"/>
              </a:rPr>
              <a:t>וַאֲדַבְּרָ֣ה אֵלֶ֗יךָ אֵ֧ת כָּל־</a:t>
            </a:r>
            <a:r>
              <a:rPr lang="he-IL" dirty="0" smtClean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הַמִּצְוָ֛ה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 וְהַחֻקִּ֥ים וְהַמִּשְׁפָּטִ֖ים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Font typeface="Arial" pitchFamily="34" charset="0"/>
              <a:buNone/>
            </a:pPr>
            <a:r>
              <a:rPr lang="he-IL" dirty="0" smtClean="0">
                <a:latin typeface="SBL Hebrew" pitchFamily="2" charset="-79"/>
                <a:cs typeface="SBL Hebrew" pitchFamily="2" charset="-79"/>
              </a:rPr>
              <a:t>אֲשֶׁ֣ר תְּלַמְּדֵ֑ם וְעָשׂ֣וּ בָאָ֔רֶץ אֲשֶׁ֧ר אָנֹכִ֛י נֹתֵ֥ן לָהֶ֖ם לְרִשְׁתָּֽהּ׃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0" y="3352800"/>
            <a:ext cx="761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singular</a:t>
            </a:r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05200" y="3352800"/>
            <a:ext cx="602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plural</a:t>
            </a:r>
            <a:endParaRPr lang="en-CA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057400" y="3352800"/>
            <a:ext cx="602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plural</a:t>
            </a:r>
            <a:endParaRPr lang="en-CA" sz="1400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7200" y="685801"/>
            <a:ext cx="8229600" cy="18288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</a:pPr>
            <a:r>
              <a:rPr lang="en-US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וְזֹ֣את </a:t>
            </a:r>
            <a:r>
              <a:rPr lang="he-IL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הַמִּצְוָ֗ה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 הַֽחֻקִּים֙ וְהַמִּשְׁפָּטִ֔ים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אֲשֶׁ֥ר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צִוָּ֛ה יְהוָ֥ה אֱלֹהֵיכֶ֖ם לְלַמֵּ֣ד אֶתְכֶ֑ם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לַעֲשׂ֣וֹת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בָּאָ֔רֶץ אֲשֶׁ֥ר אַתֶּ֛ם עֹבְרִ֥ים שָׁ֖מָּה לְרִשְׁתָּֽהּ׃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" y="4953000"/>
            <a:ext cx="883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NET Notes (</a:t>
            </a:r>
            <a:r>
              <a:rPr lang="en-US" b="1" dirty="0" err="1"/>
              <a:t>Deu</a:t>
            </a:r>
            <a:r>
              <a:rPr lang="en-US" b="1" dirty="0"/>
              <a:t> 5:31)</a:t>
            </a:r>
            <a:endParaRPr lang="en-US" dirty="0"/>
          </a:p>
          <a:p>
            <a:r>
              <a:rPr lang="en-US" baseline="30000" dirty="0" smtClean="0"/>
              <a:t>38 </a:t>
            </a:r>
            <a:r>
              <a:rPr lang="en-US" b="1" dirty="0" err="1"/>
              <a:t>tn</a:t>
            </a:r>
            <a:r>
              <a:rPr lang="en-US" b="1" dirty="0"/>
              <a:t> </a:t>
            </a:r>
            <a:r>
              <a:rPr lang="en-US" i="1" dirty="0" err="1"/>
              <a:t>Heb</a:t>
            </a:r>
            <a:r>
              <a:rPr lang="en-US" i="1" dirty="0"/>
              <a:t> </a:t>
            </a:r>
            <a:r>
              <a:rPr lang="en-US" dirty="0"/>
              <a:t>"commandment." The MT actually has the singular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הַמִּצְוָה</a:t>
            </a:r>
            <a:r>
              <a:rPr lang="he-IL" dirty="0"/>
              <a:t>)</a:t>
            </a:r>
            <a:r>
              <a:rPr lang="en-US" dirty="0"/>
              <a:t>, </a:t>
            </a:r>
            <a:r>
              <a:rPr lang="en-US" i="1" dirty="0" err="1"/>
              <a:t>hammitsvah</a:t>
            </a:r>
            <a:r>
              <a:rPr lang="he-IL" dirty="0"/>
              <a:t>(</a:t>
            </a:r>
            <a:r>
              <a:rPr lang="en-US" dirty="0"/>
              <a:t>, suggesting perhaps that the following terms 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חֻקִּים</a:t>
            </a:r>
            <a:r>
              <a:rPr lang="he-IL" dirty="0"/>
              <a:t>) </a:t>
            </a:r>
            <a:r>
              <a:rPr lang="en-US" dirty="0" smtClean="0"/>
              <a:t> </a:t>
            </a:r>
            <a:r>
              <a:rPr lang="en-US" i="1" dirty="0" err="1" smtClean="0"/>
              <a:t>khuqqim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מִשְׁפָּטִים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i="1" dirty="0" err="1" smtClean="0"/>
              <a:t>mishpatim</a:t>
            </a:r>
            <a:r>
              <a:rPr lang="he-IL" dirty="0" smtClean="0"/>
              <a:t>(</a:t>
            </a:r>
            <a:r>
              <a:rPr lang="en-US" dirty="0" smtClean="0"/>
              <a:t> are </a:t>
            </a:r>
            <a:r>
              <a:rPr lang="en-US" dirty="0"/>
              <a:t>in </a:t>
            </a:r>
            <a:r>
              <a:rPr lang="en-US" dirty="0" err="1"/>
              <a:t>epexegetical</a:t>
            </a:r>
            <a:r>
              <a:rPr lang="en-US" dirty="0"/>
              <a:t> apposition to "commandment." That is, the phrase could be translated "the entire command, namely, the statutes and ordinances." This would essentially make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מִצְוָה</a:t>
            </a:r>
            <a:r>
              <a:rPr lang="en-US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i="1" dirty="0" err="1" smtClean="0"/>
              <a:t>mitsvah</a:t>
            </a:r>
            <a:r>
              <a:rPr lang="he-IL" dirty="0"/>
              <a:t>(</a:t>
            </a:r>
            <a:r>
              <a:rPr lang="en-US" dirty="0"/>
              <a:t> synonymous with </a:t>
            </a:r>
            <a:r>
              <a:rPr lang="he-IL" dirty="0"/>
              <a:t>) </a:t>
            </a:r>
            <a:r>
              <a:rPr lang="he-IL" dirty="0">
                <a:solidFill>
                  <a:schemeClr val="accent6">
                    <a:lumMod val="50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תּוֹרָה</a:t>
            </a:r>
            <a:r>
              <a:rPr lang="en-US" i="1" dirty="0" err="1"/>
              <a:t>torah</a:t>
            </a:r>
            <a:r>
              <a:rPr lang="he-IL" dirty="0"/>
              <a:t>(</a:t>
            </a:r>
            <a:r>
              <a:rPr lang="en-US" dirty="0"/>
              <a:t>, the usual term for the whole collection of law.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214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err="1" smtClean="0"/>
              <a:t>Deut</a:t>
            </a:r>
            <a:r>
              <a:rPr lang="en-US" sz="1400" dirty="0" smtClean="0"/>
              <a:t> 6:1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6477000" y="381000"/>
            <a:ext cx="761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singular</a:t>
            </a:r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10200" y="381000"/>
            <a:ext cx="602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00FF"/>
                </a:solidFill>
              </a:rPr>
              <a:t>plural</a:t>
            </a:r>
            <a:endParaRPr lang="en-CA" sz="14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14800" y="381000"/>
            <a:ext cx="602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8000"/>
                </a:solidFill>
              </a:rPr>
              <a:t>plural</a:t>
            </a:r>
            <a:endParaRPr lang="en-CA" sz="1400" dirty="0">
              <a:solidFill>
                <a:srgbClr val="008000"/>
              </a:solidFill>
            </a:endParaRP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7200" y="685801"/>
            <a:ext cx="8229600" cy="18288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</a:pPr>
            <a:r>
              <a:rPr lang="en-US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וְזֹ֣את </a:t>
            </a:r>
            <a:r>
              <a:rPr lang="he-IL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הַמִּצְוָ֗ה </a:t>
            </a:r>
            <a:r>
              <a:rPr lang="he-IL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הַֽחֻקִּים֙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 וְ</a:t>
            </a:r>
            <a:r>
              <a:rPr lang="he-IL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הַמִּשְׁפָּטִ֔ים </a:t>
            </a:r>
            <a:endParaRPr lang="en-US" dirty="0" smtClean="0">
              <a:solidFill>
                <a:srgbClr val="008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אֲשֶׁ֥ר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צִוָּ֛ה יְהוָ֥ה אֱלֹהֵיכֶ֖ם לְלַמֵּ֣ד אֶתְכֶ֑ם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לַעֲשׂ֣וֹת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בָּאָ֔רֶץ אֲשֶׁ֥ר אַתֶּ֛ם עֹבְרִ֥ים שָׁ֖מָּה לְרִשְׁתָּֽהּ׃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3200" y="2919948"/>
            <a:ext cx="8652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1600" b="1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מִצְוָה</a:t>
            </a:r>
            <a:r>
              <a:rPr lang="he-IL" sz="1600" b="1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vi-VN" sz="1600" i="1" dirty="0" smtClean="0">
                <a:cs typeface="SBL Hebrew" panose="02000000000000000000" pitchFamily="2" charset="-79"/>
              </a:rPr>
              <a:t>miṣwâ</a:t>
            </a:r>
            <a:r>
              <a:rPr lang="vi-VN" sz="1600" dirty="0" smtClean="0">
                <a:cs typeface="SBL Hebrew" panose="02000000000000000000" pitchFamily="2" charset="-79"/>
              </a:rPr>
              <a:t>, </a:t>
            </a:r>
            <a:r>
              <a:rPr lang="vi-VN" sz="1600" dirty="0">
                <a:cs typeface="SBL Hebrew" panose="02000000000000000000" pitchFamily="2" charset="-79"/>
              </a:rPr>
              <a:t>nom. command, </a:t>
            </a:r>
            <a:r>
              <a:rPr lang="vi-VN" sz="1600" dirty="0" smtClean="0">
                <a:cs typeface="SBL Hebrew" panose="02000000000000000000" pitchFamily="2" charset="-79"/>
              </a:rPr>
              <a:t>commandment</a:t>
            </a:r>
            <a:endParaRPr lang="en-US" sz="1600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endParaRPr lang="en-US" sz="16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en-US" sz="1600" b="1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OT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	The nom. occurs 180x, 43x in Deut. Most of the occurrences of ‏</a:t>
            </a:r>
            <a:r>
              <a:rPr lang="he-IL" sz="16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מִצְוָה</a:t>
            </a:r>
            <a:r>
              <a:rPr lang="he-IL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‎ 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in the OT </a:t>
            </a:r>
            <a:r>
              <a:rPr lang="en-US" sz="1600" u="sng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parallel the various meanings of</a:t>
            </a:r>
            <a:r>
              <a:rPr lang="en-US" sz="16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‏</a:t>
            </a:r>
            <a:r>
              <a:rPr lang="he-IL" sz="1600" dirty="0" smtClean="0">
                <a:solidFill>
                  <a:schemeClr val="accent6">
                    <a:lumMod val="50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תּוֹרָה</a:t>
            </a:r>
            <a:r>
              <a:rPr lang="en-US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. In 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fact, there are numerous passages where the two terms are at least juxtaposed, if not used interchangeably (e.g., Gen 26:5; </a:t>
            </a:r>
            <a:r>
              <a:rPr lang="en-US" sz="16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Exod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 16:28; 24:12; Lev 27:34; </a:t>
            </a:r>
            <a:r>
              <a:rPr lang="en-US" sz="16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Num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 36:13; </a:t>
            </a:r>
            <a:r>
              <a:rPr lang="en-US" sz="16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Deut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 30:10; etc.). There are many references of </a:t>
            </a:r>
            <a:r>
              <a:rPr lang="en-US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‏</a:t>
            </a:r>
            <a:r>
              <a:rPr lang="he-IL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16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מִצְוָה</a:t>
            </a:r>
            <a:r>
              <a:rPr lang="he-IL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‎ ‏</a:t>
            </a:r>
            <a:r>
              <a:rPr lang="he-IL" sz="16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מִצְווֹת</a:t>
            </a:r>
            <a:r>
              <a:rPr lang="he-IL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‎</a:t>
            </a:r>
            <a:r>
              <a:rPr lang="en-US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referring 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to </a:t>
            </a:r>
            <a:r>
              <a:rPr lang="en-US" sz="1600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general laws of God 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(Gen 26:5; </a:t>
            </a:r>
            <a:r>
              <a:rPr lang="en-US" sz="16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Exod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 20:6) or to the </a:t>
            </a:r>
            <a:r>
              <a:rPr lang="en-US" sz="1600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Mosaic legislation in general 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16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Neh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 1:5, 7, 9). Such a use is also seen in the Psalms, in particular Ps 119. Another use in the Psalms is to juxtapose ‏</a:t>
            </a:r>
            <a:r>
              <a:rPr lang="he-IL" sz="16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מִצְוָה</a:t>
            </a:r>
            <a:r>
              <a:rPr lang="he-IL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‎ 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to the “fear of Yahweh/God” (Ps 19:9; 112:1; see also Eccl 12:13; ‏</a:t>
            </a:r>
            <a:r>
              <a:rPr lang="he-IL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יִרְאָה</a:t>
            </a:r>
            <a:r>
              <a:rPr lang="he-IL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‎</a:t>
            </a:r>
            <a:r>
              <a:rPr lang="en-US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). 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The term is likewise used to describe the cultic contents of Leviticus, both in the sense of </a:t>
            </a:r>
            <a:r>
              <a:rPr lang="en-US" sz="1600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specific regulations 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(e.g., 4:2, 13, 27; 5:17) and the </a:t>
            </a:r>
            <a:r>
              <a:rPr lang="en-US" sz="1600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book as a whole 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(27:34). The closing verse of </a:t>
            </a:r>
            <a:r>
              <a:rPr lang="en-US" sz="16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Num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 (</a:t>
            </a:r>
            <a:r>
              <a:rPr lang="en-US" sz="16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Num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 36:13) may similarly use ‏</a:t>
            </a:r>
            <a:r>
              <a:rPr lang="he-IL" sz="16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מִצְוָה</a:t>
            </a:r>
            <a:r>
              <a:rPr lang="he-IL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‎ 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to describe the </a:t>
            </a:r>
            <a:r>
              <a:rPr lang="en-US" sz="1600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contents of that book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. Likewise in </a:t>
            </a:r>
            <a:r>
              <a:rPr lang="en-US" sz="16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Deut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 the term is sometimes used to describe the </a:t>
            </a:r>
            <a:r>
              <a:rPr lang="en-US" sz="1600" u="sng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book as a whole</a:t>
            </a:r>
            <a:r>
              <a:rPr lang="en-US" sz="1600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(e.g., </a:t>
            </a:r>
            <a:r>
              <a:rPr lang="en-US" sz="16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Deut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 4:2; </a:t>
            </a:r>
            <a:r>
              <a:rPr lang="en-US" sz="1600" b="1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6:1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; 11:8; 15:5; 19:9). In </a:t>
            </a:r>
            <a:r>
              <a:rPr lang="en-US" sz="16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Prov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, ‏</a:t>
            </a:r>
            <a:r>
              <a:rPr lang="he-IL" sz="16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מִצְוָה</a:t>
            </a:r>
            <a:r>
              <a:rPr lang="he-IL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describes 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the contents of human or fatherly instruction (e.g., </a:t>
            </a:r>
            <a:r>
              <a:rPr lang="en-US" sz="16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Prov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 2:1; 3:1; 6:20; 7:1–2). It also refers on occasion to the contents of a king’s commands (</a:t>
            </a:r>
            <a:r>
              <a:rPr lang="en-US" sz="16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Esth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 3:3; Eccl 8:5; Isa 36:21).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263200" y="2560638"/>
            <a:ext cx="8347401" cy="334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dirty="0" smtClean="0"/>
              <a:t>NIDOTTE (The </a:t>
            </a:r>
            <a:r>
              <a:rPr lang="en-US" sz="1400" dirty="0"/>
              <a:t>New International Dictionary of Old Testament Theology and </a:t>
            </a:r>
            <a:r>
              <a:rPr lang="en-US" sz="1400" dirty="0" smtClean="0"/>
              <a:t>Exegesis)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6832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err="1" smtClean="0"/>
              <a:t>Deut</a:t>
            </a:r>
            <a:r>
              <a:rPr lang="en-US" sz="1400" dirty="0" smtClean="0"/>
              <a:t> 6:1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6477000" y="381000"/>
            <a:ext cx="761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singular</a:t>
            </a:r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10200" y="381000"/>
            <a:ext cx="602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00FF"/>
                </a:solidFill>
              </a:rPr>
              <a:t>plural</a:t>
            </a:r>
            <a:endParaRPr lang="en-CA" sz="14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14800" y="381000"/>
            <a:ext cx="602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8000"/>
                </a:solidFill>
              </a:rPr>
              <a:t>plural</a:t>
            </a:r>
            <a:endParaRPr lang="en-CA" sz="1400" dirty="0">
              <a:solidFill>
                <a:srgbClr val="008000"/>
              </a:solidFill>
            </a:endParaRP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7200" y="685801"/>
            <a:ext cx="8229600" cy="18288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</a:pPr>
            <a:r>
              <a:rPr lang="en-US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וְזֹ֣את </a:t>
            </a:r>
            <a:r>
              <a:rPr lang="he-IL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הַמִּצְוָ֗ה </a:t>
            </a:r>
            <a:r>
              <a:rPr lang="he-IL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הַֽחֻקִּים֙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 וְ</a:t>
            </a:r>
            <a:r>
              <a:rPr lang="he-IL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הַמִּשְׁפָּטִ֔ים </a:t>
            </a:r>
            <a:endParaRPr lang="en-US" dirty="0" smtClean="0">
              <a:solidFill>
                <a:srgbClr val="008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אֲשֶׁ֥ר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צִוָּ֛ה יְהוָ֥ה אֱלֹהֵיכֶ֖ם לְלַמֵּ֣ד אֶתְכֶ֑ם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לַעֲשׂ֣וֹת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בָּאָ֔רֶץ אֲשֶׁ֥ר אַתֶּ֛ם עֹבְרִ֥ים שָׁ֖מָּה לְרִשְׁתָּֽהּ׃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3200" y="2895600"/>
            <a:ext cx="8652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1600" b="1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חֹק </a:t>
            </a:r>
            <a:r>
              <a:rPr lang="en-US" sz="1600" b="1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vi-VN" sz="1600" i="1" dirty="0">
                <a:cs typeface="SBL Hebrew" panose="02000000000000000000" pitchFamily="2" charset="-79"/>
              </a:rPr>
              <a:t>ḥōq</a:t>
            </a:r>
            <a:r>
              <a:rPr lang="vi-VN" sz="1600" dirty="0">
                <a:cs typeface="SBL Hebrew" panose="02000000000000000000" pitchFamily="2" charset="-79"/>
              </a:rPr>
              <a:t>, nom. portion, work, task, obligation, specific time, boundary, limit, law, order, definition; </a:t>
            </a:r>
            <a:r>
              <a:rPr lang="he-IL" sz="16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חֻקָּה </a:t>
            </a:r>
            <a:r>
              <a:rPr lang="en-US" sz="16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vi-VN" sz="1600" dirty="0">
                <a:cs typeface="SBL Hebrew" panose="02000000000000000000" pitchFamily="2" charset="-79"/>
              </a:rPr>
              <a:t>ḥuqqâ, due, statute</a:t>
            </a:r>
            <a:endParaRPr lang="en-US" sz="1600" b="1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endParaRPr lang="en-US" sz="16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en-US" sz="1600" b="1" dirty="0">
                <a:latin typeface="SBL Hebrew" panose="02000000000000000000" pitchFamily="2" charset="-79"/>
                <a:cs typeface="SBL Hebrew" panose="02000000000000000000" pitchFamily="2" charset="-79"/>
              </a:rPr>
              <a:t>OT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	1. The nom. ‏</a:t>
            </a:r>
            <a:r>
              <a:rPr lang="he-IL" sz="16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חֹק</a:t>
            </a:r>
            <a:r>
              <a:rPr lang="he-IL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‎ 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occurs 129x in OT, ‏</a:t>
            </a:r>
            <a:r>
              <a:rPr lang="he-IL" sz="16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חֻקָּה</a:t>
            </a:r>
            <a:r>
              <a:rPr lang="he-IL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‎ 100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x. The uses of these two words </a:t>
            </a:r>
            <a:r>
              <a:rPr lang="en-US" sz="1600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generally overlap</a:t>
            </a:r>
            <a:r>
              <a:rPr lang="en-US" sz="16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those ‏of ‏</a:t>
            </a:r>
            <a:r>
              <a:rPr lang="he-IL" sz="1600" dirty="0">
                <a:solidFill>
                  <a:schemeClr val="accent6">
                    <a:lumMod val="50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תּוֹרָה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, </a:t>
            </a:r>
            <a:r>
              <a:rPr lang="he-IL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‎ ‏</a:t>
            </a:r>
            <a:r>
              <a:rPr lang="he-IL" sz="1600" dirty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מִשְׁפָּט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and </a:t>
            </a:r>
            <a:r>
              <a:rPr lang="he-IL" sz="1600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מִצְוָה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.</a:t>
            </a:r>
            <a:r>
              <a:rPr lang="he-IL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‎ 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Many instances of ‏</a:t>
            </a:r>
            <a:r>
              <a:rPr lang="he-IL" sz="16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חֹק</a:t>
            </a:r>
            <a:r>
              <a:rPr lang="he-IL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‎ 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and ‏</a:t>
            </a:r>
            <a:r>
              <a:rPr lang="he-IL" sz="16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חֻקָּה</a:t>
            </a:r>
            <a:r>
              <a:rPr lang="he-IL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‎ 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are juxtaposed to these other terms, suggesting possibly that, in those cases, they </a:t>
            </a:r>
            <a:r>
              <a:rPr lang="en-US" sz="1600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share roughly the same semantic domains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, although </a:t>
            </a:r>
            <a:r>
              <a:rPr lang="en-US" sz="1600" dirty="0">
                <a:solidFill>
                  <a:srgbClr val="7030A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some argue for clear distinctions 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(e.g., ‏</a:t>
            </a:r>
            <a:r>
              <a:rPr lang="he-IL" sz="16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חֹק</a:t>
            </a:r>
            <a:r>
              <a:rPr lang="he-IL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‎ 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refers to cultic law and ‏</a:t>
            </a:r>
            <a:r>
              <a:rPr lang="he-IL" sz="1600" dirty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מִשְׁפָּט</a:t>
            </a:r>
            <a:r>
              <a:rPr lang="he-IL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1600" dirty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to civil [</a:t>
            </a:r>
            <a:r>
              <a:rPr lang="en-US" sz="1600" i="1" dirty="0">
                <a:latin typeface="SBL Hebrew" panose="02000000000000000000" pitchFamily="2" charset="-79"/>
                <a:cs typeface="SBL Hebrew" panose="02000000000000000000" pitchFamily="2" charset="-79"/>
              </a:rPr>
              <a:t>TDOT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 5:143]). In the final analysis, however, it is </a:t>
            </a:r>
            <a:r>
              <a:rPr lang="en-US" sz="1600" u="sng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difficult to draw distinctions</a:t>
            </a:r>
            <a:r>
              <a:rPr lang="en-US" sz="1600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(</a:t>
            </a:r>
            <a:r>
              <a:rPr lang="en-US" sz="16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VanGemeren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, 184–87).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63200" y="2560638"/>
            <a:ext cx="8347401" cy="334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dirty="0" smtClean="0"/>
              <a:t>NIDOTTE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1140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/>
          </a:bodyPr>
          <a:lstStyle/>
          <a:p>
            <a:pPr algn="r"/>
            <a:r>
              <a:rPr lang="en-US" sz="1400" dirty="0" err="1" smtClean="0"/>
              <a:t>Deut</a:t>
            </a:r>
            <a:r>
              <a:rPr lang="en-US" sz="1400" dirty="0" smtClean="0"/>
              <a:t> 6:1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6477000" y="381000"/>
            <a:ext cx="761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singular</a:t>
            </a:r>
            <a:endParaRPr lang="en-CA" sz="1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10200" y="381000"/>
            <a:ext cx="602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00FF"/>
                </a:solidFill>
              </a:rPr>
              <a:t>plural</a:t>
            </a:r>
            <a:endParaRPr lang="en-CA" sz="14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14800" y="381000"/>
            <a:ext cx="602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8000"/>
                </a:solidFill>
              </a:rPr>
              <a:t>plural</a:t>
            </a:r>
            <a:endParaRPr lang="en-CA" sz="1400" dirty="0">
              <a:solidFill>
                <a:srgbClr val="008000"/>
              </a:solidFill>
            </a:endParaRP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7200" y="685801"/>
            <a:ext cx="8229600" cy="1828800"/>
          </a:xfrm>
        </p:spPr>
        <p:txBody>
          <a:bodyPr>
            <a:normAutofit/>
          </a:bodyPr>
          <a:lstStyle/>
          <a:p>
            <a:pPr marL="0" indent="0" algn="r" defTabSz="457200" rtl="1">
              <a:buNone/>
            </a:pPr>
            <a:r>
              <a:rPr lang="en-US" dirty="0" smtClean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וְזֹ֣את </a:t>
            </a:r>
            <a:r>
              <a:rPr lang="he-IL" dirty="0">
                <a:solidFill>
                  <a:srgbClr val="FF0000"/>
                </a:solidFill>
                <a:latin typeface="SBL Hebrew" pitchFamily="2" charset="-79"/>
                <a:cs typeface="SBL Hebrew" pitchFamily="2" charset="-79"/>
              </a:rPr>
              <a:t>הַמִּצְוָ֗ה </a:t>
            </a:r>
            <a:r>
              <a:rPr lang="he-IL" dirty="0">
                <a:solidFill>
                  <a:srgbClr val="0000FF"/>
                </a:solidFill>
                <a:latin typeface="SBL Hebrew" pitchFamily="2" charset="-79"/>
                <a:cs typeface="SBL Hebrew" pitchFamily="2" charset="-79"/>
              </a:rPr>
              <a:t>הַֽחֻקִּים֙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 וְ</a:t>
            </a:r>
            <a:r>
              <a:rPr lang="he-IL" dirty="0">
                <a:solidFill>
                  <a:srgbClr val="008000"/>
                </a:solidFill>
                <a:latin typeface="SBL Hebrew" pitchFamily="2" charset="-79"/>
                <a:cs typeface="SBL Hebrew" pitchFamily="2" charset="-79"/>
              </a:rPr>
              <a:t>הַמִּשְׁפָּטִ֔ים </a:t>
            </a:r>
            <a:endParaRPr lang="en-US" dirty="0" smtClean="0">
              <a:solidFill>
                <a:srgbClr val="008000"/>
              </a:solidFill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אֲשֶׁ֥ר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צִוָּ֛ה יְהוָ֥ה אֱלֹהֵיכֶ֖ם לְלַמֵּ֣ד אֶתְכֶ֑ם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  <a:p>
            <a:pPr marL="0" indent="0" algn="r" defTabSz="457200" rtl="1">
              <a:buNone/>
            </a:pPr>
            <a:r>
              <a:rPr lang="en-US" dirty="0">
                <a:latin typeface="SBL Hebrew" pitchFamily="2" charset="-79"/>
                <a:cs typeface="SBL Hebrew" pitchFamily="2" charset="-79"/>
              </a:rPr>
              <a:t>	</a:t>
            </a:r>
            <a:r>
              <a:rPr lang="he-IL" dirty="0" smtClean="0">
                <a:latin typeface="SBL Hebrew" pitchFamily="2" charset="-79"/>
                <a:cs typeface="SBL Hebrew" pitchFamily="2" charset="-79"/>
              </a:rPr>
              <a:t>לַעֲשׂ֣וֹת </a:t>
            </a:r>
            <a:r>
              <a:rPr lang="he-IL" dirty="0">
                <a:latin typeface="SBL Hebrew" pitchFamily="2" charset="-79"/>
                <a:cs typeface="SBL Hebrew" pitchFamily="2" charset="-79"/>
              </a:rPr>
              <a:t>בָּאָ֔רֶץ אֲשֶׁ֥ר אַתֶּ֛ם עֹבְרִ֥ים שָׁ֖מָּה לְרִשְׁתָּֽהּ׃ </a:t>
            </a:r>
            <a:endParaRPr lang="en-US" dirty="0" smtClean="0">
              <a:latin typeface="SBL Hebrew" pitchFamily="2" charset="-79"/>
              <a:cs typeface="SBL Hebrew" pitchFamily="2" charset="-79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3200" y="2895600"/>
            <a:ext cx="8652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1600" b="1" dirty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מִשְׁפָּט </a:t>
            </a:r>
            <a:r>
              <a:rPr lang="en-US" sz="1600" b="1" dirty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vi-VN" sz="1600" i="1" dirty="0">
                <a:cs typeface="SBL Hebrew" panose="02000000000000000000" pitchFamily="2" charset="-79"/>
              </a:rPr>
              <a:t>mišpāṭ</a:t>
            </a:r>
            <a:r>
              <a:rPr lang="vi-VN" sz="1600" dirty="0">
                <a:cs typeface="SBL Hebrew" panose="02000000000000000000" pitchFamily="2" charset="-79"/>
              </a:rPr>
              <a:t>, nom. judgment, decision by arbitration, legal specifications, legal case, legal </a:t>
            </a:r>
            <a:r>
              <a:rPr lang="vi-VN" sz="1600" dirty="0" smtClean="0">
                <a:cs typeface="SBL Hebrew" panose="02000000000000000000" pitchFamily="2" charset="-79"/>
              </a:rPr>
              <a:t>claim</a:t>
            </a:r>
            <a:endParaRPr lang="en-US" sz="16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endParaRPr lang="en-US" sz="1600" b="1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en-US" sz="1600" b="1" dirty="0">
                <a:latin typeface="SBL Hebrew" panose="02000000000000000000" pitchFamily="2" charset="-79"/>
                <a:cs typeface="SBL Hebrew" panose="02000000000000000000" pitchFamily="2" charset="-79"/>
              </a:rPr>
              <a:t>OT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	1. This word occurs 425x in OT. Although ‏</a:t>
            </a:r>
            <a:r>
              <a:rPr lang="he-IL" sz="1600" dirty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מִשְׁפָּט</a:t>
            </a:r>
            <a:r>
              <a:rPr lang="he-IL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‎ 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encompasses a </a:t>
            </a:r>
            <a:r>
              <a:rPr lang="en-US" sz="1600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variety of meanings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, it has </a:t>
            </a:r>
            <a:r>
              <a:rPr lang="en-US" sz="1600" u="sng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decided judicial connotations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. What is most often the topic of concern is the process governing the </a:t>
            </a:r>
            <a:r>
              <a:rPr lang="en-US" sz="1600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settling of some dispute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, whether between human parties or between God and the Israelites, or the actual verdict itself. ‏</a:t>
            </a:r>
            <a:r>
              <a:rPr lang="he-IL" sz="1600" dirty="0">
                <a:solidFill>
                  <a:srgbClr val="008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מִשְׁפָּט</a:t>
            </a:r>
            <a:r>
              <a:rPr lang="he-IL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‎ 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is </a:t>
            </a:r>
            <a:r>
              <a:rPr lang="en-US" sz="1600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often found in close proximity 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to other legal terms such as ‏</a:t>
            </a:r>
            <a:r>
              <a:rPr lang="he-IL" sz="1600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חֹק</a:t>
            </a:r>
            <a:r>
              <a:rPr lang="he-IL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‎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, ‏</a:t>
            </a:r>
            <a:r>
              <a:rPr lang="he-IL" sz="1600" dirty="0">
                <a:solidFill>
                  <a:schemeClr val="accent6">
                    <a:lumMod val="50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תּוֹרָה</a:t>
            </a:r>
            <a:r>
              <a:rPr lang="he-IL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‎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, ‏</a:t>
            </a:r>
            <a:r>
              <a:rPr lang="he-IL" sz="1600" dirty="0">
                <a:solidFill>
                  <a:schemeClr val="accent6">
                    <a:lumMod val="50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צֶדֶק</a:t>
            </a:r>
            <a:r>
              <a:rPr lang="he-IL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‎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, and ‏</a:t>
            </a:r>
            <a:r>
              <a:rPr lang="he-IL" sz="1600" dirty="0">
                <a:solidFill>
                  <a:schemeClr val="accent6">
                    <a:lumMod val="50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צְדָקָה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.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63200" y="2560638"/>
            <a:ext cx="8347401" cy="334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dirty="0" smtClean="0"/>
              <a:t>NIDOTTE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4674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63200" y="715962"/>
            <a:ext cx="8652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1600" b="1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עוּד</a:t>
            </a:r>
            <a:r>
              <a:rPr lang="he-IL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1600" i="1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ʿ</a:t>
            </a:r>
            <a:r>
              <a:rPr lang="en-US" sz="1600" i="1" dirty="0" err="1">
                <a:latin typeface="SBL Hebrew" panose="02000000000000000000" pitchFamily="2" charset="-79"/>
                <a:cs typeface="SBL Hebrew" panose="02000000000000000000" pitchFamily="2" charset="-79"/>
              </a:rPr>
              <a:t>ûd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 I), pi. surround, encircle; </a:t>
            </a:r>
            <a:r>
              <a:rPr lang="en-US" sz="16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po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./</a:t>
            </a:r>
            <a:r>
              <a:rPr lang="en-US" sz="16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hitpol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. help; hi./ho. warn, admonish, call to </a:t>
            </a:r>
            <a:r>
              <a:rPr lang="en-US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witness, 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a denom. vb. </a:t>
            </a:r>
            <a:r>
              <a:rPr lang="en-US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from</a:t>
            </a:r>
            <a:r>
              <a:rPr lang="en-US" sz="1600" b="1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‏</a:t>
            </a:r>
            <a:r>
              <a:rPr lang="he-IL" sz="1600" b="1" dirty="0">
                <a:latin typeface="SBL Hebrew" panose="02000000000000000000" pitchFamily="2" charset="-79"/>
                <a:cs typeface="SBL Hebrew" panose="02000000000000000000" pitchFamily="2" charset="-79"/>
              </a:rPr>
              <a:t>עוּד</a:t>
            </a:r>
            <a:r>
              <a:rPr lang="he-IL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1600" i="1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ʿ</a:t>
            </a:r>
            <a:r>
              <a:rPr lang="en-US" sz="1600" i="1" dirty="0" err="1">
                <a:latin typeface="SBL Hebrew" panose="02000000000000000000" pitchFamily="2" charset="-79"/>
                <a:cs typeface="SBL Hebrew" panose="02000000000000000000" pitchFamily="2" charset="-79"/>
              </a:rPr>
              <a:t>ē</a:t>
            </a:r>
            <a:r>
              <a:rPr lang="en-US" sz="1600" i="1" dirty="0" err="1" smtClean="0">
                <a:latin typeface="SBL Hebrew" panose="02000000000000000000" pitchFamily="2" charset="-79"/>
                <a:cs typeface="SBL Hebrew" panose="02000000000000000000" pitchFamily="2" charset="-79"/>
              </a:rPr>
              <a:t>d</a:t>
            </a:r>
            <a:r>
              <a:rPr lang="en-US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, 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nom. </a:t>
            </a:r>
            <a:r>
              <a:rPr lang="en-US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witness; </a:t>
            </a:r>
            <a:r>
              <a:rPr lang="he-IL" sz="16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עֵדָה</a:t>
            </a:r>
            <a:r>
              <a:rPr lang="he-IL" sz="1600" i="1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ʿ</a:t>
            </a:r>
            <a:r>
              <a:rPr lang="en-US" sz="1600" i="1" dirty="0" err="1">
                <a:latin typeface="SBL Hebrew" panose="02000000000000000000" pitchFamily="2" charset="-79"/>
                <a:cs typeface="SBL Hebrew" panose="02000000000000000000" pitchFamily="2" charset="-79"/>
              </a:rPr>
              <a:t>ēda</a:t>
            </a:r>
            <a:r>
              <a:rPr lang="en-US" sz="1600" i="1" dirty="0">
                <a:latin typeface="SBL Hebrew" panose="02000000000000000000" pitchFamily="2" charset="-79"/>
                <a:cs typeface="SBL Hebrew" panose="02000000000000000000" pitchFamily="2" charset="-79"/>
              </a:rPr>
              <a:t>̂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 II), nom. </a:t>
            </a:r>
            <a:r>
              <a:rPr lang="en-US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witness; </a:t>
            </a:r>
            <a:r>
              <a:rPr lang="he-IL" sz="1600" b="1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תְּעוּדָה</a:t>
            </a:r>
            <a:r>
              <a:rPr lang="en-US" sz="1600" i="1" dirty="0" err="1" smtClean="0">
                <a:latin typeface="SBL Hebrew" panose="02000000000000000000" pitchFamily="2" charset="-79"/>
                <a:cs typeface="SBL Hebrew" panose="02000000000000000000" pitchFamily="2" charset="-79"/>
              </a:rPr>
              <a:t>tᵉʿu</a:t>
            </a:r>
            <a:r>
              <a:rPr lang="en-US" sz="1600" i="1" dirty="0" err="1">
                <a:latin typeface="SBL Hebrew" panose="02000000000000000000" pitchFamily="2" charset="-79"/>
                <a:cs typeface="SBL Hebrew" panose="02000000000000000000" pitchFamily="2" charset="-79"/>
              </a:rPr>
              <a:t>̂da</a:t>
            </a:r>
            <a:r>
              <a:rPr lang="en-US" sz="1600" i="1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̂</a:t>
            </a:r>
            <a:r>
              <a:rPr lang="en-US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, 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nom. attestation, </a:t>
            </a:r>
            <a:r>
              <a:rPr lang="en-US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testimony.</a:t>
            </a:r>
            <a:endParaRPr lang="en-US" sz="16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endParaRPr lang="en-US" sz="1600" dirty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endParaRPr lang="he-IL" sz="1600" b="1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en-US" sz="1600" b="1" dirty="0">
                <a:latin typeface="SBL Hebrew" panose="02000000000000000000" pitchFamily="2" charset="-79"/>
                <a:cs typeface="SBL Hebrew" panose="02000000000000000000" pitchFamily="2" charset="-79"/>
              </a:rPr>
              <a:t>OT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5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. The related nom</a:t>
            </a:r>
            <a:r>
              <a:rPr lang="en-US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. </a:t>
            </a:r>
            <a:r>
              <a:rPr lang="he-IL" sz="16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עֵד</a:t>
            </a:r>
            <a:r>
              <a:rPr lang="en-US" sz="16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often 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refers to a </a:t>
            </a:r>
            <a:r>
              <a:rPr lang="en-US" sz="1600" u="sng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legal witness</a:t>
            </a:r>
            <a:r>
              <a:rPr lang="en-US" sz="1600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to the truth of a matter. Such a witness can testify as an eyewitness to actions, statements, and legal transactions (see Ruth 4:9–11; Isa 8:2; </a:t>
            </a:r>
            <a:r>
              <a:rPr lang="en-US" sz="16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Jer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 32:10, 12, 25). The Mosaic Law carefully regulated legal testimony. A man could not be condemned by the testimony of only one witness (</a:t>
            </a:r>
            <a:r>
              <a:rPr lang="en-US" sz="16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Num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 35:30; </a:t>
            </a:r>
            <a:r>
              <a:rPr lang="en-US" sz="16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Deut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 17:6; 19:15). </a:t>
            </a:r>
          </a:p>
          <a:p>
            <a:endParaRPr lang="he-IL" sz="1600" b="1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r>
              <a:rPr lang="en-US" sz="1600" b="1" dirty="0">
                <a:latin typeface="SBL Hebrew" panose="02000000000000000000" pitchFamily="2" charset="-79"/>
                <a:cs typeface="SBL Hebrew" panose="02000000000000000000" pitchFamily="2" charset="-79"/>
              </a:rPr>
              <a:t>OT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10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. The fem. nom</a:t>
            </a:r>
            <a:r>
              <a:rPr lang="en-US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. </a:t>
            </a:r>
            <a:r>
              <a:rPr lang="he-IL" sz="16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עֵדָה</a:t>
            </a:r>
            <a:r>
              <a:rPr lang="en-US" sz="1600" dirty="0" smtClean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is 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used of </a:t>
            </a:r>
            <a:r>
              <a:rPr lang="en-US" sz="1600" u="sng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tangible reminders</a:t>
            </a:r>
            <a:r>
              <a:rPr lang="en-US" sz="1600" dirty="0">
                <a:solidFill>
                  <a:srgbClr val="FF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that an agreement has been made. It refers specifically to the seven lambs Abraham offers Abimelech (Gen 21:30) as a reminder of their treaty and oath (see E. A. </a:t>
            </a:r>
            <a:r>
              <a:rPr lang="en-US" sz="16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Speiser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, </a:t>
            </a:r>
            <a:r>
              <a:rPr lang="en-US" sz="1600" i="1" dirty="0">
                <a:latin typeface="SBL Hebrew" panose="02000000000000000000" pitchFamily="2" charset="-79"/>
                <a:cs typeface="SBL Hebrew" panose="02000000000000000000" pitchFamily="2" charset="-79"/>
              </a:rPr>
              <a:t>Genesis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, 160) and the pillar erected by Laban (Gen 31:52). In Josh 24:27 the word refers to the stone Joshua set up to testify against the people. Much like the heavens and earth (</a:t>
            </a:r>
            <a:r>
              <a:rPr lang="en-US" sz="1600" dirty="0" err="1">
                <a:latin typeface="SBL Hebrew" panose="02000000000000000000" pitchFamily="2" charset="-79"/>
                <a:cs typeface="SBL Hebrew" panose="02000000000000000000" pitchFamily="2" charset="-79"/>
              </a:rPr>
              <a:t>Deut</a:t>
            </a:r>
            <a:r>
              <a:rPr lang="en-US" sz="1600" dirty="0">
                <a:latin typeface="SBL Hebrew" panose="02000000000000000000" pitchFamily="2" charset="-79"/>
                <a:cs typeface="SBL Hebrew" panose="02000000000000000000" pitchFamily="2" charset="-79"/>
              </a:rPr>
              <a:t> 4:26; 30:19; 31:28), the personified stone functions in the role of a covenantal witness</a:t>
            </a:r>
            <a:r>
              <a:rPr lang="en-US" sz="16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.</a:t>
            </a:r>
            <a:endParaRPr lang="en-US" sz="16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63200" y="381000"/>
            <a:ext cx="8347401" cy="334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400" dirty="0" smtClean="0"/>
              <a:t>NIDOTTE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3031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3836</TotalTime>
  <Words>357</Words>
  <Application>Microsoft Office PowerPoint</Application>
  <PresentationFormat>On-screen Show (4:3)</PresentationFormat>
  <Paragraphs>190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Deut 6:1</vt:lpstr>
      <vt:lpstr>Deut 6:1</vt:lpstr>
      <vt:lpstr>Deut 6:1</vt:lpstr>
      <vt:lpstr>Deut 6:1</vt:lpstr>
      <vt:lpstr>Deut 6:1</vt:lpstr>
      <vt:lpstr>Deut 6:1</vt:lpstr>
      <vt:lpstr>Deut 6:1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309</cp:revision>
  <dcterms:created xsi:type="dcterms:W3CDTF">2006-08-16T00:00:00Z</dcterms:created>
  <dcterms:modified xsi:type="dcterms:W3CDTF">2016-02-19T14:07:56Z</dcterms:modified>
</cp:coreProperties>
</file>