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8" r:id="rId2"/>
    <p:sldId id="343" r:id="rId3"/>
    <p:sldId id="332" r:id="rId4"/>
    <p:sldId id="342" r:id="rId5"/>
    <p:sldId id="335" r:id="rId6"/>
    <p:sldId id="336" r:id="rId7"/>
    <p:sldId id="337" r:id="rId8"/>
    <p:sldId id="338" r:id="rId9"/>
    <p:sldId id="339" r:id="rId10"/>
    <p:sldId id="340" r:id="rId11"/>
    <p:sldId id="34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008000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6275" autoAdjust="0"/>
  </p:normalViewPr>
  <p:slideViewPr>
    <p:cSldViewPr>
      <p:cViewPr varScale="1">
        <p:scale>
          <a:sx n="101" d="100"/>
          <a:sy n="101" d="100"/>
        </p:scale>
        <p:origin x="12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6019800"/>
            <a:ext cx="29718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/>
            <a:r>
              <a:rPr lang="en-US" sz="3200" dirty="0">
                <a:solidFill>
                  <a:schemeClr val="bg1"/>
                </a:solidFill>
                <a:cs typeface="Times New Roman" pitchFamily="18" charset="0"/>
              </a:rPr>
              <a:t>Judges 21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5400" y="6019800"/>
            <a:ext cx="3810000" cy="53070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he-IL" sz="36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שֹׁפְטִים כא</a:t>
            </a:r>
            <a:endParaRPr lang="en-US" sz="36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pic>
        <p:nvPicPr>
          <p:cNvPr id="1026" name="Picture 2" descr="D:\My Documents\HebrewCourseBriercrestFirstYear2014\Rocine Readings\03 Judges 16_4-20\pics\judges 19\judges_gibea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76200"/>
            <a:ext cx="8648700" cy="399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My Documents\HebrewCourseBriercrestFirstYear2014\Rocine Readings\03 Judges 16_4-20\pics\Judges 21\shilo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756" y="4114800"/>
            <a:ext cx="3402489" cy="270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81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800317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696200" y="0"/>
            <a:ext cx="12954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21:22-23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וְהָיָ֡ה כִּֽי־יָבֹ֣אוּ אֲבוֹתָם֩ א֨וֹ אֲחֵיהֶ֜ם לרוב לָרִ֣יב ׀ אֵלֵ֗ינוּ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וְאָמַ֤רְנוּ אֲלֵיהֶם֙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	חָנּ֣וּנוּ אוֹתָ֔ם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	כִּ֣י לֹ֥א לָקַ֛חְנוּ אִ֥ישׁ אִשְׁתּ֖וֹ בַּמִּלְחָמָ֑ה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	כִּ֣י לֹ֥א אַתֶּ֛ם נְתַתֶּ֥ם לָהֶ֖ם כָּעֵ֥ת תֶּאְשָֽׁמוּ׃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וַיַּֽעֲשׂוּ־כֵן֙ בְּנֵ֣י בִנְיָמִ֔ן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וַיִּשְׂא֤וּ נָשִׁים֙ לְמִסְפָּרָ֔ם מִן־הַמְּחֹלְל֖וֹת אֲשֶׁ֣ר גָּזָ֑לוּ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וַיֵּלְכ֗וּ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וַיָּשׁ֙וּבוּ֙ אֶל־נַ֣חֲלָתָ֔ם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וַיִּבְנוּ֙ אֶת־הֶ֣עָרִ֔ים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וַיֵּשְׁב֖וּ בָּהֶֽם׃ </a:t>
            </a:r>
          </a:p>
        </p:txBody>
      </p:sp>
    </p:spTree>
    <p:extLst>
      <p:ext uri="{BB962C8B-B14F-4D97-AF65-F5344CB8AC3E}">
        <p14:creationId xmlns:p14="http://schemas.microsoft.com/office/powerpoint/2010/main" val="1455820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59638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696200" y="0"/>
            <a:ext cx="12954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21:24-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וַיִּתְהַלְּכ֨וּ מִשָּׁ֤ם בְּנֵֽי־יִשְׂרָאֵל֙ בָּעֵ֣ת הַהִ֔יא אִ֥ישׁ לְשִׁבְט֖וֹ וּלְמִשְׁפַּחְתּ֑וֹ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וַיֵּצְא֣וּ מִשָּׁ֔ם אִ֖ישׁ לְנַחֲלָתֽוֹ׃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בַּיָּמִ֣ים הָהֵ֔ם אֵ֥ין מֶ֖לֶךְ בְּיִשְׂרָאֵ֑ל אִ֛ישׁ הַיָּשָׁ֥ר בְּעֵינָ֖יו יַעֲשֶֽׂה׃ </a:t>
            </a:r>
          </a:p>
        </p:txBody>
      </p:sp>
    </p:spTree>
    <p:extLst>
      <p:ext uri="{BB962C8B-B14F-4D97-AF65-F5344CB8AC3E}">
        <p14:creationId xmlns:p14="http://schemas.microsoft.com/office/powerpoint/2010/main" val="118130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43094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848600" y="0"/>
            <a:ext cx="11430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21:1-3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	וְאִ֣ישׁ יִשְׂרָאֵ֔ל נִשְׁבַּ֥ע בַּמִּצְפָּ֖ה לֵאמֹ֑ר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		אִ֣ישׁ מִמֶּ֔נּוּ לֹא־יִתֵּ֥ן בִּתּ֛וֹ לְבִנְיָמִ֖ן לְאִשָּֽׁה</a:t>
            </a: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׃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solidFill>
                <a:schemeClr val="accent2">
                  <a:lumMod val="75000"/>
                </a:schemeClr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וַיָּבֹ֤א הָעָם֙ בֵּֽית־אֵ֔ל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וַיֵּ֤שְׁבוּ שָׁם֙ עַד־הָעֶ֔רֶב לִפְנֵ֖י הָאֱלֹהִ֑ים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וַיִּשְׂא֣וּ קוֹלָ֔ם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וַיִּבְכּ֖וּ בְּכִ֥י גָדֽוֹל׃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וַיֹּ֣אמְר֔וּ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	לָמָ֗ה יְהוָה֙ אֱלֹהֵ֣י יִשְׂרָאֵ֔ל הָ֥יְתָה זֹּ֖את בְּיִשְׂרָאֵ֑ל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		לְהִפָּקֵ֥ד הַיּ֛וֹם מִיִּשְׂרָאֵ֖ל שֵׁ֥בֶט אֶחָֽד</a:t>
            </a: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6496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511040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848600" y="0"/>
            <a:ext cx="11430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21:1-3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Keter YG" panose="02000000000000000000" pitchFamily="2" charset="-79"/>
                <a:cs typeface="Keter YG" panose="02000000000000000000" pitchFamily="2" charset="-79"/>
              </a:rPr>
              <a:t>	וְאִ֣ישׁ יִשְׂרָאֵ֔ל נִשְׁבַּ֥ע בַּמִּצְפָּ֖ה לֵאמֹ֑ר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Keter YG" panose="02000000000000000000" pitchFamily="2" charset="-79"/>
                <a:cs typeface="Keter YG" panose="02000000000000000000" pitchFamily="2" charset="-79"/>
              </a:rPr>
              <a:t>		אִ֣ישׁ מִמֶּ֔נּוּ לֹא־יִתֵּ֥ן בִּתּ֛וֹ לְבִנְיָמִ֖ן לְאִשָּֽׁה</a:t>
            </a:r>
            <a:r>
              <a:rPr lang="he-IL" sz="2800" dirty="0">
                <a:latin typeface="Keter YG" panose="02000000000000000000" pitchFamily="2" charset="-79"/>
                <a:cs typeface="Keter YG" panose="02000000000000000000" pitchFamily="2" charset="-79"/>
              </a:rPr>
              <a:t>׃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Keter YG" panose="02000000000000000000" pitchFamily="2" charset="-79"/>
                <a:cs typeface="Keter YG" panose="02000000000000000000" pitchFamily="2" charset="-79"/>
              </a:rPr>
              <a:t>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solidFill>
                <a:schemeClr val="accent2">
                  <a:lumMod val="75000"/>
                </a:schemeClr>
              </a:solidFill>
              <a:latin typeface="Keter YG" panose="02000000000000000000" pitchFamily="2" charset="-79"/>
              <a:cs typeface="Keter YG" panose="02000000000000000000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Keter YG" panose="02000000000000000000" pitchFamily="2" charset="-79"/>
                <a:cs typeface="Keter YG" panose="02000000000000000000" pitchFamily="2" charset="-79"/>
              </a:rPr>
              <a:t>וַיָּבֹ֤א הָעָם֙ בֵּֽית־אֵ֔ל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Keter YG" panose="02000000000000000000" pitchFamily="2" charset="-79"/>
                <a:cs typeface="Keter YG" panose="02000000000000000000" pitchFamily="2" charset="-79"/>
              </a:rPr>
              <a:t>וַיֵּ֤שְׁבוּ שָׁם֙ עַד־הָעֶ֔רֶב לִפְנֵ֖י הָאֱלֹהִ֑ים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Keter YG" panose="02000000000000000000" pitchFamily="2" charset="-79"/>
                <a:cs typeface="Keter YG" panose="02000000000000000000" pitchFamily="2" charset="-79"/>
              </a:rPr>
              <a:t>וַיִּשְׂא֣וּ קוֹלָ֔ם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Keter YG" panose="02000000000000000000" pitchFamily="2" charset="-79"/>
                <a:cs typeface="Keter YG" panose="02000000000000000000" pitchFamily="2" charset="-79"/>
              </a:rPr>
              <a:t>וַיִּבְכּ֖וּ בְּכִ֥י גָדֽוֹל׃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Keter YG" panose="02000000000000000000" pitchFamily="2" charset="-79"/>
              <a:cs typeface="Keter YG" panose="02000000000000000000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Keter YG" panose="02000000000000000000" pitchFamily="2" charset="-79"/>
                <a:cs typeface="Keter YG" panose="02000000000000000000" pitchFamily="2" charset="-79"/>
              </a:rPr>
              <a:t>וַיֹּ֣אמְר֔וּ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Keter YG" panose="02000000000000000000" pitchFamily="2" charset="-79"/>
                <a:cs typeface="Keter YG" panose="02000000000000000000" pitchFamily="2" charset="-79"/>
              </a:rPr>
              <a:t>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Keter YG" panose="02000000000000000000" pitchFamily="2" charset="-79"/>
                <a:cs typeface="Keter YG" panose="02000000000000000000" pitchFamily="2" charset="-79"/>
              </a:rPr>
              <a:t>	לָמָ֗ה יְהוָה֙ אֱלֹהֵ֣י יִשְׂרָאֵ֔ל הָ֥יְתָה זֹּ֖את בְּיִשְׂרָאֵ֑ל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Keter YG" panose="02000000000000000000" pitchFamily="2" charset="-79"/>
                <a:cs typeface="Keter YG" panose="02000000000000000000" pitchFamily="2" charset="-79"/>
              </a:rPr>
              <a:t>		לְהִפָּקֵ֥ד הַיּ֛וֹם מִיִּשְׂרָאֵ֖ל שֵׁ֥בֶט אֶחָֽד</a:t>
            </a:r>
            <a:r>
              <a:rPr lang="he-IL" sz="2800" dirty="0">
                <a:latin typeface="Keter YG" panose="02000000000000000000" pitchFamily="2" charset="-79"/>
                <a:cs typeface="Keter YG" panose="02000000000000000000" pitchFamily="2" charset="-79"/>
              </a:rPr>
              <a:t>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Keter YG" panose="02000000000000000000" pitchFamily="2" charset="-79"/>
              <a:cs typeface="Keter YG" panose="02000000000000000000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Keter YG" panose="02000000000000000000" pitchFamily="2" charset="-79"/>
              <a:cs typeface="Keter YG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262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990464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848600" y="0"/>
            <a:ext cx="11430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21:1-3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וְאִ֣ישׁ יִשְׂרָאֵ֔ל נִשְׁבַּ֥ע בַּמִּצְפָּ֖ה לֵאמֹ֑ר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	אִ֣ישׁ מִמֶּ֔נּוּ לֹא־יִתֵּ֥ן בִּתּ֛וֹ לְבִנְיָמִ֖ן לְאִשָּֽׁה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solidFill>
                <a:schemeClr val="accent2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וַיָּבֹ֤א הָעָם֙ בֵּֽית־אֵ֔ל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וַיֵּ֤שְׁבוּ שָׁם֙ עַד־הָעֶ֔רֶב לִפְנֵ֖י הָאֱלֹהִ֑ים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וַיִּשְׂא֣וּ קוֹלָ֔ם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וַיִּבְכּ֖וּ בְּכִ֥י גָדֽוֹל׃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וַיֹּ֣אמְר֔וּ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לָמָ֗ה יְהוָה֙ אֱלֹהֵ֣י יִשְׂרָאֵ֔ל הָ֥יְתָה זֹּ֖את בְּיִשְׂרָאֵ֑ל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	לְהִפָּקֵ֥ד הַיּ֛וֹם מִיִּשְׂרָאֵ֖ל שֵׁ֥בֶט אֶחָֽד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273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331966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848600" y="0"/>
            <a:ext cx="11430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21:4-6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וַֽיְהִי֙ מִֽמָּחֳרָ֔ת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וַיַּשְׁכִּ֣ימוּ הָעָ֔ם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וַיִּבְנוּ־שָׁ֖ם מִזְבֵּ֑חַ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וַיַּעֲל֥וּ עֹל֖וֹת וּשְׁלָמִֽים׃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וַיֹּֽאמְרוּ֙ בְּנֵ֣י יִשְׂרָאֵ֔ל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מִ֠י אֲשֶׁ֨ר לֹא־עָלָ֧ה בַקָּהָ֛ל מִכָּל־שִׁבְטֵ֥י יִשְׂרָאֵ֖ל אֶל־יְהוָ֑ה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כִּי֩ הַשְּׁבוּעָ֨ה הַגְּדוֹלָ֜ה הָיְתָ֗ה לַ֠אֲשֶׁר לֹא־עָלָ֨ה אֶל־יְהוָ֧ה הַמִּצְפָּ֛ה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לֵאמֹ֖ר מ֥וֹת יוּמָֽת׃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וַיִּנָּֽחֲמוּ֙ בְּנֵ֣י יִשְׂרָאֵ֔ל אֶל־בִּנְיָמִ֖ן אָחִ֑יו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וַיֹּ֣אמְר֔וּ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נִגְדַּ֥ע הַיּ֛וֹם שֵׁ֥בֶט אֶחָ֖ד מִיִּשְׂרָאֵֽל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</p:spTree>
    <p:extLst>
      <p:ext uri="{BB962C8B-B14F-4D97-AF65-F5344CB8AC3E}">
        <p14:creationId xmlns:p14="http://schemas.microsoft.com/office/powerpoint/2010/main" val="4202718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10347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848600" y="0"/>
            <a:ext cx="11430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21:7-10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מַה־נַּעֲשֶׂ֥ה לָהֶ֛ם לַנּוֹתָרִ֖ים לְנָשִׁ֑ים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וַאֲנַ֙חְנוּ֙ נִשְׁבַּ֣עְנוּ בַֽיהוָ֔ה לְבִלְתִּ֛י תֵּת־לָהֶ֥ם מִבְּנוֹתֵ֖ינוּ לְנָשִֽׁים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וַיֹּ֣אמְר֔וּ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מִ֗י אֶחָד֙ מִשִּׁבְטֵ֣י יִשְׂרָאֵ֔ל אֲשֶׁ֛ר לֹֽא־עָלָ֥ה אֶל־יְהוָ֖ה הַמִּצְפָּ֑ה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וְ֠הִנֵּה לֹ֣א בָא־אִ֧ישׁ אֶל־הַֽמַּחֲנֶ֛ה מִיָּבֵ֥ישׁ גִּלְעָ֖ד אֶל־הַקָּהָֽל׃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וַיִּתְפָּקֵ֖ד הָעָ֑ם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וְהִנֵּ֤ה אֵֽין־שָׁם֙ אִ֔ישׁ מִיּוֹשְׁבֵ֖י יָבֵ֥שׁ גִּלְעָֽד׃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וַיִּשְׁלְחוּ־שָׁ֣ם הָעֵדָ֗ה שְׁנֵים־עָשָׂ֥ר אֶ֛לֶף אִ֖ישׁ מִבְּנֵ֣י הֶחָ֑יִל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וַיְצַוּ֨וּ אוֹתָ֜ם לֵאמֹ֗ר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לְ֠כוּ וְהִכִּיתֶ֞ם אֶת־יוֹשְׁבֵ֨י יָבֵ֤שׁ גִּלְעָד֙ לְפִי־חֶ֔רֶב וְהַנָּשִׁ֖ים וְהַטָּֽף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</p:spTree>
    <p:extLst>
      <p:ext uri="{BB962C8B-B14F-4D97-AF65-F5344CB8AC3E}">
        <p14:creationId xmlns:p14="http://schemas.microsoft.com/office/powerpoint/2010/main" val="25689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140118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772400" y="0"/>
            <a:ext cx="12192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21:11-14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וְזֶ֥ה הַדָּבָ֖ר אֲשֶׁ֣ר תַּעֲשׂ֑וּ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כָּל־זָכָ֗ר וְכָל־אִשָּׁ֛ה יֹדַ֥עַת מִשְׁכַּב־זָכָ֖ר תַּחֲרִֽימוּ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וַֽיִּמְצְא֞וּ מִיּוֹשְׁבֵ֣י ׀ יָבֵ֣ישׁ גִּלְעָ֗ד אַרְבַּ֤ע מֵאוֹת֙ נַעֲרָ֣ה בְתוּלָ֔ה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אֲשֶׁ֧ר לֹֽא־יָדְעָ֛ה אִ֖ישׁ לְמִשְׁכַּ֣ב זָכָ֑ר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וַיָּבִ֨יאוּ אוֹתָ֤ם אֶל־הַֽמַּחֲנֶה֙ שִׁלֹ֔ה אֲשֶׁ֖ר בְּאֶ֥רֶץ כְּנָֽעַן׃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וַֽיִּשְׁלְחוּ֙ כָּל־הָ֣עֵדָ֔ה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וַֽיְדַבְּרוּ֙ אֶל־בְּנֵ֣י בִנְיָמִ֔ן אֲשֶׁ֖ר בְּסֶ֣לַע רִמּ֑וֹן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וַיִּקְרְא֥וּ לָהֶ֖ם שָׁלֽוֹם׃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וַיָּ֤שָׁב בִּנְיָמִן֙ בָּעֵ֣ת הַהִ֔יא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וַיִּתְּנ֤וּ לָהֶם֙ הַנָּשִׁ֔ים אֲשֶׁ֣ר חִיּ֔וּ מִנְּשֵׁ֖י יָבֵ֣שׁ גִּלְעָ֑ד וְלֹֽא־מָצְא֥וּ לָהֶ֖ם כֵּֽן׃ </a:t>
            </a:r>
          </a:p>
        </p:txBody>
      </p:sp>
    </p:spTree>
    <p:extLst>
      <p:ext uri="{BB962C8B-B14F-4D97-AF65-F5344CB8AC3E}">
        <p14:creationId xmlns:p14="http://schemas.microsoft.com/office/powerpoint/2010/main" val="1557016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291646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696200" y="0"/>
            <a:ext cx="12954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21:15-18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וְהָעָ֥ם נִחָ֖ם לְבִנְיָמִ֑ן כִּֽי־עָשָׂ֧ה יְהוָ֛ה פֶּ֖רֶץ בְּשִׁבְטֵ֥י יִשְׂרָאֵֽל׃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וַיֹּֽאמְר֨וּ זִקְנֵ֣י הָעֵדָ֔ה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מַה־נַּעֲשֶׂ֥ה לַנּוֹתָרִ֖ים לְנָשִׁ֑ים כִּֽי־נִשְׁמְדָ֥ה מִבִּנְיָמִ֖ן אִשָּֽׁה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וַיֹּ֣אמְר֔וּ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יְרֻשַּׁ֥ת פְּלֵיטָ֖ה לְבִנְיָמִ֑ן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וְלֹֽא־יִמָּחֶ֥ה שֵׁ֖בֶט מִיִּשְׂרָאֵֽל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וַאֲנַ֗חְנוּ לֹ֥א נוּכַ֛ל לָתֵת־לָהֶ֥ם נָשִׁ֖ים מִבְּנוֹתֵ֑ינוּ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כִּֽי־נִשְׁבְּע֤וּ בְנֵֽי־יִשְׂרָאֵל֙ לֵאמֹ֔ר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	אָר֕וּר נֹתֵ֥ן אִשָּׁ֖ה לְבִנְיָמִֽן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</p:spTree>
    <p:extLst>
      <p:ext uri="{BB962C8B-B14F-4D97-AF65-F5344CB8AC3E}">
        <p14:creationId xmlns:p14="http://schemas.microsoft.com/office/powerpoint/2010/main" val="50528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804717"/>
              </p:ext>
            </p:extLst>
          </p:nvPr>
        </p:nvGraphicFramePr>
        <p:xfrm>
          <a:off x="228600" y="2286000"/>
          <a:ext cx="8763000" cy="12192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rtl="0"/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696200" y="0"/>
            <a:ext cx="1295400" cy="304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Judges 21:19-21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810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וַיֹּאמְר֡וּ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הִנֵּה֩ חַג־יְהוָ֨ה בְּשִׁל֜וֹ מִיָּמִ֣ים ׀ יָמִ֗ימָה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אֲשֶׁ֞ר מִצְּפ֤וֹנָה לְבֵֽית־אֵל֙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			מִזְרְחָ֣ה הַשֶּׁ֔מֶשׁ לִמְסִלָּ֔ה הָעֹלָ֥ה מִבֵּֽית־אֵ֖ל שְׁכֶ֑מָה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			וּמִנֶּ֖גֶב לִלְבוֹנָֽה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ויצו וַיְצַוּ֕וּ אֶת־בְּנֵ֥י בִנְיָמִ֖ן לֵאמֹ֑ר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לְכ֖וּ וַאֲרַבְתֶּ֥ם בַּכְּרָמִֽים׃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וּרְאִיתֶ֗ם וְ֠הִנֵּה אִם־יֵ֨צְא֥וּ בְנוֹת־שִׁילוֹ֮ לָח֣וּל בַּמְּחֹלוֹת֒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וִֽיצָאתֶם֙ מִן־הַכְּרָמִ֔ים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וַחֲטַפְתֶּ֥ם לָכֶ֛ם אִ֥ישׁ אִשְׁתּ֖וֹ מִבְּנ֣וֹת שִׁיל֑וֹ </a:t>
            </a:r>
          </a:p>
          <a:p>
            <a:pPr algn="r" defTabSz="457200" rtl="1">
              <a:tabLst>
                <a:tab pos="228600" algn="r"/>
                <a:tab pos="457200" algn="r"/>
                <a:tab pos="685800" algn="r"/>
                <a:tab pos="914400" algn="r"/>
                <a:tab pos="1143000" algn="r"/>
              </a:tabLst>
            </a:pPr>
            <a:r>
              <a:rPr lang="he-IL" sz="2800" dirty="0">
                <a:solidFill>
                  <a:schemeClr val="accent2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		וַהֲלַכְתֶּ֖ם אֶ֥רֶץ בִּנְיָמִֽן׃ </a:t>
            </a:r>
          </a:p>
        </p:txBody>
      </p:sp>
    </p:spTree>
    <p:extLst>
      <p:ext uri="{BB962C8B-B14F-4D97-AF65-F5344CB8AC3E}">
        <p14:creationId xmlns:p14="http://schemas.microsoft.com/office/powerpoint/2010/main" val="42203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5535</TotalTime>
  <Words>666</Words>
  <Application>Microsoft Office PowerPoint</Application>
  <PresentationFormat>On-screen Show (4:3)</PresentationFormat>
  <Paragraphs>126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Guttman Yad-Brush</vt:lpstr>
      <vt:lpstr>Keter YG</vt:lpstr>
      <vt:lpstr>SBL Hebrew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Charles Grebe</cp:lastModifiedBy>
  <cp:revision>486</cp:revision>
  <dcterms:created xsi:type="dcterms:W3CDTF">2006-08-16T00:00:00Z</dcterms:created>
  <dcterms:modified xsi:type="dcterms:W3CDTF">2019-11-14T19:37:40Z</dcterms:modified>
</cp:coreProperties>
</file>