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88" r:id="rId2"/>
    <p:sldId id="332" r:id="rId3"/>
    <p:sldId id="396" r:id="rId4"/>
    <p:sldId id="397" r:id="rId5"/>
    <p:sldId id="398" r:id="rId6"/>
    <p:sldId id="399" r:id="rId7"/>
    <p:sldId id="400" r:id="rId8"/>
    <p:sldId id="401" r:id="rId9"/>
    <p:sldId id="402" r:id="rId10"/>
    <p:sldId id="403" r:id="rId11"/>
    <p:sldId id="404" r:id="rId12"/>
    <p:sldId id="405" r:id="rId13"/>
    <p:sldId id="406" r:id="rId14"/>
    <p:sldId id="410" r:id="rId15"/>
    <p:sldId id="411" r:id="rId16"/>
    <p:sldId id="41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CC"/>
    <a:srgbClr val="008000"/>
    <a:srgbClr val="FF0066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4" autoAdjust="0"/>
    <p:restoredTop sz="96275" autoAdjust="0"/>
  </p:normalViewPr>
  <p:slideViewPr>
    <p:cSldViewPr>
      <p:cViewPr>
        <p:scale>
          <a:sx n="100" d="100"/>
          <a:sy n="100" d="100"/>
        </p:scale>
        <p:origin x="-108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610378-4DCA-47DF-8076-C529ACDFBB54}" type="datetimeFigureOut">
              <a:rPr lang="en-US" smtClean="0"/>
              <a:t>1/28/2016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8F8993-2BD4-460C-8981-073F9878E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618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377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28600" y="6019800"/>
            <a:ext cx="2971800" cy="6096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457200"/>
            <a:r>
              <a:rPr lang="en-US" sz="3200" dirty="0" smtClean="0">
                <a:solidFill>
                  <a:schemeClr val="bg1"/>
                </a:solidFill>
                <a:cs typeface="Times New Roman" pitchFamily="18" charset="0"/>
              </a:rPr>
              <a:t>Judges 20</a:t>
            </a:r>
            <a:endParaRPr lang="en-US" sz="3200" dirty="0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105400" y="6019800"/>
            <a:ext cx="3810000" cy="530709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457200" rtl="1"/>
            <a:r>
              <a:rPr lang="he-IL" sz="3600" dirty="0" smtClean="0">
                <a:solidFill>
                  <a:schemeClr val="bg1"/>
                </a:solidFill>
                <a:latin typeface="SBL Hebrew" pitchFamily="2" charset="-79"/>
                <a:cs typeface="SBL Hebrew" pitchFamily="2" charset="-79"/>
              </a:rPr>
              <a:t>שֹׁפְטִים כ</a:t>
            </a:r>
            <a:endParaRPr lang="en-US" sz="3600" dirty="0">
              <a:solidFill>
                <a:schemeClr val="bg1"/>
              </a:solidFill>
              <a:latin typeface="SBL Hebrew" pitchFamily="2" charset="-79"/>
              <a:cs typeface="SBL Hebrew" pitchFamily="2" charset="-79"/>
            </a:endParaRPr>
          </a:p>
        </p:txBody>
      </p:sp>
      <p:pic>
        <p:nvPicPr>
          <p:cNvPr id="1026" name="Picture 2" descr="D:\My Documents\HebrewCourseBriercrestFirstYear2014\Rocine Readings\03 Judges 16_4-20\pics\judges 19\judges_gibea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152400"/>
            <a:ext cx="8648700" cy="3995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D:\My Documents\HebrewCourseBriercrestFirstYear2014\Rocine Readings\03 Judges 16_4-20\pics\judges 20\279_civil-war-soldiers2ee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3263" y="4267200"/>
            <a:ext cx="2657475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1815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137426"/>
              </p:ext>
            </p:extLst>
          </p:nvPr>
        </p:nvGraphicFramePr>
        <p:xfrm>
          <a:off x="228600" y="2286000"/>
          <a:ext cx="8763000" cy="1219200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8763000"/>
              </a:tblGrid>
              <a:tr h="1219200">
                <a:tc>
                  <a:txBody>
                    <a:bodyPr/>
                    <a:lstStyle/>
                    <a:p>
                      <a:pPr rtl="0"/>
                      <a:endParaRPr lang="en-US" sz="1600" b="0" i="0" u="none" strike="noStrike" kern="1200" baseline="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7772400" y="0"/>
            <a:ext cx="1219200" cy="3048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 dirty="0" smtClean="0"/>
              <a:t>Judges 20:27-30</a:t>
            </a:r>
            <a:endParaRPr lang="en-US" sz="1200" dirty="0"/>
          </a:p>
        </p:txBody>
      </p:sp>
      <p:sp>
        <p:nvSpPr>
          <p:cNvPr id="3" name="Rectangle 2"/>
          <p:cNvSpPr/>
          <p:nvPr/>
        </p:nvSpPr>
        <p:spPr>
          <a:xfrm>
            <a:off x="228600" y="381000"/>
            <a:ext cx="8763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וַיִּשְׁאֲל֥וּ בְנֵֽי־יִשְׂרָאֵ֖ל בַּֽיהוָ֑ה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וְשָׁ֗ם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אֲרוֹן֙ בְּרִ֣ית הָאֱלֹהִ֔ים בַּיָּמִ֖ים הָהֵֽם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׃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	וּ֠פִינְחָס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בֶּן־אֶלְעָזָ֨ר בֶּֽן־אַהֲרֹ֜ן עֹמֵ֣ד ׀ לְפָנָ֗יו בַּיָּמִ֣ים הָהֵם֮ לֵאמֹר֒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הַ</a:t>
            </a:r>
            <a:r>
              <a:rPr lang="he-IL" sz="2800" dirty="0" smtClean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אוֹסִ֨ף </a:t>
            </a: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ע֜וֹד לָצֵ֧את לַמִּלְחָמָ֛ה עִם־בְּנֵֽי־בִנְיָמִ֥ן אָחִ֖י אִם־אֶחְדָּ֑ל </a:t>
            </a:r>
            <a:endParaRPr lang="he-IL" sz="2800" dirty="0" smtClean="0">
              <a:solidFill>
                <a:schemeClr val="accent2">
                  <a:lumMod val="75000"/>
                </a:schemeClr>
              </a:solidFill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וַיֹּ֤אמֶר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יְהוָה֙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עֲל֔וּ </a:t>
            </a: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כִּ֥י מָחָ֖ר אֶתְּנֶ֥נּוּ בְיָדֶֽךָ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׃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וַיָּ֤שֶׂם יִשְׂרָאֵל֙ </a:t>
            </a:r>
            <a:r>
              <a:rPr lang="he-IL" sz="2800" dirty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אֹֽרְבִ֔ים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 אֶל־הַגִּבְעָ֖ה סָבִֽיב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׃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וַיַּעֲל֧וּ בְנֵֽי־יִשְׂרָאֵ֛ל אֶל־בְּנֵ֥י בִנְיָמִ֖ן בַּיּ֣וֹם הַשְּׁלִישִׁ֑י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וַיַּעַרְכ֥וּ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אֶל־הַגִּבְעָ֖ה כְּפַ֥עַם בְּפָֽעַם׃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64855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919845"/>
              </p:ext>
            </p:extLst>
          </p:nvPr>
        </p:nvGraphicFramePr>
        <p:xfrm>
          <a:off x="228600" y="2286000"/>
          <a:ext cx="8763000" cy="1219200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8763000"/>
              </a:tblGrid>
              <a:tr h="1219200">
                <a:tc>
                  <a:txBody>
                    <a:bodyPr/>
                    <a:lstStyle/>
                    <a:p>
                      <a:pPr rtl="0"/>
                      <a:endParaRPr lang="en-US" sz="1600" b="0" i="0" u="none" strike="noStrike" kern="1200" baseline="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7772400" y="0"/>
            <a:ext cx="1219200" cy="3048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 dirty="0" smtClean="0"/>
              <a:t>Judges 20:31-33</a:t>
            </a:r>
            <a:endParaRPr lang="en-US" sz="1200" dirty="0"/>
          </a:p>
        </p:txBody>
      </p:sp>
      <p:sp>
        <p:nvSpPr>
          <p:cNvPr id="3" name="Rectangle 2"/>
          <p:cNvSpPr/>
          <p:nvPr/>
        </p:nvSpPr>
        <p:spPr>
          <a:xfrm>
            <a:off x="228600" y="381000"/>
            <a:ext cx="8763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וַיֵּצְא֤וּ בְנֵֽי־בִנְיָמִן֙ לִקְרַ֣את הָעָ֔ם </a:t>
            </a:r>
            <a:r>
              <a:rPr lang="he-IL" sz="2800" dirty="0">
                <a:solidFill>
                  <a:srgbClr val="7030A0"/>
                </a:solidFill>
                <a:latin typeface="SBL Hebrew" pitchFamily="2" charset="-79"/>
                <a:cs typeface="SBL Hebrew" pitchFamily="2" charset="-79"/>
              </a:rPr>
              <a:t>הָנְתְּק֖וּ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מִן־הָעִ֑יר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וַיָּחֵ֡לּוּ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לְהַכּוֹת֩ מֵהָעָ֨ם חֲלָלִ֜ים כְּפַ֣עַם ׀ בְּפַ֗עַם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בַּֽמְסִלּוֹת֙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אֲשֶׁ֨ר אַחַ֜ת עֹלָ֣ה בֵֽית־אֵ֗ל 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וְאַחַ֤ת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גִּבְעָ֙תָה֙ בַּשָּׂדֶ֔ה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כִּשְׁלֹשִׁ֥ים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אִ֖ישׁ בְּיִשְׂרָאֵֽל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׃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וַיֹּֽאמְרוּ֙ בְּנֵ֣י בִנְיָמִ֔ן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solidFill>
                  <a:srgbClr val="FF33CC"/>
                </a:solidFill>
                <a:latin typeface="SBL Hebrew" pitchFamily="2" charset="-79"/>
                <a:cs typeface="SBL Hebrew" pitchFamily="2" charset="-79"/>
              </a:rPr>
              <a:t>נִגָּפִ֥ים </a:t>
            </a: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הֵ֛ם לְפָנֵ֖ינוּ כְּבָרִאשֹׁנָ֑ה </a:t>
            </a:r>
            <a:endParaRPr lang="he-IL" sz="2800" dirty="0" smtClean="0">
              <a:solidFill>
                <a:schemeClr val="accent2">
                  <a:lumMod val="75000"/>
                </a:schemeClr>
              </a:solidFill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וּבְנֵ֧י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יִשְׂרָאֵ֣ל אָמְר֗וּ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נָנ֙וּסָה֙ </a:t>
            </a: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וּֽ</a:t>
            </a:r>
            <a:r>
              <a:rPr lang="he-IL" sz="2800" dirty="0">
                <a:solidFill>
                  <a:srgbClr val="7030A0"/>
                </a:solidFill>
                <a:latin typeface="SBL Hebrew" pitchFamily="2" charset="-79"/>
                <a:cs typeface="SBL Hebrew" pitchFamily="2" charset="-79"/>
              </a:rPr>
              <a:t>נְתַקְּנֻ֔הו</a:t>
            </a: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ּ מִן־הָעִ֖יר אֶל־הַֽמְסִלּֽוֹת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׃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	וְכֹ֣ל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׀ אִ֣ישׁ יִשְׂרָאֵ֗ל קָ֚מוּ מִמְּקוֹמ֔וֹ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וַיַּעַרְכ֖וּ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בְּבַ֣עַל תָּמָ֑ר וְ</a:t>
            </a:r>
            <a:r>
              <a:rPr lang="he-IL" sz="2800" dirty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אֹרֵ֧ב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 יִשְׂרָאֵ֛ל מֵגִ֥יחַ מִמְּקֹמ֖וֹ מִמַּֽעֲרֵה־גָֽבַע׃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2732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5527175"/>
              </p:ext>
            </p:extLst>
          </p:nvPr>
        </p:nvGraphicFramePr>
        <p:xfrm>
          <a:off x="228600" y="2286000"/>
          <a:ext cx="8763000" cy="1219200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8763000"/>
              </a:tblGrid>
              <a:tr h="1219200">
                <a:tc>
                  <a:txBody>
                    <a:bodyPr/>
                    <a:lstStyle/>
                    <a:p>
                      <a:pPr rtl="0"/>
                      <a:endParaRPr lang="en-US" sz="1600" b="0" i="0" u="none" strike="noStrike" kern="1200" baseline="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7772400" y="0"/>
            <a:ext cx="1219200" cy="3048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 dirty="0" smtClean="0"/>
              <a:t>Judges 20:34-36</a:t>
            </a:r>
            <a:endParaRPr lang="en-US" sz="1200" dirty="0"/>
          </a:p>
        </p:txBody>
      </p:sp>
      <p:sp>
        <p:nvSpPr>
          <p:cNvPr id="3" name="Rectangle 2"/>
          <p:cNvSpPr/>
          <p:nvPr/>
        </p:nvSpPr>
        <p:spPr>
          <a:xfrm>
            <a:off x="228600" y="381000"/>
            <a:ext cx="8763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וַיָּבֹאוּ֩ מִנֶּ֨גֶד לַגִּבְעָ֜ה עֲשֶׂרֶת֩ אֲלָפִ֨ים אִ֤ישׁ בָּחוּר֙ מִכָּל־יִשְׂרָאֵ֔ל </a:t>
            </a:r>
            <a:endParaRPr lang="en-US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וְהַמִּלְחָמָ֖ה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כָּבֵ֑דָה </a:t>
            </a:r>
            <a:endParaRPr lang="en-US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וְהֵם֙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לֹ֣א יָדְע֔וּ כִּֽי־נֹגַ֥עַת עֲלֵיהֶ֖ם הָרָעָֽה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׃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solidFill>
                  <a:srgbClr val="FF33CC"/>
                </a:solidFill>
                <a:latin typeface="SBL Hebrew" pitchFamily="2" charset="-79"/>
                <a:cs typeface="SBL Hebrew" pitchFamily="2" charset="-79"/>
              </a:rPr>
              <a:t>וַיִּגֹּ֨ף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 יְהוָ֥ה ׀ אֶֽת־בִּנְיָמִן֮ לִפְנֵ֣י יִשְׂרָאֵל֒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וַיַּשְׁחִיתוּ֩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בְנֵ֨י יִשְׂרָאֵ֤ל בְּבִנְיָמִן֙ בַּיּ֣וֹם הַה֔וּא עֶשְׂרִ֨ים וַחֲמִשָּׁ֥ה אֶ֛לֶף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	וּמֵאָ֖ה אִ֑ישׁ כָּל־אֵ֖לֶּה שֹׁ֥לֵף חָֽרֶב׃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וַיִּרְא֥וּ בְנֵֽי־בִנְיָמִ֖ן כִּ֣י </a:t>
            </a:r>
            <a:r>
              <a:rPr lang="he-IL" sz="2800" dirty="0">
                <a:solidFill>
                  <a:srgbClr val="FF33CC"/>
                </a:solidFill>
                <a:latin typeface="SBL Hebrew" pitchFamily="2" charset="-79"/>
                <a:cs typeface="SBL Hebrew" pitchFamily="2" charset="-79"/>
              </a:rPr>
              <a:t>נִגָּ֑פוּ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וַיִּתְּנ֨וּ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אִֽישׁ־יִשְׂרָאֵ֤ל מָקוֹם֙ לְבִנְיָמִ֔ן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כִּ֤י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בָֽטְחוּ֙ אֶל־הָ֣</a:t>
            </a:r>
            <a:r>
              <a:rPr lang="he-IL" sz="2800" dirty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אֹרֵ֔ב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 אֲשֶׁר שָׂ֖מוּ אֶל־הַגִּבְעָֽה׃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9865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7772400" y="0"/>
            <a:ext cx="1219200" cy="3048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 dirty="0" smtClean="0"/>
              <a:t>Judges 20:37-39</a:t>
            </a:r>
            <a:endParaRPr lang="en-US" sz="1200" dirty="0"/>
          </a:p>
        </p:txBody>
      </p:sp>
      <p:sp>
        <p:nvSpPr>
          <p:cNvPr id="3" name="Rectangle 2"/>
          <p:cNvSpPr/>
          <p:nvPr/>
        </p:nvSpPr>
        <p:spPr>
          <a:xfrm>
            <a:off x="228600" y="381000"/>
            <a:ext cx="8763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	וְהָ</a:t>
            </a:r>
            <a:r>
              <a:rPr lang="he-IL" sz="2800" dirty="0" smtClean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אֹרֵ֣ב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הֵחִ֔ישׁוּ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וַֽיִּפְשְׁט֖וּ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אֶל־הַגִּבְעָ֑ה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וַיִּמְשֹׁךְ֙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הָ</a:t>
            </a:r>
            <a:r>
              <a:rPr lang="he-IL" sz="2800" dirty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אֹרֵ֔ב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וַיַּ֥ךְ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אֶת־כָּל־הָעִ֖יר לְפִי־חָֽרֶב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׃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	וְהַמּוֹעֵ֗ד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הָיָ֛ה לְאִ֥ישׁ יִשְׂרָאֵ֖ל עִם־הָ</a:t>
            </a:r>
            <a:r>
              <a:rPr lang="he-IL" sz="2800" dirty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אֹרֵ֑ב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הֶ֕רֶב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לְהַעֲלוֹתָ֛ם </a:t>
            </a:r>
            <a:r>
              <a:rPr lang="he-IL" sz="2800" dirty="0">
                <a:solidFill>
                  <a:schemeClr val="accent6">
                    <a:lumMod val="50000"/>
                  </a:schemeClr>
                </a:solidFill>
                <a:latin typeface="SBL Hebrew" pitchFamily="2" charset="-79"/>
                <a:cs typeface="SBL Hebrew" pitchFamily="2" charset="-79"/>
              </a:rPr>
              <a:t>מַשְׂאַ֥ת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 הֶעָשָׁ֖ן מִן־הָעִֽיר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׃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וַיַּהֲפֹ֥ךְ אִֽישׁ־יִשְׂרָאֵ֖ל בַּמִּלְחָמָ֑ה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וּבִנְיָמִ֡ן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הֵחֵל֩ לְהַכּ֨וֹת חֲלָלִ֤ים בְּאִֽישׁ־יִשְׂרָאֵל֙ כִּשְׁלֹשִׁ֣ים אִ֔ישׁ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כִּ֣י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אָמְר֔וּ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	אַךְ֩ </a:t>
            </a:r>
            <a:r>
              <a:rPr lang="he-IL" sz="2800" dirty="0">
                <a:solidFill>
                  <a:srgbClr val="FF33CC"/>
                </a:solidFill>
                <a:latin typeface="SBL Hebrew" pitchFamily="2" charset="-79"/>
                <a:cs typeface="SBL Hebrew" pitchFamily="2" charset="-79"/>
              </a:rPr>
              <a:t>נִגּ֨וֹף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800" dirty="0">
                <a:solidFill>
                  <a:srgbClr val="FF33CC"/>
                </a:solidFill>
                <a:latin typeface="SBL Hebrew" pitchFamily="2" charset="-79"/>
                <a:cs typeface="SBL Hebrew" pitchFamily="2" charset="-79"/>
              </a:rPr>
              <a:t>נִגָּ֥ף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 הוּא֙ לְפָנֵ֔ינוּ כַּמִּלְחָמָ֖ה הָרִאשֹׁנָֽה׃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68387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7772400" y="0"/>
            <a:ext cx="1219200" cy="3048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 dirty="0" smtClean="0"/>
              <a:t>Judges 20:40-42</a:t>
            </a:r>
            <a:endParaRPr lang="en-US" sz="1200" dirty="0"/>
          </a:p>
        </p:txBody>
      </p:sp>
      <p:sp>
        <p:nvSpPr>
          <p:cNvPr id="3" name="Rectangle 2"/>
          <p:cNvSpPr/>
          <p:nvPr/>
        </p:nvSpPr>
        <p:spPr>
          <a:xfrm>
            <a:off x="228600" y="381000"/>
            <a:ext cx="8763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	וְהַ</a:t>
            </a:r>
            <a:r>
              <a:rPr lang="he-IL" sz="2800" dirty="0" smtClean="0">
                <a:solidFill>
                  <a:schemeClr val="accent6">
                    <a:lumMod val="50000"/>
                  </a:schemeClr>
                </a:solidFill>
                <a:latin typeface="SBL Hebrew" pitchFamily="2" charset="-79"/>
                <a:cs typeface="SBL Hebrew" pitchFamily="2" charset="-79"/>
              </a:rPr>
              <a:t>מַּשְׂאֵ֗ת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הֵחֵ֛לָּה לַעֲל֥וֹת מִן־הָעִ֖יר עַמּ֣וּד עָשָׁ֑ן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וַיִּ֤פֶן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בִּנְיָמִן֙ אַחֲרָ֔יו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וְהִנֵּ֛ה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עָלָ֥ה כְלִיל־הָעִ֖יר הַשָּׁמָֽיְמָה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׃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	וְאִ֤ישׁ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יִשְׂרָאֵל֙ הָפַ֔ךְ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וַיִּבָּהֵ֖ל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אִ֣ישׁ בִּנְיָמִ֑ן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כִּ֣י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רָאָ֔ה כִּֽי־נָגְעָ֥ה עָלָ֖יו הָרָעָֽה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׃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וַיִּפְנ֞וּ לִפְנֵ֨י אִ֤ישׁ יִשְׂרָאֵל֙ אֶל־דֶּ֣רֶךְ הַמִּדְבָּ֔ר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וְהַמִּלְחָמָ֖ה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הִ</a:t>
            </a:r>
            <a:r>
              <a:rPr lang="he-IL" sz="28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דְבִּיקָ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֑תְהוּ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וַאֲשֶׁר֙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מֵהֶ֣עָרִ֔ים מַשְׁחִיתִ֥ים אוֹת֖וֹ בְּתוֹכֽוֹ׃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492466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7772400" y="0"/>
            <a:ext cx="1219200" cy="3048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 dirty="0" smtClean="0"/>
              <a:t>Judges 20:43-45</a:t>
            </a:r>
            <a:endParaRPr lang="en-US" sz="1200" dirty="0"/>
          </a:p>
        </p:txBody>
      </p:sp>
      <p:sp>
        <p:nvSpPr>
          <p:cNvPr id="3" name="Rectangle 2"/>
          <p:cNvSpPr/>
          <p:nvPr/>
        </p:nvSpPr>
        <p:spPr>
          <a:xfrm>
            <a:off x="228600" y="381000"/>
            <a:ext cx="8763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	כִּתְּר֤וּ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אֶת־בִּנְיָמִן֙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הִרְדִיפֻ֔הוּ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מְנוּחָ֖ה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הִדְרִיכֻ֑הוּ עַ֛ד נֹ֥כַח הַגִּבְעָ֖ה מִמִּזְרַח־שָֽׁמֶשׁ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׃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וַֽיִּפְּלוּ֙ מִבִּנְיָמִ֔ן שְׁמֹנָֽה־עָשָׂ֥ר אֶ֖לֶף אִ֑ישׁ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אֶת־כָּל־אֵ֖לֶּה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אַנְשֵׁי־חָֽיִל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׃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וַיִּפְנ֞וּ וַיָּנֻ֤סוּ הַמִּדְבָּ֙רָה֙ אֶל־סֶ֣לַע הָֽרִמּ֔וֹן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וַיְעֹֽלְלֻ֙הוּ֙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בַּֽמְסִלּ֔וֹת חֲמֵ֥שֶׁת אֲלָפִ֖ים אִ֑ישׁ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וַיַּ</a:t>
            </a:r>
            <a:r>
              <a:rPr lang="he-IL" sz="2800" dirty="0" smtClean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דְבִּ֤יק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וּ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אַחֲרָיו֙ עַד־גִּדְעֹ֔ם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וַיַּכּ֥וּ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מִמֶּ֖נּוּ אַלְפַּ֥יִם אִֽישׁ׃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221931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7772400" y="0"/>
            <a:ext cx="1219200" cy="3048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 dirty="0" smtClean="0"/>
              <a:t>Judges 20:46-48</a:t>
            </a:r>
            <a:endParaRPr lang="en-US" sz="1200" dirty="0"/>
          </a:p>
        </p:txBody>
      </p:sp>
      <p:sp>
        <p:nvSpPr>
          <p:cNvPr id="3" name="Rectangle 2"/>
          <p:cNvSpPr/>
          <p:nvPr/>
        </p:nvSpPr>
        <p:spPr>
          <a:xfrm>
            <a:off x="228600" y="381000"/>
            <a:ext cx="8763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וַיְהִי֩ כָל־הַנֹּ֨פְלִ֜ים מִבִּנְיָמִ֗ן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עֶשְׂרִים֩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וַחֲמִשָּׁ֨ה אֶ֥לֶף אִ֛ישׁ שֹׁ֥לֵֽף חֶ֖רֶב בַּיּ֣וֹם הַה֑וּא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אֶֽת־כָּל־אֵ֖לֶּה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אַנְשֵׁי־חָֽיִל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׃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וַיִּפְנ֞וּ וַיָּנֻ֤סוּ הַמִּדְבָּ֙רָה֙ אֶל־סֶ֣לַע הָֽרִמּ֔וֹן שֵׁ֥שׁ מֵא֖וֹת אִ֑ישׁ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וַיֵּֽשְׁבוּ֙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בְּסֶ֣לַע רִמּ֔וֹן אַרְבָּעָ֖ה חֳדָשִֽׁים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׃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	וְאִ֨ישׁ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יִשְׂרָאֵ֜ל שָׁ֣בוּ אֶל־בְּנֵ֤י בִנְיָמִן֙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וַיַּכּ֣וּם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לְפִי־חֶ֔רֶב מֵעִ֤יר מְתֹם֙ עַד־בְּהֵמָ֔ה עַ֖ד כָּל־הַנִּמְצָ֑א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גַּ֛ם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כָּל־הֶעָרִ֥ים הַנִּמְצָא֖וֹת שִׁלְּח֥וּ בָאֵֽשׁ׃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40299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511040"/>
              </p:ext>
            </p:extLst>
          </p:nvPr>
        </p:nvGraphicFramePr>
        <p:xfrm>
          <a:off x="228600" y="2286000"/>
          <a:ext cx="8763000" cy="1219200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8763000"/>
              </a:tblGrid>
              <a:tr h="1219200">
                <a:tc>
                  <a:txBody>
                    <a:bodyPr/>
                    <a:lstStyle/>
                    <a:p>
                      <a:pPr rtl="0"/>
                      <a:endParaRPr lang="en-US" sz="1600" b="0" i="0" u="none" strike="noStrike" kern="1200" baseline="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7848600" y="0"/>
            <a:ext cx="1143000" cy="3048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 dirty="0" smtClean="0"/>
              <a:t>Judges 20:1-3</a:t>
            </a:r>
            <a:endParaRPr lang="en-US" sz="1200" dirty="0"/>
          </a:p>
        </p:txBody>
      </p:sp>
      <p:sp>
        <p:nvSpPr>
          <p:cNvPr id="3" name="Rectangle 2"/>
          <p:cNvSpPr/>
          <p:nvPr/>
        </p:nvSpPr>
        <p:spPr>
          <a:xfrm>
            <a:off x="228600" y="381000"/>
            <a:ext cx="8763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וַיֵּצְאוּ֮ כָּל־בְּנֵ֣י יִשְׂרָאֵל֒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וַתִּקָּהֵ֨ל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הָעֵדָ֜ה כְּאִ֣ישׁ אֶחָ֗ד לְמִדָּן֙ וְעַד־בְּאֵ֣ר שֶׁ֔בַע וְאֶ֖רֶץ הַגִּלְעָ֑ד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	אֶל־יְהוָ֖ה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הַמִּצְפָּֽה׃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וַיִּֽתְיַצְּב֞וּ פִּנּ֣וֹת כָּל־הָעָ֗ם כֹּ֚ל שִׁבְטֵ֣י יִשְׂרָאֵ֔ל בִּקְהַ֖ל עַ֣ם הָאֱלֹהִ֑ים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	אַרְבַּ֨ע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מֵא֥וֹת אֶ֛לֶף אִ֥ישׁ רַגְלִ֖י שֹׁ֥לֵֽף חָֽרֶב׃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וַֽיִּשְׁמְעוּ֙ בְּנֵ֣י בִנְיָמִ֔ן כִּֽי־עָל֥וּ בְנֵֽי־יִשְׂרָאֵ֖ל הַמִּצְפָּ֑ה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וַיֹּֽאמְרוּ֙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בְּנֵ֣י יִשְׂרָאֵ֔ל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דַּבְּר֕וּ </a:t>
            </a: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אֵיכָ֥ה נִהְיְתָ֖ה הָרָעָ֥ה הַזֹּֽאת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׃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42627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921025"/>
              </p:ext>
            </p:extLst>
          </p:nvPr>
        </p:nvGraphicFramePr>
        <p:xfrm>
          <a:off x="228600" y="2286000"/>
          <a:ext cx="8763000" cy="1219200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8763000"/>
              </a:tblGrid>
              <a:tr h="1219200">
                <a:tc>
                  <a:txBody>
                    <a:bodyPr/>
                    <a:lstStyle/>
                    <a:p>
                      <a:pPr rtl="0"/>
                      <a:endParaRPr lang="en-US" sz="1600" b="0" i="0" u="none" strike="noStrike" kern="1200" baseline="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7848600" y="0"/>
            <a:ext cx="1143000" cy="3048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 dirty="0" smtClean="0"/>
              <a:t>Judges 20:4-7</a:t>
            </a:r>
            <a:endParaRPr lang="en-US" sz="1200" dirty="0"/>
          </a:p>
        </p:txBody>
      </p:sp>
      <p:sp>
        <p:nvSpPr>
          <p:cNvPr id="3" name="Rectangle 2"/>
          <p:cNvSpPr/>
          <p:nvPr/>
        </p:nvSpPr>
        <p:spPr>
          <a:xfrm>
            <a:off x="228600" y="381000"/>
            <a:ext cx="8763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וַיַּ֜עַן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הָאִ֣ישׁ הַלֵּוִ֗י אִ֛ישׁ הָאִשָּׁ֥ה הַנִּרְצָחָ֖ה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וַיֹּאמַ֑ר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הַגִּבְעָ֙תָה֙ </a:t>
            </a: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אֲשֶׁ֣ר לְבִנְיָמִ֔ן בָּ֛אתִי אֲנִ֥י וּפִֽילַגְשִׁ֖י לָלֽוּן׃ </a:t>
            </a:r>
            <a:endParaRPr lang="he-IL" sz="2800" dirty="0" smtClean="0">
              <a:solidFill>
                <a:schemeClr val="accent2">
                  <a:lumMod val="75000"/>
                </a:schemeClr>
              </a:solidFill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solidFill>
                <a:schemeClr val="accent2">
                  <a:lumMod val="75000"/>
                </a:schemeClr>
              </a:solidFill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	וַיָּקֻ֤מוּ </a:t>
            </a: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עָלַי֙ בַּעֲלֵ֣י הַגִּבְעָ֔ה </a:t>
            </a:r>
            <a:endParaRPr lang="he-IL" sz="2800" dirty="0" smtClean="0">
              <a:solidFill>
                <a:schemeClr val="accent2">
                  <a:lumMod val="75000"/>
                </a:schemeClr>
              </a:solidFill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וַיָּסֹ֧בּוּ </a:t>
            </a: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עָלַ֛י אֶת־הַבַּ֖יִת לָ֑יְלָה </a:t>
            </a:r>
            <a:endParaRPr lang="he-IL" sz="2800" dirty="0" smtClean="0">
              <a:solidFill>
                <a:schemeClr val="accent2">
                  <a:lumMod val="75000"/>
                </a:schemeClr>
              </a:solidFill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אוֹתִי֙ </a:t>
            </a: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דִּמּ֣וּ לַהֲרֹ֔ג </a:t>
            </a:r>
            <a:endParaRPr lang="he-IL" sz="2800" dirty="0" smtClean="0">
              <a:solidFill>
                <a:schemeClr val="accent2">
                  <a:lumMod val="75000"/>
                </a:schemeClr>
              </a:solidFill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וְאֶת־פִּילַגְשִׁ֥י </a:t>
            </a: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עִנּ֖וּ </a:t>
            </a:r>
            <a:r>
              <a:rPr lang="he-IL" sz="2800" dirty="0" smtClean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וַתָּמֹֽת</a:t>
            </a: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׃ </a:t>
            </a:r>
            <a:endParaRPr lang="he-IL" sz="2800" dirty="0" smtClean="0">
              <a:solidFill>
                <a:schemeClr val="accent2">
                  <a:lumMod val="75000"/>
                </a:schemeClr>
              </a:solidFill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solidFill>
                <a:schemeClr val="accent2">
                  <a:lumMod val="75000"/>
                </a:schemeClr>
              </a:solidFill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	וָֽאֹחֵ֤ז </a:t>
            </a: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בְּפִֽילַגְשִׁי֙ וָֽאֲנַתְּחֶ֔הָ וָֽאֲשַׁלְּחֶ֔הָ בְּכָל־שְׂדֵ֖ה נַחֲלַ֣ת יִשְׂרָאֵ֑ל </a:t>
            </a:r>
            <a:endParaRPr lang="he-IL" sz="2800" dirty="0" smtClean="0">
              <a:solidFill>
                <a:schemeClr val="accent2">
                  <a:lumMod val="75000"/>
                </a:schemeClr>
              </a:solidFill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כִּ֥י </a:t>
            </a: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עָשׂ֛וּ זִמָּ֥ה וּנְבָלָ֖ה בְּיִשְׂרָאֵֽל׃ </a:t>
            </a:r>
            <a:endParaRPr lang="he-IL" sz="2800" dirty="0" smtClean="0">
              <a:solidFill>
                <a:schemeClr val="accent2">
                  <a:lumMod val="75000"/>
                </a:schemeClr>
              </a:solidFill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solidFill>
                <a:schemeClr val="accent2">
                  <a:lumMod val="75000"/>
                </a:schemeClr>
              </a:solidFill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	הִנֵּ֥ה </a:t>
            </a: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כֻלְּכֶ֖ם בְּנֵ֣י יִשְׂרָאֵ֑ל </a:t>
            </a:r>
            <a:endParaRPr lang="he-IL" sz="2800" dirty="0" smtClean="0">
              <a:solidFill>
                <a:schemeClr val="accent2">
                  <a:lumMod val="75000"/>
                </a:schemeClr>
              </a:solidFill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הָב֥וּ </a:t>
            </a: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לָכֶ֛ם דָּבָ֥ר וְעֵצָ֖ה הֲלֹֽם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׃ </a:t>
            </a:r>
          </a:p>
        </p:txBody>
      </p:sp>
    </p:spTree>
    <p:extLst>
      <p:ext uri="{BB962C8B-B14F-4D97-AF65-F5344CB8AC3E}">
        <p14:creationId xmlns:p14="http://schemas.microsoft.com/office/powerpoint/2010/main" val="1356963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152388"/>
              </p:ext>
            </p:extLst>
          </p:nvPr>
        </p:nvGraphicFramePr>
        <p:xfrm>
          <a:off x="228600" y="2286000"/>
          <a:ext cx="8763000" cy="1219200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8763000"/>
              </a:tblGrid>
              <a:tr h="1219200">
                <a:tc>
                  <a:txBody>
                    <a:bodyPr/>
                    <a:lstStyle/>
                    <a:p>
                      <a:pPr rtl="0"/>
                      <a:endParaRPr lang="en-US" sz="1600" b="0" i="0" u="none" strike="noStrike" kern="1200" baseline="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7848600" y="0"/>
            <a:ext cx="1143000" cy="3048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 dirty="0" smtClean="0"/>
              <a:t>Judges 20:8-10</a:t>
            </a:r>
            <a:endParaRPr lang="en-US" sz="1200" dirty="0"/>
          </a:p>
        </p:txBody>
      </p:sp>
      <p:sp>
        <p:nvSpPr>
          <p:cNvPr id="3" name="Rectangle 2"/>
          <p:cNvSpPr/>
          <p:nvPr/>
        </p:nvSpPr>
        <p:spPr>
          <a:xfrm>
            <a:off x="228600" y="381000"/>
            <a:ext cx="8763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וַיָּ֙קָם֙ כָּל־הָעָ֔ם כְּאִ֥ישׁ אֶחָ֖ד לֵאמֹ֑ר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לֹ֤א </a:t>
            </a: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נֵלֵךְ֙ אִ֣ישׁ לְאָהֳל֔וֹ וְלֹ֥א נָס֖וּר אִ֥ישׁ לְבֵיתֽוֹ׃ </a:t>
            </a:r>
            <a:endParaRPr lang="he-IL" sz="2800" dirty="0" smtClean="0">
              <a:solidFill>
                <a:schemeClr val="accent2">
                  <a:lumMod val="75000"/>
                </a:schemeClr>
              </a:solidFill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solidFill>
                <a:schemeClr val="accent2">
                  <a:lumMod val="75000"/>
                </a:schemeClr>
              </a:solidFill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	וְעַתָּ֕ה </a:t>
            </a: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זֶ֣ה הַדָּבָ֔ר אֲשֶׁ֥ר נַעֲשֶׂ֖ה לַגִּבְעָ֑ה עָלֶ֖יהָ בְּגוֹרָֽל׃ </a:t>
            </a:r>
            <a:endParaRPr lang="he-IL" sz="2800" dirty="0" smtClean="0">
              <a:solidFill>
                <a:schemeClr val="accent2">
                  <a:lumMod val="75000"/>
                </a:schemeClr>
              </a:solidFill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solidFill>
                <a:schemeClr val="accent2">
                  <a:lumMod val="75000"/>
                </a:schemeClr>
              </a:solidFill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	וְלָקַ֣חְנוּ </a:t>
            </a: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עֲשָׂרָה֩ אֲנָשִׁ֨ים לַמֵּאָ֜ה לְכֹ֣ל ׀ שִׁבְטֵ֣י יִשְׂרָאֵ֗ל </a:t>
            </a:r>
            <a:endParaRPr lang="he-IL" sz="2800" dirty="0" smtClean="0">
              <a:solidFill>
                <a:schemeClr val="accent2">
                  <a:lumMod val="75000"/>
                </a:schemeClr>
              </a:solidFill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וּמֵאָ֤ה </a:t>
            </a: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לָאֶ֙לֶף֙ וְאֶ֣לֶף לָרְבָבָ֔ה לָקַ֥חַת צֵדָ֖ה לָעָ֑ם </a:t>
            </a:r>
            <a:endParaRPr lang="he-IL" sz="2800" dirty="0" smtClean="0">
              <a:solidFill>
                <a:schemeClr val="accent2">
                  <a:lumMod val="75000"/>
                </a:schemeClr>
              </a:solidFill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לַעֲשׂ֗וֹת </a:t>
            </a: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לְבוֹאָם֙ לְגֶ֣בַע בִּנְיָמִ֔ן כְּכָל־הַ֨נְּבָלָ֔ה אֲשֶׁ֥ר עָשָׂ֖ה בְּיִשְׂרָאֵֽל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׃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06709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721157"/>
              </p:ext>
            </p:extLst>
          </p:nvPr>
        </p:nvGraphicFramePr>
        <p:xfrm>
          <a:off x="228600" y="2286000"/>
          <a:ext cx="8763000" cy="1219200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8763000"/>
              </a:tblGrid>
              <a:tr h="1219200">
                <a:tc>
                  <a:txBody>
                    <a:bodyPr/>
                    <a:lstStyle/>
                    <a:p>
                      <a:pPr rtl="0"/>
                      <a:endParaRPr lang="en-US" sz="1600" b="0" i="0" u="none" strike="noStrike" kern="1200" baseline="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7772400" y="0"/>
            <a:ext cx="1219200" cy="3048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 dirty="0" smtClean="0"/>
              <a:t>Judges 20:11-13</a:t>
            </a:r>
            <a:endParaRPr lang="en-US" sz="1200" dirty="0"/>
          </a:p>
        </p:txBody>
      </p:sp>
      <p:sp>
        <p:nvSpPr>
          <p:cNvPr id="3" name="Rectangle 2"/>
          <p:cNvSpPr/>
          <p:nvPr/>
        </p:nvSpPr>
        <p:spPr>
          <a:xfrm>
            <a:off x="228600" y="381000"/>
            <a:ext cx="8763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וַיֵּֽאָסֵ֞ף כָּל־אִ֤ישׁ יִשְׂרָאֵל֙ אֶל־הָעִ֔יר כְּאִ֥ישׁ אֶחָ֖ד חֲבֵרִֽים׃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וַֽיִּשְׁלְח֞וּ שִׁבְטֵ֤י יִשְׂרָאֵל֙ אֲנָשִׁ֔ים בְּכָל־שִׁבְטֵ֥י בִנְיָמִ֖ן לֵאמֹ֑ר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מָ֚ה </a:t>
            </a: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הָרָעָ֣ה הַזֹּ֔את אֲשֶׁ֥ר נִהְיְתָ֖ה בָּכֶֽם׃ </a:t>
            </a:r>
            <a:endParaRPr lang="he-IL" sz="2800" dirty="0" smtClean="0">
              <a:solidFill>
                <a:schemeClr val="accent2">
                  <a:lumMod val="75000"/>
                </a:schemeClr>
              </a:solidFill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solidFill>
                <a:schemeClr val="accent2">
                  <a:lumMod val="75000"/>
                </a:schemeClr>
              </a:solidFill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	וְעַתָּ֡ה </a:t>
            </a: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תְּנוּ֩ אֶת־הָאֲנָשִׁ֨ים בְּנֵֽי־בְלִיַּ֜עַל אֲשֶׁ֤ר בַּגִּבְעָה֙ </a:t>
            </a:r>
            <a:endParaRPr lang="he-IL" sz="2800" dirty="0" smtClean="0">
              <a:solidFill>
                <a:schemeClr val="accent2">
                  <a:lumMod val="75000"/>
                </a:schemeClr>
              </a:solidFill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וּנְמִיתֵ֔ם </a:t>
            </a: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וּנְבַעֲרָ֥ה רָעָ֖ה מִיִּשְׂרָאֵ֑ל </a:t>
            </a:r>
            <a:endParaRPr lang="he-IL" sz="2800" dirty="0" smtClean="0">
              <a:solidFill>
                <a:schemeClr val="accent2">
                  <a:lumMod val="75000"/>
                </a:schemeClr>
              </a:solidFill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	וְלֹ֤א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אָבוּ֙ בְּנֵ֣י בִּנְיָמִ֔ן לִשְׁמֹ֕עַ בְּק֖וֹל אֲחֵיהֶ֥ם בְּנֵֽי־יִשְׂרָאֵֽל׃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86568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26678"/>
              </p:ext>
            </p:extLst>
          </p:nvPr>
        </p:nvGraphicFramePr>
        <p:xfrm>
          <a:off x="228600" y="2286000"/>
          <a:ext cx="8763000" cy="1219200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8763000"/>
              </a:tblGrid>
              <a:tr h="1219200">
                <a:tc>
                  <a:txBody>
                    <a:bodyPr/>
                    <a:lstStyle/>
                    <a:p>
                      <a:pPr rtl="0"/>
                      <a:endParaRPr lang="en-US" sz="1600" b="0" i="0" u="none" strike="noStrike" kern="1200" baseline="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7772400" y="0"/>
            <a:ext cx="1219200" cy="3048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 dirty="0" smtClean="0"/>
              <a:t>Judges 20:14-16</a:t>
            </a:r>
            <a:endParaRPr lang="en-US" sz="1200" dirty="0"/>
          </a:p>
        </p:txBody>
      </p:sp>
      <p:sp>
        <p:nvSpPr>
          <p:cNvPr id="3" name="Rectangle 2"/>
          <p:cNvSpPr/>
          <p:nvPr/>
        </p:nvSpPr>
        <p:spPr>
          <a:xfrm>
            <a:off x="228600" y="381000"/>
            <a:ext cx="8763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וַיֵּאָסְפ֧וּ בְנֵֽי־בִנְיָמִ֛ן מִן־הֶעָרִ֖ים הַגִּבְעָ֑תָה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לָצֵ֥את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לַמִּלְחָמָ֖ה עִם־בְּנֵ֥י יִשְׂרָאֵֽל׃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וַיִּתְפָּֽקְדוּ֩ בְנֵ֨י בִנְיָמִ֜ן בַּיּ֤וֹם הַהוּא֙ מֵהֶ֣עָרִ֔ים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עֶשְׂרִ֨ים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וְשִׁשָּׁ֥ה אֶ֛לֶף אִ֖ישׁ שֹׁ֣לֵֽף חָ֑רֶב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לְ֠בַד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מִיֹּשְׁבֵ֤י הַגִּבְעָה֙ הִתְפָּ֣קְד֔וּ שְׁבַ֥ע מֵא֖וֹת אִ֥ישׁ בָּחֽוּר׃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	מִכֹּ֣ל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׀ הָעָ֣ם הַזֶּ֗ה שְׁבַ֤ע מֵאוֹת֙ אִ֣ישׁ בָּח֔וּר אִטֵּ֖ר יַד־יְמִינ֑וֹ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		כָּל־זֶ֗ה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קֹלֵ֧עַ בָּאֶ֛בֶן אֶל־הַֽשַּׂעֲרָ֖ה וְלֹ֥א יַחֲטִֽא׃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20313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094049"/>
              </p:ext>
            </p:extLst>
          </p:nvPr>
        </p:nvGraphicFramePr>
        <p:xfrm>
          <a:off x="228600" y="2286000"/>
          <a:ext cx="8763000" cy="1219200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8763000"/>
              </a:tblGrid>
              <a:tr h="1219200">
                <a:tc>
                  <a:txBody>
                    <a:bodyPr/>
                    <a:lstStyle/>
                    <a:p>
                      <a:pPr rtl="0"/>
                      <a:endParaRPr lang="en-US" sz="1600" b="0" i="0" u="none" strike="noStrike" kern="1200" baseline="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7772400" y="0"/>
            <a:ext cx="1219200" cy="3048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 dirty="0" smtClean="0"/>
              <a:t>Judges 20:17-19</a:t>
            </a:r>
            <a:endParaRPr lang="en-US" sz="1200" dirty="0"/>
          </a:p>
        </p:txBody>
      </p:sp>
      <p:sp>
        <p:nvSpPr>
          <p:cNvPr id="3" name="Rectangle 2"/>
          <p:cNvSpPr/>
          <p:nvPr/>
        </p:nvSpPr>
        <p:spPr>
          <a:xfrm>
            <a:off x="228600" y="381000"/>
            <a:ext cx="8763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	וְאִ֨ישׁ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יִשְׂרָאֵ֜ל הִתְפָּֽקְד֗וּ לְבַד֙ מִבִּנְיָמִ֔ן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	אַרְבַּ֨ע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מֵא֥וֹת אֶ֛לֶף אִ֖ישׁ שֹׁ֣לֵֽף חָ֑רֶב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	כָּל־זֶ֖ה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אִ֥ישׁ מִלְחָמָֽה׃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וַיָּקֻ֜מוּ וַיַּעֲל֣וּ בֵֽית־אֵל֮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וַיִּשְׁאֲל֣וּ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בֵאלֹהִים֒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וַיֹּֽאמְרוּ֙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בְּנֵ֣י יִשְׂרָאֵ֔ל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מִ֚י </a:t>
            </a: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יַעֲלֶה־לָּ֣נוּ בַתְּחִלָּ֔ה לַמִּלְחָמָ֖ה עִם־בְּנֵ֣י בִנְיָמִ֑ן </a:t>
            </a:r>
            <a:endParaRPr lang="he-IL" sz="2800" dirty="0" smtClean="0">
              <a:solidFill>
                <a:schemeClr val="accent2">
                  <a:lumMod val="75000"/>
                </a:schemeClr>
              </a:solidFill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וַיֹּ֥אמֶר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יְהוָ֖ה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יְהוּדָ֥ה </a:t>
            </a: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בַתְּחִלָּֽה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׃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וַיָּק֥וּמוּ בְנֵֽי־יִשְׂרָאֵ֖ל בַּבֹּ֑קֶר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וַיַּֽחֲנ֖וּ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עַל־הַגִּבְעָֽה׃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50303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623379"/>
              </p:ext>
            </p:extLst>
          </p:nvPr>
        </p:nvGraphicFramePr>
        <p:xfrm>
          <a:off x="228600" y="2286000"/>
          <a:ext cx="8763000" cy="1219200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8763000"/>
              </a:tblGrid>
              <a:tr h="1219200">
                <a:tc>
                  <a:txBody>
                    <a:bodyPr/>
                    <a:lstStyle/>
                    <a:p>
                      <a:pPr rtl="0"/>
                      <a:endParaRPr lang="en-US" sz="1600" b="0" i="0" u="none" strike="noStrike" kern="1200" baseline="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7772400" y="0"/>
            <a:ext cx="1219200" cy="3048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 dirty="0" smtClean="0"/>
              <a:t>Judges 20:20-23</a:t>
            </a:r>
            <a:endParaRPr lang="en-US" sz="1200" dirty="0"/>
          </a:p>
        </p:txBody>
      </p:sp>
      <p:sp>
        <p:nvSpPr>
          <p:cNvPr id="3" name="Rectangle 2"/>
          <p:cNvSpPr/>
          <p:nvPr/>
        </p:nvSpPr>
        <p:spPr>
          <a:xfrm>
            <a:off x="228600" y="381000"/>
            <a:ext cx="8763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וַיֵּצֵא֙ אִ֣ישׁ יִשְׂרָאֵ֔ל לַמִּלְחָמָ֖ה עִם־בִּנְיָמִ֑ן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וַיַּעַרְכ֨וּ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אִתָּ֧ם אִֽישׁ־יִשְׂרָאֵ֛ל מִלְחָמָ֖ה אֶל־הַגִּבְעָֽה׃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וַיֵּצְא֥וּ בְנֵֽי־בִנְיָמִ֖ן מִן־הַגִּבְעָ֑ה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וַיַּשְׁחִ֨יתוּ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בְיִשְׂרָאֵ֜ל בַּיּ֣וֹם הַה֗וּא שְׁנַ֨יִם וְעֶשְׂרִ֥ים אֶ֛לֶף אִ֖ישׁ אָֽרְצָה׃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וַיִּתְחַזֵּ֥ק הָעָ֖ם אִ֣ישׁ יִשְׂרָאֵ֑ל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וַיֹּסִ֙פוּ֙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לַעֲרֹ֣ךְ מִלְחָמָ֔ה בַּמָּק֕וֹם אֲשֶׁר־עָ֥רְכוּ שָׁ֖ם בַּיּ֥וֹם הָרִאשֽׁוֹן׃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וַיַּעֲל֣וּ בְנֵֽי־יִשְׂרָאֵ֗ל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וַיִּבְכּ֣וּ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לִפְנֵֽי־יְהוָה֮ עַד־הָעֶרֶב֒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וַיִּשְׁאֲל֤וּ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בַֽיהוָה֙ 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לֵאמֹ֔ר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הַ</a:t>
            </a:r>
            <a:r>
              <a:rPr lang="he-IL" sz="2800" dirty="0" smtClean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אוֹסִ֗יף </a:t>
            </a: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לָגֶ֙שֶׁת֙ לַמִּלְחָמָ֔ה עִם־בְּנֵ֥י בִנְיָמִ֖ן אָחִ֑י </a:t>
            </a:r>
            <a:endParaRPr lang="he-IL" sz="2800" dirty="0" smtClean="0">
              <a:solidFill>
                <a:schemeClr val="accent2">
                  <a:lumMod val="75000"/>
                </a:schemeClr>
              </a:solidFill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וַיֹּ֥אמֶר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יְהוָ֖ה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עֲל֥וּ </a:t>
            </a: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אֵלָֽיו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׃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91987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116663"/>
              </p:ext>
            </p:extLst>
          </p:nvPr>
        </p:nvGraphicFramePr>
        <p:xfrm>
          <a:off x="228600" y="2286000"/>
          <a:ext cx="8763000" cy="1219200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8763000"/>
              </a:tblGrid>
              <a:tr h="1219200">
                <a:tc>
                  <a:txBody>
                    <a:bodyPr/>
                    <a:lstStyle/>
                    <a:p>
                      <a:pPr rtl="0"/>
                      <a:endParaRPr lang="en-US" sz="1600" b="0" i="0" u="none" strike="noStrike" kern="1200" baseline="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7772400" y="0"/>
            <a:ext cx="1219200" cy="3048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 dirty="0" smtClean="0"/>
              <a:t>Judges 20:24-26</a:t>
            </a:r>
            <a:endParaRPr lang="en-US" sz="1200" dirty="0"/>
          </a:p>
        </p:txBody>
      </p:sp>
      <p:sp>
        <p:nvSpPr>
          <p:cNvPr id="3" name="Rectangle 2"/>
          <p:cNvSpPr/>
          <p:nvPr/>
        </p:nvSpPr>
        <p:spPr>
          <a:xfrm>
            <a:off x="228600" y="381000"/>
            <a:ext cx="8763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וַיִּקְרְב֧וּ בְנֵֽי־יִשְׂרָאֵ֛ל אֶל־בְּנֵ֥י בִנְיָמִ֖ן בַּיּ֥וֹם הַשֵּׁנִֽי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׃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וַיֵּצֵא֩ בִנְיָמִ֨ן ׀ לִקְרָאתָ֥ם ׀ מִֽן־הַגִּבְעָה֮ בַּיּ֣וֹם הַשֵּׁנִי֒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וַיַּשְׁחִיתוּ֩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בִבְנֵ֨י יִשְׂרָאֵ֜ל ע֗וֹד שְׁמֹנַ֨ת עָשָׂ֥ר אֶ֛לֶף אִ֖ישׁ אָ֑רְצָה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כָּל־אֵ֖לֶּה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שֹׁ֥לְפֵי חָֽרֶב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׃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וַיַּעֲל֣וּ כָל־בְּנֵי֩ יִשְׂרָאֵ֨ל וְכָל־הָעָ֜ם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וַיָּבֹ֣אוּ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בֵֽית־אֵ֗ל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וַיִּבְכּוּ֙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וַיֵּ֤שְׁבוּ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שָׁם֙ לִפְנֵ֣י יְהוָ֔ה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וַיָּצ֥וּמוּ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בַיּוֹם־הַה֖וּא עַד־הָעָ֑רֶב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וַֽיַּעֲל֛וּ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עֹל֥וֹת וּשְׁלָמִ֖ים לִפְנֵ֥י יְהוָֽה׃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39102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5444</TotalTime>
  <Words>174</Words>
  <Application>Microsoft Office PowerPoint</Application>
  <PresentationFormat>On-screen Show (4:3)</PresentationFormat>
  <Paragraphs>186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Carlos</cp:lastModifiedBy>
  <cp:revision>458</cp:revision>
  <dcterms:created xsi:type="dcterms:W3CDTF">2006-08-16T00:00:00Z</dcterms:created>
  <dcterms:modified xsi:type="dcterms:W3CDTF">2016-01-29T02:34:00Z</dcterms:modified>
</cp:coreProperties>
</file>