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88" r:id="rId2"/>
    <p:sldId id="332" r:id="rId3"/>
    <p:sldId id="327" r:id="rId4"/>
    <p:sldId id="329" r:id="rId5"/>
    <p:sldId id="325" r:id="rId6"/>
    <p:sldId id="339" r:id="rId7"/>
    <p:sldId id="333" r:id="rId8"/>
    <p:sldId id="338" r:id="rId9"/>
    <p:sldId id="334" r:id="rId10"/>
    <p:sldId id="349" r:id="rId11"/>
    <p:sldId id="348" r:id="rId12"/>
    <p:sldId id="336" r:id="rId13"/>
    <p:sldId id="340" r:id="rId14"/>
    <p:sldId id="352" r:id="rId15"/>
    <p:sldId id="355" r:id="rId16"/>
    <p:sldId id="378" r:id="rId17"/>
    <p:sldId id="379" r:id="rId18"/>
    <p:sldId id="358" r:id="rId19"/>
    <p:sldId id="380" r:id="rId20"/>
    <p:sldId id="360" r:id="rId21"/>
    <p:sldId id="362" r:id="rId22"/>
    <p:sldId id="381" r:id="rId23"/>
    <p:sldId id="382" r:id="rId24"/>
    <p:sldId id="364" r:id="rId25"/>
    <p:sldId id="366" r:id="rId26"/>
    <p:sldId id="367" r:id="rId27"/>
    <p:sldId id="383" r:id="rId28"/>
    <p:sldId id="385" r:id="rId29"/>
    <p:sldId id="386" r:id="rId30"/>
    <p:sldId id="388" r:id="rId31"/>
    <p:sldId id="369" r:id="rId32"/>
    <p:sldId id="375" r:id="rId33"/>
    <p:sldId id="374" r:id="rId34"/>
    <p:sldId id="376" r:id="rId35"/>
    <p:sldId id="37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8000"/>
    <a:srgbClr val="0000FF"/>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autoAdjust="0"/>
    <p:restoredTop sz="96275" autoAdjust="0"/>
  </p:normalViewPr>
  <p:slideViewPr>
    <p:cSldViewPr>
      <p:cViewPr>
        <p:scale>
          <a:sx n="100" d="100"/>
          <a:sy n="100" d="100"/>
        </p:scale>
        <p:origin x="-366"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12/10/2015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019800"/>
            <a:ext cx="29718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3200" dirty="0" smtClean="0">
                <a:solidFill>
                  <a:schemeClr val="bg1"/>
                </a:solidFill>
                <a:cs typeface="Times New Roman" pitchFamily="18" charset="0"/>
              </a:rPr>
              <a:t>Judges 19</a:t>
            </a:r>
            <a:endParaRPr lang="en-US" sz="3200" dirty="0">
              <a:solidFill>
                <a:schemeClr val="bg1"/>
              </a:solidFill>
              <a:cs typeface="Times New Roman" pitchFamily="18" charset="0"/>
            </a:endParaRPr>
          </a:p>
        </p:txBody>
      </p:sp>
      <p:sp>
        <p:nvSpPr>
          <p:cNvPr id="6" name="Title 1"/>
          <p:cNvSpPr txBox="1">
            <a:spLocks/>
          </p:cNvSpPr>
          <p:nvPr/>
        </p:nvSpPr>
        <p:spPr>
          <a:xfrm>
            <a:off x="5105400" y="6019800"/>
            <a:ext cx="3810000" cy="53070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3600" dirty="0" smtClean="0">
                <a:solidFill>
                  <a:schemeClr val="bg1"/>
                </a:solidFill>
                <a:latin typeface="SBL Hebrew" pitchFamily="2" charset="-79"/>
                <a:cs typeface="SBL Hebrew" pitchFamily="2" charset="-79"/>
              </a:rPr>
              <a:t>שֹׁפְטִים יט</a:t>
            </a:r>
            <a:endParaRPr lang="en-US" sz="3600" dirty="0">
              <a:solidFill>
                <a:schemeClr val="bg1"/>
              </a:solidFill>
              <a:latin typeface="SBL Hebrew" pitchFamily="2" charset="-79"/>
              <a:cs typeface="SBL Hebrew" pitchFamily="2" charset="-79"/>
            </a:endParaRPr>
          </a:p>
        </p:txBody>
      </p:sp>
      <p:pic>
        <p:nvPicPr>
          <p:cNvPr id="1026" name="Picture 2" descr="D:\My Documents\HebrewCourseBriercrestFirstYear2014\Rocine Readings\03 Judges 16_4-20\pics\judges 19\judges_gibea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914400"/>
            <a:ext cx="8648700" cy="3995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19:4</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וַיֶּחֱזַק־בּ֤וֹ </a:t>
            </a:r>
            <a:r>
              <a:rPr lang="he-IL" sz="2800" dirty="0">
                <a:solidFill>
                  <a:srgbClr val="FF0000"/>
                </a:solidFill>
                <a:latin typeface="SBL Hebrew" pitchFamily="2" charset="-79"/>
                <a:cs typeface="SBL Hebrew" pitchFamily="2" charset="-79"/>
              </a:rPr>
              <a:t>חֹֽתְנוֹ֙</a:t>
            </a:r>
            <a:r>
              <a:rPr lang="he-IL" sz="2800" dirty="0">
                <a:latin typeface="SBL Hebrew" pitchFamily="2" charset="-79"/>
                <a:cs typeface="SBL Hebrew" pitchFamily="2" charset="-79"/>
              </a:rPr>
              <a:t> </a:t>
            </a:r>
            <a:r>
              <a:rPr lang="he-IL" sz="2800" dirty="0">
                <a:solidFill>
                  <a:srgbClr val="0000FF"/>
                </a:solidFill>
                <a:latin typeface="SBL Hebrew" pitchFamily="2" charset="-79"/>
                <a:cs typeface="SBL Hebrew" pitchFamily="2" charset="-79"/>
              </a:rPr>
              <a:t>אֲבִ֣י הַֽנַּעֲרָ֔ה </a:t>
            </a:r>
            <a:endParaRPr lang="he-IL" sz="2800"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וַיֵּ֥שֶׁב </a:t>
            </a:r>
            <a:r>
              <a:rPr lang="he-IL" sz="2800" dirty="0">
                <a:latin typeface="SBL Hebrew" pitchFamily="2" charset="-79"/>
                <a:cs typeface="SBL Hebrew" pitchFamily="2" charset="-79"/>
              </a:rPr>
              <a:t>אִתּ֖וֹ שְׁלֹ֣שֶׁת יָמִ֑ים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וַיֹּאכְלוּ֙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וַיִּשְׁתּ֔וּ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וַיָּלִ֖ינוּ </a:t>
            </a:r>
            <a:r>
              <a:rPr lang="he-IL" sz="2800" dirty="0">
                <a:latin typeface="SBL Hebrew" pitchFamily="2" charset="-79"/>
                <a:cs typeface="SBL Hebrew" pitchFamily="2" charset="-79"/>
              </a:rPr>
              <a:t>שָֽׁם׃ </a:t>
            </a:r>
          </a:p>
        </p:txBody>
      </p:sp>
      <p:sp>
        <p:nvSpPr>
          <p:cNvPr id="6" name="TextBox 5"/>
          <p:cNvSpPr txBox="1"/>
          <p:nvPr/>
        </p:nvSpPr>
        <p:spPr>
          <a:xfrm>
            <a:off x="304800" y="3048000"/>
            <a:ext cx="8686800" cy="830997"/>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[Anchor]</a:t>
            </a:r>
          </a:p>
          <a:p>
            <a:r>
              <a:rPr lang="en-US" sz="1600" dirty="0">
                <a:latin typeface="SBL Hebrew" panose="02000000000000000000" pitchFamily="2" charset="-79"/>
                <a:cs typeface="SBL Hebrew" panose="02000000000000000000" pitchFamily="2" charset="-79"/>
              </a:rPr>
              <a:t>The double identification at the outset is necessary because of the ambiguity of </a:t>
            </a:r>
            <a:r>
              <a:rPr lang="en-US" sz="1600" dirty="0" err="1">
                <a:latin typeface="SBL Hebrew" panose="02000000000000000000" pitchFamily="2" charset="-79"/>
                <a:cs typeface="SBL Hebrew" panose="02000000000000000000" pitchFamily="2" charset="-79"/>
              </a:rPr>
              <a:t>unpointed</a:t>
            </a:r>
            <a:r>
              <a:rPr lang="en-US" sz="1600" dirty="0">
                <a:latin typeface="SBL Hebrew" panose="02000000000000000000" pitchFamily="2" charset="-79"/>
                <a:cs typeface="SBL Hebrew" panose="02000000000000000000" pitchFamily="2" charset="-79"/>
              </a:rPr>
              <a:t> </a:t>
            </a:r>
            <a:r>
              <a:rPr lang="en-US" sz="1600" dirty="0" err="1">
                <a:solidFill>
                  <a:srgbClr val="FF0000"/>
                </a:solidFill>
                <a:latin typeface="SBL Hebrew" panose="02000000000000000000" pitchFamily="2" charset="-79"/>
                <a:cs typeface="SBL Hebrew" panose="02000000000000000000" pitchFamily="2" charset="-79"/>
              </a:rPr>
              <a:t>ḥtn</a:t>
            </a:r>
            <a:r>
              <a:rPr lang="en-US" sz="1600" dirty="0">
                <a:solidFill>
                  <a:srgbClr val="FF0000"/>
                </a:solidFill>
                <a:latin typeface="SBL Hebrew" panose="02000000000000000000" pitchFamily="2" charset="-79"/>
                <a:cs typeface="SBL Hebrew" panose="02000000000000000000" pitchFamily="2" charset="-79"/>
              </a:rPr>
              <a:t> </a:t>
            </a:r>
            <a:r>
              <a:rPr lang="en-US" sz="1600" dirty="0">
                <a:latin typeface="SBL Hebrew" panose="02000000000000000000" pitchFamily="2" charset="-79"/>
                <a:cs typeface="SBL Hebrew" panose="02000000000000000000" pitchFamily="2" charset="-79"/>
              </a:rPr>
              <a:t>which may be either “father–in-law” or “son–in-law.” </a:t>
            </a:r>
          </a:p>
        </p:txBody>
      </p:sp>
    </p:spTree>
    <p:extLst>
      <p:ext uri="{BB962C8B-B14F-4D97-AF65-F5344CB8AC3E}">
        <p14:creationId xmlns:p14="http://schemas.microsoft.com/office/powerpoint/2010/main" val="2970405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715655213"/>
              </p:ext>
            </p:extLst>
          </p:nvPr>
        </p:nvGraphicFramePr>
        <p:xfrm>
          <a:off x="228600" y="304800"/>
          <a:ext cx="3886200" cy="6519672"/>
        </p:xfrm>
        <a:graphic>
          <a:graphicData uri="http://schemas.openxmlformats.org/drawingml/2006/table">
            <a:tbl>
              <a:tblPr>
                <a:tableStyleId>{5C22544A-7EE6-4342-B048-85BDC9FD1C3A}</a:tableStyleId>
              </a:tblPr>
              <a:tblGrid>
                <a:gridCol w="905296"/>
                <a:gridCol w="2980904"/>
              </a:tblGrid>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‏אָדָם־1</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CA" sz="1400" u="none" strike="noStrike" dirty="0" smtClean="0">
                          <a:effectLst/>
                          <a:latin typeface="SBL Hebrew" panose="02000000000000000000" pitchFamily="2" charset="-79"/>
                          <a:cs typeface="SBL Hebrew" panose="02000000000000000000" pitchFamily="2" charset="-79"/>
                        </a:rPr>
                        <a:t>people</a:t>
                      </a:r>
                      <a:r>
                        <a:rPr lang="en-CA" sz="1400" u="none" strike="noStrike" dirty="0">
                          <a:effectLst/>
                          <a:latin typeface="SBL Hebrew" panose="02000000000000000000" pitchFamily="2" charset="-79"/>
                          <a:cs typeface="SBL Hebrew" panose="02000000000000000000" pitchFamily="2" charset="-79"/>
                        </a:rPr>
                        <a:t>, humankind </a:t>
                      </a:r>
                      <a:r>
                        <a:rPr lang="en-CA" sz="1400" u="none" strike="noStrike" baseline="0" dirty="0" smtClean="0">
                          <a:effectLst/>
                          <a:latin typeface="SBL Hebrew" panose="02000000000000000000" pitchFamily="2" charset="-79"/>
                          <a:cs typeface="SBL Hebrew" panose="02000000000000000000" pitchFamily="2" charset="-79"/>
                        </a:rPr>
                        <a:t> (</a:t>
                      </a:r>
                      <a:r>
                        <a:rPr lang="en-CA" sz="1400" u="none" strike="noStrike" dirty="0" smtClean="0">
                          <a:effectLst/>
                          <a:latin typeface="SBL Hebrew" panose="02000000000000000000" pitchFamily="2" charset="-79"/>
                          <a:cs typeface="SBL Hebrew" panose="02000000000000000000" pitchFamily="2" charset="-79"/>
                        </a:rPr>
                        <a:t>545x)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‏אֱנוֹשׁ־1</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u="none" strike="noStrike" dirty="0" smtClean="0">
                          <a:effectLst/>
                          <a:latin typeface="SBL Hebrew" panose="02000000000000000000" pitchFamily="2" charset="-79"/>
                          <a:cs typeface="SBL Hebrew" panose="02000000000000000000" pitchFamily="2" charset="-79"/>
                        </a:rPr>
                        <a:t>people</a:t>
                      </a:r>
                      <a:r>
                        <a:rPr lang="en-CA" sz="1400" u="none" strike="noStrike" dirty="0">
                          <a:effectLst/>
                          <a:latin typeface="SBL Hebrew" panose="02000000000000000000" pitchFamily="2" charset="-79"/>
                          <a:cs typeface="SBL Hebrew" panose="02000000000000000000" pitchFamily="2" charset="-79"/>
                        </a:rPr>
                        <a:t>, humankind </a:t>
                      </a:r>
                      <a:r>
                        <a:rPr lang="en-CA" sz="1400" u="none" strike="noStrike" dirty="0" smtClean="0">
                          <a:effectLst/>
                          <a:latin typeface="SBL Hebrew" panose="02000000000000000000" pitchFamily="2" charset="-79"/>
                          <a:cs typeface="SBL Hebrew" panose="02000000000000000000" pitchFamily="2" charset="-79"/>
                        </a:rPr>
                        <a:t>(42x)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‏אִישׁ</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man, husband </a:t>
                      </a:r>
                      <a:r>
                        <a:rPr lang="en-CA" sz="1400" u="none" strike="noStrike" dirty="0" smtClean="0">
                          <a:effectLst/>
                          <a:latin typeface="SBL Hebrew" panose="02000000000000000000" pitchFamily="2" charset="-79"/>
                          <a:cs typeface="SBL Hebrew" panose="02000000000000000000" pitchFamily="2" charset="-79"/>
                        </a:rPr>
                        <a:t>(2187x)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‏אִשָּׁה</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woman, wife </a:t>
                      </a:r>
                      <a:r>
                        <a:rPr lang="en-CA" sz="1400" u="none" strike="noStrike" dirty="0" smtClean="0">
                          <a:effectLst/>
                          <a:latin typeface="SBL Hebrew" panose="02000000000000000000" pitchFamily="2" charset="-79"/>
                          <a:cs typeface="SBL Hebrew" panose="02000000000000000000" pitchFamily="2" charset="-79"/>
                        </a:rPr>
                        <a:t>(781x)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‏זָכָר</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male </a:t>
                      </a:r>
                      <a:r>
                        <a:rPr lang="en-CA" sz="1400" u="none" strike="noStrike" dirty="0" smtClean="0">
                          <a:effectLst/>
                          <a:latin typeface="SBL Hebrew" panose="02000000000000000000" pitchFamily="2" charset="-79"/>
                          <a:cs typeface="SBL Hebrew" panose="02000000000000000000" pitchFamily="2" charset="-79"/>
                        </a:rPr>
                        <a:t>(82x)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‏נְקֵבָה</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female </a:t>
                      </a:r>
                      <a:r>
                        <a:rPr lang="en-CA" sz="1400" u="none" strike="noStrike" dirty="0" smtClean="0">
                          <a:effectLst/>
                          <a:latin typeface="SBL Hebrew" panose="02000000000000000000" pitchFamily="2" charset="-79"/>
                          <a:cs typeface="SBL Hebrew" panose="02000000000000000000" pitchFamily="2" charset="-79"/>
                        </a:rPr>
                        <a:t>(22x)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‏גֶּבֶר־1</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latin typeface="SBL Hebrew" panose="02000000000000000000" pitchFamily="2" charset="-79"/>
                          <a:cs typeface="SBL Hebrew" panose="02000000000000000000" pitchFamily="2" charset="-79"/>
                        </a:rPr>
                        <a:t>man, young man, male </a:t>
                      </a:r>
                      <a:r>
                        <a:rPr lang="en-US" sz="1400" u="none" strike="noStrike" dirty="0" smtClean="0">
                          <a:effectLst/>
                          <a:latin typeface="SBL Hebrew" panose="02000000000000000000" pitchFamily="2" charset="-79"/>
                          <a:cs typeface="SBL Hebrew" panose="02000000000000000000" pitchFamily="2" charset="-79"/>
                        </a:rPr>
                        <a:t>(66x)</a:t>
                      </a:r>
                      <a:endParaRPr lang="en-US"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u="none" strike="noStrike">
                          <a:effectLst/>
                          <a:latin typeface="SBL Hebrew" panose="02000000000000000000" pitchFamily="2" charset="-79"/>
                          <a:cs typeface="SBL Hebrew" panose="02000000000000000000" pitchFamily="2" charset="-79"/>
                        </a:rPr>
                        <a:t>גְּבִירָה</a:t>
                      </a:r>
                      <a:endParaRPr lang="he-IL" sz="1800" b="0" i="0" u="none" strike="noStrike">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lady, queen, mistress </a:t>
                      </a:r>
                      <a:r>
                        <a:rPr lang="en-CA" sz="1400" u="none" strike="noStrike" dirty="0" smtClean="0">
                          <a:effectLst/>
                          <a:latin typeface="SBL Hebrew" panose="02000000000000000000" pitchFamily="2" charset="-79"/>
                          <a:cs typeface="SBL Hebrew" panose="02000000000000000000" pitchFamily="2" charset="-79"/>
                        </a:rPr>
                        <a:t>(15x)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גִּבּוֹר</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lord, master, warrior </a:t>
                      </a:r>
                      <a:r>
                        <a:rPr lang="en-CA" sz="1400" u="none" strike="noStrike" dirty="0" smtClean="0">
                          <a:effectLst/>
                          <a:latin typeface="SBL Hebrew" panose="02000000000000000000" pitchFamily="2" charset="-79"/>
                          <a:cs typeface="SBL Hebrew" panose="02000000000000000000" pitchFamily="2" charset="-79"/>
                        </a:rPr>
                        <a:t>(160x)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‏בָּחוּר</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young man </a:t>
                      </a:r>
                      <a:r>
                        <a:rPr lang="en-CA" sz="1400" u="none" strike="noStrike" dirty="0" smtClean="0">
                          <a:effectLst/>
                          <a:latin typeface="SBL Hebrew" panose="02000000000000000000" pitchFamily="2" charset="-79"/>
                          <a:cs typeface="SBL Hebrew" panose="02000000000000000000" pitchFamily="2" charset="-79"/>
                        </a:rPr>
                        <a:t>(44x)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u="none" strike="noStrike">
                          <a:effectLst/>
                          <a:latin typeface="SBL Hebrew" panose="02000000000000000000" pitchFamily="2" charset="-79"/>
                          <a:cs typeface="SBL Hebrew" panose="02000000000000000000" pitchFamily="2" charset="-79"/>
                        </a:rPr>
                        <a:t>בְּתוּלָה</a:t>
                      </a:r>
                      <a:endParaRPr lang="he-IL" sz="1800" b="0" i="0" u="none" strike="noStrike">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virgin </a:t>
                      </a:r>
                      <a:r>
                        <a:rPr lang="en-CA" sz="1400" u="none" strike="noStrike" dirty="0" smtClean="0">
                          <a:effectLst/>
                          <a:latin typeface="SBL Hebrew" panose="02000000000000000000" pitchFamily="2" charset="-79"/>
                          <a:cs typeface="SBL Hebrew" panose="02000000000000000000" pitchFamily="2" charset="-79"/>
                        </a:rPr>
                        <a:t>(50x)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בְּתוּלִים</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adolescence </a:t>
                      </a:r>
                      <a:r>
                        <a:rPr lang="en-CA" sz="1400" u="none" strike="noStrike" dirty="0" smtClean="0">
                          <a:effectLst/>
                          <a:latin typeface="SBL Hebrew" panose="02000000000000000000" pitchFamily="2" charset="-79"/>
                          <a:cs typeface="SBL Hebrew" panose="02000000000000000000" pitchFamily="2" charset="-79"/>
                        </a:rPr>
                        <a:t>(10x)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עֶלֶם</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young man </a:t>
                      </a:r>
                      <a:r>
                        <a:rPr lang="en-CA" sz="1400" u="none" strike="noStrike" dirty="0" smtClean="0">
                          <a:effectLst/>
                          <a:latin typeface="SBL Hebrew" panose="02000000000000000000" pitchFamily="2" charset="-79"/>
                          <a:cs typeface="SBL Hebrew" panose="02000000000000000000" pitchFamily="2" charset="-79"/>
                        </a:rPr>
                        <a:t>(2x)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u="none" strike="noStrike">
                          <a:effectLst/>
                          <a:latin typeface="SBL Hebrew" panose="02000000000000000000" pitchFamily="2" charset="-79"/>
                          <a:cs typeface="SBL Hebrew" panose="02000000000000000000" pitchFamily="2" charset="-79"/>
                        </a:rPr>
                        <a:t>עַלְמָה</a:t>
                      </a:r>
                      <a:endParaRPr lang="he-IL" sz="1800" b="0" i="0" u="none" strike="noStrike">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young woman </a:t>
                      </a:r>
                      <a:r>
                        <a:rPr lang="en-CA" sz="1400" u="none" strike="noStrike" dirty="0" smtClean="0">
                          <a:effectLst/>
                          <a:latin typeface="SBL Hebrew" panose="02000000000000000000" pitchFamily="2" charset="-79"/>
                          <a:cs typeface="SBL Hebrew" panose="02000000000000000000" pitchFamily="2" charset="-79"/>
                        </a:rPr>
                        <a:t>(9x)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עֲלוּמִים</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youth </a:t>
                      </a:r>
                      <a:r>
                        <a:rPr lang="en-CA" sz="1400" u="none" strike="noStrike" dirty="0" smtClean="0">
                          <a:effectLst/>
                          <a:latin typeface="SBL Hebrew" panose="02000000000000000000" pitchFamily="2" charset="-79"/>
                          <a:cs typeface="SBL Hebrew" panose="02000000000000000000" pitchFamily="2" charset="-79"/>
                        </a:rPr>
                        <a:t>(5x)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יוֹנֵק</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US" sz="1400" u="none" strike="noStrike" dirty="0">
                          <a:effectLst/>
                          <a:latin typeface="SBL Hebrew" panose="02000000000000000000" pitchFamily="2" charset="-79"/>
                          <a:cs typeface="SBL Hebrew" panose="02000000000000000000" pitchFamily="2" charset="-79"/>
                        </a:rPr>
                        <a:t>young child, tender plant </a:t>
                      </a:r>
                      <a:r>
                        <a:rPr lang="en-US" sz="1400" u="none" strike="noStrike" dirty="0" smtClean="0">
                          <a:effectLst/>
                          <a:latin typeface="SBL Hebrew" panose="02000000000000000000" pitchFamily="2" charset="-79"/>
                          <a:cs typeface="SBL Hebrew" panose="02000000000000000000" pitchFamily="2" charset="-79"/>
                        </a:rPr>
                        <a:t>(12x)</a:t>
                      </a:r>
                      <a:endParaRPr lang="en-US"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יֶלֶד</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boy, child, youth </a:t>
                      </a:r>
                      <a:r>
                        <a:rPr lang="en-CA" sz="1400" u="none" strike="noStrike" dirty="0" smtClean="0">
                          <a:effectLst/>
                          <a:latin typeface="SBL Hebrew" panose="02000000000000000000" pitchFamily="2" charset="-79"/>
                          <a:cs typeface="SBL Hebrew" panose="02000000000000000000" pitchFamily="2" charset="-79"/>
                        </a:rPr>
                        <a:t>(90x)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u="none" strike="noStrike">
                          <a:effectLst/>
                          <a:latin typeface="SBL Hebrew" panose="02000000000000000000" pitchFamily="2" charset="-79"/>
                          <a:cs typeface="SBL Hebrew" panose="02000000000000000000" pitchFamily="2" charset="-79"/>
                        </a:rPr>
                        <a:t>יַלְדָּה</a:t>
                      </a:r>
                      <a:endParaRPr lang="he-IL" sz="1800" b="0" i="0" u="none" strike="noStrike">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girl, damsel </a:t>
                      </a:r>
                      <a:r>
                        <a:rPr lang="en-CA" sz="1400" u="none" strike="noStrike" dirty="0" smtClean="0">
                          <a:effectLst/>
                          <a:latin typeface="SBL Hebrew" panose="02000000000000000000" pitchFamily="2" charset="-79"/>
                          <a:cs typeface="SBL Hebrew" panose="02000000000000000000" pitchFamily="2" charset="-79"/>
                        </a:rPr>
                        <a:t>(3x)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יַלְדוּת</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childhood, youth </a:t>
                      </a:r>
                      <a:r>
                        <a:rPr lang="en-CA" sz="1400" u="none" strike="noStrike" dirty="0" smtClean="0">
                          <a:effectLst/>
                          <a:latin typeface="SBL Hebrew" panose="02000000000000000000" pitchFamily="2" charset="-79"/>
                          <a:cs typeface="SBL Hebrew" panose="02000000000000000000" pitchFamily="2" charset="-79"/>
                        </a:rPr>
                        <a:t>(3x)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‏נַעַר</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boy, youth </a:t>
                      </a:r>
                      <a:r>
                        <a:rPr lang="en-CA" sz="1400" u="none" strike="noStrike" dirty="0" smtClean="0">
                          <a:effectLst/>
                          <a:latin typeface="SBL Hebrew" panose="02000000000000000000" pitchFamily="2" charset="-79"/>
                          <a:cs typeface="SBL Hebrew" panose="02000000000000000000" pitchFamily="2" charset="-79"/>
                        </a:rPr>
                        <a:t>(240x)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u="none" strike="noStrike">
                          <a:effectLst/>
                          <a:latin typeface="SBL Hebrew" panose="02000000000000000000" pitchFamily="2" charset="-79"/>
                          <a:cs typeface="SBL Hebrew" panose="02000000000000000000" pitchFamily="2" charset="-79"/>
                        </a:rPr>
                        <a:t>‏נַעֲרָה־1</a:t>
                      </a:r>
                      <a:endParaRPr lang="he-IL" sz="1800" b="0" i="0" u="none" strike="noStrike">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girl </a:t>
                      </a:r>
                      <a:r>
                        <a:rPr lang="en-CA" sz="1400" u="none" strike="noStrike" dirty="0" smtClean="0">
                          <a:effectLst/>
                          <a:latin typeface="SBL Hebrew" panose="02000000000000000000" pitchFamily="2" charset="-79"/>
                          <a:cs typeface="SBL Hebrew" panose="02000000000000000000" pitchFamily="2" charset="-79"/>
                        </a:rPr>
                        <a:t>(76x)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נְעוּרִים</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youth </a:t>
                      </a:r>
                      <a:r>
                        <a:rPr lang="en-CA" sz="1400" u="none" strike="noStrike" dirty="0" smtClean="0">
                          <a:effectLst/>
                          <a:latin typeface="SBL Hebrew" panose="02000000000000000000" pitchFamily="2" charset="-79"/>
                          <a:cs typeface="SBL Hebrew" panose="02000000000000000000" pitchFamily="2" charset="-79"/>
                        </a:rPr>
                        <a:t>(46x)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u="none" strike="noStrike" dirty="0">
                          <a:effectLst/>
                          <a:latin typeface="SBL Hebrew" panose="02000000000000000000" pitchFamily="2" charset="-79"/>
                          <a:cs typeface="SBL Hebrew" panose="02000000000000000000" pitchFamily="2" charset="-79"/>
                        </a:rPr>
                        <a:t>‏טַף־1</a:t>
                      </a:r>
                      <a:endParaRPr lang="he-IL" sz="18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u="none" strike="noStrike" dirty="0">
                          <a:effectLst/>
                          <a:latin typeface="SBL Hebrew" panose="02000000000000000000" pitchFamily="2" charset="-79"/>
                          <a:cs typeface="SBL Hebrew" panose="02000000000000000000" pitchFamily="2" charset="-79"/>
                        </a:rPr>
                        <a:t>children </a:t>
                      </a:r>
                      <a:r>
                        <a:rPr lang="en-CA" sz="1400" u="none" strike="noStrike" dirty="0" smtClean="0">
                          <a:effectLst/>
                          <a:latin typeface="SBL Hebrew" panose="02000000000000000000" pitchFamily="2" charset="-79"/>
                          <a:cs typeface="SBL Hebrew" panose="02000000000000000000" pitchFamily="2" charset="-79"/>
                        </a:rPr>
                        <a:t>(41x)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2014968"/>
              </p:ext>
            </p:extLst>
          </p:nvPr>
        </p:nvGraphicFramePr>
        <p:xfrm>
          <a:off x="4495800" y="304800"/>
          <a:ext cx="4267200" cy="4535424"/>
        </p:xfrm>
        <a:graphic>
          <a:graphicData uri="http://schemas.openxmlformats.org/drawingml/2006/table">
            <a:tbl>
              <a:tblPr>
                <a:tableStyleId>{5C22544A-7EE6-4342-B048-85BDC9FD1C3A}</a:tableStyleId>
              </a:tblPr>
              <a:tblGrid>
                <a:gridCol w="902738"/>
                <a:gridCol w="3364462"/>
              </a:tblGrid>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‏אָב</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father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(1210x)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‏אֵם</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mother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(220x)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‏בֵּן־1</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son, grandson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(4942x)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בַּת־1</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daughter, granddaughter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(588x)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‏אָח־2</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brother, relative, countryman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(629x)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‏אָחוֹת</a:t>
                      </a: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sister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(119x)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‏דּוֹד</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beloved, uncle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(61x)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דּוֹדָה</a:t>
                      </a: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aunt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(3x)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חָם־1</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father-in-law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(4x)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חָמוֹת</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mother-in-law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(11x)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a:solidFill>
                            <a:srgbClr val="000000"/>
                          </a:solidFill>
                          <a:effectLst/>
                          <a:latin typeface="SBL Hebrew" panose="02000000000000000000" pitchFamily="2" charset="-79"/>
                          <a:cs typeface="SBL Hebrew" panose="02000000000000000000" pitchFamily="2" charset="-79"/>
                        </a:rPr>
                        <a:t>חָתָן</a:t>
                      </a:r>
                    </a:p>
                  </a:txBody>
                  <a:tcPr marT="9144" marB="0" anchor="ct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son-in-law, bridegroom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(20x)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‏כַּלָּה</a:t>
                      </a: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daughter-in-law, bride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(34x)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‏חֹתֵן</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US" sz="1400" b="0" i="0" u="none" strike="noStrike" dirty="0">
                          <a:solidFill>
                            <a:srgbClr val="000000"/>
                          </a:solidFill>
                          <a:effectLst/>
                          <a:latin typeface="SBL Hebrew" panose="02000000000000000000" pitchFamily="2" charset="-79"/>
                          <a:cs typeface="SBL Hebrew" panose="02000000000000000000" pitchFamily="2" charset="-79"/>
                        </a:rPr>
                        <a:t>male relative by marriage </a:t>
                      </a:r>
                      <a:r>
                        <a:rPr lang="en-US" sz="1400" b="0" i="0" u="none" strike="noStrike" dirty="0" smtClean="0">
                          <a:solidFill>
                            <a:srgbClr val="000000"/>
                          </a:solidFill>
                          <a:effectLst/>
                          <a:latin typeface="SBL Hebrew" panose="02000000000000000000" pitchFamily="2" charset="-79"/>
                          <a:cs typeface="SBL Hebrew" panose="02000000000000000000" pitchFamily="2" charset="-79"/>
                        </a:rPr>
                        <a:t>(21x)</a:t>
                      </a:r>
                      <a:endParaRPr lang="en-US"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חֹתֶנֶת</a:t>
                      </a:r>
                    </a:p>
                  </a:txBody>
                  <a:tcPr marT="914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SBL Hebrew" panose="02000000000000000000" pitchFamily="2" charset="-79"/>
                          <a:cs typeface="SBL Hebrew" panose="02000000000000000000" pitchFamily="2" charset="-79"/>
                        </a:rPr>
                        <a:t>female relative by marriage </a:t>
                      </a:r>
                      <a:r>
                        <a:rPr lang="en-US" sz="1400" b="0" i="0" u="none" strike="noStrike" dirty="0" smtClean="0">
                          <a:solidFill>
                            <a:srgbClr val="000000"/>
                          </a:solidFill>
                          <a:effectLst/>
                          <a:latin typeface="SBL Hebrew" panose="02000000000000000000" pitchFamily="2" charset="-79"/>
                          <a:cs typeface="SBL Hebrew" panose="02000000000000000000" pitchFamily="2" charset="-79"/>
                        </a:rPr>
                        <a:t>(1x)</a:t>
                      </a:r>
                      <a:endParaRPr lang="en-US"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‏בַּעַל־1</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master, husband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(84x)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145999">
                <a:tc>
                  <a:txBody>
                    <a:bodyPr/>
                    <a:lstStyle/>
                    <a:p>
                      <a:pPr algn="r" rtl="1" fontAlgn="b"/>
                      <a:r>
                        <a:rPr lang="he-IL" sz="1800" b="0" i="0" u="none" strike="noStrike" dirty="0">
                          <a:solidFill>
                            <a:srgbClr val="000000"/>
                          </a:solidFill>
                          <a:effectLst/>
                          <a:latin typeface="SBL Hebrew" panose="02000000000000000000" pitchFamily="2" charset="-79"/>
                          <a:cs typeface="SBL Hebrew" panose="02000000000000000000" pitchFamily="2" charset="-79"/>
                        </a:rPr>
                        <a:t>‏שְׁאֵר</a:t>
                      </a:r>
                    </a:p>
                  </a:txBody>
                  <a:tcPr marT="9144"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0" i="0" u="none" strike="noStrike" dirty="0">
                          <a:solidFill>
                            <a:srgbClr val="000000"/>
                          </a:solidFill>
                          <a:effectLst/>
                          <a:latin typeface="SBL Hebrew" panose="02000000000000000000" pitchFamily="2" charset="-79"/>
                          <a:cs typeface="SBL Hebrew" panose="02000000000000000000" pitchFamily="2" charset="-79"/>
                        </a:rPr>
                        <a:t>flesh, relative </a:t>
                      </a:r>
                      <a:r>
                        <a:rPr lang="en-CA" sz="1400" b="0" i="0" u="none" strike="noStrike" dirty="0" smtClean="0">
                          <a:solidFill>
                            <a:srgbClr val="000000"/>
                          </a:solidFill>
                          <a:effectLst/>
                          <a:latin typeface="SBL Hebrew" panose="02000000000000000000" pitchFamily="2" charset="-79"/>
                          <a:cs typeface="SBL Hebrew" panose="02000000000000000000" pitchFamily="2" charset="-79"/>
                        </a:rPr>
                        <a:t>(16x)</a:t>
                      </a:r>
                      <a:endParaRPr lang="en-CA" sz="1400" b="0" i="0" u="none" strike="noStrike" dirty="0">
                        <a:solidFill>
                          <a:srgbClr val="000000"/>
                        </a:solidFill>
                        <a:effectLst/>
                        <a:latin typeface="SBL Hebrew" panose="02000000000000000000" pitchFamily="2" charset="-79"/>
                        <a:cs typeface="SBL Hebrew" panose="02000000000000000000" pitchFamily="2" charset="-79"/>
                      </a:endParaRPr>
                    </a:p>
                  </a:txBody>
                  <a:tcPr marT="914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228599" y="0"/>
            <a:ext cx="1534010" cy="307777"/>
          </a:xfrm>
          <a:prstGeom prst="rect">
            <a:avLst/>
          </a:prstGeom>
        </p:spPr>
        <p:txBody>
          <a:bodyPr wrap="none">
            <a:spAutoFit/>
          </a:bodyPr>
          <a:lstStyle/>
          <a:p>
            <a:r>
              <a:rPr lang="en-CA" sz="1400" dirty="0"/>
              <a:t>People - </a:t>
            </a:r>
            <a:r>
              <a:rPr lang="en-CA" sz="1400" dirty="0" smtClean="0"/>
              <a:t>Humanity</a:t>
            </a:r>
            <a:endParaRPr lang="en-CA" sz="1400" dirty="0"/>
          </a:p>
        </p:txBody>
      </p:sp>
      <p:sp>
        <p:nvSpPr>
          <p:cNvPr id="8" name="Rectangle 7"/>
          <p:cNvSpPr/>
          <p:nvPr/>
        </p:nvSpPr>
        <p:spPr>
          <a:xfrm>
            <a:off x="4495800" y="0"/>
            <a:ext cx="1290353" cy="307777"/>
          </a:xfrm>
          <a:prstGeom prst="rect">
            <a:avLst/>
          </a:prstGeom>
        </p:spPr>
        <p:txBody>
          <a:bodyPr wrap="none">
            <a:spAutoFit/>
          </a:bodyPr>
          <a:lstStyle/>
          <a:p>
            <a:r>
              <a:rPr lang="en-CA" sz="1400" dirty="0"/>
              <a:t>People - </a:t>
            </a:r>
            <a:r>
              <a:rPr lang="en-CA" sz="1400" dirty="0" smtClean="0"/>
              <a:t>Family</a:t>
            </a:r>
            <a:endParaRPr lang="en-CA" sz="1400" dirty="0"/>
          </a:p>
        </p:txBody>
      </p:sp>
      <p:sp>
        <p:nvSpPr>
          <p:cNvPr id="9" name="Rectangle 8"/>
          <p:cNvSpPr/>
          <p:nvPr/>
        </p:nvSpPr>
        <p:spPr>
          <a:xfrm>
            <a:off x="4191000" y="4876800"/>
            <a:ext cx="4953000" cy="2000548"/>
          </a:xfrm>
          <a:prstGeom prst="rect">
            <a:avLst/>
          </a:prstGeom>
        </p:spPr>
        <p:txBody>
          <a:bodyPr wrap="square">
            <a:spAutoFit/>
          </a:bodyPr>
          <a:lstStyle/>
          <a:p>
            <a:pPr marL="457200" indent="-457200"/>
            <a:r>
              <a:rPr lang="he-IL" sz="1200" dirty="0">
                <a:latin typeface="SBL Hebrew" panose="02000000000000000000" pitchFamily="2" charset="-79"/>
                <a:cs typeface="SBL Hebrew" panose="02000000000000000000" pitchFamily="2" charset="-79"/>
              </a:rPr>
              <a:t>בְּתוּלָה	"</a:t>
            </a:r>
            <a:r>
              <a:rPr lang="en-CA" sz="1200" dirty="0">
                <a:latin typeface="SBL Hebrew" panose="02000000000000000000" pitchFamily="2" charset="-79"/>
                <a:cs typeface="SBL Hebrew" panose="02000000000000000000" pitchFamily="2" charset="-79"/>
              </a:rPr>
              <a:t>an ostensibly reputable young girl who is past puberty and is, by default at least, still in the household of her father" </a:t>
            </a:r>
            <a:r>
              <a:rPr lang="en-CA" sz="1000" dirty="0">
                <a:latin typeface="SBL Hebrew" panose="02000000000000000000" pitchFamily="2" charset="-79"/>
                <a:cs typeface="SBL Hebrew" panose="02000000000000000000" pitchFamily="2" charset="-79"/>
              </a:rPr>
              <a:t>(NIDOTTE, Vol. 1, p. 767)</a:t>
            </a:r>
            <a:r>
              <a:rPr lang="en-CA" sz="1200" dirty="0">
                <a:latin typeface="SBL Hebrew" panose="02000000000000000000" pitchFamily="2" charset="-79"/>
                <a:cs typeface="SBL Hebrew" panose="02000000000000000000" pitchFamily="2" charset="-79"/>
              </a:rPr>
              <a:t> (concerns social status</a:t>
            </a:r>
            <a:r>
              <a:rPr lang="en-CA" sz="1200" dirty="0" smtClean="0">
                <a:latin typeface="SBL Hebrew" panose="02000000000000000000" pitchFamily="2" charset="-79"/>
                <a:cs typeface="SBL Hebrew" panose="02000000000000000000" pitchFamily="2" charset="-79"/>
              </a:rPr>
              <a:t>)</a:t>
            </a:r>
          </a:p>
          <a:p>
            <a:r>
              <a:rPr lang="en-US" sz="400" dirty="0" smtClean="0">
                <a:latin typeface="SBL Hebrew" panose="02000000000000000000" pitchFamily="2" charset="-79"/>
                <a:cs typeface="SBL Hebrew" panose="02000000000000000000" pitchFamily="2" charset="-79"/>
              </a:rPr>
              <a:t> </a:t>
            </a:r>
            <a:endParaRPr lang="en-CA" sz="400" dirty="0">
              <a:latin typeface="SBL Hebrew" panose="02000000000000000000" pitchFamily="2" charset="-79"/>
              <a:cs typeface="SBL Hebrew" panose="02000000000000000000" pitchFamily="2" charset="-79"/>
            </a:endParaRPr>
          </a:p>
          <a:p>
            <a:pPr marL="457200" indent="-457200"/>
            <a:r>
              <a:rPr lang="he-IL" sz="1200" dirty="0">
                <a:latin typeface="SBL Hebrew" panose="02000000000000000000" pitchFamily="2" charset="-79"/>
                <a:cs typeface="SBL Hebrew" panose="02000000000000000000" pitchFamily="2" charset="-79"/>
              </a:rPr>
              <a:t>עַלְמָה	</a:t>
            </a:r>
            <a:r>
              <a:rPr lang="en-CA" sz="1200" dirty="0">
                <a:latin typeface="SBL Hebrew" panose="02000000000000000000" pitchFamily="2" charset="-79"/>
                <a:cs typeface="SBL Hebrew" panose="02000000000000000000" pitchFamily="2" charset="-79"/>
              </a:rPr>
              <a:t>young woman (concerns fertility and childbearing potential</a:t>
            </a:r>
            <a:r>
              <a:rPr lang="en-CA" sz="1200" dirty="0" smtClean="0">
                <a:latin typeface="SBL Hebrew" panose="02000000000000000000" pitchFamily="2" charset="-79"/>
                <a:cs typeface="SBL Hebrew" panose="02000000000000000000" pitchFamily="2" charset="-79"/>
              </a:rPr>
              <a:t>)</a:t>
            </a:r>
            <a:endParaRPr lang="en-CA" sz="1200" dirty="0">
              <a:latin typeface="SBL Hebrew" panose="02000000000000000000" pitchFamily="2" charset="-79"/>
              <a:cs typeface="SBL Hebrew" panose="02000000000000000000" pitchFamily="2" charset="-79"/>
            </a:endParaRPr>
          </a:p>
          <a:p>
            <a:r>
              <a:rPr lang="en-US" sz="400" dirty="0">
                <a:latin typeface="SBL Hebrew" panose="02000000000000000000" pitchFamily="2" charset="-79"/>
                <a:cs typeface="SBL Hebrew" panose="02000000000000000000" pitchFamily="2" charset="-79"/>
              </a:rPr>
              <a:t> </a:t>
            </a:r>
            <a:endParaRPr lang="en-CA" sz="400" dirty="0">
              <a:latin typeface="SBL Hebrew" panose="02000000000000000000" pitchFamily="2" charset="-79"/>
              <a:cs typeface="SBL Hebrew" panose="02000000000000000000" pitchFamily="2" charset="-79"/>
            </a:endParaRPr>
          </a:p>
          <a:p>
            <a:r>
              <a:rPr lang="en-CA" sz="1200" dirty="0" smtClean="0">
                <a:latin typeface="SBL Hebrew" panose="02000000000000000000" pitchFamily="2" charset="-79"/>
                <a:cs typeface="SBL Hebrew" panose="02000000000000000000" pitchFamily="2" charset="-79"/>
              </a:rPr>
              <a:t>“A </a:t>
            </a:r>
            <a:r>
              <a:rPr lang="en-CA" sz="1200" dirty="0">
                <a:latin typeface="SBL Hebrew" panose="02000000000000000000" pitchFamily="2" charset="-79"/>
                <a:cs typeface="SBL Hebrew" panose="02000000000000000000" pitchFamily="2" charset="-79"/>
              </a:rPr>
              <a:t>girl ceases to be a </a:t>
            </a:r>
            <a:r>
              <a:rPr lang="he-IL" sz="1200" dirty="0">
                <a:latin typeface="SBL Hebrew" panose="02000000000000000000" pitchFamily="2" charset="-79"/>
                <a:cs typeface="SBL Hebrew" panose="02000000000000000000" pitchFamily="2" charset="-79"/>
              </a:rPr>
              <a:t>בְּתוּלָה </a:t>
            </a:r>
            <a:r>
              <a:rPr lang="en-US" sz="1200" dirty="0" smtClean="0">
                <a:latin typeface="SBL Hebrew" panose="02000000000000000000" pitchFamily="2" charset="-79"/>
                <a:cs typeface="SBL Hebrew" panose="02000000000000000000" pitchFamily="2" charset="-79"/>
              </a:rPr>
              <a:t> </a:t>
            </a:r>
            <a:r>
              <a:rPr lang="en-CA" sz="1200" dirty="0" smtClean="0">
                <a:latin typeface="SBL Hebrew" panose="02000000000000000000" pitchFamily="2" charset="-79"/>
                <a:cs typeface="SBL Hebrew" panose="02000000000000000000" pitchFamily="2" charset="-79"/>
              </a:rPr>
              <a:t>when </a:t>
            </a:r>
            <a:r>
              <a:rPr lang="en-CA" sz="1200" dirty="0">
                <a:latin typeface="SBL Hebrew" panose="02000000000000000000" pitchFamily="2" charset="-79"/>
                <a:cs typeface="SBL Hebrew" panose="02000000000000000000" pitchFamily="2" charset="-79"/>
              </a:rPr>
              <a:t>she becomes a wife; she ceases to be an </a:t>
            </a:r>
            <a:r>
              <a:rPr lang="he-IL" sz="1200" dirty="0">
                <a:latin typeface="SBL Hebrew" panose="02000000000000000000" pitchFamily="2" charset="-79"/>
                <a:cs typeface="SBL Hebrew" panose="02000000000000000000" pitchFamily="2" charset="-79"/>
              </a:rPr>
              <a:t>עַלְמָה </a:t>
            </a:r>
            <a:r>
              <a:rPr lang="en-US" sz="1200" dirty="0" smtClean="0">
                <a:latin typeface="SBL Hebrew" panose="02000000000000000000" pitchFamily="2" charset="-79"/>
                <a:cs typeface="SBL Hebrew" panose="02000000000000000000" pitchFamily="2" charset="-79"/>
              </a:rPr>
              <a:t> </a:t>
            </a:r>
            <a:r>
              <a:rPr lang="en-CA" sz="1200" dirty="0" smtClean="0">
                <a:latin typeface="SBL Hebrew" panose="02000000000000000000" pitchFamily="2" charset="-79"/>
                <a:cs typeface="SBL Hebrew" panose="02000000000000000000" pitchFamily="2" charset="-79"/>
              </a:rPr>
              <a:t>when </a:t>
            </a:r>
            <a:r>
              <a:rPr lang="en-CA" sz="1200" dirty="0">
                <a:latin typeface="SBL Hebrew" panose="02000000000000000000" pitchFamily="2" charset="-79"/>
                <a:cs typeface="SBL Hebrew" panose="02000000000000000000" pitchFamily="2" charset="-79"/>
              </a:rPr>
              <a:t>she becomes a mother</a:t>
            </a:r>
            <a:r>
              <a:rPr lang="en-CA" sz="1200" dirty="0" smtClean="0">
                <a:latin typeface="SBL Hebrew" panose="02000000000000000000" pitchFamily="2" charset="-79"/>
                <a:cs typeface="SBL Hebrew" panose="02000000000000000000" pitchFamily="2" charset="-79"/>
              </a:rPr>
              <a:t>.” </a:t>
            </a:r>
            <a:r>
              <a:rPr lang="en-CA" sz="1000" dirty="0">
                <a:latin typeface="SBL Hebrew" panose="02000000000000000000" pitchFamily="2" charset="-79"/>
                <a:cs typeface="SBL Hebrew" panose="02000000000000000000" pitchFamily="2" charset="-79"/>
              </a:rPr>
              <a:t>(NIDOTTE, Vol. 1, p. 769</a:t>
            </a:r>
            <a:r>
              <a:rPr lang="en-CA" sz="1000" dirty="0" smtClean="0">
                <a:latin typeface="SBL Hebrew" panose="02000000000000000000" pitchFamily="2" charset="-79"/>
                <a:cs typeface="SBL Hebrew" panose="02000000000000000000" pitchFamily="2" charset="-79"/>
              </a:rPr>
              <a:t>)</a:t>
            </a:r>
          </a:p>
          <a:p>
            <a:r>
              <a:rPr lang="en-US" sz="400" dirty="0">
                <a:latin typeface="SBL Hebrew" panose="02000000000000000000" pitchFamily="2" charset="-79"/>
                <a:cs typeface="SBL Hebrew" panose="02000000000000000000" pitchFamily="2" charset="-79"/>
              </a:rPr>
              <a:t> </a:t>
            </a:r>
            <a:endParaRPr lang="en-CA" sz="400" dirty="0">
              <a:latin typeface="SBL Hebrew" panose="02000000000000000000" pitchFamily="2" charset="-79"/>
              <a:cs typeface="SBL Hebrew" panose="02000000000000000000" pitchFamily="2" charset="-79"/>
            </a:endParaRPr>
          </a:p>
          <a:p>
            <a:r>
              <a:rPr lang="en-CA" sz="1200" dirty="0" smtClean="0">
                <a:latin typeface="SBL Hebrew" panose="02000000000000000000" pitchFamily="2" charset="-79"/>
                <a:cs typeface="SBL Hebrew" panose="02000000000000000000" pitchFamily="2" charset="-79"/>
              </a:rPr>
              <a:t>“A </a:t>
            </a:r>
            <a:r>
              <a:rPr lang="en-CA" sz="1200" dirty="0">
                <a:latin typeface="SBL Hebrew" panose="02000000000000000000" pitchFamily="2" charset="-79"/>
                <a:cs typeface="SBL Hebrew" panose="02000000000000000000" pitchFamily="2" charset="-79"/>
              </a:rPr>
              <a:t>woman ceases to be an </a:t>
            </a:r>
            <a:r>
              <a:rPr lang="he-IL" sz="1200" dirty="0">
                <a:latin typeface="SBL Hebrew" panose="02000000000000000000" pitchFamily="2" charset="-79"/>
                <a:cs typeface="SBL Hebrew" panose="02000000000000000000" pitchFamily="2" charset="-79"/>
              </a:rPr>
              <a:t>עַלְמָה </a:t>
            </a:r>
            <a:r>
              <a:rPr lang="en-US" sz="1200" dirty="0" smtClean="0">
                <a:latin typeface="SBL Hebrew" panose="02000000000000000000" pitchFamily="2" charset="-79"/>
                <a:cs typeface="SBL Hebrew" panose="02000000000000000000" pitchFamily="2" charset="-79"/>
              </a:rPr>
              <a:t> </a:t>
            </a:r>
            <a:r>
              <a:rPr lang="en-CA" sz="1200" dirty="0" smtClean="0">
                <a:latin typeface="SBL Hebrew" panose="02000000000000000000" pitchFamily="2" charset="-79"/>
                <a:cs typeface="SBL Hebrew" panose="02000000000000000000" pitchFamily="2" charset="-79"/>
              </a:rPr>
              <a:t>when </a:t>
            </a:r>
            <a:r>
              <a:rPr lang="en-CA" sz="1200" dirty="0">
                <a:latin typeface="SBL Hebrew" panose="02000000000000000000" pitchFamily="2" charset="-79"/>
                <a:cs typeface="SBL Hebrew" panose="02000000000000000000" pitchFamily="2" charset="-79"/>
              </a:rPr>
              <a:t>she becomes a mother—not when she becomes a wife or a sexual partner</a:t>
            </a:r>
            <a:r>
              <a:rPr lang="en-CA" sz="1200" dirty="0" smtClean="0">
                <a:latin typeface="SBL Hebrew" panose="02000000000000000000" pitchFamily="2" charset="-79"/>
                <a:cs typeface="SBL Hebrew" panose="02000000000000000000" pitchFamily="2" charset="-79"/>
              </a:rPr>
              <a:t>.” </a:t>
            </a:r>
            <a:r>
              <a:rPr lang="en-CA" sz="1000" dirty="0">
                <a:latin typeface="SBL Hebrew" panose="02000000000000000000" pitchFamily="2" charset="-79"/>
                <a:cs typeface="SBL Hebrew" panose="02000000000000000000" pitchFamily="2" charset="-79"/>
              </a:rPr>
              <a:t>(NIDOTTE, Vol. 3, p. 415</a:t>
            </a:r>
            <a:r>
              <a:rPr lang="en-CA" sz="1000" dirty="0" smtClean="0">
                <a:latin typeface="SBL Hebrew" panose="02000000000000000000" pitchFamily="2" charset="-79"/>
                <a:cs typeface="SBL Hebrew" panose="02000000000000000000" pitchFamily="2" charset="-79"/>
              </a:rPr>
              <a:t>)</a:t>
            </a:r>
          </a:p>
          <a:p>
            <a:r>
              <a:rPr lang="en-US" sz="400" dirty="0">
                <a:latin typeface="SBL Hebrew" panose="02000000000000000000" pitchFamily="2" charset="-79"/>
                <a:cs typeface="SBL Hebrew" panose="02000000000000000000" pitchFamily="2" charset="-79"/>
              </a:rPr>
              <a:t> </a:t>
            </a:r>
            <a:endParaRPr lang="en-CA" sz="400" dirty="0" smtClean="0">
              <a:latin typeface="SBL Hebrew" panose="02000000000000000000" pitchFamily="2" charset="-79"/>
              <a:cs typeface="SBL Hebrew" panose="02000000000000000000" pitchFamily="2" charset="-79"/>
            </a:endParaRPr>
          </a:p>
          <a:p>
            <a:r>
              <a:rPr lang="en-US" sz="1200" dirty="0" smtClean="0">
                <a:latin typeface="SBL Hebrew" panose="02000000000000000000" pitchFamily="2" charset="-79"/>
                <a:cs typeface="SBL Hebrew" panose="02000000000000000000" pitchFamily="2" charset="-79"/>
              </a:rPr>
              <a:t>“Behold</a:t>
            </a:r>
            <a:r>
              <a:rPr lang="en-US" sz="1200" dirty="0">
                <a:latin typeface="SBL Hebrew" panose="02000000000000000000" pitchFamily="2" charset="-79"/>
                <a:cs typeface="SBL Hebrew" panose="02000000000000000000" pitchFamily="2" charset="-79"/>
              </a:rPr>
              <a:t>, the </a:t>
            </a:r>
            <a:r>
              <a:rPr lang="he-IL" sz="1200" dirty="0" smtClean="0">
                <a:latin typeface="SBL Hebrew" panose="02000000000000000000" pitchFamily="2" charset="-79"/>
                <a:cs typeface="SBL Hebrew" panose="02000000000000000000" pitchFamily="2" charset="-79"/>
              </a:rPr>
              <a:t>עַלְמָה</a:t>
            </a:r>
            <a:r>
              <a:rPr lang="en-US" sz="1200" dirty="0" smtClean="0">
                <a:latin typeface="SBL Hebrew" panose="02000000000000000000" pitchFamily="2" charset="-79"/>
                <a:cs typeface="SBL Hebrew" panose="02000000000000000000" pitchFamily="2" charset="-79"/>
              </a:rPr>
              <a:t> shall </a:t>
            </a:r>
            <a:r>
              <a:rPr lang="en-US" sz="1200" dirty="0">
                <a:latin typeface="SBL Hebrew" panose="02000000000000000000" pitchFamily="2" charset="-79"/>
                <a:cs typeface="SBL Hebrew" panose="02000000000000000000" pitchFamily="2" charset="-79"/>
              </a:rPr>
              <a:t>conceive and bear a </a:t>
            </a:r>
            <a:r>
              <a:rPr lang="en-US" sz="1200" dirty="0" smtClean="0">
                <a:latin typeface="SBL Hebrew" panose="02000000000000000000" pitchFamily="2" charset="-79"/>
                <a:cs typeface="SBL Hebrew" panose="02000000000000000000" pitchFamily="2" charset="-79"/>
              </a:rPr>
              <a:t>son…” </a:t>
            </a:r>
            <a:r>
              <a:rPr lang="en-US" sz="1200" dirty="0">
                <a:latin typeface="SBL Hebrew" panose="02000000000000000000" pitchFamily="2" charset="-79"/>
                <a:cs typeface="SBL Hebrew" panose="02000000000000000000" pitchFamily="2" charset="-79"/>
              </a:rPr>
              <a:t>(Isa 7:14)</a:t>
            </a:r>
            <a:endParaRPr lang="en-CA" sz="12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57206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19:4</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וַיֶּחֱזַק־בּ֤וֹ חֹֽתְנוֹ֙ אֲבִ֣י הַֽנַּעֲרָ֔ה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וַיֵּ֥שֶׁב </a:t>
            </a:r>
            <a:r>
              <a:rPr lang="he-IL" sz="2800" dirty="0">
                <a:latin typeface="SBL Hebrew" pitchFamily="2" charset="-79"/>
                <a:cs typeface="SBL Hebrew" pitchFamily="2" charset="-79"/>
              </a:rPr>
              <a:t>אִתּ֖וֹ שְׁלֹ֣שֶׁת יָמִ֑ים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וַיֹּאכְלוּ֙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וַיִּשְׁתּ֔וּ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וַיָּלִ֖ינוּ </a:t>
            </a:r>
            <a:r>
              <a:rPr lang="he-IL" sz="2800" dirty="0">
                <a:latin typeface="SBL Hebrew" pitchFamily="2" charset="-79"/>
                <a:cs typeface="SBL Hebrew" pitchFamily="2" charset="-79"/>
              </a:rPr>
              <a:t>שָֽׁם׃ </a:t>
            </a:r>
          </a:p>
        </p:txBody>
      </p:sp>
      <p:sp>
        <p:nvSpPr>
          <p:cNvPr id="6" name="TextBox 5"/>
          <p:cNvSpPr txBox="1"/>
          <p:nvPr/>
        </p:nvSpPr>
        <p:spPr>
          <a:xfrm>
            <a:off x="304800" y="4711482"/>
            <a:ext cx="8686800" cy="2062103"/>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[Anchor]</a:t>
            </a:r>
          </a:p>
          <a:p>
            <a:r>
              <a:rPr lang="en-US" sz="1600" dirty="0">
                <a:latin typeface="SBL Hebrew" panose="02000000000000000000" pitchFamily="2" charset="-79"/>
                <a:cs typeface="SBL Hebrew" panose="02000000000000000000" pitchFamily="2" charset="-79"/>
              </a:rPr>
              <a:t>This unit with its concentration upon the father–in-law likewise emphasizes his orthodox behavior. The father will be enormously relieved to see the young woman off with her husband once again. But his lavish hospitality in the meantime will create a new crisis. At the same time emphasis upon his position as father of the young woman prepares for a sharp contrast with the way another one will rise to the occasion amidst lavish hospitality, in vs. 24. In all of the dealings between the Levite and his father–in-law the question of original grounds for the young woman’s anger and her flight home, indeed all interest in the young woman herself, gets lost in the shuffle.</a:t>
            </a:r>
          </a:p>
        </p:txBody>
      </p:sp>
      <p:sp>
        <p:nvSpPr>
          <p:cNvPr id="7" name="TextBox 6"/>
          <p:cNvSpPr txBox="1"/>
          <p:nvPr/>
        </p:nvSpPr>
        <p:spPr>
          <a:xfrm>
            <a:off x="304800" y="2667000"/>
            <a:ext cx="8686800" cy="1815882"/>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As for the Levite’s father-in-law, he too rejoices at the arrival of his son-in-law. Why he was so happy we may only speculate. Was he tired of having his daughter back and anxious to recover his “empty nest” status? Or was he simply overjoyed at the reconciliation between his daughter and her husband. In any case, by the end of v. 4 the reconciliation seems complete. The tension expressed in vv. 1–2 has been resolved, and the story seems to have arrived at a happy conclusion. All that remains is for the Levite and his concubine to return home</a:t>
            </a:r>
            <a:r>
              <a:rPr lang="en-US" sz="1600" dirty="0" smtClean="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910861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19:5-7</a:t>
            </a:r>
            <a:endParaRPr lang="en-US" sz="1200" dirty="0"/>
          </a:p>
        </p:txBody>
      </p:sp>
      <p:sp>
        <p:nvSpPr>
          <p:cNvPr id="3" name="Rectangle 2"/>
          <p:cNvSpPr/>
          <p:nvPr/>
        </p:nvSpPr>
        <p:spPr>
          <a:xfrm>
            <a:off x="228600" y="381000"/>
            <a:ext cx="8763000" cy="6432530"/>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בַּיּ֣וֹם הָרְבִיעִ֔י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וַיַּשְׁכִּ֥ימוּ </a:t>
            </a:r>
            <a:r>
              <a:rPr lang="he-IL" sz="2800" dirty="0">
                <a:latin typeface="SBL Hebrew" pitchFamily="2" charset="-79"/>
                <a:cs typeface="SBL Hebrew" pitchFamily="2" charset="-79"/>
              </a:rPr>
              <a:t>בַבֹּ֖קֶר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וַיָּ֣קָם </a:t>
            </a:r>
            <a:r>
              <a:rPr lang="he-IL" sz="2800" dirty="0">
                <a:latin typeface="SBL Hebrew" pitchFamily="2" charset="-79"/>
                <a:cs typeface="SBL Hebrew" pitchFamily="2" charset="-79"/>
              </a:rPr>
              <a:t>לָלֶ֑כֶת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אֲבִ֨י הַֽנַּעֲרָ֜ה אֶל־חֲתָנ֗וֹ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סְעָ֧ד </a:t>
            </a:r>
            <a:r>
              <a:rPr lang="he-IL" sz="2800" dirty="0">
                <a:latin typeface="SBL Hebrew" pitchFamily="2" charset="-79"/>
                <a:cs typeface="SBL Hebrew" pitchFamily="2" charset="-79"/>
              </a:rPr>
              <a:t>לִבְּךָ֛ פַּת־לֶ֖חֶם וְאַחַ֥ר תֵּלֵֽכוּ׃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1000" dirty="0" smtClean="0">
                <a:latin typeface="SBL Hebrew" pitchFamily="2" charset="-79"/>
                <a:cs typeface="SBL Hebrew" pitchFamily="2" charset="-79"/>
              </a:rPr>
              <a:t> </a:t>
            </a:r>
            <a:endParaRPr lang="en-US" sz="10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וַיֵּשְׁב֗וּ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וַיֹּאכְל֧וּ שְׁנֵיהֶ֛ם יַחְדָּ֖ו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וַיִּשְׁתּ֑וּ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אֲבִ֤י הַֽנַּעֲרָה֙ אֶל־הָאִ֔ישׁ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		הֽוֹאֶל־נָ֥א וְלִ֖ין וְיִטַ֥ב לִבֶּֽךָ׃ </a:t>
            </a:r>
          </a:p>
          <a:p>
            <a:pPr algn="r" defTabSz="457200" rtl="1">
              <a:tabLst>
                <a:tab pos="228600" algn="r"/>
                <a:tab pos="457200" algn="r"/>
                <a:tab pos="685800" algn="r"/>
                <a:tab pos="914400" algn="r"/>
              </a:tabLst>
            </a:pPr>
            <a:r>
              <a:rPr lang="he-IL" sz="1000" dirty="0">
                <a:latin typeface="SBL Hebrew" pitchFamily="2" charset="-79"/>
                <a:cs typeface="SBL Hebrew" pitchFamily="2" charset="-79"/>
              </a:rPr>
              <a:t> </a:t>
            </a:r>
            <a:endParaRPr lang="en-US" sz="10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וַיָּ֥קָם הָאִ֖ישׁ לָלֶ֑כֶת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וַיִּפְצַר־בּוֹ֙ חֹתְנ֔וֹ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וַיָּ֖שָׁב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וַיָּ֥לֶן שָֽׁם׃ </a:t>
            </a:r>
          </a:p>
        </p:txBody>
      </p:sp>
    </p:spTree>
    <p:extLst>
      <p:ext uri="{BB962C8B-B14F-4D97-AF65-F5344CB8AC3E}">
        <p14:creationId xmlns:p14="http://schemas.microsoft.com/office/powerpoint/2010/main" val="4197573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19:8-10</a:t>
            </a:r>
            <a:endParaRPr lang="en-US" sz="1200" dirty="0"/>
          </a:p>
        </p:txBody>
      </p:sp>
      <p:sp>
        <p:nvSpPr>
          <p:cNvPr id="3" name="Rectangle 2"/>
          <p:cNvSpPr/>
          <p:nvPr/>
        </p:nvSpPr>
        <p:spPr>
          <a:xfrm>
            <a:off x="228600" y="381000"/>
            <a:ext cx="8763000" cy="6432530"/>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וַיַּשְׁכֵּ֨ם בַּבֹּ֜קֶר בַּיּ֣וֹם הַחֲמִישִׁי֮ לָלֶכֶת֒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 אֲבִ֣י הַֽנַּעֲרָ֗ה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סְעָד־נָא֙ </a:t>
            </a:r>
            <a:r>
              <a:rPr lang="he-IL" sz="2800" dirty="0">
                <a:latin typeface="SBL Hebrew" pitchFamily="2" charset="-79"/>
                <a:cs typeface="SBL Hebrew" pitchFamily="2" charset="-79"/>
              </a:rPr>
              <a:t>לְבָ֣בְךָ֔ וְהִֽתְמַהְמְה֖וּ עַד־נְט֣וֹת הַיּ֑וֹם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וַיֹּאכְל֖וּ </a:t>
            </a:r>
            <a:r>
              <a:rPr lang="he-IL" sz="2800" dirty="0">
                <a:latin typeface="SBL Hebrew" pitchFamily="2" charset="-79"/>
                <a:cs typeface="SBL Hebrew" pitchFamily="2" charset="-79"/>
              </a:rPr>
              <a:t>שְׁנֵיהֶֽם׃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1000" dirty="0" smtClean="0">
                <a:latin typeface="SBL Hebrew" pitchFamily="2" charset="-79"/>
                <a:cs typeface="SBL Hebrew" pitchFamily="2" charset="-79"/>
              </a:rPr>
              <a:t> </a:t>
            </a:r>
            <a:endParaRPr lang="en-US" sz="10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וַיָּ֤קָם הָאִישׁ֙ לָלֶ֔כֶת ה֥וּא וּפִילַגְשׁ֖וֹ וְנַעֲר֑וֹ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ל֣וֹ חֹתְנ֣וֹ אֲבִ֣י הַֽנַּעֲרָ֡ה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הִנֵּ֣ה נָא֩ רָפָ֨ה הַיּ֜וֹם לַעֲרֹ֗ב לִֽינוּ־נָ֞א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הִנֵּ֨ה חֲנ֤וֹת הַיּוֹם֙ לִ֥ין פֹּה֙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וְיִיטַ֣ב לְבָבֶ֔ךָ וְהִשְׁכַּמְתֶּ֤ם מָחָר֙ לְדַרְכְּכֶ֔ם וְהָלַכְתָּ֖ לְאֹהָלֶֽךָ׃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1000" dirty="0">
                <a:latin typeface="SBL Hebrew" pitchFamily="2" charset="-79"/>
                <a:cs typeface="SBL Hebrew" pitchFamily="2" charset="-79"/>
              </a:rPr>
              <a:t> </a:t>
            </a:r>
            <a:endParaRPr lang="en-US" sz="10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וְלֹֽא־אָבָ֤ה הָאִישׁ֙ לָל֔וּן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וַיָּ֣קָם </a:t>
            </a:r>
            <a:r>
              <a:rPr lang="he-IL" sz="2800" dirty="0" smtClean="0">
                <a:latin typeface="SBL Hebrew" pitchFamily="2" charset="-79"/>
                <a:cs typeface="SBL Hebrew" pitchFamily="2" charset="-79"/>
              </a:rPr>
              <a:t>וַיֵּ֗לֶךְ </a:t>
            </a:r>
            <a:endParaRPr lang="he-IL"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וַיָּבֹא֙ עַד־נֹ֣כַח יְב֔וּס הִ֖יא יְרוּשָׁלִָ֑ם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	וְעִמּ֗וֹ צֶ֤מֶד חֲמוֹרִים֙ חֲבוּשִׁ֔ים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	וּפִילַגְשׁ֖וֹ עִמּֽוֹ׃ </a:t>
            </a:r>
          </a:p>
        </p:txBody>
      </p:sp>
    </p:spTree>
    <p:extLst>
      <p:ext uri="{BB962C8B-B14F-4D97-AF65-F5344CB8AC3E}">
        <p14:creationId xmlns:p14="http://schemas.microsoft.com/office/powerpoint/2010/main" val="1083774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19:11-13</a:t>
            </a:r>
            <a:endParaRPr lang="en-US" sz="1200" dirty="0"/>
          </a:p>
        </p:txBody>
      </p:sp>
      <p:sp>
        <p:nvSpPr>
          <p:cNvPr id="3" name="Rectangle 2"/>
          <p:cNvSpPr/>
          <p:nvPr/>
        </p:nvSpPr>
        <p:spPr>
          <a:xfrm>
            <a:off x="228600" y="381000"/>
            <a:ext cx="8763000" cy="4832092"/>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הֵ֣ם </a:t>
            </a:r>
            <a:r>
              <a:rPr lang="he-IL" sz="2800" dirty="0">
                <a:latin typeface="SBL Hebrew" pitchFamily="2" charset="-79"/>
                <a:cs typeface="SBL Hebrew" pitchFamily="2" charset="-79"/>
              </a:rPr>
              <a:t>עִם־יְב֔וּס וְהַיּ֖וֹם רַ֣ד מְאֹ֑ד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הַנַּ֜עַר אֶל־אֲדֹנָ֗יו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לְכָה־נָּ֛א </a:t>
            </a:r>
            <a:r>
              <a:rPr lang="he-IL" sz="2800" dirty="0">
                <a:latin typeface="SBL Hebrew" pitchFamily="2" charset="-79"/>
                <a:cs typeface="SBL Hebrew" pitchFamily="2" charset="-79"/>
              </a:rPr>
              <a:t>וְנָס֛וּרָה אֶל־עִֽיר־הַיְבוּסִ֥י הַזֹּ֖את וְנָלִ֥ין בָּֽהּ׃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אֲדֹנָ֔יו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לֹ֤א נָסוּר֙ אֶל־עִ֣יר נָכְרִ֔י אֲשֶׁ֛ר לֹֽא־מִבְּנֵ֥י יִשְׂרָאֵ֖ל הֵ֑נָּה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וְעָבַ֖רְנוּ עַד־גִּבְעָֽה׃ </a:t>
            </a:r>
          </a:p>
          <a:p>
            <a:pPr algn="r" defTabSz="457200" rtl="1">
              <a:tabLst>
                <a:tab pos="228600" algn="r"/>
                <a:tab pos="457200" algn="r"/>
                <a:tab pos="685800" algn="r"/>
                <a:tab pos="914400" algn="r"/>
              </a:tabLst>
            </a:pP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לְנַעֲר֔וֹ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לְךָ֥ וְנִקְרְבָ֖ה בְּאַחַ֣ד הַמְּקֹמ֑וֹת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וְלַ֥נּוּ בַגִּבְעָ֖ה א֥וֹ בָרָמָֽה׃ </a:t>
            </a:r>
          </a:p>
        </p:txBody>
      </p:sp>
    </p:spTree>
    <p:extLst>
      <p:ext uri="{BB962C8B-B14F-4D97-AF65-F5344CB8AC3E}">
        <p14:creationId xmlns:p14="http://schemas.microsoft.com/office/powerpoint/2010/main" val="269425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19:11-13</a:t>
            </a:r>
            <a:endParaRPr lang="en-US" sz="1200" dirty="0"/>
          </a:p>
        </p:txBody>
      </p:sp>
      <p:sp>
        <p:nvSpPr>
          <p:cNvPr id="3" name="Rectangle 2"/>
          <p:cNvSpPr/>
          <p:nvPr/>
        </p:nvSpPr>
        <p:spPr>
          <a:xfrm>
            <a:off x="228600" y="381000"/>
            <a:ext cx="8763000" cy="4832092"/>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הֵ֣ם </a:t>
            </a:r>
            <a:r>
              <a:rPr lang="he-IL" sz="2800" dirty="0">
                <a:latin typeface="SBL Hebrew" pitchFamily="2" charset="-79"/>
                <a:cs typeface="SBL Hebrew" pitchFamily="2" charset="-79"/>
              </a:rPr>
              <a:t>עִם־יְב֔וּס וְהַיּ֖וֹם רַ֣ד מְאֹ֑ד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הַנַּ֜עַר אֶל־אֲדֹנָ֗יו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לְכָה־נָּ֛א </a:t>
            </a:r>
            <a:r>
              <a:rPr lang="he-IL" sz="2800" dirty="0">
                <a:latin typeface="SBL Hebrew" pitchFamily="2" charset="-79"/>
                <a:cs typeface="SBL Hebrew" pitchFamily="2" charset="-79"/>
              </a:rPr>
              <a:t>וְנָס֛וּרָה אֶל־עִֽיר־הַיְבוּסִ֥י הַזֹּ֖את וְנָלִ֥ין בָּֽהּ׃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אֲדֹנָ֔יו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לֹ֤א נָסוּר֙ אֶל־עִ֣יר נָכְרִ֔י אֲשֶׁ֛ר לֹֽא־מִבְּנֵ֥י יִשְׂרָאֵ֖ל הֵ֑נָּה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וְעָבַ֖רְנוּ עַד־גִּבְעָֽה׃ </a:t>
            </a:r>
          </a:p>
          <a:p>
            <a:pPr algn="r" defTabSz="457200" rtl="1">
              <a:tabLst>
                <a:tab pos="228600" algn="r"/>
                <a:tab pos="457200" algn="r"/>
                <a:tab pos="685800" algn="r"/>
                <a:tab pos="914400" algn="r"/>
              </a:tabLst>
            </a:pP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לְנַעֲר֔וֹ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לְךָ֥ וְנִקְרְבָ֖ה בְּאַחַ֣ד הַמְּקֹמ֑וֹת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וְלַ֥נּוּ בַגִּבְעָ֖ה א֥וֹ בָרָמָֽה׃ </a:t>
            </a:r>
          </a:p>
        </p:txBody>
      </p:sp>
      <p:sp>
        <p:nvSpPr>
          <p:cNvPr id="2" name="TextBox 1"/>
          <p:cNvSpPr txBox="1"/>
          <p:nvPr/>
        </p:nvSpPr>
        <p:spPr>
          <a:xfrm>
            <a:off x="304800" y="3895725"/>
            <a:ext cx="4724400" cy="338554"/>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Why the second</a:t>
            </a:r>
            <a:r>
              <a:rPr lang="he-IL" sz="1600" dirty="0" smtClean="0">
                <a:latin typeface="SBL Hebrew" pitchFamily="2" charset="-79"/>
                <a:cs typeface="SBL Hebrew" pitchFamily="2" charset="-79"/>
              </a:rPr>
              <a:t>וַיֹּ֣אמֶר </a:t>
            </a:r>
            <a:r>
              <a:rPr lang="en-US" sz="1600" dirty="0" smtClean="0">
                <a:latin typeface="SBL Hebrew" pitchFamily="2" charset="-79"/>
                <a:cs typeface="SBL Hebrew" pitchFamily="2" charset="-79"/>
              </a:rPr>
              <a:t> when it is the same speaker?</a:t>
            </a:r>
            <a:endParaRPr lang="en-CA" sz="1600" dirty="0">
              <a:latin typeface="SBL Hebrew" panose="02000000000000000000" pitchFamily="2" charset="-79"/>
              <a:cs typeface="SBL Hebrew" panose="02000000000000000000" pitchFamily="2" charset="-79"/>
            </a:endParaRPr>
          </a:p>
        </p:txBody>
      </p:sp>
      <p:cxnSp>
        <p:nvCxnSpPr>
          <p:cNvPr id="7" name="Straight Arrow Connector 6"/>
          <p:cNvCxnSpPr>
            <a:stCxn id="2" idx="3"/>
          </p:cNvCxnSpPr>
          <p:nvPr/>
        </p:nvCxnSpPr>
        <p:spPr>
          <a:xfrm>
            <a:off x="5029200" y="4065002"/>
            <a:ext cx="838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239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19:11-13</a:t>
            </a:r>
            <a:endParaRPr lang="en-US" sz="1200" dirty="0"/>
          </a:p>
        </p:txBody>
      </p:sp>
      <p:sp>
        <p:nvSpPr>
          <p:cNvPr id="3" name="Rectangle 2"/>
          <p:cNvSpPr/>
          <p:nvPr/>
        </p:nvSpPr>
        <p:spPr>
          <a:xfrm>
            <a:off x="228600" y="381000"/>
            <a:ext cx="8763000" cy="4832092"/>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הֵ֣ם </a:t>
            </a:r>
            <a:r>
              <a:rPr lang="he-IL" sz="2800" dirty="0">
                <a:latin typeface="SBL Hebrew" pitchFamily="2" charset="-79"/>
                <a:cs typeface="SBL Hebrew" pitchFamily="2" charset="-79"/>
              </a:rPr>
              <a:t>עִם־יְב֔וּס וְהַיּ֖וֹם רַ֣ד מְאֹ֑ד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הַנַּ֜עַר אֶל־אֲדֹנָ֗יו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לְכָה־נָּ֛א </a:t>
            </a:r>
            <a:r>
              <a:rPr lang="he-IL" sz="2800" dirty="0">
                <a:latin typeface="SBL Hebrew" pitchFamily="2" charset="-79"/>
                <a:cs typeface="SBL Hebrew" pitchFamily="2" charset="-79"/>
              </a:rPr>
              <a:t>וְנָס֛וּרָה אֶל־עִֽיר־הַיְבוּסִ֥י הַזֹּ֖את וְנָלִ֥ין בָּֽהּ׃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אֲדֹנָ֔יו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לֹ֤א נָסוּר֙ אֶל־עִ֣יר נָכְרִ֔י אֲשֶׁ֛ר לֹֽא־מִבְּנֵ֥י יִשְׂרָאֵ֖ל הֵ֑נָּה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וְעָבַ֖רְנוּ עַד־גִּבְעָֽה׃ </a:t>
            </a:r>
          </a:p>
          <a:p>
            <a:pPr algn="r" defTabSz="457200" rtl="1">
              <a:tabLst>
                <a:tab pos="228600" algn="r"/>
                <a:tab pos="457200" algn="r"/>
                <a:tab pos="685800" algn="r"/>
                <a:tab pos="914400" algn="r"/>
              </a:tabLst>
            </a:pP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לְנַעֲר֔וֹ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לְךָ֥ וְנִקְרְבָ֖ה בְּאַחַ֣ד הַמְּקֹמ֑וֹת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וְלַ֥נּוּ בַגִּבְעָ֖ה א֥וֹ בָרָמָֽה׃ </a:t>
            </a:r>
          </a:p>
        </p:txBody>
      </p:sp>
      <p:sp>
        <p:nvSpPr>
          <p:cNvPr id="2" name="TextBox 1"/>
          <p:cNvSpPr txBox="1"/>
          <p:nvPr/>
        </p:nvSpPr>
        <p:spPr>
          <a:xfrm>
            <a:off x="304800" y="3895725"/>
            <a:ext cx="4724400" cy="338554"/>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Why the second</a:t>
            </a:r>
            <a:r>
              <a:rPr lang="he-IL" sz="1600" dirty="0" smtClean="0">
                <a:latin typeface="SBL Hebrew" pitchFamily="2" charset="-79"/>
                <a:cs typeface="SBL Hebrew" pitchFamily="2" charset="-79"/>
              </a:rPr>
              <a:t>וַיֹּ֣אמֶר </a:t>
            </a:r>
            <a:r>
              <a:rPr lang="en-US" sz="1600" dirty="0" smtClean="0">
                <a:latin typeface="SBL Hebrew" pitchFamily="2" charset="-79"/>
                <a:cs typeface="SBL Hebrew" pitchFamily="2" charset="-79"/>
              </a:rPr>
              <a:t> when it is the same speaker?</a:t>
            </a:r>
            <a:endParaRPr lang="en-CA" sz="1600" dirty="0">
              <a:latin typeface="SBL Hebrew" panose="02000000000000000000" pitchFamily="2" charset="-79"/>
              <a:cs typeface="SBL Hebrew" panose="02000000000000000000" pitchFamily="2" charset="-79"/>
            </a:endParaRPr>
          </a:p>
        </p:txBody>
      </p:sp>
      <p:sp>
        <p:nvSpPr>
          <p:cNvPr id="6" name="TextBox 5"/>
          <p:cNvSpPr txBox="1"/>
          <p:nvPr/>
        </p:nvSpPr>
        <p:spPr>
          <a:xfrm>
            <a:off x="304800" y="5247382"/>
            <a:ext cx="8686800" cy="1323439"/>
          </a:xfrm>
          <a:prstGeom prst="rect">
            <a:avLst/>
          </a:prstGeom>
          <a:noFill/>
        </p:spPr>
        <p:txBody>
          <a:bodyPr wrap="square" rtlCol="0">
            <a:spAutoFit/>
          </a:bodyPr>
          <a:lstStyle/>
          <a:p>
            <a:r>
              <a:rPr lang="en-US" sz="1600" dirty="0">
                <a:latin typeface="SBL Hebrew" panose="02000000000000000000" pitchFamily="2" charset="-79"/>
                <a:cs typeface="SBL Hebrew" panose="02000000000000000000" pitchFamily="2" charset="-79"/>
              </a:rPr>
              <a:t>Perhaps because some time has passed</a:t>
            </a:r>
            <a:r>
              <a:rPr lang="en-US" sz="1600" dirty="0" smtClean="0">
                <a:latin typeface="SBL Hebrew" panose="02000000000000000000" pitchFamily="2" charset="-79"/>
                <a:cs typeface="SBL Hebrew" panose="02000000000000000000" pitchFamily="2" charset="-79"/>
              </a:rPr>
              <a:t>(?).</a:t>
            </a:r>
          </a:p>
          <a:p>
            <a:endParaRPr lang="en-US" sz="1600" dirty="0" smtClean="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[NAC] In </a:t>
            </a:r>
            <a:r>
              <a:rPr lang="en-US" sz="1600" dirty="0">
                <a:latin typeface="SBL Hebrew" panose="02000000000000000000" pitchFamily="2" charset="-79"/>
                <a:cs typeface="SBL Hebrew" panose="02000000000000000000" pitchFamily="2" charset="-79"/>
              </a:rPr>
              <a:t>typical Hebrew narrative style the events of the journey are telescoped into a couple of verses. Although vv. 11–13 have the appearance of a single conversation, the comments of v. 13 were obviously made some hours after v. 12</a:t>
            </a:r>
            <a:r>
              <a:rPr lang="en-US" sz="1600" dirty="0" smtClean="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cxnSp>
        <p:nvCxnSpPr>
          <p:cNvPr id="7" name="Straight Arrow Connector 6"/>
          <p:cNvCxnSpPr>
            <a:stCxn id="2" idx="3"/>
          </p:cNvCxnSpPr>
          <p:nvPr/>
        </p:nvCxnSpPr>
        <p:spPr>
          <a:xfrm>
            <a:off x="5029200" y="4065002"/>
            <a:ext cx="838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522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19:14-15</a:t>
            </a:r>
            <a:endParaRPr lang="en-US" sz="1200" dirty="0"/>
          </a:p>
        </p:txBody>
      </p:sp>
      <p:sp>
        <p:nvSpPr>
          <p:cNvPr id="3" name="Rectangle 2"/>
          <p:cNvSpPr/>
          <p:nvPr/>
        </p:nvSpPr>
        <p:spPr>
          <a:xfrm>
            <a:off x="228600" y="381000"/>
            <a:ext cx="8763000" cy="2677656"/>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וַיַּעַבְר֖וּ </a:t>
            </a:r>
            <a:r>
              <a:rPr lang="he-IL" sz="2800" dirty="0" smtClean="0">
                <a:latin typeface="SBL Hebrew" pitchFamily="2" charset="-79"/>
                <a:cs typeface="SBL Hebrew" pitchFamily="2" charset="-79"/>
              </a:rPr>
              <a:t>וַיֵּלֵ֑כוּ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וַתָּבֹ֤א </a:t>
            </a:r>
            <a:r>
              <a:rPr lang="he-IL" sz="2800" dirty="0">
                <a:latin typeface="SBL Hebrew" pitchFamily="2" charset="-79"/>
                <a:cs typeface="SBL Hebrew" pitchFamily="2" charset="-79"/>
              </a:rPr>
              <a:t>לָהֶם֙ הַשֶּׁ֔מֶשׁ אֵ֥צֶל הַגִּבְעָ֖ה אֲשֶׁ֥ר לְבִנְיָמִֽן׃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וַיָּסֻ֣רוּ שָׁ֔ם לָב֖וֹא לָל֣וּן בַּגִּבְעָ֑ה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וַיָּבֹ֗א וַיֵּ֙שֶׁב֙ בִּרְח֣וֹב הָעִ֔יר וְאֵ֥ין אִ֛ישׁ מְאַסֵּֽף־אוֹתָ֥ם הַבַּ֖יְתָה לָלֽוּן׃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3628008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19:14-15</a:t>
            </a:r>
            <a:endParaRPr lang="en-US" sz="1200" dirty="0"/>
          </a:p>
        </p:txBody>
      </p:sp>
      <p:sp>
        <p:nvSpPr>
          <p:cNvPr id="3" name="Rectangle 2"/>
          <p:cNvSpPr/>
          <p:nvPr/>
        </p:nvSpPr>
        <p:spPr>
          <a:xfrm>
            <a:off x="228600" y="381000"/>
            <a:ext cx="8763000" cy="2677656"/>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וַיַּעַבְר֖וּ </a:t>
            </a:r>
            <a:r>
              <a:rPr lang="he-IL" sz="2800" dirty="0" smtClean="0">
                <a:latin typeface="SBL Hebrew" pitchFamily="2" charset="-79"/>
                <a:cs typeface="SBL Hebrew" pitchFamily="2" charset="-79"/>
              </a:rPr>
              <a:t>וַיֵּלֵ֑כוּ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וַתָּבֹ֤א </a:t>
            </a:r>
            <a:r>
              <a:rPr lang="he-IL" sz="2800" dirty="0">
                <a:latin typeface="SBL Hebrew" pitchFamily="2" charset="-79"/>
                <a:cs typeface="SBL Hebrew" pitchFamily="2" charset="-79"/>
              </a:rPr>
              <a:t>לָהֶם֙ הַשֶּׁ֔מֶשׁ אֵ֥צֶל הַגִּבְעָ֖ה אֲשֶׁ֥ר לְבִנְיָמִֽן׃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וַיָּסֻ֣רוּ שָׁ֔ם לָב֖וֹא לָל֣וּן בַּגִּבְעָ֑ה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וַיָּבֹ֗א וַיֵּ֙שֶׁב֙ בִּרְח֣וֹב הָעִ֔יר וְאֵ֥ין אִ֛ישׁ מְאַסֵּֽף־אוֹתָ֥ם הַבַּ֖יְתָה לָלֽוּן׃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TextBox 3"/>
          <p:cNvSpPr txBox="1"/>
          <p:nvPr/>
        </p:nvSpPr>
        <p:spPr>
          <a:xfrm>
            <a:off x="304800" y="4414897"/>
            <a:ext cx="8686800" cy="2062103"/>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Here we see the </a:t>
            </a:r>
            <a:r>
              <a:rPr lang="en-US" sz="1600" i="1" dirty="0" smtClean="0">
                <a:latin typeface="SBL Hebrew" panose="02000000000000000000" pitchFamily="2" charset="-79"/>
                <a:cs typeface="SBL Hebrew" panose="02000000000000000000" pitchFamily="2" charset="-79"/>
              </a:rPr>
              <a:t>social</a:t>
            </a:r>
            <a:r>
              <a:rPr lang="en-US" sz="1600" dirty="0" smtClean="0">
                <a:latin typeface="SBL Hebrew" panose="02000000000000000000" pitchFamily="2" charset="-79"/>
                <a:cs typeface="SBL Hebrew" panose="02000000000000000000" pitchFamily="2" charset="-79"/>
              </a:rPr>
              <a:t> outrage of the residents of </a:t>
            </a:r>
            <a:r>
              <a:rPr lang="en-US" sz="1600" dirty="0" err="1" smtClean="0">
                <a:latin typeface="SBL Hebrew" panose="02000000000000000000" pitchFamily="2" charset="-79"/>
                <a:cs typeface="SBL Hebrew" panose="02000000000000000000" pitchFamily="2" charset="-79"/>
              </a:rPr>
              <a:t>Gibeah</a:t>
            </a:r>
            <a:r>
              <a:rPr lang="en-US" sz="1600" dirty="0" smtClean="0">
                <a:latin typeface="SBL Hebrew" panose="02000000000000000000" pitchFamily="2" charset="-79"/>
                <a:cs typeface="SBL Hebrew" panose="02000000000000000000" pitchFamily="2" charset="-79"/>
              </a:rPr>
              <a:t> of Benjamin. </a:t>
            </a:r>
          </a:p>
          <a:p>
            <a:r>
              <a:rPr lang="en-US" sz="1600" dirty="0" smtClean="0">
                <a:latin typeface="SBL Hebrew" panose="02000000000000000000" pitchFamily="2" charset="-79"/>
                <a:cs typeface="SBL Hebrew" panose="02000000000000000000" pitchFamily="2" charset="-79"/>
              </a:rPr>
              <a:t>In verses 22ff we’ll see the </a:t>
            </a:r>
            <a:r>
              <a:rPr lang="en-US" sz="1600" i="1" dirty="0" smtClean="0">
                <a:latin typeface="SBL Hebrew" panose="02000000000000000000" pitchFamily="2" charset="-79"/>
                <a:cs typeface="SBL Hebrew" panose="02000000000000000000" pitchFamily="2" charset="-79"/>
              </a:rPr>
              <a:t>moral</a:t>
            </a:r>
            <a:r>
              <a:rPr lang="en-US" sz="1600" dirty="0">
                <a:latin typeface="SBL Hebrew" panose="02000000000000000000" pitchFamily="2" charset="-79"/>
                <a:cs typeface="SBL Hebrew" panose="02000000000000000000" pitchFamily="2" charset="-79"/>
              </a:rPr>
              <a:t> outrage of the residents of </a:t>
            </a:r>
            <a:r>
              <a:rPr lang="en-US" sz="1600" dirty="0" err="1">
                <a:latin typeface="SBL Hebrew" panose="02000000000000000000" pitchFamily="2" charset="-79"/>
                <a:cs typeface="SBL Hebrew" panose="02000000000000000000" pitchFamily="2" charset="-79"/>
              </a:rPr>
              <a:t>Gibeah</a:t>
            </a:r>
            <a:r>
              <a:rPr lang="en-US" sz="1600" dirty="0">
                <a:latin typeface="SBL Hebrew" panose="02000000000000000000" pitchFamily="2" charset="-79"/>
                <a:cs typeface="SBL Hebrew" panose="02000000000000000000" pitchFamily="2" charset="-79"/>
              </a:rPr>
              <a:t> of </a:t>
            </a:r>
            <a:r>
              <a:rPr lang="en-US" sz="1600" dirty="0" smtClean="0">
                <a:latin typeface="SBL Hebrew" panose="02000000000000000000" pitchFamily="2" charset="-79"/>
                <a:cs typeface="SBL Hebrew" panose="02000000000000000000" pitchFamily="2" charset="-79"/>
              </a:rPr>
              <a:t>Benjamin.</a:t>
            </a:r>
          </a:p>
          <a:p>
            <a:endParaRPr lang="en-US" sz="1600" dirty="0" smtClean="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[NAC]</a:t>
            </a:r>
          </a:p>
          <a:p>
            <a:r>
              <a:rPr lang="en-US" sz="1600" dirty="0" smtClean="0">
                <a:latin typeface="SBL Hebrew" panose="02000000000000000000" pitchFamily="2" charset="-79"/>
                <a:cs typeface="SBL Hebrew" panose="02000000000000000000" pitchFamily="2" charset="-79"/>
              </a:rPr>
              <a:t>The </a:t>
            </a:r>
            <a:r>
              <a:rPr lang="en-US" sz="1600" dirty="0">
                <a:latin typeface="SBL Hebrew" panose="02000000000000000000" pitchFamily="2" charset="-79"/>
                <a:cs typeface="SBL Hebrew" panose="02000000000000000000" pitchFamily="2" charset="-79"/>
              </a:rPr>
              <a:t>last clause in v. 15 would have been shocking anywhere in the ancient Near East. But it is especially shocking in Israel. The social disintegration has infected the very heart of the community. People refuse to open their doors to strangers passing through. It makes no difference that these travelers are their own countrymen</a:t>
            </a:r>
            <a:r>
              <a:rPr lang="en-US" sz="1600" dirty="0" smtClean="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09870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54511040"/>
              </p:ext>
            </p:extLst>
          </p:nvPr>
        </p:nvGraphicFramePr>
        <p:xfrm>
          <a:off x="228600" y="2286000"/>
          <a:ext cx="8763000" cy="1219200"/>
        </p:xfrm>
        <a:graphic>
          <a:graphicData uri="http://schemas.openxmlformats.org/drawingml/2006/table">
            <a:tbl>
              <a:tblPr>
                <a:tableStyleId>{793D81CF-94F2-401A-BA57-92F5A7B2D0C5}</a:tableStyleId>
              </a:tblPr>
              <a:tblGrid>
                <a:gridCol w="8763000"/>
              </a:tblGrid>
              <a:tr h="1219200">
                <a:tc>
                  <a:txBody>
                    <a:bodyPr/>
                    <a:lstStyle/>
                    <a:p>
                      <a:pPr rtl="0"/>
                      <a:endPar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endParaRPr>
                    </a:p>
                  </a:txBody>
                  <a:tcPr>
                    <a:lnL w="12700" cmpd="sng">
                      <a:noFill/>
                    </a:lnL>
                    <a:lnR>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a:t>
            </a:r>
            <a:endParaRPr lang="en-US" sz="1200" dirty="0"/>
          </a:p>
        </p:txBody>
      </p:sp>
      <p:sp>
        <p:nvSpPr>
          <p:cNvPr id="3" name="Rectangle 2"/>
          <p:cNvSpPr/>
          <p:nvPr/>
        </p:nvSpPr>
        <p:spPr>
          <a:xfrm>
            <a:off x="228600" y="381000"/>
            <a:ext cx="8763000" cy="138499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בַּיָּמִ֣ים הָהֵ֔ם וּמֶ֖לֶךְ אֵ֣ין בְּיִשְׂרָאֵ֑ל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 אִ֣ישׁ לֵוִ֗י גָּ֚ר בְּיַרְכְּתֵ֣י הַר־אֶפְרַ֔יִם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וַיִּֽקַּֽח־לוֹ֙ אִשָּׁ֣ה פִילֶ֔גֶשׁ מִבֵּ֥ית לֶ֖חֶם יְהוּדָֽה׃ </a:t>
            </a:r>
          </a:p>
        </p:txBody>
      </p:sp>
    </p:spTree>
    <p:extLst>
      <p:ext uri="{BB962C8B-B14F-4D97-AF65-F5344CB8AC3E}">
        <p14:creationId xmlns:p14="http://schemas.microsoft.com/office/powerpoint/2010/main" val="3042627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19:16-17</a:t>
            </a:r>
            <a:endParaRPr lang="en-US" sz="1200" dirty="0"/>
          </a:p>
        </p:txBody>
      </p:sp>
      <p:sp>
        <p:nvSpPr>
          <p:cNvPr id="3" name="Rectangle 2"/>
          <p:cNvSpPr/>
          <p:nvPr/>
        </p:nvSpPr>
        <p:spPr>
          <a:xfrm>
            <a:off x="228600" y="381000"/>
            <a:ext cx="8763000" cy="3970318"/>
          </a:xfrm>
          <a:prstGeom prst="rect">
            <a:avLst/>
          </a:prstGeom>
        </p:spPr>
        <p:txBody>
          <a:bodyPr wrap="square">
            <a:spAutoFit/>
          </a:bodyPr>
          <a:lstStyle/>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וְהִנֵּ֣ה </a:t>
            </a:r>
            <a:r>
              <a:rPr lang="he-IL" sz="2800" dirty="0">
                <a:latin typeface="SBL Hebrew" pitchFamily="2" charset="-79"/>
                <a:cs typeface="SBL Hebrew" pitchFamily="2" charset="-79"/>
              </a:rPr>
              <a:t>׀ אִ֣ישׁ זָקֵ֗ן בָּ֣א מִֽן־מַעֲשֵׂ֤הוּ מִן־הַשָּׂדֶה֙ בָּעֶ֔רֶב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וְהָאִישׁ֙ </a:t>
            </a:r>
            <a:r>
              <a:rPr lang="he-IL" sz="2800" dirty="0">
                <a:latin typeface="SBL Hebrew" pitchFamily="2" charset="-79"/>
                <a:cs typeface="SBL Hebrew" pitchFamily="2" charset="-79"/>
              </a:rPr>
              <a:t>מֵהַ֣ר אֶפְרַ֔יִם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וְהוּא־גָ֖ר </a:t>
            </a:r>
            <a:r>
              <a:rPr lang="he-IL" sz="2800" dirty="0">
                <a:latin typeface="SBL Hebrew" pitchFamily="2" charset="-79"/>
                <a:cs typeface="SBL Hebrew" pitchFamily="2" charset="-79"/>
              </a:rPr>
              <a:t>בַּגִּבְעָ֑ה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וְאַנְשֵׁ֥י </a:t>
            </a:r>
            <a:r>
              <a:rPr lang="he-IL" sz="2800" dirty="0">
                <a:latin typeface="SBL Hebrew" pitchFamily="2" charset="-79"/>
                <a:cs typeface="SBL Hebrew" pitchFamily="2" charset="-79"/>
              </a:rPr>
              <a:t>הַמָּק֖וֹם בְּנֵ֥י יְמִינִֽי׃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וַיִּשָּׂ֣א עֵינָ֗יו וַיַּ֛רְא אֶת־הָאִ֥ישׁ הָאֹרֵ֖חַ בִּרְחֹ֣ב הָעִ֑יר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הָאִ֧ישׁ הַזָּקֵ֛ן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אָ֥נָה תֵלֵ֖ךְ וּמֵאַ֥יִן תָּבֽוֹא׃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885554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543800" y="0"/>
            <a:ext cx="14478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19:18-19</a:t>
            </a:r>
            <a:endParaRPr lang="en-US" sz="1200" dirty="0"/>
          </a:p>
        </p:txBody>
      </p:sp>
      <p:sp>
        <p:nvSpPr>
          <p:cNvPr id="3" name="Rectangle 2"/>
          <p:cNvSpPr/>
          <p:nvPr/>
        </p:nvSpPr>
        <p:spPr>
          <a:xfrm>
            <a:off x="0" y="381000"/>
            <a:ext cx="8991600" cy="440120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עֹבְרִ֨ים </a:t>
            </a:r>
            <a:r>
              <a:rPr lang="he-IL" sz="2800" dirty="0">
                <a:latin typeface="SBL Hebrew" pitchFamily="2" charset="-79"/>
                <a:cs typeface="SBL Hebrew" pitchFamily="2" charset="-79"/>
              </a:rPr>
              <a:t>אֲנַ֜חְנוּ מִבֵּֽית־לֶ֣חֶם יְהוּדָה֮ עַד־יַרְכְּתֵ֣י הַר־אֶפְרַיִם֒ מִשָּׁ֣ם אָנֹ֔כִי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וָאֵלֵ֕ךְ </a:t>
            </a:r>
            <a:r>
              <a:rPr lang="he-IL" sz="2800" dirty="0">
                <a:latin typeface="SBL Hebrew" pitchFamily="2" charset="-79"/>
                <a:cs typeface="SBL Hebrew" pitchFamily="2" charset="-79"/>
              </a:rPr>
              <a:t>עַד־בֵּ֥ית לֶ֖חֶם יְהוּדָ֑ה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וְאֶת־בֵּ֤ית </a:t>
            </a:r>
            <a:r>
              <a:rPr lang="he-IL" sz="2800" dirty="0">
                <a:latin typeface="SBL Hebrew" pitchFamily="2" charset="-79"/>
                <a:cs typeface="SBL Hebrew" pitchFamily="2" charset="-79"/>
              </a:rPr>
              <a:t>יְהוָה֙ אֲנִ֣י הֹלֵ֔ךְ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וְאֵ֣ין </a:t>
            </a:r>
            <a:r>
              <a:rPr lang="he-IL" sz="2800" dirty="0">
                <a:latin typeface="SBL Hebrew" pitchFamily="2" charset="-79"/>
                <a:cs typeface="SBL Hebrew" pitchFamily="2" charset="-79"/>
              </a:rPr>
              <a:t>אִ֔ישׁ מְאַסֵּ֥ף אוֹתִ֖י הַבָּֽיְתָה׃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	וְגַם־תֶּ֤בֶן גַּם־מִסְפּוֹא֙ יֵ֣שׁ לַחֲמוֹרֵ֔ינוּ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וְ֠גַם </a:t>
            </a:r>
            <a:r>
              <a:rPr lang="he-IL" sz="2800" dirty="0">
                <a:latin typeface="SBL Hebrew" pitchFamily="2" charset="-79"/>
                <a:cs typeface="SBL Hebrew" pitchFamily="2" charset="-79"/>
              </a:rPr>
              <a:t>לֶ֣חֶם וָיַ֤יִן יֶשׁ־לִי֙ </a:t>
            </a:r>
            <a:r>
              <a:rPr lang="he-IL" sz="2800" dirty="0" smtClean="0">
                <a:latin typeface="SBL Hebrew" pitchFamily="2" charset="-79"/>
                <a:cs typeface="SBL Hebrew" pitchFamily="2" charset="-79"/>
              </a:rPr>
              <a:t>וְלַֽאֲמָתֶ֔ךָ </a:t>
            </a:r>
            <a:r>
              <a:rPr lang="he-IL" sz="2800" dirty="0">
                <a:latin typeface="SBL Hebrew" pitchFamily="2" charset="-79"/>
                <a:cs typeface="SBL Hebrew" pitchFamily="2" charset="-79"/>
              </a:rPr>
              <a:t>וְלַנַּ֖עַר עִם־עֲבָדֶ֑יךָ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אֵ֥ין </a:t>
            </a:r>
            <a:r>
              <a:rPr lang="he-IL" sz="2800" dirty="0">
                <a:latin typeface="SBL Hebrew" pitchFamily="2" charset="-79"/>
                <a:cs typeface="SBL Hebrew" pitchFamily="2" charset="-79"/>
              </a:rPr>
              <a:t>מַחְס֖וֹר כָּל־דָּבָֽר׃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1246316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543800" y="0"/>
            <a:ext cx="14478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19:18-19</a:t>
            </a:r>
            <a:endParaRPr lang="en-US" sz="1200" dirty="0"/>
          </a:p>
        </p:txBody>
      </p:sp>
      <p:sp>
        <p:nvSpPr>
          <p:cNvPr id="3" name="Rectangle 2"/>
          <p:cNvSpPr/>
          <p:nvPr/>
        </p:nvSpPr>
        <p:spPr>
          <a:xfrm>
            <a:off x="0" y="381000"/>
            <a:ext cx="8991600" cy="440120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עֹבְרִ֨ים </a:t>
            </a:r>
            <a:r>
              <a:rPr lang="he-IL" sz="2800" dirty="0">
                <a:latin typeface="SBL Hebrew" pitchFamily="2" charset="-79"/>
                <a:cs typeface="SBL Hebrew" pitchFamily="2" charset="-79"/>
              </a:rPr>
              <a:t>אֲנַ֜חְנוּ מִבֵּֽית־לֶ֣חֶם יְהוּדָה֮ עַד־יַרְכְּתֵ֣י הַר־אֶפְרַיִם֒ מִשָּׁ֣ם אָנֹ֔כִי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וָאֵלֵ֕ךְ </a:t>
            </a:r>
            <a:r>
              <a:rPr lang="he-IL" sz="2800" dirty="0">
                <a:latin typeface="SBL Hebrew" pitchFamily="2" charset="-79"/>
                <a:cs typeface="SBL Hebrew" pitchFamily="2" charset="-79"/>
              </a:rPr>
              <a:t>עַד־בֵּ֥ית לֶ֖חֶם יְהוּדָ֑ה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וְאֶת־</a:t>
            </a:r>
            <a:r>
              <a:rPr lang="he-IL" sz="2800" dirty="0" smtClean="0">
                <a:solidFill>
                  <a:srgbClr val="FF0000"/>
                </a:solidFill>
                <a:latin typeface="SBL Hebrew" pitchFamily="2" charset="-79"/>
                <a:cs typeface="SBL Hebrew" pitchFamily="2" charset="-79"/>
              </a:rPr>
              <a:t>בֵּ֤ית </a:t>
            </a:r>
            <a:r>
              <a:rPr lang="he-IL" sz="2800" dirty="0">
                <a:solidFill>
                  <a:srgbClr val="FF0000"/>
                </a:solidFill>
                <a:latin typeface="SBL Hebrew" pitchFamily="2" charset="-79"/>
                <a:cs typeface="SBL Hebrew" pitchFamily="2" charset="-79"/>
              </a:rPr>
              <a:t>יְהוָה֙</a:t>
            </a:r>
            <a:r>
              <a:rPr lang="he-IL" sz="2800" dirty="0">
                <a:latin typeface="SBL Hebrew" pitchFamily="2" charset="-79"/>
                <a:cs typeface="SBL Hebrew" pitchFamily="2" charset="-79"/>
              </a:rPr>
              <a:t> אֲנִ֣י הֹלֵ֔ךְ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וְאֵ֣ין </a:t>
            </a:r>
            <a:r>
              <a:rPr lang="he-IL" sz="2800" dirty="0">
                <a:latin typeface="SBL Hebrew" pitchFamily="2" charset="-79"/>
                <a:cs typeface="SBL Hebrew" pitchFamily="2" charset="-79"/>
              </a:rPr>
              <a:t>אִ֔ישׁ מְאַסֵּ֥ף אוֹתִ֖י הַבָּֽיְתָה׃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	וְגַם־תֶּ֤בֶן גַּם־מִסְפּוֹא֙ יֵ֣שׁ לַחֲמוֹרֵ֔ינוּ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וְ֠גַם </a:t>
            </a:r>
            <a:r>
              <a:rPr lang="he-IL" sz="2800" dirty="0">
                <a:latin typeface="SBL Hebrew" pitchFamily="2" charset="-79"/>
                <a:cs typeface="SBL Hebrew" pitchFamily="2" charset="-79"/>
              </a:rPr>
              <a:t>לֶ֣חֶם וָיַ֤יִן יֶשׁ־לִי֙ </a:t>
            </a:r>
            <a:r>
              <a:rPr lang="he-IL" sz="2800" dirty="0" smtClean="0">
                <a:latin typeface="SBL Hebrew" pitchFamily="2" charset="-79"/>
                <a:cs typeface="SBL Hebrew" pitchFamily="2" charset="-79"/>
              </a:rPr>
              <a:t>וְלַֽאֲמָתֶ֔ךָ </a:t>
            </a:r>
            <a:r>
              <a:rPr lang="he-IL" sz="2800" dirty="0">
                <a:latin typeface="SBL Hebrew" pitchFamily="2" charset="-79"/>
                <a:cs typeface="SBL Hebrew" pitchFamily="2" charset="-79"/>
              </a:rPr>
              <a:t>וְלַנַּ֖עַר עִם־עֲבָדֶ֑יךָ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אֵ֥ין </a:t>
            </a:r>
            <a:r>
              <a:rPr lang="he-IL" sz="2800" dirty="0">
                <a:latin typeface="SBL Hebrew" pitchFamily="2" charset="-79"/>
                <a:cs typeface="SBL Hebrew" pitchFamily="2" charset="-79"/>
              </a:rPr>
              <a:t>מַחְס֖וֹר כָּל־דָּבָֽר׃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TextBox 3"/>
          <p:cNvSpPr txBox="1"/>
          <p:nvPr/>
        </p:nvSpPr>
        <p:spPr>
          <a:xfrm>
            <a:off x="304800" y="4813518"/>
            <a:ext cx="8686800" cy="1846659"/>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[NAC footnote]</a:t>
            </a:r>
          </a:p>
          <a:p>
            <a:r>
              <a:rPr lang="en-US" sz="1400" dirty="0" smtClean="0">
                <a:latin typeface="SBL Hebrew" panose="02000000000000000000" pitchFamily="2" charset="-79"/>
                <a:cs typeface="SBL Hebrew" panose="02000000000000000000" pitchFamily="2" charset="-79"/>
              </a:rPr>
              <a:t>The </a:t>
            </a:r>
            <a:r>
              <a:rPr lang="en-US" sz="1400" dirty="0">
                <a:latin typeface="SBL Hebrew" panose="02000000000000000000" pitchFamily="2" charset="-79"/>
                <a:cs typeface="SBL Hebrew" panose="02000000000000000000" pitchFamily="2" charset="-79"/>
              </a:rPr>
              <a:t>NIV’s “house of the LORD” follows the MT’s </a:t>
            </a:r>
            <a:r>
              <a:rPr lang="he-IL" sz="1400" dirty="0" smtClean="0">
                <a:solidFill>
                  <a:srgbClr val="FF0000"/>
                </a:solidFill>
                <a:latin typeface="SBL Hebrew" panose="02000000000000000000" pitchFamily="2" charset="-79"/>
                <a:cs typeface="SBL Hebrew" panose="02000000000000000000" pitchFamily="2" charset="-79"/>
              </a:rPr>
              <a:t>בית יהוה</a:t>
            </a:r>
            <a:r>
              <a:rPr lang="en-US" sz="1400" dirty="0" smtClean="0">
                <a:latin typeface="SBL Hebrew" panose="02000000000000000000" pitchFamily="2" charset="-79"/>
                <a:cs typeface="SBL Hebrew" panose="02000000000000000000" pitchFamily="2" charset="-79"/>
              </a:rPr>
              <a:t>, along </a:t>
            </a:r>
            <a:r>
              <a:rPr lang="en-US" sz="1400" dirty="0">
                <a:latin typeface="SBL Hebrew" panose="02000000000000000000" pitchFamily="2" charset="-79"/>
                <a:cs typeface="SBL Hebrew" panose="02000000000000000000" pitchFamily="2" charset="-79"/>
              </a:rPr>
              <a:t>with </a:t>
            </a:r>
            <a:r>
              <a:rPr lang="en-US" sz="1400" dirty="0" err="1">
                <a:latin typeface="SBL Hebrew" panose="02000000000000000000" pitchFamily="2" charset="-79"/>
                <a:cs typeface="SBL Hebrew" panose="02000000000000000000" pitchFamily="2" charset="-79"/>
              </a:rPr>
              <a:t>Tg</a:t>
            </a:r>
            <a:r>
              <a:rPr lang="en-US" sz="1400" dirty="0">
                <a:latin typeface="SBL Hebrew" panose="02000000000000000000" pitchFamily="2" charset="-79"/>
                <a:cs typeface="SBL Hebrew" panose="02000000000000000000" pitchFamily="2" charset="-79"/>
              </a:rPr>
              <a:t>, </a:t>
            </a:r>
            <a:r>
              <a:rPr lang="en-US" sz="1400" dirty="0" err="1">
                <a:latin typeface="SBL Hebrew" panose="02000000000000000000" pitchFamily="2" charset="-79"/>
                <a:cs typeface="SBL Hebrew" panose="02000000000000000000" pitchFamily="2" charset="-79"/>
              </a:rPr>
              <a:t>Syr</a:t>
            </a:r>
            <a:r>
              <a:rPr lang="en-US" sz="1400" dirty="0">
                <a:latin typeface="SBL Hebrew" panose="02000000000000000000" pitchFamily="2" charset="-79"/>
                <a:cs typeface="SBL Hebrew" panose="02000000000000000000" pitchFamily="2" charset="-79"/>
              </a:rPr>
              <a:t>, and Vg, even though this makes no sense in the context. The LXX’s </a:t>
            </a:r>
            <a:r>
              <a:rPr lang="el-GR" sz="1400" dirty="0">
                <a:latin typeface="SBL Hebrew" panose="02000000000000000000" pitchFamily="2" charset="-79"/>
                <a:cs typeface="SBL Hebrew" panose="02000000000000000000" pitchFamily="2" charset="-79"/>
              </a:rPr>
              <a:t>καὶ εἰς τὸν οἷκόν μου, “</a:t>
            </a:r>
            <a:r>
              <a:rPr lang="en-US" sz="1400" dirty="0">
                <a:latin typeface="SBL Hebrew" panose="02000000000000000000" pitchFamily="2" charset="-79"/>
                <a:cs typeface="SBL Hebrew" panose="02000000000000000000" pitchFamily="2" charset="-79"/>
              </a:rPr>
              <a:t>and to my house,” suits the context better. So most modern translations (NASB, RSV, NRSV, NEB, REB, GNB, JPSV). It is conceivable the Levite’s itinerary would have involved a visit to the central shrine at Shiloh, but in this book this place is called the “house of God” (</a:t>
            </a:r>
            <a:r>
              <a:rPr lang="he-IL" sz="1400" dirty="0">
                <a:latin typeface="SBL Hebrew" panose="02000000000000000000" pitchFamily="2" charset="-79"/>
                <a:cs typeface="SBL Hebrew" panose="02000000000000000000" pitchFamily="2" charset="-79"/>
              </a:rPr>
              <a:t>בית </a:t>
            </a:r>
            <a:r>
              <a:rPr lang="he-IL" sz="1400" dirty="0" smtClean="0">
                <a:latin typeface="SBL Hebrew" panose="02000000000000000000" pitchFamily="2" charset="-79"/>
                <a:cs typeface="SBL Hebrew" panose="02000000000000000000" pitchFamily="2" charset="-79"/>
              </a:rPr>
              <a:t>אלהים</a:t>
            </a:r>
            <a:r>
              <a:rPr lang="en-US" sz="1400" dirty="0" smtClean="0">
                <a:latin typeface="SBL Hebrew" panose="02000000000000000000" pitchFamily="2" charset="-79"/>
                <a:cs typeface="SBL Hebrew" panose="02000000000000000000" pitchFamily="2" charset="-79"/>
              </a:rPr>
              <a:t>, 18:31). Presumably </a:t>
            </a:r>
            <a:r>
              <a:rPr lang="en-US" sz="1400" dirty="0">
                <a:latin typeface="SBL Hebrew" panose="02000000000000000000" pitchFamily="2" charset="-79"/>
                <a:cs typeface="SBL Hebrew" panose="02000000000000000000" pitchFamily="2" charset="-79"/>
              </a:rPr>
              <a:t>the MT, which provides the base for most ancient versions, mistook consonantal </a:t>
            </a:r>
            <a:r>
              <a:rPr lang="he-IL" sz="1400" dirty="0" smtClean="0">
                <a:latin typeface="SBL Hebrew" panose="02000000000000000000" pitchFamily="2" charset="-79"/>
                <a:cs typeface="SBL Hebrew" panose="02000000000000000000" pitchFamily="2" charset="-79"/>
              </a:rPr>
              <a:t>ביתי “</a:t>
            </a:r>
            <a:r>
              <a:rPr lang="en-US" sz="1400" dirty="0" smtClean="0">
                <a:latin typeface="SBL Hebrew" panose="02000000000000000000" pitchFamily="2" charset="-79"/>
                <a:cs typeface="SBL Hebrew" panose="02000000000000000000" pitchFamily="2" charset="-79"/>
              </a:rPr>
              <a:t>, my house,” </a:t>
            </a:r>
            <a:r>
              <a:rPr lang="en-US" sz="1400" dirty="0">
                <a:latin typeface="SBL Hebrew" panose="02000000000000000000" pitchFamily="2" charset="-79"/>
                <a:cs typeface="SBL Hebrew" panose="02000000000000000000" pitchFamily="2" charset="-79"/>
              </a:rPr>
              <a:t>for an abbreviation of </a:t>
            </a:r>
            <a:r>
              <a:rPr lang="he-IL" sz="1400" dirty="0">
                <a:latin typeface="SBL Hebrew" panose="02000000000000000000" pitchFamily="2" charset="-79"/>
                <a:cs typeface="SBL Hebrew" panose="02000000000000000000" pitchFamily="2" charset="-79"/>
              </a:rPr>
              <a:t>בית </a:t>
            </a:r>
            <a:r>
              <a:rPr lang="he-IL" sz="1400" dirty="0" smtClean="0">
                <a:latin typeface="SBL Hebrew" panose="02000000000000000000" pitchFamily="2" charset="-79"/>
                <a:cs typeface="SBL Hebrew" panose="02000000000000000000" pitchFamily="2" charset="-79"/>
              </a:rPr>
              <a:t>יהוה</a:t>
            </a:r>
            <a:r>
              <a:rPr lang="en-US" sz="1400" dirty="0" smtClean="0">
                <a:latin typeface="SBL Hebrew" panose="02000000000000000000" pitchFamily="2" charset="-79"/>
                <a:cs typeface="SBL Hebrew" panose="02000000000000000000" pitchFamily="2" charset="-79"/>
              </a:rPr>
              <a:t>. For </a:t>
            </a:r>
            <a:r>
              <a:rPr lang="en-US" sz="1400" dirty="0">
                <a:latin typeface="SBL Hebrew" panose="02000000000000000000" pitchFamily="2" charset="-79"/>
                <a:cs typeface="SBL Hebrew" panose="02000000000000000000" pitchFamily="2" charset="-79"/>
              </a:rPr>
              <a:t>a discussion see E. Tov, Textual Criticism, 256–57; O’Connell, Rhetoric of the Book of Judges, 483. </a:t>
            </a:r>
          </a:p>
        </p:txBody>
      </p:sp>
    </p:spTree>
    <p:extLst>
      <p:ext uri="{BB962C8B-B14F-4D97-AF65-F5344CB8AC3E}">
        <p14:creationId xmlns:p14="http://schemas.microsoft.com/office/powerpoint/2010/main" val="158080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543800" y="0"/>
            <a:ext cx="14478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19:18-19</a:t>
            </a:r>
            <a:endParaRPr lang="en-US" sz="1200" dirty="0"/>
          </a:p>
        </p:txBody>
      </p:sp>
      <p:sp>
        <p:nvSpPr>
          <p:cNvPr id="3" name="Rectangle 2"/>
          <p:cNvSpPr/>
          <p:nvPr/>
        </p:nvSpPr>
        <p:spPr>
          <a:xfrm>
            <a:off x="0" y="381000"/>
            <a:ext cx="8991600" cy="440120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עֹבְרִ֨ים </a:t>
            </a:r>
            <a:r>
              <a:rPr lang="he-IL" sz="2800" dirty="0">
                <a:latin typeface="SBL Hebrew" pitchFamily="2" charset="-79"/>
                <a:cs typeface="SBL Hebrew" pitchFamily="2" charset="-79"/>
              </a:rPr>
              <a:t>אֲנַ֜חְנוּ מִבֵּֽית־לֶ֣חֶם יְהוּדָה֮ עַד־יַרְכְּתֵ֣י הַר־אֶפְרַיִם֒ מִשָּׁ֣ם אָנֹ֔כִי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וָאֵלֵ֕ךְ </a:t>
            </a:r>
            <a:r>
              <a:rPr lang="he-IL" sz="2800" dirty="0">
                <a:latin typeface="SBL Hebrew" pitchFamily="2" charset="-79"/>
                <a:cs typeface="SBL Hebrew" pitchFamily="2" charset="-79"/>
              </a:rPr>
              <a:t>עַד־בֵּ֥ית לֶ֖חֶם יְהוּדָ֑ה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וְאֶת־בֵּ֤ית </a:t>
            </a:r>
            <a:r>
              <a:rPr lang="he-IL" sz="2800" dirty="0">
                <a:latin typeface="SBL Hebrew" pitchFamily="2" charset="-79"/>
                <a:cs typeface="SBL Hebrew" pitchFamily="2" charset="-79"/>
              </a:rPr>
              <a:t>יְהוָה֙ אֲנִ֣י הֹלֵ֔ךְ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וְאֵ֣ין </a:t>
            </a:r>
            <a:r>
              <a:rPr lang="he-IL" sz="2800" dirty="0">
                <a:latin typeface="SBL Hebrew" pitchFamily="2" charset="-79"/>
                <a:cs typeface="SBL Hebrew" pitchFamily="2" charset="-79"/>
              </a:rPr>
              <a:t>אִ֔ישׁ מְאַסֵּ֥ף אוֹתִ֖י הַבָּֽיְתָה׃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	וְגַם־תֶּ֤בֶן גַּם־מִסְפּוֹא֙ יֵ֣שׁ לַחֲמוֹרֵ֔ינוּ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וְ֠גַם </a:t>
            </a:r>
            <a:r>
              <a:rPr lang="he-IL" sz="2800" dirty="0">
                <a:latin typeface="SBL Hebrew" pitchFamily="2" charset="-79"/>
                <a:cs typeface="SBL Hebrew" pitchFamily="2" charset="-79"/>
              </a:rPr>
              <a:t>לֶ֣חֶם וָיַ֤יִן יֶשׁ־לִי֙ </a:t>
            </a:r>
            <a:r>
              <a:rPr lang="he-IL" sz="2800" dirty="0" smtClean="0">
                <a:latin typeface="SBL Hebrew" pitchFamily="2" charset="-79"/>
                <a:cs typeface="SBL Hebrew" pitchFamily="2" charset="-79"/>
              </a:rPr>
              <a:t>וְלַֽאֲמָתֶ֔ךָ </a:t>
            </a:r>
            <a:r>
              <a:rPr lang="he-IL" sz="2800" dirty="0">
                <a:latin typeface="SBL Hebrew" pitchFamily="2" charset="-79"/>
                <a:cs typeface="SBL Hebrew" pitchFamily="2" charset="-79"/>
              </a:rPr>
              <a:t>וְלַנַּ֖עַר עִם־עֲבָדֶ֑יךָ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אֵ֥ין </a:t>
            </a:r>
            <a:r>
              <a:rPr lang="he-IL" sz="2800" dirty="0">
                <a:latin typeface="SBL Hebrew" pitchFamily="2" charset="-79"/>
                <a:cs typeface="SBL Hebrew" pitchFamily="2" charset="-79"/>
              </a:rPr>
              <a:t>מַחְס֖וֹר כָּל־דָּבָֽר׃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TextBox 3"/>
          <p:cNvSpPr txBox="1"/>
          <p:nvPr/>
        </p:nvSpPr>
        <p:spPr>
          <a:xfrm>
            <a:off x="304800" y="4643497"/>
            <a:ext cx="8686800" cy="2062103"/>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After complaining in v. 18b that no one in </a:t>
            </a:r>
            <a:r>
              <a:rPr lang="en-US" sz="1600" dirty="0" err="1">
                <a:latin typeface="SBL Hebrew" panose="02000000000000000000" pitchFamily="2" charset="-79"/>
                <a:cs typeface="SBL Hebrew" panose="02000000000000000000" pitchFamily="2" charset="-79"/>
              </a:rPr>
              <a:t>Gibeah</a:t>
            </a:r>
            <a:r>
              <a:rPr lang="en-US" sz="1600" dirty="0">
                <a:latin typeface="SBL Hebrew" panose="02000000000000000000" pitchFamily="2" charset="-79"/>
                <a:cs typeface="SBL Hebrew" panose="02000000000000000000" pitchFamily="2" charset="-79"/>
              </a:rPr>
              <a:t> will offer lodging for the night, the Levite expands on the seriousness of </a:t>
            </a:r>
            <a:r>
              <a:rPr lang="en-US" sz="1600" dirty="0" err="1">
                <a:latin typeface="SBL Hebrew" panose="02000000000000000000" pitchFamily="2" charset="-79"/>
                <a:cs typeface="SBL Hebrew" panose="02000000000000000000" pitchFamily="2" charset="-79"/>
              </a:rPr>
              <a:t>Gibeah’s</a:t>
            </a:r>
            <a:r>
              <a:rPr lang="en-US" sz="1600" dirty="0">
                <a:latin typeface="SBL Hebrew" panose="02000000000000000000" pitchFamily="2" charset="-79"/>
                <a:cs typeface="SBL Hebrew" panose="02000000000000000000" pitchFamily="2" charset="-79"/>
              </a:rPr>
              <a:t> social dysfunction. He and his party are asking only for a bed. Since they have brought food and wine for themselves and fodder for their donkeys, they are not even expecting an evening meal. </a:t>
            </a:r>
            <a:r>
              <a:rPr lang="en-US" sz="1600" dirty="0" smtClean="0">
                <a:latin typeface="SBL Hebrew" panose="02000000000000000000" pitchFamily="2" charset="-79"/>
                <a:cs typeface="SBL Hebrew" panose="02000000000000000000" pitchFamily="2" charset="-79"/>
              </a:rPr>
              <a:t>… With </a:t>
            </a:r>
            <a:r>
              <a:rPr lang="en-US" sz="1600" dirty="0">
                <a:latin typeface="SBL Hebrew" panose="02000000000000000000" pitchFamily="2" charset="-79"/>
                <a:cs typeface="SBL Hebrew" panose="02000000000000000000" pitchFamily="2" charset="-79"/>
              </a:rPr>
              <a:t>his comment the Levite verbalizes the social malignancy in Israel. The mores of the nation have been infected at the most fundamental level—the people of one tribe sense no obligation to the members of another. There is no sense of community</a:t>
            </a:r>
            <a:r>
              <a:rPr lang="en-US" sz="1600" dirty="0" smtClean="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899330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19:20-21</a:t>
            </a:r>
            <a:endParaRPr lang="en-US" sz="1200" dirty="0"/>
          </a:p>
        </p:txBody>
      </p:sp>
      <p:sp>
        <p:nvSpPr>
          <p:cNvPr id="3" name="Rectangle 2"/>
          <p:cNvSpPr/>
          <p:nvPr/>
        </p:nvSpPr>
        <p:spPr>
          <a:xfrm>
            <a:off x="228600" y="381000"/>
            <a:ext cx="8763000" cy="440120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הָאִ֤ישׁ הַזָּקֵן֙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שָׁל֣וֹם </a:t>
            </a:r>
            <a:r>
              <a:rPr lang="he-IL" sz="2800" dirty="0">
                <a:latin typeface="SBL Hebrew" pitchFamily="2" charset="-79"/>
                <a:cs typeface="SBL Hebrew" pitchFamily="2" charset="-79"/>
              </a:rPr>
              <a:t>לָ֔ךְ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רַ֥ק </a:t>
            </a:r>
            <a:r>
              <a:rPr lang="he-IL" sz="2800" dirty="0">
                <a:latin typeface="SBL Hebrew" pitchFamily="2" charset="-79"/>
                <a:cs typeface="SBL Hebrew" pitchFamily="2" charset="-79"/>
              </a:rPr>
              <a:t>כָּל־מַחְסוֹרְךָ֖ עָלָ֑י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רַ֥ק </a:t>
            </a:r>
            <a:r>
              <a:rPr lang="he-IL" sz="2800" dirty="0">
                <a:latin typeface="SBL Hebrew" pitchFamily="2" charset="-79"/>
                <a:cs typeface="SBL Hebrew" pitchFamily="2" charset="-79"/>
              </a:rPr>
              <a:t>בָּרְח֖וֹב אַל־תָּלַֽן׃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וַיְבִיאֵ֣הוּ לְבֵית֔וֹ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וַיָּ֖בָול לַחֲמוֹרִ֑ים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וַֽיִּרְחֲצוּ֙ רַגְלֵיהֶ֔ם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וַיֹּאכְל֖וּ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וַיִּשְׁתּֽוּ׃ </a:t>
            </a:r>
          </a:p>
        </p:txBody>
      </p:sp>
    </p:spTree>
    <p:extLst>
      <p:ext uri="{BB962C8B-B14F-4D97-AF65-F5344CB8AC3E}">
        <p14:creationId xmlns:p14="http://schemas.microsoft.com/office/powerpoint/2010/main" val="434509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19:22</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הֵמָּה֮ מֵיטִיבִ֣ים אֶת־לִבָּם֒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וְהִנֵּה֩ אַנְשֵׁ֨י הָעִ֜יר אַנְשֵׁ֣י בְנֵֽי־בְלִיַּ֗עַל נָסַ֙בּוּ֙ אֶת־הַבַּ֔יִת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מִֽתְדַּפְּקִ֖ים עַל־הַדָּ֑לֶת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וַיֹּאמְר֗וּ אֶל־הָ֠אִישׁ בַּ֣עַל הַבַּ֤יִת הַזָּקֵן֙ לֵאמֹ֔ר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הוֹצֵ֗א אֶת־הָאִ֛ישׁ אֲשֶׁר־בָּ֥א אֶל־בֵּיתְךָ֖ וְנֵדָעֶֽנּוּ׃ </a:t>
            </a: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1862486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543800" y="0"/>
            <a:ext cx="14478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19:23-24</a:t>
            </a:r>
            <a:endParaRPr lang="en-US" sz="1200" dirty="0"/>
          </a:p>
        </p:txBody>
      </p:sp>
      <p:sp>
        <p:nvSpPr>
          <p:cNvPr id="3" name="Rectangle 2"/>
          <p:cNvSpPr/>
          <p:nvPr/>
        </p:nvSpPr>
        <p:spPr>
          <a:xfrm>
            <a:off x="228600" y="381000"/>
            <a:ext cx="8763000" cy="5693866"/>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וַיֵּצֵ֣א אֲלֵיהֶ֗ם הָאִישׁ֙ בַּ֣עַל הַבַּ֔יִת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אֲלֵהֶ֔ם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אַל־אַחַ֖י </a:t>
            </a:r>
            <a:r>
              <a:rPr lang="he-IL" sz="2800" dirty="0">
                <a:latin typeface="SBL Hebrew" pitchFamily="2" charset="-79"/>
                <a:cs typeface="SBL Hebrew" pitchFamily="2" charset="-79"/>
              </a:rPr>
              <a:t>אַל־תָּרֵ֣עוּ נָ֑א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אַ֠חֲרֵי </a:t>
            </a:r>
            <a:r>
              <a:rPr lang="he-IL" sz="2800" dirty="0">
                <a:latin typeface="SBL Hebrew" pitchFamily="2" charset="-79"/>
                <a:cs typeface="SBL Hebrew" pitchFamily="2" charset="-79"/>
              </a:rPr>
              <a:t>אֲשֶׁר־בָּ֞א הָאִ֤ישׁ הַזֶּה֙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אַל־בֵּיתִ֔י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אַֽל־תַּעֲשׂ֖וּ </a:t>
            </a:r>
            <a:r>
              <a:rPr lang="he-IL" sz="2800" dirty="0">
                <a:latin typeface="SBL Hebrew" pitchFamily="2" charset="-79"/>
                <a:cs typeface="SBL Hebrew" pitchFamily="2" charset="-79"/>
              </a:rPr>
              <a:t>אֶת־הַנְּבָלָ֥ה הַזֹּֽאת׃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	הִנֵּה֩ בִתִּ֨י הַבְּתוּלָ֜ה וּפִֽילַגְשֵׁ֗הוּ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אוֹצִֽיאָה־נָּ֤א </a:t>
            </a:r>
            <a:r>
              <a:rPr lang="he-IL" sz="2800" dirty="0">
                <a:latin typeface="SBL Hebrew" pitchFamily="2" charset="-79"/>
                <a:cs typeface="SBL Hebrew" pitchFamily="2" charset="-79"/>
              </a:rPr>
              <a:t>אוֹתָם֙ וְעַנּ֣וּ אוֹתָ֔ם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וַעֲשׂ֣וּ </a:t>
            </a:r>
            <a:r>
              <a:rPr lang="he-IL" sz="2800" dirty="0">
                <a:latin typeface="SBL Hebrew" pitchFamily="2" charset="-79"/>
                <a:cs typeface="SBL Hebrew" pitchFamily="2" charset="-79"/>
              </a:rPr>
              <a:t>לָהֶ֔ם הַטּ֖וֹב בְּעֵינֵיכֶ֑ם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וְלָאִ֤ישׁ </a:t>
            </a:r>
            <a:r>
              <a:rPr lang="he-IL" sz="2800" dirty="0">
                <a:latin typeface="SBL Hebrew" pitchFamily="2" charset="-79"/>
                <a:cs typeface="SBL Hebrew" pitchFamily="2" charset="-79"/>
              </a:rPr>
              <a:t>הַזֶּה֙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לֹ֣א </a:t>
            </a:r>
            <a:r>
              <a:rPr lang="he-IL" sz="2800" dirty="0">
                <a:latin typeface="SBL Hebrew" pitchFamily="2" charset="-79"/>
                <a:cs typeface="SBL Hebrew" pitchFamily="2" charset="-79"/>
              </a:rPr>
              <a:t>תַעֲשׂ֔וּ דְּבַ֖ר הַנְּבָלָ֥ה הַזֹּֽאת׃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3298205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4610100" y="381000"/>
            <a:ext cx="4381500" cy="6524863"/>
          </a:xfrm>
          <a:prstGeom prst="rect">
            <a:avLst/>
          </a:prstGeom>
        </p:spPr>
        <p:txBody>
          <a:bodyPr wrap="square">
            <a:spAutoFit/>
          </a:bodyPr>
          <a:lstStyle/>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הֵמָּה֮ </a:t>
            </a:r>
            <a:r>
              <a:rPr lang="he-IL" sz="2000" dirty="0">
                <a:solidFill>
                  <a:schemeClr val="accent6"/>
                </a:solidFill>
                <a:latin typeface="SBL Hebrew" pitchFamily="2" charset="-79"/>
                <a:cs typeface="SBL Hebrew" pitchFamily="2" charset="-79"/>
              </a:rPr>
              <a:t>מֵיטִיבִ֣ים אֶת־לִבָּם֒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וְהִנֵּה֩ </a:t>
            </a:r>
            <a:r>
              <a:rPr lang="he-IL" sz="2000" dirty="0">
                <a:solidFill>
                  <a:srgbClr val="FFFF00"/>
                </a:solidFill>
                <a:latin typeface="SBL Hebrew" pitchFamily="2" charset="-79"/>
                <a:cs typeface="SBL Hebrew" pitchFamily="2" charset="-79"/>
              </a:rPr>
              <a:t>אַנְשֵׁ֨י הָעִ֜יר אַנְשֵׁ֣י</a:t>
            </a:r>
            <a:r>
              <a:rPr lang="he-IL" sz="2000" dirty="0">
                <a:solidFill>
                  <a:schemeClr val="bg1"/>
                </a:solidFill>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בְנֵֽי־בְלִיַּ֗עַל</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chemeClr val="bg1"/>
                </a:solidFill>
                <a:latin typeface="SBL Hebrew" pitchFamily="2" charset="-79"/>
                <a:cs typeface="SBL Hebrew" pitchFamily="2" charset="-79"/>
              </a:rPr>
              <a:t>	</a:t>
            </a:r>
            <a:r>
              <a:rPr lang="he-IL" sz="2000" dirty="0" smtClean="0">
                <a:solidFill>
                  <a:srgbClr val="FFFF00"/>
                </a:solidFill>
                <a:latin typeface="SBL Hebrew" pitchFamily="2" charset="-79"/>
                <a:cs typeface="SBL Hebrew" pitchFamily="2" charset="-79"/>
              </a:rPr>
              <a:t>נָסַ֙בּוּ֙ </a:t>
            </a:r>
            <a:r>
              <a:rPr lang="he-IL" sz="2000" dirty="0">
                <a:solidFill>
                  <a:schemeClr val="bg1"/>
                </a:solidFill>
                <a:latin typeface="SBL Hebrew" pitchFamily="2" charset="-79"/>
                <a:cs typeface="SBL Hebrew" pitchFamily="2" charset="-79"/>
              </a:rPr>
              <a:t>אֶת־</a:t>
            </a:r>
            <a:r>
              <a:rPr lang="he-IL" sz="2000" dirty="0">
                <a:solidFill>
                  <a:srgbClr val="FFFF00"/>
                </a:solidFill>
                <a:latin typeface="SBL Hebrew" pitchFamily="2" charset="-79"/>
                <a:cs typeface="SBL Hebrew" pitchFamily="2" charset="-79"/>
              </a:rPr>
              <a:t>הַבַּ֔יִת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מִֽתְדַּפְּקִ֖ים </a:t>
            </a:r>
            <a:r>
              <a:rPr lang="he-IL" sz="2000" dirty="0">
                <a:solidFill>
                  <a:schemeClr val="bg1"/>
                </a:solidFill>
                <a:latin typeface="SBL Hebrew" pitchFamily="2" charset="-79"/>
                <a:cs typeface="SBL Hebrew" pitchFamily="2" charset="-79"/>
              </a:rPr>
              <a:t>עַל־הַדָּ֑לֶת </a:t>
            </a:r>
          </a:p>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וַיֹּאמְר֗וּ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אֶל־</a:t>
            </a:r>
            <a:r>
              <a:rPr lang="he-IL" sz="2000" dirty="0">
                <a:solidFill>
                  <a:schemeClr val="accent6"/>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בַּ֣עַל הַבַּ֤יִת הַזָּקֵן֙ לֵאמֹ֔ר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הוֹצֵ֗א</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אֶת־</a:t>
            </a:r>
            <a:r>
              <a:rPr lang="he-IL" sz="2000" dirty="0">
                <a:solidFill>
                  <a:srgbClr val="FFFF00"/>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אֲשֶׁר־בָּ֥א</a:t>
            </a:r>
            <a:r>
              <a:rPr lang="he-IL" sz="2000" dirty="0">
                <a:solidFill>
                  <a:srgbClr val="FFC000"/>
                </a:solidFill>
                <a:latin typeface="SBL Hebrew" pitchFamily="2" charset="-79"/>
                <a:cs typeface="SBL Hebrew" pitchFamily="2" charset="-79"/>
              </a:rPr>
              <a:t> אֶל־בֵּיתְךָ֖ </a:t>
            </a:r>
            <a:endParaRPr lang="he-IL" sz="2000" dirty="0" smtClean="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וְנֵדָעֶֽנּוּ</a:t>
            </a:r>
            <a:r>
              <a:rPr lang="he-IL" sz="2000" dirty="0">
                <a:solidFill>
                  <a:schemeClr val="bg1"/>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וַיֵּצֵ֣א אֲלֵיהֶ֗ם </a:t>
            </a:r>
            <a:r>
              <a:rPr lang="he-IL" sz="2000" dirty="0">
                <a:solidFill>
                  <a:srgbClr val="FFC000"/>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בַּ֣עַל הַבַּ֔יִת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וַיֹּ֣אמֶר</a:t>
            </a:r>
            <a:r>
              <a:rPr lang="he-IL" sz="2000" dirty="0">
                <a:solidFill>
                  <a:schemeClr val="bg1"/>
                </a:solidFill>
                <a:latin typeface="SBL Hebrew" pitchFamily="2" charset="-79"/>
                <a:cs typeface="SBL Hebrew" pitchFamily="2" charset="-79"/>
              </a:rPr>
              <a:t> אֲלֵהֶ֔ם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אַל־אַחַ֖י </a:t>
            </a:r>
            <a:r>
              <a:rPr lang="he-IL" sz="2000" dirty="0">
                <a:solidFill>
                  <a:schemeClr val="bg1"/>
                </a:solidFill>
                <a:latin typeface="SBL Hebrew" pitchFamily="2" charset="-79"/>
                <a:cs typeface="SBL Hebrew" pitchFamily="2" charset="-79"/>
              </a:rPr>
              <a:t>אַל־</a:t>
            </a:r>
            <a:r>
              <a:rPr lang="he-IL" sz="2000" dirty="0">
                <a:solidFill>
                  <a:srgbClr val="FFFF00"/>
                </a:solidFill>
                <a:latin typeface="SBL Hebrew" pitchFamily="2" charset="-79"/>
                <a:cs typeface="SBL Hebrew" pitchFamily="2" charset="-79"/>
              </a:rPr>
              <a:t>תָּרֵ֣עוּ</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נָ֑א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אַ֠חֲרֵי </a:t>
            </a:r>
            <a:r>
              <a:rPr lang="he-IL" sz="2000" dirty="0">
                <a:solidFill>
                  <a:srgbClr val="008000"/>
                </a:solidFill>
                <a:latin typeface="SBL Hebrew" pitchFamily="2" charset="-79"/>
                <a:cs typeface="SBL Hebrew" pitchFamily="2" charset="-79"/>
              </a:rPr>
              <a:t>אֲשֶׁר־בָּ֞א הָאִ֤ישׁ הַזֶּה֙ </a:t>
            </a:r>
            <a:r>
              <a:rPr lang="he-IL" sz="2000" dirty="0" smtClean="0">
                <a:solidFill>
                  <a:srgbClr val="008000"/>
                </a:solidFill>
                <a:latin typeface="SBL Hebrew" pitchFamily="2" charset="-79"/>
                <a:cs typeface="SBL Hebrew" pitchFamily="2" charset="-79"/>
              </a:rPr>
              <a:t>אַל־בֵּיתִ֔י </a:t>
            </a:r>
            <a:endParaRPr lang="he-IL" sz="2000"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אַֽל־תַּעֲשׂ֖וּ </a:t>
            </a:r>
            <a:r>
              <a:rPr lang="he-IL" sz="2000" dirty="0">
                <a:solidFill>
                  <a:schemeClr val="bg1"/>
                </a:solidFill>
                <a:latin typeface="SBL Hebrew" pitchFamily="2" charset="-79"/>
                <a:cs typeface="SBL Hebrew" pitchFamily="2" charset="-79"/>
              </a:rPr>
              <a:t>אֶת־הַנְּבָלָ֥ה הַזֹּֽאת׃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הִנֵּה֩</a:t>
            </a:r>
            <a:r>
              <a:rPr lang="he-IL" sz="2000" dirty="0" smtClean="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בִתִּ֨י</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הַבְּתוּלָ֜ה וּפִֽילַגְשֵׁ֗הוּ </a:t>
            </a:r>
            <a:endParaRPr lang="en-US" sz="2000" dirty="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אוֹצִֽיאָה־נָּ֤א</a:t>
            </a:r>
            <a:r>
              <a:rPr lang="he-IL" sz="2000" dirty="0" smtClean="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אוֹתָם֙</a:t>
            </a:r>
            <a:r>
              <a:rPr lang="he-IL" sz="2000" dirty="0">
                <a:solidFill>
                  <a:schemeClr val="bg1"/>
                </a:solidFill>
                <a:latin typeface="SBL Hebrew" pitchFamily="2" charset="-79"/>
                <a:cs typeface="SBL Hebrew" pitchFamily="2" charset="-79"/>
              </a:rPr>
              <a:t> וְעַנּ֣וּ אוֹתָ֔ם </a:t>
            </a:r>
            <a:endParaRPr lang="en-US"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וַעֲשׂ֣וּ</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לָהֶ֔ם</a:t>
            </a:r>
            <a:r>
              <a:rPr lang="he-IL" sz="2000" dirty="0">
                <a:solidFill>
                  <a:schemeClr val="bg1"/>
                </a:solidFill>
                <a:latin typeface="SBL Hebrew" pitchFamily="2" charset="-79"/>
                <a:cs typeface="SBL Hebrew" pitchFamily="2" charset="-79"/>
              </a:rPr>
              <a:t> הַ</a:t>
            </a:r>
            <a:r>
              <a:rPr lang="he-IL" sz="2000" dirty="0">
                <a:solidFill>
                  <a:srgbClr val="FFFF00"/>
                </a:solidFill>
                <a:latin typeface="SBL Hebrew" pitchFamily="2" charset="-79"/>
                <a:cs typeface="SBL Hebrew" pitchFamily="2" charset="-79"/>
              </a:rPr>
              <a:t>טּ֖וֹב</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בְּעֵינֵיכֶ֑ם </a:t>
            </a:r>
            <a:endParaRPr lang="en-US" sz="2000" dirty="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a:t>
            </a:r>
            <a:r>
              <a:rPr lang="he-IL" sz="2000" dirty="0" smtClean="0">
                <a:solidFill>
                  <a:srgbClr val="FFFF00"/>
                </a:solidFill>
                <a:latin typeface="SBL Hebrew" pitchFamily="2" charset="-79"/>
                <a:cs typeface="SBL Hebrew" pitchFamily="2" charset="-79"/>
              </a:rPr>
              <a:t>לָאִ֤יש</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הַזֶּה֙ </a:t>
            </a:r>
            <a:endParaRPr lang="en-US" sz="2000" dirty="0">
              <a:solidFill>
                <a:schemeClr val="accent6"/>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לֹ֣א</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תַעֲשׂ֔וּ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דְּבַ֖ר</a:t>
            </a:r>
            <a:r>
              <a:rPr lang="he-IL" sz="2000" dirty="0">
                <a:solidFill>
                  <a:schemeClr val="bg1"/>
                </a:solidFill>
                <a:latin typeface="SBL Hebrew" pitchFamily="2" charset="-79"/>
                <a:cs typeface="SBL Hebrew" pitchFamily="2" charset="-79"/>
              </a:rPr>
              <a:t> הַנְּבָלָ֥ה הַזֹּֽאת׃ </a:t>
            </a: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p:txBody>
      </p:sp>
      <p:sp>
        <p:nvSpPr>
          <p:cNvPr id="4" name="Rectangle 3"/>
          <p:cNvSpPr/>
          <p:nvPr/>
        </p:nvSpPr>
        <p:spPr>
          <a:xfrm>
            <a:off x="152400" y="381000"/>
            <a:ext cx="4381500" cy="5940088"/>
          </a:xfrm>
          <a:prstGeom prst="rect">
            <a:avLst/>
          </a:prstGeom>
        </p:spPr>
        <p:txBody>
          <a:bodyPr wrap="square">
            <a:spAutoFit/>
          </a:bodyPr>
          <a:lstStyle/>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טֶרֶם֮ יִשְׁכָּבוּ֒ </a:t>
            </a:r>
            <a:endParaRPr lang="he-IL" sz="2000" dirty="0" smtClean="0">
              <a:solidFill>
                <a:schemeClr val="accent6"/>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a:t>
            </a:r>
            <a:r>
              <a:rPr lang="he-IL" sz="2000" dirty="0" smtClean="0">
                <a:solidFill>
                  <a:srgbClr val="FFFF00"/>
                </a:solidFill>
                <a:latin typeface="SBL Hebrew" pitchFamily="2" charset="-79"/>
                <a:cs typeface="SBL Hebrew" pitchFamily="2" charset="-79"/>
              </a:rPr>
              <a:t>אַנְשֵׁ֙י</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הָעִ֜יר</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אַנְשֵׁ֤י </a:t>
            </a:r>
            <a:r>
              <a:rPr lang="he-IL" sz="2000" dirty="0">
                <a:solidFill>
                  <a:srgbClr val="FF0000"/>
                </a:solidFill>
                <a:latin typeface="SBL Hebrew" pitchFamily="2" charset="-79"/>
                <a:cs typeface="SBL Hebrew" pitchFamily="2" charset="-79"/>
              </a:rPr>
              <a:t>סְדֹם֙</a:t>
            </a:r>
            <a:r>
              <a:rPr lang="he-IL" sz="2000" dirty="0">
                <a:solidFill>
                  <a:srgbClr val="FFFF00"/>
                </a:solidFill>
                <a:latin typeface="SBL Hebrew" pitchFamily="2" charset="-79"/>
                <a:cs typeface="SBL Hebrew" pitchFamily="2" charset="-79"/>
              </a:rPr>
              <a:t> </a:t>
            </a:r>
            <a:endParaRPr lang="he-IL" sz="2000" dirty="0" smtClean="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	</a:t>
            </a:r>
            <a:r>
              <a:rPr lang="he-IL" sz="2000" dirty="0" smtClean="0">
                <a:solidFill>
                  <a:srgbClr val="FFFF00"/>
                </a:solidFill>
                <a:latin typeface="SBL Hebrew" pitchFamily="2" charset="-79"/>
                <a:cs typeface="SBL Hebrew" pitchFamily="2" charset="-79"/>
              </a:rPr>
              <a:t>נָסַ֣בּוּ </a:t>
            </a:r>
            <a:r>
              <a:rPr lang="he-IL" sz="2000" dirty="0">
                <a:solidFill>
                  <a:schemeClr val="bg1"/>
                </a:solidFill>
                <a:latin typeface="SBL Hebrew" pitchFamily="2" charset="-79"/>
                <a:cs typeface="SBL Hebrew" pitchFamily="2" charset="-79"/>
              </a:rPr>
              <a:t>עַל־</a:t>
            </a:r>
            <a:r>
              <a:rPr lang="he-IL" sz="2000" dirty="0">
                <a:solidFill>
                  <a:srgbClr val="FFFF00"/>
                </a:solidFill>
                <a:latin typeface="SBL Hebrew" pitchFamily="2" charset="-79"/>
                <a:cs typeface="SBL Hebrew" pitchFamily="2" charset="-79"/>
              </a:rPr>
              <a:t>הַבַּ֔יִת </a:t>
            </a:r>
            <a:endParaRPr lang="he-IL" sz="2000" dirty="0" smtClean="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מִנַּ֖עַר </a:t>
            </a:r>
            <a:r>
              <a:rPr lang="he-IL" sz="2000" dirty="0">
                <a:solidFill>
                  <a:schemeClr val="bg1"/>
                </a:solidFill>
                <a:latin typeface="SBL Hebrew" pitchFamily="2" charset="-79"/>
                <a:cs typeface="SBL Hebrew" pitchFamily="2" charset="-79"/>
              </a:rPr>
              <a:t>וְעַד־זָקֵ֑ן כָּל־הָעָ֖ם מִקָּצֶֽה׃ </a:t>
            </a:r>
          </a:p>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וַיִּקְרְא֤וּ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אֶל־</a:t>
            </a:r>
            <a:r>
              <a:rPr lang="he-IL" sz="2000" dirty="0">
                <a:solidFill>
                  <a:schemeClr val="accent6"/>
                </a:solidFill>
                <a:latin typeface="SBL Hebrew" pitchFamily="2" charset="-79"/>
                <a:cs typeface="SBL Hebrew" pitchFamily="2" charset="-79"/>
              </a:rPr>
              <a:t>לוֹט</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וַיֹּ֣אמְרוּ</a:t>
            </a:r>
            <a:r>
              <a:rPr lang="he-IL" sz="2000" dirty="0">
                <a:solidFill>
                  <a:schemeClr val="bg1"/>
                </a:solidFill>
                <a:latin typeface="SBL Hebrew" pitchFamily="2" charset="-79"/>
                <a:cs typeface="SBL Hebrew" pitchFamily="2" charset="-79"/>
              </a:rPr>
              <a:t> ל֔וֹ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אַיֵּ֧ה </a:t>
            </a:r>
            <a:r>
              <a:rPr lang="he-IL" sz="2000" dirty="0">
                <a:solidFill>
                  <a:srgbClr val="FFFF00"/>
                </a:solidFill>
                <a:latin typeface="SBL Hebrew" pitchFamily="2" charset="-79"/>
                <a:cs typeface="SBL Hebrew" pitchFamily="2" charset="-79"/>
              </a:rPr>
              <a:t>הָאֲנָשִׁ֛ים אֲשֶׁר־בָּ֥או</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אֵלֶ֖יךָ</a:t>
            </a:r>
            <a:r>
              <a:rPr lang="he-IL" sz="2000" dirty="0">
                <a:solidFill>
                  <a:schemeClr val="bg1"/>
                </a:solidFill>
                <a:latin typeface="SBL Hebrew" pitchFamily="2" charset="-79"/>
                <a:cs typeface="SBL Hebrew" pitchFamily="2" charset="-79"/>
              </a:rPr>
              <a:t> הַלָּ֑יְלָה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הוֹצִיאֵ֣ם</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אֵלֵ֔ינוּ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וְנֵדְעָ֖ה</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אֹתָֽם׃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וַיֵּצֵ֧א אֲלֵהֶ֛ם </a:t>
            </a:r>
            <a:r>
              <a:rPr lang="he-IL" sz="2000" dirty="0">
                <a:solidFill>
                  <a:srgbClr val="FFC000"/>
                </a:solidFill>
                <a:latin typeface="SBL Hebrew" pitchFamily="2" charset="-79"/>
                <a:cs typeface="SBL Hebrew" pitchFamily="2" charset="-79"/>
              </a:rPr>
              <a:t>ל֖וֹט</a:t>
            </a:r>
            <a:r>
              <a:rPr lang="he-IL" sz="2000" dirty="0">
                <a:solidFill>
                  <a:schemeClr val="bg1"/>
                </a:solidFill>
                <a:latin typeface="SBL Hebrew" pitchFamily="2" charset="-79"/>
                <a:cs typeface="SBL Hebrew" pitchFamily="2" charset="-79"/>
              </a:rPr>
              <a:t> הַפֶּ֑תְחָה וְהַדֶּ֖לֶת סָגַ֥ר אַחֲרָֽיו׃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וַיֹּאמַ֑ר</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אַל־</a:t>
            </a:r>
            <a:r>
              <a:rPr lang="he-IL" sz="2000" dirty="0" smtClean="0">
                <a:solidFill>
                  <a:srgbClr val="FFC000"/>
                </a:solidFill>
                <a:latin typeface="SBL Hebrew" pitchFamily="2" charset="-79"/>
                <a:cs typeface="SBL Hebrew" pitchFamily="2" charset="-79"/>
              </a:rPr>
              <a:t>נָ֥א</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אַחַ֖י</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תָּרֵֽעוּ</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הִנֵּה</a:t>
            </a:r>
            <a:r>
              <a:rPr lang="he-IL" sz="2000" dirty="0">
                <a:solidFill>
                  <a:schemeClr val="bg1"/>
                </a:solidFill>
                <a:latin typeface="SBL Hebrew" pitchFamily="2" charset="-79"/>
                <a:cs typeface="SBL Hebrew" pitchFamily="2" charset="-79"/>
              </a:rPr>
              <a:t>־נָ֙א לִ֜י </a:t>
            </a:r>
            <a:r>
              <a:rPr lang="he-IL" sz="2000" dirty="0">
                <a:solidFill>
                  <a:srgbClr val="FFC000"/>
                </a:solidFill>
                <a:latin typeface="SBL Hebrew" pitchFamily="2" charset="-79"/>
                <a:cs typeface="SBL Hebrew" pitchFamily="2" charset="-79"/>
              </a:rPr>
              <a:t>שְׁתֵּ֣י</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בָנ֗וֹת</a:t>
            </a:r>
            <a:r>
              <a:rPr lang="he-IL" sz="2000" dirty="0">
                <a:solidFill>
                  <a:schemeClr val="bg1"/>
                </a:solidFill>
                <a:latin typeface="SBL Hebrew" pitchFamily="2" charset="-79"/>
                <a:cs typeface="SBL Hebrew" pitchFamily="2" charset="-79"/>
              </a:rPr>
              <a:t> אֲשֶׁ֤ר לֹֽא־יָדְעוּ֙ אִ֔ישׁ </a:t>
            </a:r>
            <a:r>
              <a:rPr lang="he-IL" sz="2000" dirty="0">
                <a:solidFill>
                  <a:srgbClr val="FFFF00"/>
                </a:solidFill>
                <a:latin typeface="SBL Hebrew" pitchFamily="2" charset="-79"/>
                <a:cs typeface="SBL Hebrew" pitchFamily="2" charset="-79"/>
              </a:rPr>
              <a:t>אוֹצִֽיאָה־נָּ֤א</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אֶתְהֶן֙</a:t>
            </a:r>
            <a:r>
              <a:rPr lang="he-IL" sz="2000" dirty="0">
                <a:solidFill>
                  <a:schemeClr val="bg1"/>
                </a:solidFill>
                <a:latin typeface="SBL Hebrew" pitchFamily="2" charset="-79"/>
                <a:cs typeface="SBL Hebrew" pitchFamily="2" charset="-79"/>
              </a:rPr>
              <a:t> אֲלֵיכֶ֔ם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וַעֲשׂ֣וּ</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לָהֶ֔ן</a:t>
            </a:r>
            <a:r>
              <a:rPr lang="he-IL" sz="2000" dirty="0">
                <a:solidFill>
                  <a:schemeClr val="bg1"/>
                </a:solidFill>
                <a:latin typeface="SBL Hebrew" pitchFamily="2" charset="-79"/>
                <a:cs typeface="SBL Hebrew" pitchFamily="2" charset="-79"/>
              </a:rPr>
              <a:t> כַּ</a:t>
            </a:r>
            <a:r>
              <a:rPr lang="he-IL" sz="2000" dirty="0">
                <a:solidFill>
                  <a:srgbClr val="FFFF00"/>
                </a:solidFill>
                <a:latin typeface="SBL Hebrew" pitchFamily="2" charset="-79"/>
                <a:cs typeface="SBL Hebrew" pitchFamily="2" charset="-79"/>
              </a:rPr>
              <a:t>טּ֖וֹב</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בְּעֵינֵיכֶ֑ם</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רַ֠ק </a:t>
            </a:r>
            <a:r>
              <a:rPr lang="he-IL" sz="2000" dirty="0">
                <a:solidFill>
                  <a:srgbClr val="FFFF00"/>
                </a:solidFill>
                <a:latin typeface="SBL Hebrew" pitchFamily="2" charset="-79"/>
                <a:cs typeface="SBL Hebrew" pitchFamily="2" charset="-79"/>
              </a:rPr>
              <a:t>לָֽאֲנָשִׁ֤ים </a:t>
            </a:r>
            <a:r>
              <a:rPr lang="he-IL" sz="2000" dirty="0">
                <a:solidFill>
                  <a:schemeClr val="accent6"/>
                </a:solidFill>
                <a:latin typeface="SBL Hebrew" pitchFamily="2" charset="-79"/>
                <a:cs typeface="SBL Hebrew" pitchFamily="2" charset="-79"/>
              </a:rPr>
              <a:t>הָאֵל֙</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אַל</a:t>
            </a:r>
            <a:r>
              <a:rPr lang="he-IL" sz="2000" dirty="0" smtClean="0">
                <a:solidFill>
                  <a:schemeClr val="bg1"/>
                </a:solidFill>
                <a:latin typeface="SBL Hebrew" pitchFamily="2" charset="-79"/>
                <a:cs typeface="SBL Hebrew" pitchFamily="2" charset="-79"/>
              </a:rPr>
              <a:t>־</a:t>
            </a:r>
            <a:r>
              <a:rPr lang="he-IL" sz="2000" dirty="0" smtClean="0">
                <a:solidFill>
                  <a:srgbClr val="FFFF00"/>
                </a:solidFill>
                <a:latin typeface="SBL Hebrew" pitchFamily="2" charset="-79"/>
                <a:cs typeface="SBL Hebrew" pitchFamily="2" charset="-79"/>
              </a:rPr>
              <a:t>תַּעֲשׂ֣וּ</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דָבָ֔ר</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008000"/>
                </a:solidFill>
                <a:latin typeface="SBL Hebrew" pitchFamily="2" charset="-79"/>
                <a:cs typeface="SBL Hebrew" pitchFamily="2" charset="-79"/>
              </a:rPr>
              <a:t>כִּֽי־עַל־כֵּ֥ן </a:t>
            </a:r>
            <a:r>
              <a:rPr lang="he-IL" sz="2000" dirty="0">
                <a:solidFill>
                  <a:srgbClr val="008000"/>
                </a:solidFill>
                <a:latin typeface="SBL Hebrew" pitchFamily="2" charset="-79"/>
                <a:cs typeface="SBL Hebrew" pitchFamily="2" charset="-79"/>
              </a:rPr>
              <a:t>בָּ֖אוּ בְּצֵ֥ל קֹרָתִֽי</a:t>
            </a:r>
            <a:r>
              <a:rPr lang="he-IL" sz="2000" dirty="0" smtClean="0">
                <a:solidFill>
                  <a:schemeClr val="bg1"/>
                </a:solidFill>
                <a:latin typeface="SBL Hebrew" pitchFamily="2" charset="-79"/>
                <a:cs typeface="SBL Hebrew" pitchFamily="2" charset="-79"/>
              </a:rPr>
              <a:t>׃</a:t>
            </a:r>
            <a:endParaRPr lang="he-IL" sz="2000" dirty="0">
              <a:solidFill>
                <a:schemeClr val="bg1"/>
              </a:solidFill>
              <a:latin typeface="SBL Hebrew" pitchFamily="2" charset="-79"/>
              <a:cs typeface="SBL Hebrew" pitchFamily="2" charset="-79"/>
            </a:endParaRPr>
          </a:p>
        </p:txBody>
      </p:sp>
      <p:sp>
        <p:nvSpPr>
          <p:cNvPr id="8" name="TextBox 7"/>
          <p:cNvSpPr txBox="1"/>
          <p:nvPr/>
        </p:nvSpPr>
        <p:spPr>
          <a:xfrm>
            <a:off x="0" y="0"/>
            <a:ext cx="1263487" cy="307777"/>
          </a:xfrm>
          <a:prstGeom prst="rect">
            <a:avLst/>
          </a:prstGeom>
          <a:noFill/>
        </p:spPr>
        <p:txBody>
          <a:bodyPr wrap="none" rtlCol="0">
            <a:spAutoFit/>
          </a:bodyPr>
          <a:lstStyle/>
          <a:p>
            <a:r>
              <a:rPr lang="en-US" sz="1400" dirty="0" smtClean="0">
                <a:solidFill>
                  <a:schemeClr val="bg1"/>
                </a:solidFill>
              </a:rPr>
              <a:t>Genesis 19:4-8</a:t>
            </a:r>
            <a:endParaRPr lang="en-CA" sz="1400" dirty="0">
              <a:solidFill>
                <a:schemeClr val="bg1"/>
              </a:solidFill>
            </a:endParaRPr>
          </a:p>
        </p:txBody>
      </p:sp>
      <p:sp>
        <p:nvSpPr>
          <p:cNvPr id="9" name="TextBox 8"/>
          <p:cNvSpPr txBox="1"/>
          <p:nvPr/>
        </p:nvSpPr>
        <p:spPr>
          <a:xfrm>
            <a:off x="7777792" y="0"/>
            <a:ext cx="1366208" cy="307777"/>
          </a:xfrm>
          <a:prstGeom prst="rect">
            <a:avLst/>
          </a:prstGeom>
          <a:noFill/>
        </p:spPr>
        <p:txBody>
          <a:bodyPr wrap="none" rtlCol="0">
            <a:spAutoFit/>
          </a:bodyPr>
          <a:lstStyle/>
          <a:p>
            <a:pPr algn="r"/>
            <a:r>
              <a:rPr lang="en-US" sz="1400" dirty="0" smtClean="0">
                <a:solidFill>
                  <a:schemeClr val="bg1"/>
                </a:solidFill>
              </a:rPr>
              <a:t>Judges 19:22-24</a:t>
            </a:r>
            <a:endParaRPr lang="en-CA" sz="1400" dirty="0">
              <a:solidFill>
                <a:schemeClr val="bg1"/>
              </a:solidFill>
            </a:endParaRPr>
          </a:p>
        </p:txBody>
      </p:sp>
    </p:spTree>
    <p:extLst>
      <p:ext uri="{BB962C8B-B14F-4D97-AF65-F5344CB8AC3E}">
        <p14:creationId xmlns:p14="http://schemas.microsoft.com/office/powerpoint/2010/main" val="1338581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4610100" y="381000"/>
            <a:ext cx="4381500" cy="6524863"/>
          </a:xfrm>
          <a:prstGeom prst="rect">
            <a:avLst/>
          </a:prstGeom>
        </p:spPr>
        <p:txBody>
          <a:bodyPr wrap="square">
            <a:spAutoFit/>
          </a:bodyPr>
          <a:lstStyle/>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הֵמָּה֮ </a:t>
            </a:r>
            <a:r>
              <a:rPr lang="he-IL" sz="2000" dirty="0">
                <a:solidFill>
                  <a:schemeClr val="accent6"/>
                </a:solidFill>
                <a:latin typeface="SBL Hebrew" pitchFamily="2" charset="-79"/>
                <a:cs typeface="SBL Hebrew" pitchFamily="2" charset="-79"/>
              </a:rPr>
              <a:t>מֵיטִיבִ֣ים אֶת־לִבָּם֒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וְהִנֵּה֩ </a:t>
            </a:r>
            <a:r>
              <a:rPr lang="he-IL" sz="2000" dirty="0">
                <a:solidFill>
                  <a:srgbClr val="FFFF00"/>
                </a:solidFill>
                <a:latin typeface="SBL Hebrew" pitchFamily="2" charset="-79"/>
                <a:cs typeface="SBL Hebrew" pitchFamily="2" charset="-79"/>
              </a:rPr>
              <a:t>אַנְשֵׁ֨י הָעִ֜יר אַנְשֵׁ֣י</a:t>
            </a:r>
            <a:r>
              <a:rPr lang="he-IL" sz="2000" dirty="0">
                <a:solidFill>
                  <a:schemeClr val="bg1"/>
                </a:solidFill>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בְנֵֽי־בְלִיַּ֗עַל</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chemeClr val="bg1"/>
                </a:solidFill>
                <a:latin typeface="SBL Hebrew" pitchFamily="2" charset="-79"/>
                <a:cs typeface="SBL Hebrew" pitchFamily="2" charset="-79"/>
              </a:rPr>
              <a:t>	</a:t>
            </a:r>
            <a:r>
              <a:rPr lang="he-IL" sz="2000" dirty="0" smtClean="0">
                <a:solidFill>
                  <a:srgbClr val="FFFF00"/>
                </a:solidFill>
                <a:latin typeface="SBL Hebrew" pitchFamily="2" charset="-79"/>
                <a:cs typeface="SBL Hebrew" pitchFamily="2" charset="-79"/>
              </a:rPr>
              <a:t>נָסַ֙בּוּ֙ </a:t>
            </a:r>
            <a:r>
              <a:rPr lang="he-IL" sz="2000" dirty="0">
                <a:solidFill>
                  <a:schemeClr val="bg1"/>
                </a:solidFill>
                <a:latin typeface="SBL Hebrew" pitchFamily="2" charset="-79"/>
                <a:cs typeface="SBL Hebrew" pitchFamily="2" charset="-79"/>
              </a:rPr>
              <a:t>אֶת־</a:t>
            </a:r>
            <a:r>
              <a:rPr lang="he-IL" sz="2000" dirty="0">
                <a:solidFill>
                  <a:srgbClr val="FFFF00"/>
                </a:solidFill>
                <a:latin typeface="SBL Hebrew" pitchFamily="2" charset="-79"/>
                <a:cs typeface="SBL Hebrew" pitchFamily="2" charset="-79"/>
              </a:rPr>
              <a:t>הַבַּ֔יִת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מִֽתְדַּפְּקִ֖ים </a:t>
            </a:r>
            <a:r>
              <a:rPr lang="he-IL" sz="2000" dirty="0">
                <a:solidFill>
                  <a:schemeClr val="bg1"/>
                </a:solidFill>
                <a:latin typeface="SBL Hebrew" pitchFamily="2" charset="-79"/>
                <a:cs typeface="SBL Hebrew" pitchFamily="2" charset="-79"/>
              </a:rPr>
              <a:t>עַל־הַדָּ֑לֶת </a:t>
            </a:r>
          </a:p>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וַיֹּאמְר֗וּ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אֶל־</a:t>
            </a:r>
            <a:r>
              <a:rPr lang="he-IL" sz="2000" dirty="0">
                <a:solidFill>
                  <a:schemeClr val="accent6"/>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בַּ֣עַל הַבַּ֤יִת הַזָּקֵן֙ לֵאמֹ֔ר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הוֹצֵ֗א</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אֶת־</a:t>
            </a:r>
            <a:r>
              <a:rPr lang="he-IL" sz="2000" dirty="0">
                <a:solidFill>
                  <a:srgbClr val="FFFF00"/>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אֲשֶׁר־בָּ֥א</a:t>
            </a:r>
            <a:r>
              <a:rPr lang="he-IL" sz="2000" dirty="0">
                <a:solidFill>
                  <a:srgbClr val="FFC000"/>
                </a:solidFill>
                <a:latin typeface="SBL Hebrew" pitchFamily="2" charset="-79"/>
                <a:cs typeface="SBL Hebrew" pitchFamily="2" charset="-79"/>
              </a:rPr>
              <a:t> אֶל־בֵּיתְךָ֖ </a:t>
            </a:r>
            <a:endParaRPr lang="he-IL" sz="2000" dirty="0" smtClean="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וְנֵדָעֶֽנּוּ</a:t>
            </a:r>
            <a:r>
              <a:rPr lang="he-IL" sz="2000" dirty="0">
                <a:solidFill>
                  <a:schemeClr val="bg1"/>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וַיֵּצֵ֣א אֲלֵיהֶ֗ם </a:t>
            </a:r>
            <a:r>
              <a:rPr lang="he-IL" sz="2000" dirty="0">
                <a:solidFill>
                  <a:srgbClr val="FFC000"/>
                </a:solidFill>
                <a:latin typeface="SBL Hebrew" pitchFamily="2" charset="-79"/>
                <a:cs typeface="SBL Hebrew" pitchFamily="2" charset="-79"/>
              </a:rPr>
              <a:t>הָאִישׁ֙</a:t>
            </a:r>
            <a:r>
              <a:rPr lang="he-IL" sz="2000" dirty="0">
                <a:solidFill>
                  <a:schemeClr val="bg1"/>
                </a:solidFill>
                <a:latin typeface="SBL Hebrew" pitchFamily="2" charset="-79"/>
                <a:cs typeface="SBL Hebrew" pitchFamily="2" charset="-79"/>
              </a:rPr>
              <a:t> בַּ֣עַל הַבַּ֔יִת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וַיֹּ֣אמֶר</a:t>
            </a:r>
            <a:r>
              <a:rPr lang="he-IL" sz="2000" dirty="0">
                <a:solidFill>
                  <a:schemeClr val="bg1"/>
                </a:solidFill>
                <a:latin typeface="SBL Hebrew" pitchFamily="2" charset="-79"/>
                <a:cs typeface="SBL Hebrew" pitchFamily="2" charset="-79"/>
              </a:rPr>
              <a:t> אֲלֵהֶ֔ם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אַל־אַחַ֖י </a:t>
            </a:r>
            <a:r>
              <a:rPr lang="he-IL" sz="2000" dirty="0">
                <a:solidFill>
                  <a:schemeClr val="bg1"/>
                </a:solidFill>
                <a:latin typeface="SBL Hebrew" pitchFamily="2" charset="-79"/>
                <a:cs typeface="SBL Hebrew" pitchFamily="2" charset="-79"/>
              </a:rPr>
              <a:t>אַל־</a:t>
            </a:r>
            <a:r>
              <a:rPr lang="he-IL" sz="2000" dirty="0">
                <a:solidFill>
                  <a:srgbClr val="FFFF00"/>
                </a:solidFill>
                <a:latin typeface="SBL Hebrew" pitchFamily="2" charset="-79"/>
                <a:cs typeface="SBL Hebrew" pitchFamily="2" charset="-79"/>
              </a:rPr>
              <a:t>תָּרֵ֣עוּ</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נָ֑א </a:t>
            </a: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אַ֠חֲרֵי </a:t>
            </a:r>
            <a:r>
              <a:rPr lang="he-IL" sz="2000" dirty="0">
                <a:solidFill>
                  <a:srgbClr val="008000"/>
                </a:solidFill>
                <a:latin typeface="SBL Hebrew" pitchFamily="2" charset="-79"/>
                <a:cs typeface="SBL Hebrew" pitchFamily="2" charset="-79"/>
              </a:rPr>
              <a:t>אֲשֶׁר־בָּ֞א הָאִ֤ישׁ הַזֶּה֙ </a:t>
            </a:r>
            <a:r>
              <a:rPr lang="he-IL" sz="2000" dirty="0" smtClean="0">
                <a:solidFill>
                  <a:srgbClr val="008000"/>
                </a:solidFill>
                <a:latin typeface="SBL Hebrew" pitchFamily="2" charset="-79"/>
                <a:cs typeface="SBL Hebrew" pitchFamily="2" charset="-79"/>
              </a:rPr>
              <a:t>אַל־בֵּיתִ֔י </a:t>
            </a:r>
            <a:endParaRPr lang="he-IL" sz="2000"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אַֽל־תַּעֲשׂ֖וּ </a:t>
            </a:r>
            <a:r>
              <a:rPr lang="he-IL" sz="2000" dirty="0">
                <a:solidFill>
                  <a:schemeClr val="bg1"/>
                </a:solidFill>
                <a:latin typeface="SBL Hebrew" pitchFamily="2" charset="-79"/>
                <a:cs typeface="SBL Hebrew" pitchFamily="2" charset="-79"/>
              </a:rPr>
              <a:t>אֶת־הַנְּבָלָ֥ה הַזֹּֽאת׃ </a:t>
            </a: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הִנֵּה֩</a:t>
            </a:r>
            <a:r>
              <a:rPr lang="he-IL" sz="2000" dirty="0" smtClean="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בִתִּ֨י</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הַבְּתוּלָ֜ה וּפִֽילַגְשֵׁ֗הוּ </a:t>
            </a:r>
            <a:endParaRPr lang="en-US" sz="2000" dirty="0">
              <a:solidFill>
                <a:srgbClr val="FFC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אוֹצִֽיאָה־נָּ֤א</a:t>
            </a:r>
            <a:r>
              <a:rPr lang="he-IL" sz="2000" dirty="0" smtClean="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אוֹתָם֙</a:t>
            </a:r>
            <a:r>
              <a:rPr lang="he-IL" sz="2000" dirty="0">
                <a:solidFill>
                  <a:schemeClr val="bg1"/>
                </a:solidFill>
                <a:latin typeface="SBL Hebrew" pitchFamily="2" charset="-79"/>
                <a:cs typeface="SBL Hebrew" pitchFamily="2" charset="-79"/>
              </a:rPr>
              <a:t> וְעַנּ֣וּ אוֹתָ֔ם </a:t>
            </a:r>
            <a:endParaRPr lang="en-US"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וַעֲשׂ֣וּ</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לָהֶ֔ם</a:t>
            </a:r>
            <a:r>
              <a:rPr lang="he-IL" sz="2000" dirty="0">
                <a:solidFill>
                  <a:schemeClr val="bg1"/>
                </a:solidFill>
                <a:latin typeface="SBL Hebrew" pitchFamily="2" charset="-79"/>
                <a:cs typeface="SBL Hebrew" pitchFamily="2" charset="-79"/>
              </a:rPr>
              <a:t> הַ</a:t>
            </a:r>
            <a:r>
              <a:rPr lang="he-IL" sz="2000" dirty="0">
                <a:solidFill>
                  <a:srgbClr val="FFFF00"/>
                </a:solidFill>
                <a:latin typeface="SBL Hebrew" pitchFamily="2" charset="-79"/>
                <a:cs typeface="SBL Hebrew" pitchFamily="2" charset="-79"/>
              </a:rPr>
              <a:t>טּ֖וֹב</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בְּעֵינֵיכֶ֑ם </a:t>
            </a:r>
            <a:endParaRPr lang="en-US" sz="2000" dirty="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a:t>
            </a:r>
            <a:r>
              <a:rPr lang="he-IL" sz="2000" dirty="0" smtClean="0">
                <a:solidFill>
                  <a:srgbClr val="FFFF00"/>
                </a:solidFill>
                <a:latin typeface="SBL Hebrew" pitchFamily="2" charset="-79"/>
                <a:cs typeface="SBL Hebrew" pitchFamily="2" charset="-79"/>
              </a:rPr>
              <a:t>לָאִ֤יש</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הַזֶּה֙ </a:t>
            </a:r>
            <a:endParaRPr lang="en-US" sz="2000" dirty="0">
              <a:solidFill>
                <a:schemeClr val="accent6"/>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לֹ֣א</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תַעֲשׂ֔וּ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דְּבַ֖ר</a:t>
            </a:r>
            <a:r>
              <a:rPr lang="he-IL" sz="2000" dirty="0">
                <a:solidFill>
                  <a:schemeClr val="bg1"/>
                </a:solidFill>
                <a:latin typeface="SBL Hebrew" pitchFamily="2" charset="-79"/>
                <a:cs typeface="SBL Hebrew" pitchFamily="2" charset="-79"/>
              </a:rPr>
              <a:t> הַנְּבָלָ֥ה הַזֹּֽאת׃ </a:t>
            </a: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p:txBody>
      </p:sp>
      <p:sp>
        <p:nvSpPr>
          <p:cNvPr id="4" name="Rectangle 3"/>
          <p:cNvSpPr/>
          <p:nvPr/>
        </p:nvSpPr>
        <p:spPr>
          <a:xfrm>
            <a:off x="152400" y="381000"/>
            <a:ext cx="4381500" cy="5940088"/>
          </a:xfrm>
          <a:prstGeom prst="rect">
            <a:avLst/>
          </a:prstGeom>
        </p:spPr>
        <p:txBody>
          <a:bodyPr wrap="square">
            <a:spAutoFit/>
          </a:bodyPr>
          <a:lstStyle/>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טֶרֶם֮ יִשְׁכָּבוּ֒ </a:t>
            </a:r>
            <a:endParaRPr lang="he-IL" sz="2000" dirty="0" smtClean="0">
              <a:solidFill>
                <a:schemeClr val="accent6"/>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וְ</a:t>
            </a:r>
            <a:r>
              <a:rPr lang="he-IL" sz="2000" dirty="0" smtClean="0">
                <a:solidFill>
                  <a:srgbClr val="FFFF00"/>
                </a:solidFill>
                <a:latin typeface="SBL Hebrew" pitchFamily="2" charset="-79"/>
                <a:cs typeface="SBL Hebrew" pitchFamily="2" charset="-79"/>
              </a:rPr>
              <a:t>אַנְשֵׁ֙י</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הָעִ֜יר</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אַנְשֵׁ֤י </a:t>
            </a:r>
            <a:r>
              <a:rPr lang="he-IL" sz="2000" dirty="0">
                <a:solidFill>
                  <a:srgbClr val="FF0000"/>
                </a:solidFill>
                <a:latin typeface="SBL Hebrew" pitchFamily="2" charset="-79"/>
                <a:cs typeface="SBL Hebrew" pitchFamily="2" charset="-79"/>
              </a:rPr>
              <a:t>סְדֹם֙</a:t>
            </a:r>
            <a:r>
              <a:rPr lang="he-IL" sz="2000" dirty="0">
                <a:solidFill>
                  <a:srgbClr val="FFFF00"/>
                </a:solidFill>
                <a:latin typeface="SBL Hebrew" pitchFamily="2" charset="-79"/>
                <a:cs typeface="SBL Hebrew" pitchFamily="2" charset="-79"/>
              </a:rPr>
              <a:t> </a:t>
            </a:r>
            <a:endParaRPr lang="he-IL" sz="2000" dirty="0" smtClean="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	</a:t>
            </a:r>
            <a:r>
              <a:rPr lang="he-IL" sz="2000" dirty="0" smtClean="0">
                <a:solidFill>
                  <a:srgbClr val="FFFF00"/>
                </a:solidFill>
                <a:latin typeface="SBL Hebrew" pitchFamily="2" charset="-79"/>
                <a:cs typeface="SBL Hebrew" pitchFamily="2" charset="-79"/>
              </a:rPr>
              <a:t>נָסַ֣בּוּ </a:t>
            </a:r>
            <a:r>
              <a:rPr lang="he-IL" sz="2000" dirty="0">
                <a:solidFill>
                  <a:schemeClr val="bg1"/>
                </a:solidFill>
                <a:latin typeface="SBL Hebrew" pitchFamily="2" charset="-79"/>
                <a:cs typeface="SBL Hebrew" pitchFamily="2" charset="-79"/>
              </a:rPr>
              <a:t>עַל־</a:t>
            </a:r>
            <a:r>
              <a:rPr lang="he-IL" sz="2000" dirty="0">
                <a:solidFill>
                  <a:srgbClr val="FFFF00"/>
                </a:solidFill>
                <a:latin typeface="SBL Hebrew" pitchFamily="2" charset="-79"/>
                <a:cs typeface="SBL Hebrew" pitchFamily="2" charset="-79"/>
              </a:rPr>
              <a:t>הַבַּ֔יִת </a:t>
            </a:r>
            <a:endParaRPr lang="he-IL" sz="2000" dirty="0" smtClean="0">
              <a:solidFill>
                <a:srgbClr val="FFFF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מִנַּ֖עַר </a:t>
            </a:r>
            <a:r>
              <a:rPr lang="he-IL" sz="2000" dirty="0">
                <a:solidFill>
                  <a:schemeClr val="bg1"/>
                </a:solidFill>
                <a:latin typeface="SBL Hebrew" pitchFamily="2" charset="-79"/>
                <a:cs typeface="SBL Hebrew" pitchFamily="2" charset="-79"/>
              </a:rPr>
              <a:t>וְעַד־זָקֵ֑ן כָּל־הָעָ֖ם מִקָּצֶֽה׃ </a:t>
            </a:r>
          </a:p>
          <a:p>
            <a:pPr algn="r" defTabSz="457200" rtl="1">
              <a:tabLst>
                <a:tab pos="228600" algn="r"/>
                <a:tab pos="457200" algn="r"/>
                <a:tab pos="685800" algn="r"/>
                <a:tab pos="914400" algn="r"/>
              </a:tabLst>
            </a:pPr>
            <a:r>
              <a:rPr lang="he-IL" sz="2000" dirty="0">
                <a:solidFill>
                  <a:schemeClr val="accent6"/>
                </a:solidFill>
                <a:latin typeface="SBL Hebrew" pitchFamily="2" charset="-79"/>
                <a:cs typeface="SBL Hebrew" pitchFamily="2" charset="-79"/>
              </a:rPr>
              <a:t>וַיִּקְרְא֤וּ</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אֶל־</a:t>
            </a:r>
            <a:r>
              <a:rPr lang="he-IL" sz="2000" dirty="0">
                <a:solidFill>
                  <a:schemeClr val="accent6"/>
                </a:solidFill>
                <a:latin typeface="SBL Hebrew" pitchFamily="2" charset="-79"/>
                <a:cs typeface="SBL Hebrew" pitchFamily="2" charset="-79"/>
              </a:rPr>
              <a:t>לוֹט</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וַיֹּ֣אמְרוּ</a:t>
            </a:r>
            <a:r>
              <a:rPr lang="he-IL" sz="2000" dirty="0">
                <a:solidFill>
                  <a:schemeClr val="bg1"/>
                </a:solidFill>
                <a:latin typeface="SBL Hebrew" pitchFamily="2" charset="-79"/>
                <a:cs typeface="SBL Hebrew" pitchFamily="2" charset="-79"/>
              </a:rPr>
              <a:t> ל֔וֹ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אַיֵּ֧ה </a:t>
            </a:r>
            <a:r>
              <a:rPr lang="he-IL" sz="2000" dirty="0">
                <a:solidFill>
                  <a:srgbClr val="FFFF00"/>
                </a:solidFill>
                <a:latin typeface="SBL Hebrew" pitchFamily="2" charset="-79"/>
                <a:cs typeface="SBL Hebrew" pitchFamily="2" charset="-79"/>
              </a:rPr>
              <a:t>הָאֲנָשִׁ֛ים אֲשֶׁר־בָּ֥או</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אֵלֶ֖יךָ</a:t>
            </a:r>
            <a:r>
              <a:rPr lang="he-IL" sz="2000" dirty="0">
                <a:solidFill>
                  <a:schemeClr val="bg1"/>
                </a:solidFill>
                <a:latin typeface="SBL Hebrew" pitchFamily="2" charset="-79"/>
                <a:cs typeface="SBL Hebrew" pitchFamily="2" charset="-79"/>
              </a:rPr>
              <a:t> הַלָּ֑יְלָה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הוֹצִיאֵ֣ם</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אֵלֵ֔ינוּ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וְנֵדְעָ֖ה</a:t>
            </a:r>
            <a:r>
              <a:rPr lang="he-IL" sz="2000" dirty="0" smtClean="0">
                <a:solidFill>
                  <a:schemeClr val="bg1"/>
                </a:solidFill>
                <a:latin typeface="SBL Hebrew" pitchFamily="2" charset="-79"/>
                <a:cs typeface="SBL Hebrew" pitchFamily="2" charset="-79"/>
              </a:rPr>
              <a:t> </a:t>
            </a:r>
            <a:r>
              <a:rPr lang="he-IL" sz="2000" dirty="0">
                <a:solidFill>
                  <a:schemeClr val="bg1"/>
                </a:solidFill>
                <a:latin typeface="SBL Hebrew" pitchFamily="2" charset="-79"/>
                <a:cs typeface="SBL Hebrew" pitchFamily="2" charset="-79"/>
              </a:rPr>
              <a:t>אֹתָֽם׃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וַיֵּצֵ֧א אֲלֵהֶ֛ם </a:t>
            </a:r>
            <a:r>
              <a:rPr lang="he-IL" sz="2000" dirty="0">
                <a:solidFill>
                  <a:srgbClr val="FFC000"/>
                </a:solidFill>
                <a:latin typeface="SBL Hebrew" pitchFamily="2" charset="-79"/>
                <a:cs typeface="SBL Hebrew" pitchFamily="2" charset="-79"/>
              </a:rPr>
              <a:t>ל֖וֹט</a:t>
            </a:r>
            <a:r>
              <a:rPr lang="he-IL" sz="2000" dirty="0">
                <a:solidFill>
                  <a:schemeClr val="bg1"/>
                </a:solidFill>
                <a:latin typeface="SBL Hebrew" pitchFamily="2" charset="-79"/>
                <a:cs typeface="SBL Hebrew" pitchFamily="2" charset="-79"/>
              </a:rPr>
              <a:t> הַפֶּ֑תְחָה וְהַדֶּ֖לֶת סָגַ֥ר אַחֲרָֽיו׃ </a:t>
            </a: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וַיֹּאמַ֑ר</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אַל־</a:t>
            </a:r>
            <a:r>
              <a:rPr lang="he-IL" sz="2000" dirty="0" smtClean="0">
                <a:solidFill>
                  <a:srgbClr val="FFC000"/>
                </a:solidFill>
                <a:latin typeface="SBL Hebrew" pitchFamily="2" charset="-79"/>
                <a:cs typeface="SBL Hebrew" pitchFamily="2" charset="-79"/>
              </a:rPr>
              <a:t>נָ֥א</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אַחַ֖י</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תָּרֵֽעוּ</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endParaRPr lang="he-IL" sz="2000" dirty="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a:solidFill>
                  <a:srgbClr val="FFFF00"/>
                </a:solidFill>
                <a:latin typeface="SBL Hebrew" pitchFamily="2" charset="-79"/>
                <a:cs typeface="SBL Hebrew" pitchFamily="2" charset="-79"/>
              </a:rPr>
              <a:t>הִנֵּה</a:t>
            </a:r>
            <a:r>
              <a:rPr lang="he-IL" sz="2000" dirty="0">
                <a:solidFill>
                  <a:schemeClr val="bg1"/>
                </a:solidFill>
                <a:latin typeface="SBL Hebrew" pitchFamily="2" charset="-79"/>
                <a:cs typeface="SBL Hebrew" pitchFamily="2" charset="-79"/>
              </a:rPr>
              <a:t>־נָ֙א לִ֜י </a:t>
            </a:r>
            <a:r>
              <a:rPr lang="he-IL" sz="2000" dirty="0">
                <a:solidFill>
                  <a:srgbClr val="FFC000"/>
                </a:solidFill>
                <a:latin typeface="SBL Hebrew" pitchFamily="2" charset="-79"/>
                <a:cs typeface="SBL Hebrew" pitchFamily="2" charset="-79"/>
              </a:rPr>
              <a:t>שְׁתֵּ֣י</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בָנ֗וֹת</a:t>
            </a:r>
            <a:r>
              <a:rPr lang="he-IL" sz="2000" dirty="0">
                <a:solidFill>
                  <a:schemeClr val="bg1"/>
                </a:solidFill>
                <a:latin typeface="SBL Hebrew" pitchFamily="2" charset="-79"/>
                <a:cs typeface="SBL Hebrew" pitchFamily="2" charset="-79"/>
              </a:rPr>
              <a:t> אֲשֶׁ֤ר לֹֽא־יָדְעוּ֙ אִ֔ישׁ </a:t>
            </a:r>
            <a:r>
              <a:rPr lang="he-IL" sz="2000" dirty="0">
                <a:solidFill>
                  <a:srgbClr val="FFFF00"/>
                </a:solidFill>
                <a:latin typeface="SBL Hebrew" pitchFamily="2" charset="-79"/>
                <a:cs typeface="SBL Hebrew" pitchFamily="2" charset="-79"/>
              </a:rPr>
              <a:t>אוֹצִֽיאָה־נָּ֤א</a:t>
            </a:r>
            <a:r>
              <a:rPr lang="he-IL" sz="2000" dirty="0">
                <a:solidFill>
                  <a:schemeClr val="bg1"/>
                </a:solidFill>
                <a:latin typeface="SBL Hebrew" pitchFamily="2" charset="-79"/>
                <a:cs typeface="SBL Hebrew" pitchFamily="2" charset="-79"/>
              </a:rPr>
              <a:t> </a:t>
            </a:r>
            <a:r>
              <a:rPr lang="he-IL" sz="2000" dirty="0">
                <a:solidFill>
                  <a:srgbClr val="FFC000"/>
                </a:solidFill>
                <a:latin typeface="SBL Hebrew" pitchFamily="2" charset="-79"/>
                <a:cs typeface="SBL Hebrew" pitchFamily="2" charset="-79"/>
              </a:rPr>
              <a:t>אֶתְהֶן֙</a:t>
            </a:r>
            <a:r>
              <a:rPr lang="he-IL" sz="2000" dirty="0">
                <a:solidFill>
                  <a:schemeClr val="bg1"/>
                </a:solidFill>
                <a:latin typeface="SBL Hebrew" pitchFamily="2" charset="-79"/>
                <a:cs typeface="SBL Hebrew" pitchFamily="2" charset="-79"/>
              </a:rPr>
              <a:t> אֲלֵיכֶ֔ם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FFFF00"/>
                </a:solidFill>
                <a:latin typeface="SBL Hebrew" pitchFamily="2" charset="-79"/>
                <a:cs typeface="SBL Hebrew" pitchFamily="2" charset="-79"/>
              </a:rPr>
              <a:t>וַעֲשׂ֣וּ</a:t>
            </a:r>
            <a:r>
              <a:rPr lang="he-IL" sz="2000" dirty="0" smtClean="0">
                <a:solidFill>
                  <a:schemeClr val="bg1"/>
                </a:solidFill>
                <a:latin typeface="SBL Hebrew" pitchFamily="2" charset="-79"/>
                <a:cs typeface="SBL Hebrew" pitchFamily="2" charset="-79"/>
              </a:rPr>
              <a:t> </a:t>
            </a:r>
            <a:r>
              <a:rPr lang="he-IL" sz="2000" dirty="0">
                <a:solidFill>
                  <a:schemeClr val="accent6"/>
                </a:solidFill>
                <a:latin typeface="SBL Hebrew" pitchFamily="2" charset="-79"/>
                <a:cs typeface="SBL Hebrew" pitchFamily="2" charset="-79"/>
              </a:rPr>
              <a:t>לָהֶ֔ן</a:t>
            </a:r>
            <a:r>
              <a:rPr lang="he-IL" sz="2000" dirty="0">
                <a:solidFill>
                  <a:schemeClr val="bg1"/>
                </a:solidFill>
                <a:latin typeface="SBL Hebrew" pitchFamily="2" charset="-79"/>
                <a:cs typeface="SBL Hebrew" pitchFamily="2" charset="-79"/>
              </a:rPr>
              <a:t> כַּ</a:t>
            </a:r>
            <a:r>
              <a:rPr lang="he-IL" sz="2000" dirty="0">
                <a:solidFill>
                  <a:srgbClr val="FFFF00"/>
                </a:solidFill>
                <a:latin typeface="SBL Hebrew" pitchFamily="2" charset="-79"/>
                <a:cs typeface="SBL Hebrew" pitchFamily="2" charset="-79"/>
              </a:rPr>
              <a:t>טּ֖וֹב</a:t>
            </a:r>
            <a:r>
              <a:rPr lang="he-IL" sz="2000" dirty="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בְּעֵינֵיכֶ֑ם</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bg1"/>
                </a:solidFill>
                <a:latin typeface="SBL Hebrew" pitchFamily="2" charset="-79"/>
                <a:cs typeface="SBL Hebrew" pitchFamily="2" charset="-79"/>
              </a:rPr>
              <a:t>רַ֠ק </a:t>
            </a:r>
            <a:r>
              <a:rPr lang="he-IL" sz="2000" dirty="0">
                <a:solidFill>
                  <a:srgbClr val="FFFF00"/>
                </a:solidFill>
                <a:latin typeface="SBL Hebrew" pitchFamily="2" charset="-79"/>
                <a:cs typeface="SBL Hebrew" pitchFamily="2" charset="-79"/>
              </a:rPr>
              <a:t>לָֽאֲנָשִׁ֤ים </a:t>
            </a:r>
            <a:r>
              <a:rPr lang="he-IL" sz="2000" dirty="0">
                <a:solidFill>
                  <a:schemeClr val="accent6"/>
                </a:solidFill>
                <a:latin typeface="SBL Hebrew" pitchFamily="2" charset="-79"/>
                <a:cs typeface="SBL Hebrew" pitchFamily="2" charset="-79"/>
              </a:rPr>
              <a:t>הָאֵל֙</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chemeClr val="accent6"/>
                </a:solidFill>
                <a:latin typeface="SBL Hebrew" pitchFamily="2" charset="-79"/>
                <a:cs typeface="SBL Hebrew" pitchFamily="2" charset="-79"/>
              </a:rPr>
              <a:t>אַל</a:t>
            </a:r>
            <a:r>
              <a:rPr lang="he-IL" sz="2000" dirty="0" smtClean="0">
                <a:solidFill>
                  <a:schemeClr val="bg1"/>
                </a:solidFill>
                <a:latin typeface="SBL Hebrew" pitchFamily="2" charset="-79"/>
                <a:cs typeface="SBL Hebrew" pitchFamily="2" charset="-79"/>
              </a:rPr>
              <a:t>־</a:t>
            </a:r>
            <a:r>
              <a:rPr lang="he-IL" sz="2000" dirty="0" smtClean="0">
                <a:solidFill>
                  <a:srgbClr val="FFFF00"/>
                </a:solidFill>
                <a:latin typeface="SBL Hebrew" pitchFamily="2" charset="-79"/>
                <a:cs typeface="SBL Hebrew" pitchFamily="2" charset="-79"/>
              </a:rPr>
              <a:t>תַּעֲשׂ֣וּ</a:t>
            </a:r>
            <a:r>
              <a:rPr lang="he-IL" sz="2000" dirty="0" smtClean="0">
                <a:solidFill>
                  <a:schemeClr val="bg1"/>
                </a:solidFill>
                <a:latin typeface="SBL Hebrew" pitchFamily="2" charset="-79"/>
                <a:cs typeface="SBL Hebrew" pitchFamily="2" charset="-79"/>
              </a:rPr>
              <a:t> </a:t>
            </a:r>
            <a:r>
              <a:rPr lang="he-IL" sz="2000" dirty="0">
                <a:solidFill>
                  <a:srgbClr val="FFFF00"/>
                </a:solidFill>
                <a:latin typeface="SBL Hebrew" pitchFamily="2" charset="-79"/>
                <a:cs typeface="SBL Hebrew" pitchFamily="2" charset="-79"/>
              </a:rPr>
              <a:t>דָבָ֔ר</a:t>
            </a:r>
            <a:r>
              <a:rPr lang="he-IL" sz="2000" dirty="0">
                <a:solidFill>
                  <a:schemeClr val="bg1"/>
                </a:solidFill>
                <a:latin typeface="SBL Hebrew" pitchFamily="2" charset="-79"/>
                <a:cs typeface="SBL Hebrew" pitchFamily="2" charset="-79"/>
              </a:rPr>
              <a:t> </a:t>
            </a:r>
            <a:endParaRPr lang="he-IL" sz="2000" dirty="0" smtClean="0">
              <a:solidFill>
                <a:schemeClr val="bg1"/>
              </a:solidFill>
              <a:latin typeface="SBL Hebrew" pitchFamily="2" charset="-79"/>
              <a:cs typeface="SBL Hebrew" pitchFamily="2" charset="-79"/>
            </a:endParaRPr>
          </a:p>
          <a:p>
            <a:pPr algn="r" defTabSz="457200" rtl="1">
              <a:tabLst>
                <a:tab pos="228600" algn="r"/>
                <a:tab pos="457200" algn="r"/>
                <a:tab pos="685800" algn="r"/>
                <a:tab pos="914400" algn="r"/>
              </a:tabLst>
            </a:pPr>
            <a:r>
              <a:rPr lang="he-IL" sz="2000" dirty="0" smtClean="0">
                <a:solidFill>
                  <a:srgbClr val="008000"/>
                </a:solidFill>
                <a:latin typeface="SBL Hebrew" pitchFamily="2" charset="-79"/>
                <a:cs typeface="SBL Hebrew" pitchFamily="2" charset="-79"/>
              </a:rPr>
              <a:t>כִּֽי־עַל־כֵּ֥ן </a:t>
            </a:r>
            <a:r>
              <a:rPr lang="he-IL" sz="2000" dirty="0">
                <a:solidFill>
                  <a:srgbClr val="008000"/>
                </a:solidFill>
                <a:latin typeface="SBL Hebrew" pitchFamily="2" charset="-79"/>
                <a:cs typeface="SBL Hebrew" pitchFamily="2" charset="-79"/>
              </a:rPr>
              <a:t>בָּ֖אוּ בְּצֵ֥ל קֹרָתִֽי</a:t>
            </a:r>
            <a:r>
              <a:rPr lang="he-IL" sz="2000" dirty="0" smtClean="0">
                <a:solidFill>
                  <a:schemeClr val="bg1"/>
                </a:solidFill>
                <a:latin typeface="SBL Hebrew" pitchFamily="2" charset="-79"/>
                <a:cs typeface="SBL Hebrew" pitchFamily="2" charset="-79"/>
              </a:rPr>
              <a:t>׃</a:t>
            </a:r>
            <a:endParaRPr lang="he-IL" sz="2000" dirty="0">
              <a:solidFill>
                <a:schemeClr val="bg1"/>
              </a:solidFill>
              <a:latin typeface="SBL Hebrew" pitchFamily="2" charset="-79"/>
              <a:cs typeface="SBL Hebrew" pitchFamily="2" charset="-79"/>
            </a:endParaRPr>
          </a:p>
        </p:txBody>
      </p:sp>
      <p:sp>
        <p:nvSpPr>
          <p:cNvPr id="8" name="TextBox 7"/>
          <p:cNvSpPr txBox="1"/>
          <p:nvPr/>
        </p:nvSpPr>
        <p:spPr>
          <a:xfrm>
            <a:off x="0" y="0"/>
            <a:ext cx="1263487" cy="307777"/>
          </a:xfrm>
          <a:prstGeom prst="rect">
            <a:avLst/>
          </a:prstGeom>
          <a:noFill/>
        </p:spPr>
        <p:txBody>
          <a:bodyPr wrap="none" rtlCol="0">
            <a:spAutoFit/>
          </a:bodyPr>
          <a:lstStyle/>
          <a:p>
            <a:r>
              <a:rPr lang="en-US" sz="1400" dirty="0" smtClean="0">
                <a:solidFill>
                  <a:schemeClr val="bg1"/>
                </a:solidFill>
              </a:rPr>
              <a:t>Genesis 19:4-8</a:t>
            </a:r>
            <a:endParaRPr lang="en-CA" sz="1400" dirty="0">
              <a:solidFill>
                <a:schemeClr val="bg1"/>
              </a:solidFill>
            </a:endParaRPr>
          </a:p>
        </p:txBody>
      </p:sp>
      <p:sp>
        <p:nvSpPr>
          <p:cNvPr id="9" name="TextBox 8"/>
          <p:cNvSpPr txBox="1"/>
          <p:nvPr/>
        </p:nvSpPr>
        <p:spPr>
          <a:xfrm>
            <a:off x="7777792" y="0"/>
            <a:ext cx="1366208" cy="307777"/>
          </a:xfrm>
          <a:prstGeom prst="rect">
            <a:avLst/>
          </a:prstGeom>
          <a:noFill/>
        </p:spPr>
        <p:txBody>
          <a:bodyPr wrap="none" rtlCol="0">
            <a:spAutoFit/>
          </a:bodyPr>
          <a:lstStyle/>
          <a:p>
            <a:pPr algn="r"/>
            <a:r>
              <a:rPr lang="en-US" sz="1400" dirty="0" smtClean="0">
                <a:solidFill>
                  <a:schemeClr val="bg1"/>
                </a:solidFill>
              </a:rPr>
              <a:t>Judges 19:22-24</a:t>
            </a:r>
            <a:endParaRPr lang="en-CA" sz="1400" dirty="0">
              <a:solidFill>
                <a:schemeClr val="bg1"/>
              </a:solidFill>
            </a:endParaRPr>
          </a:p>
        </p:txBody>
      </p:sp>
      <p:sp>
        <p:nvSpPr>
          <p:cNvPr id="6" name="TextBox 5"/>
          <p:cNvSpPr txBox="1"/>
          <p:nvPr/>
        </p:nvSpPr>
        <p:spPr>
          <a:xfrm>
            <a:off x="152400" y="4473476"/>
            <a:ext cx="8839200" cy="2308324"/>
          </a:xfrm>
          <a:prstGeom prst="rect">
            <a:avLst/>
          </a:prstGeom>
          <a:solidFill>
            <a:schemeClr val="bg1"/>
          </a:solidFill>
          <a:ln>
            <a:solidFill>
              <a:schemeClr val="bg1"/>
            </a:solidFill>
          </a:ln>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The narrator follows Gen 19:5, 8 in deliberately using an ambiguous term </a:t>
            </a:r>
            <a:r>
              <a:rPr lang="en-US" sz="1600" b="1" dirty="0" err="1">
                <a:solidFill>
                  <a:srgbClr val="FF33CC"/>
                </a:solidFill>
                <a:latin typeface="SBL Hebrew" panose="02000000000000000000" pitchFamily="2" charset="-79"/>
                <a:cs typeface="SBL Hebrew" panose="02000000000000000000" pitchFamily="2" charset="-79"/>
              </a:rPr>
              <a:t>yādaʿ</a:t>
            </a:r>
            <a:r>
              <a:rPr lang="en-US" sz="1600" dirty="0">
                <a:latin typeface="SBL Hebrew" panose="02000000000000000000" pitchFamily="2" charset="-79"/>
                <a:cs typeface="SBL Hebrew" panose="02000000000000000000" pitchFamily="2" charset="-79"/>
              </a:rPr>
              <a:t>, “to know.” Under normal circumstances, where the proper standards of hospitality would be operative, the expression could reflect a positive desire to get to know a new person in town, to establish social relations with the person. But here as elsewhere the verb serves euphemistically for “to engage in sex</a:t>
            </a:r>
            <a:r>
              <a:rPr lang="en-US" sz="1600" dirty="0" smtClean="0">
                <a:latin typeface="SBL Hebrew" panose="02000000000000000000" pitchFamily="2" charset="-79"/>
                <a:cs typeface="SBL Hebrew" panose="02000000000000000000" pitchFamily="2" charset="-79"/>
              </a:rPr>
              <a:t>.” </a:t>
            </a:r>
            <a:r>
              <a:rPr lang="de-DE" sz="1200" dirty="0">
                <a:latin typeface="SBL Hebrew" panose="02000000000000000000" pitchFamily="2" charset="-79"/>
                <a:cs typeface="SBL Hebrew" panose="02000000000000000000" pitchFamily="2" charset="-79"/>
              </a:rPr>
              <a:t>(Cf. Gen 4:1; 19:5, 8; Num 31:17; 1 Kgs 1:4.)</a:t>
            </a:r>
            <a:r>
              <a:rPr lang="en-US" sz="1600" dirty="0" smtClean="0">
                <a:latin typeface="SBL Hebrew" panose="02000000000000000000" pitchFamily="2" charset="-79"/>
                <a:cs typeface="SBL Hebrew" panose="02000000000000000000" pitchFamily="2" charset="-79"/>
              </a:rPr>
              <a:t> </a:t>
            </a:r>
            <a:r>
              <a:rPr lang="en-US" sz="1600" dirty="0">
                <a:latin typeface="SBL Hebrew" panose="02000000000000000000" pitchFamily="2" charset="-79"/>
                <a:cs typeface="SBL Hebrew" panose="02000000000000000000" pitchFamily="2" charset="-79"/>
              </a:rPr>
              <a:t>Although they later concede to receive a woman, the fact that they ask for the man betrays their homosexual orientation. Accordingly, their demand represents a violation of three fundamental social/moral laws: the law of hospitality, the proscription on intercourse outside of marriage, and proscription on heterosexual intercourse</a:t>
            </a:r>
            <a:r>
              <a:rPr lang="en-US" sz="1600" dirty="0" smtClean="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
        <p:nvSpPr>
          <p:cNvPr id="2" name="Rounded Rectangle 1"/>
          <p:cNvSpPr/>
          <p:nvPr/>
        </p:nvSpPr>
        <p:spPr>
          <a:xfrm>
            <a:off x="3810000" y="2514600"/>
            <a:ext cx="723900" cy="381000"/>
          </a:xfrm>
          <a:prstGeom prst="roundRect">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ounded Rectangle 9"/>
          <p:cNvSpPr/>
          <p:nvPr/>
        </p:nvSpPr>
        <p:spPr>
          <a:xfrm>
            <a:off x="8239125" y="2514600"/>
            <a:ext cx="723900" cy="381000"/>
          </a:xfrm>
          <a:prstGeom prst="roundRect">
            <a:avLst/>
          </a:prstGeom>
          <a:no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766849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39200" cy="2308324"/>
          </a:xfrm>
          <a:prstGeom prst="rect">
            <a:avLst/>
          </a:prstGeom>
          <a:solidFill>
            <a:schemeClr val="bg1"/>
          </a:solidFill>
          <a:ln>
            <a:solidFill>
              <a:schemeClr val="bg1"/>
            </a:solidFill>
          </a:ln>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There are actually two dimensions to the crime intended by the men of </a:t>
            </a:r>
            <a:r>
              <a:rPr lang="en-US" sz="1600" dirty="0" err="1">
                <a:latin typeface="SBL Hebrew" panose="02000000000000000000" pitchFamily="2" charset="-79"/>
                <a:cs typeface="SBL Hebrew" panose="02000000000000000000" pitchFamily="2" charset="-79"/>
              </a:rPr>
              <a:t>Gibeah</a:t>
            </a:r>
            <a:r>
              <a:rPr lang="en-US" sz="1600" dirty="0">
                <a:latin typeface="SBL Hebrew" panose="02000000000000000000" pitchFamily="2" charset="-79"/>
                <a:cs typeface="SBL Hebrew" panose="02000000000000000000" pitchFamily="2" charset="-79"/>
              </a:rPr>
              <a:t>. </a:t>
            </a:r>
            <a:endParaRPr lang="en-US" sz="1600" dirty="0" smtClean="0">
              <a:latin typeface="SBL Hebrew" panose="02000000000000000000" pitchFamily="2" charset="-79"/>
              <a:cs typeface="SBL Hebrew" panose="02000000000000000000" pitchFamily="2" charset="-79"/>
            </a:endParaRPr>
          </a:p>
          <a:p>
            <a:pPr marL="285750" indent="-285750">
              <a:buFont typeface="Arial" panose="020B0604020202020204" pitchFamily="34" charset="0"/>
              <a:buChar char="•"/>
            </a:pPr>
            <a:r>
              <a:rPr lang="en-US" sz="1600" dirty="0" smtClean="0">
                <a:latin typeface="SBL Hebrew" panose="02000000000000000000" pitchFamily="2" charset="-79"/>
                <a:cs typeface="SBL Hebrew" panose="02000000000000000000" pitchFamily="2" charset="-79"/>
              </a:rPr>
              <a:t>First</a:t>
            </a:r>
            <a:r>
              <a:rPr lang="en-US" sz="1600" dirty="0">
                <a:latin typeface="SBL Hebrew" panose="02000000000000000000" pitchFamily="2" charset="-79"/>
                <a:cs typeface="SBL Hebrew" panose="02000000000000000000" pitchFamily="2" charset="-79"/>
              </a:rPr>
              <a:t>, their action is </a:t>
            </a:r>
            <a:r>
              <a:rPr lang="en-US" sz="1600" dirty="0" err="1">
                <a:latin typeface="SBL Hebrew" panose="02000000000000000000" pitchFamily="2" charset="-79"/>
                <a:cs typeface="SBL Hebrew" panose="02000000000000000000" pitchFamily="2" charset="-79"/>
              </a:rPr>
              <a:t>nĕbālâ</a:t>
            </a:r>
            <a:r>
              <a:rPr lang="en-US" sz="1600" dirty="0">
                <a:latin typeface="SBL Hebrew" panose="02000000000000000000" pitchFamily="2" charset="-79"/>
                <a:cs typeface="SBL Hebrew" panose="02000000000000000000" pitchFamily="2" charset="-79"/>
              </a:rPr>
              <a:t> because it violates sexual norms. These men have come to commit a perverse homosexual </a:t>
            </a:r>
            <a:r>
              <a:rPr lang="en-US" sz="1600" dirty="0" smtClean="0">
                <a:latin typeface="SBL Hebrew" panose="02000000000000000000" pitchFamily="2" charset="-79"/>
                <a:cs typeface="SBL Hebrew" panose="02000000000000000000" pitchFamily="2" charset="-79"/>
              </a:rPr>
              <a:t>act.</a:t>
            </a:r>
            <a:r>
              <a:rPr lang="en-US" sz="1600" baseline="30000" dirty="0" smtClean="0">
                <a:latin typeface="SBL Hebrew" panose="02000000000000000000" pitchFamily="2" charset="-79"/>
                <a:cs typeface="SBL Hebrew" panose="02000000000000000000" pitchFamily="2" charset="-79"/>
              </a:rPr>
              <a:t>243</a:t>
            </a:r>
            <a:r>
              <a:rPr lang="en-US" sz="1600" dirty="0" smtClean="0">
                <a:latin typeface="SBL Hebrew" panose="02000000000000000000" pitchFamily="2" charset="-79"/>
                <a:cs typeface="SBL Hebrew" panose="02000000000000000000" pitchFamily="2" charset="-79"/>
              </a:rPr>
              <a:t> </a:t>
            </a:r>
          </a:p>
          <a:p>
            <a:pPr marL="285750" indent="-285750">
              <a:buFont typeface="Arial" panose="020B0604020202020204" pitchFamily="34" charset="0"/>
              <a:buChar char="•"/>
            </a:pPr>
            <a:r>
              <a:rPr lang="en-US" sz="1600" dirty="0" smtClean="0">
                <a:latin typeface="SBL Hebrew" panose="02000000000000000000" pitchFamily="2" charset="-79"/>
                <a:cs typeface="SBL Hebrew" panose="02000000000000000000" pitchFamily="2" charset="-79"/>
              </a:rPr>
              <a:t>Second</a:t>
            </a:r>
            <a:r>
              <a:rPr lang="en-US" sz="1600" dirty="0">
                <a:latin typeface="SBL Hebrew" panose="02000000000000000000" pitchFamily="2" charset="-79"/>
                <a:cs typeface="SBL Hebrew" panose="02000000000000000000" pitchFamily="2" charset="-79"/>
              </a:rPr>
              <a:t>, their action is </a:t>
            </a:r>
            <a:r>
              <a:rPr lang="en-US" sz="1600" dirty="0" err="1">
                <a:latin typeface="SBL Hebrew" panose="02000000000000000000" pitchFamily="2" charset="-79"/>
                <a:cs typeface="SBL Hebrew" panose="02000000000000000000" pitchFamily="2" charset="-79"/>
              </a:rPr>
              <a:t>nĕbālâ</a:t>
            </a:r>
            <a:r>
              <a:rPr lang="en-US" sz="1600" dirty="0">
                <a:latin typeface="SBL Hebrew" panose="02000000000000000000" pitchFamily="2" charset="-79"/>
                <a:cs typeface="SBL Hebrew" panose="02000000000000000000" pitchFamily="2" charset="-79"/>
              </a:rPr>
              <a:t> because it violates customary norms of </a:t>
            </a:r>
            <a:r>
              <a:rPr lang="en-US" sz="1600" dirty="0" smtClean="0">
                <a:latin typeface="SBL Hebrew" panose="02000000000000000000" pitchFamily="2" charset="-79"/>
                <a:cs typeface="SBL Hebrew" panose="02000000000000000000" pitchFamily="2" charset="-79"/>
              </a:rPr>
              <a:t>hospitality.</a:t>
            </a:r>
            <a:r>
              <a:rPr lang="en-US" sz="1600" baseline="30000" dirty="0" smtClean="0">
                <a:latin typeface="SBL Hebrew" panose="02000000000000000000" pitchFamily="2" charset="-79"/>
                <a:cs typeface="SBL Hebrew" panose="02000000000000000000" pitchFamily="2" charset="-79"/>
              </a:rPr>
              <a:t>244</a:t>
            </a:r>
            <a:r>
              <a:rPr lang="en-US" sz="1600" dirty="0" smtClean="0">
                <a:latin typeface="SBL Hebrew" panose="02000000000000000000" pitchFamily="2" charset="-79"/>
                <a:cs typeface="SBL Hebrew" panose="02000000000000000000" pitchFamily="2" charset="-79"/>
              </a:rPr>
              <a:t> </a:t>
            </a:r>
          </a:p>
          <a:p>
            <a:endParaRPr lang="en-US" sz="1600" dirty="0" smtClean="0">
              <a:latin typeface="SBL Hebrew" panose="02000000000000000000" pitchFamily="2" charset="-79"/>
              <a:cs typeface="SBL Hebrew" panose="02000000000000000000" pitchFamily="2" charset="-79"/>
            </a:endParaRPr>
          </a:p>
          <a:p>
            <a:r>
              <a:rPr lang="en-US" sz="1200" baseline="30000" dirty="0" smtClean="0">
                <a:latin typeface="SBL Hebrew" panose="02000000000000000000" pitchFamily="2" charset="-79"/>
                <a:cs typeface="SBL Hebrew" panose="02000000000000000000" pitchFamily="2" charset="-79"/>
              </a:rPr>
              <a:t>243</a:t>
            </a:r>
            <a:r>
              <a:rPr lang="en-US" sz="1200" dirty="0" smtClean="0">
                <a:latin typeface="SBL Hebrew" panose="02000000000000000000" pitchFamily="2" charset="-79"/>
                <a:cs typeface="SBL Hebrew" panose="02000000000000000000" pitchFamily="2" charset="-79"/>
              </a:rPr>
              <a:t> </a:t>
            </a:r>
            <a:r>
              <a:rPr lang="en-US" sz="1200" dirty="0">
                <a:latin typeface="SBL Hebrew" panose="02000000000000000000" pitchFamily="2" charset="-79"/>
                <a:cs typeface="SBL Hebrew" panose="02000000000000000000" pitchFamily="2" charset="-79"/>
              </a:rPr>
              <a:t>The disposition of the Torah toward male homosexual acts is explicitly declared in Lev 18:22; 20:13. In the sight of God this is a capital crime to be punished by execution. </a:t>
            </a:r>
            <a:endParaRPr lang="en-US" sz="1200" dirty="0" smtClean="0">
              <a:latin typeface="SBL Hebrew" panose="02000000000000000000" pitchFamily="2" charset="-79"/>
              <a:cs typeface="SBL Hebrew" panose="02000000000000000000" pitchFamily="2" charset="-79"/>
            </a:endParaRPr>
          </a:p>
          <a:p>
            <a:endParaRPr lang="en-US" sz="1200" dirty="0" smtClean="0">
              <a:latin typeface="SBL Hebrew" panose="02000000000000000000" pitchFamily="2" charset="-79"/>
              <a:cs typeface="SBL Hebrew" panose="02000000000000000000" pitchFamily="2" charset="-79"/>
            </a:endParaRPr>
          </a:p>
          <a:p>
            <a:r>
              <a:rPr lang="en-US" sz="1200" baseline="30000" dirty="0">
                <a:latin typeface="SBL Hebrew" panose="02000000000000000000" pitchFamily="2" charset="-79"/>
                <a:cs typeface="SBL Hebrew" panose="02000000000000000000" pitchFamily="2" charset="-79"/>
              </a:rPr>
              <a:t>244</a:t>
            </a:r>
            <a:r>
              <a:rPr lang="en-US" sz="1200" dirty="0">
                <a:latin typeface="SBL Hebrew" panose="02000000000000000000" pitchFamily="2" charset="-79"/>
                <a:cs typeface="SBL Hebrew" panose="02000000000000000000" pitchFamily="2" charset="-79"/>
              </a:rPr>
              <a:t> Cf. the application of the word to the violation of the customs of holy war (Josh 7:15) and to paying tribute (1 Sam 25:25). </a:t>
            </a:r>
          </a:p>
        </p:txBody>
      </p:sp>
    </p:spTree>
    <p:extLst>
      <p:ext uri="{BB962C8B-B14F-4D97-AF65-F5344CB8AC3E}">
        <p14:creationId xmlns:p14="http://schemas.microsoft.com/office/powerpoint/2010/main" val="373402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34288139"/>
              </p:ext>
            </p:extLst>
          </p:nvPr>
        </p:nvGraphicFramePr>
        <p:xfrm>
          <a:off x="228600" y="2286000"/>
          <a:ext cx="8763000" cy="1219200"/>
        </p:xfrm>
        <a:graphic>
          <a:graphicData uri="http://schemas.openxmlformats.org/drawingml/2006/table">
            <a:tbl>
              <a:tblPr>
                <a:tableStyleId>{793D81CF-94F2-401A-BA57-92F5A7B2D0C5}</a:tableStyleId>
              </a:tblPr>
              <a:tblGrid>
                <a:gridCol w="8763000"/>
              </a:tblGrid>
              <a:tr h="1219200">
                <a:tc>
                  <a:txBody>
                    <a:bodyPr/>
                    <a:lstStyle/>
                    <a:p>
                      <a:pPr rtl="0"/>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[Anchor] </a:t>
                      </a:r>
                    </a:p>
                    <a:p>
                      <a:pPr rtl="0"/>
                      <a:r>
                        <a:rPr lang="en-US" sz="1600" b="0" i="1" u="none" strike="noStrike" kern="1200" baseline="0" dirty="0" smtClean="0">
                          <a:solidFill>
                            <a:srgbClr val="FF0000"/>
                          </a:solidFill>
                          <a:latin typeface="SBL Hebrew" panose="02000000000000000000" pitchFamily="2" charset="-79"/>
                          <a:ea typeface="+mn-ea"/>
                          <a:cs typeface="SBL Hebrew" panose="02000000000000000000" pitchFamily="2" charset="-79"/>
                        </a:rPr>
                        <a:t>a man, a Levite</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Conscious contrast (narrative inversion) to the preceding story of “a young Levite” (18:3). This one resides in the north and acquires a concubine from the south, a partial antithesis of Micah’s “priest” (17:7–12).</a:t>
                      </a:r>
                    </a:p>
                  </a:txBody>
                  <a:tcPr>
                    <a:lnL w="12700" cmpd="sng">
                      <a:noFill/>
                    </a:lnL>
                    <a:lnR>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a:t>
            </a:r>
            <a:endParaRPr lang="en-US" sz="1200" dirty="0"/>
          </a:p>
        </p:txBody>
      </p:sp>
      <p:sp>
        <p:nvSpPr>
          <p:cNvPr id="7" name="Rectangle 6"/>
          <p:cNvSpPr/>
          <p:nvPr/>
        </p:nvSpPr>
        <p:spPr>
          <a:xfrm>
            <a:off x="1524000" y="4826913"/>
            <a:ext cx="7391400" cy="861774"/>
          </a:xfrm>
          <a:prstGeom prst="rect">
            <a:avLst/>
          </a:prstGeom>
        </p:spPr>
        <p:txBody>
          <a:bodyPr wrap="square">
            <a:spAutoFit/>
          </a:bodyPr>
          <a:lstStyle/>
          <a:p>
            <a:pPr algn="r" rtl="1"/>
            <a:r>
              <a:rPr lang="en-CA" sz="1200" dirty="0" smtClean="0">
                <a:latin typeface="SBL Hebrew" panose="02000000000000000000" pitchFamily="2" charset="-79"/>
                <a:cs typeface="SBL Hebrew" panose="02000000000000000000" pitchFamily="2" charset="-79"/>
              </a:rPr>
              <a:t>Judges 18:3</a:t>
            </a:r>
            <a:endParaRPr lang="en-CA" sz="1200" dirty="0">
              <a:latin typeface="SBL Hebrew" panose="02000000000000000000" pitchFamily="2" charset="-79"/>
              <a:cs typeface="SBL Hebrew" panose="02000000000000000000" pitchFamily="2" charset="-79"/>
            </a:endParaRPr>
          </a:p>
          <a:p>
            <a:pPr algn="r" rtl="1"/>
            <a:r>
              <a:rPr lang="he-IL" dirty="0">
                <a:latin typeface="SBL Hebrew" panose="02000000000000000000" pitchFamily="2" charset="-79"/>
                <a:cs typeface="SBL Hebrew" panose="02000000000000000000" pitchFamily="2" charset="-79"/>
              </a:rPr>
              <a:t>הֵ֚מָּה עִם־בֵּ֣ית מִיכָ֔ה וְהֵ֣מָּה הִכִּ֔ירוּ אֶת־ק֥וֹל </a:t>
            </a:r>
            <a:r>
              <a:rPr lang="he-IL" dirty="0">
                <a:solidFill>
                  <a:srgbClr val="FF0000"/>
                </a:solidFill>
                <a:latin typeface="SBL Hebrew" panose="02000000000000000000" pitchFamily="2" charset="-79"/>
                <a:cs typeface="SBL Hebrew" panose="02000000000000000000" pitchFamily="2" charset="-79"/>
              </a:rPr>
              <a:t>הַנַּ֖עַר הַלֵּוִ֑י </a:t>
            </a:r>
            <a:endParaRPr lang="en-US" dirty="0" smtClean="0">
              <a:solidFill>
                <a:srgbClr val="FF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וַיָּס֣וּרוּ </a:t>
            </a:r>
            <a:r>
              <a:rPr lang="he-IL" dirty="0">
                <a:latin typeface="SBL Hebrew" panose="02000000000000000000" pitchFamily="2" charset="-79"/>
                <a:cs typeface="SBL Hebrew" panose="02000000000000000000" pitchFamily="2" charset="-79"/>
              </a:rPr>
              <a:t>שָׁ֗ם וַיֹּ֤אמְרוּ לוֹ֙ מִֽי־הֱבִיאֲךָ֣ הֲלֹ֔ם וּמָֽה־אַתָּ֥ה עֹשֶׂ֛ה בָּזֶ֖ה וּמַה־לְּךָ֥ פֹֽה׃</a:t>
            </a:r>
            <a:endParaRPr lang="en-CA" dirty="0">
              <a:latin typeface="SBL Hebrew" panose="02000000000000000000" pitchFamily="2" charset="-79"/>
              <a:cs typeface="SBL Hebrew" panose="02000000000000000000" pitchFamily="2" charset="-79"/>
            </a:endParaRPr>
          </a:p>
        </p:txBody>
      </p:sp>
      <p:sp>
        <p:nvSpPr>
          <p:cNvPr id="8" name="Rectangle 7"/>
          <p:cNvSpPr/>
          <p:nvPr/>
        </p:nvSpPr>
        <p:spPr>
          <a:xfrm>
            <a:off x="1524000" y="3352800"/>
            <a:ext cx="7391400" cy="1138773"/>
          </a:xfrm>
          <a:prstGeom prst="rect">
            <a:avLst/>
          </a:prstGeom>
        </p:spPr>
        <p:txBody>
          <a:bodyPr wrap="square">
            <a:spAutoFit/>
          </a:bodyPr>
          <a:lstStyle/>
          <a:p>
            <a:pPr algn="r" rtl="1"/>
            <a:r>
              <a:rPr lang="en-CA" sz="1200" dirty="0">
                <a:latin typeface="SBL Hebrew" panose="02000000000000000000" pitchFamily="2" charset="-79"/>
                <a:cs typeface="SBL Hebrew" panose="02000000000000000000" pitchFamily="2" charset="-79"/>
              </a:rPr>
              <a:t>Judges 17:7-8</a:t>
            </a:r>
          </a:p>
          <a:p>
            <a:pPr algn="r" rtl="1"/>
            <a:r>
              <a:rPr lang="he-IL" dirty="0">
                <a:latin typeface="SBL Hebrew" panose="02000000000000000000" pitchFamily="2" charset="-79"/>
                <a:cs typeface="SBL Hebrew" panose="02000000000000000000" pitchFamily="2" charset="-79"/>
              </a:rPr>
              <a:t>וַיְהִי־</a:t>
            </a:r>
            <a:r>
              <a:rPr lang="he-IL" dirty="0">
                <a:solidFill>
                  <a:srgbClr val="FF0000"/>
                </a:solidFill>
                <a:latin typeface="SBL Hebrew" panose="02000000000000000000" pitchFamily="2" charset="-79"/>
                <a:cs typeface="SBL Hebrew" panose="02000000000000000000" pitchFamily="2" charset="-79"/>
              </a:rPr>
              <a:t>נַ֗עַר</a:t>
            </a:r>
            <a:r>
              <a:rPr lang="he-IL" dirty="0">
                <a:latin typeface="SBL Hebrew" panose="02000000000000000000" pitchFamily="2" charset="-79"/>
                <a:cs typeface="SBL Hebrew" panose="02000000000000000000" pitchFamily="2" charset="-79"/>
              </a:rPr>
              <a:t> מִבֵּ֥ית לֶ֙חֶם֙ יְהוּדָ֔ה מִמִּשְׁפַּ֖חַת יְהוּדָ֑ה וְה֥וּא </a:t>
            </a:r>
            <a:r>
              <a:rPr lang="he-IL" dirty="0">
                <a:solidFill>
                  <a:srgbClr val="FF0000"/>
                </a:solidFill>
                <a:latin typeface="SBL Hebrew" panose="02000000000000000000" pitchFamily="2" charset="-79"/>
                <a:cs typeface="SBL Hebrew" panose="02000000000000000000" pitchFamily="2" charset="-79"/>
              </a:rPr>
              <a:t>לֵוִ֖י</a:t>
            </a:r>
            <a:r>
              <a:rPr lang="he-IL" dirty="0">
                <a:latin typeface="SBL Hebrew" panose="02000000000000000000" pitchFamily="2" charset="-79"/>
                <a:cs typeface="SBL Hebrew" panose="02000000000000000000" pitchFamily="2" charset="-79"/>
              </a:rPr>
              <a:t> וְה֥וּא גָֽר־שָֽׁם׃ </a:t>
            </a:r>
          </a:p>
          <a:p>
            <a:pPr algn="r" rtl="1"/>
            <a:r>
              <a:rPr lang="he-IL" dirty="0">
                <a:latin typeface="SBL Hebrew" panose="02000000000000000000" pitchFamily="2" charset="-79"/>
                <a:cs typeface="SBL Hebrew" panose="02000000000000000000" pitchFamily="2" charset="-79"/>
              </a:rPr>
              <a:t>וַיֵּ֙לֶךְ הָאִ֜ישׁ מֵהָעִ֗יר מִבֵּ֥ית לֶ֙חֶם֙ יְהוּדָ֔ה לָג֖וּר בַּאֲשֶׁ֣ר יִמְצָ֑א </a:t>
            </a:r>
            <a:endParaRPr lang="en-US" dirty="0">
              <a:latin typeface="SBL Hebrew" panose="02000000000000000000" pitchFamily="2" charset="-79"/>
              <a:cs typeface="SBL Hebrew" panose="02000000000000000000" pitchFamily="2" charset="-79"/>
            </a:endParaRPr>
          </a:p>
          <a:p>
            <a:pPr algn="r" rtl="1"/>
            <a:r>
              <a:rPr lang="he-IL" dirty="0">
                <a:latin typeface="SBL Hebrew" panose="02000000000000000000" pitchFamily="2" charset="-79"/>
                <a:cs typeface="SBL Hebrew" panose="02000000000000000000" pitchFamily="2" charset="-79"/>
              </a:rPr>
              <a:t>וַיָּבֹ֧א הַר־אֶפְרַ֛יִם עַד־בֵּ֥ית מִיכָ֖ה לַעֲשׂ֥וֹת דַּרְכּֽוֹ׃</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228600" y="381000"/>
            <a:ext cx="8763000" cy="138499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בַּיָּמִ֣ים הָהֵ֔ם וּמֶ֖לֶךְ אֵ֣ין בְּיִשְׂרָאֵ֑ל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 </a:t>
            </a:r>
            <a:r>
              <a:rPr lang="he-IL" sz="2800" dirty="0">
                <a:solidFill>
                  <a:srgbClr val="FF0000"/>
                </a:solidFill>
                <a:latin typeface="SBL Hebrew" pitchFamily="2" charset="-79"/>
                <a:cs typeface="SBL Hebrew" pitchFamily="2" charset="-79"/>
              </a:rPr>
              <a:t>אִ֣ישׁ לֵוִ֗י </a:t>
            </a:r>
            <a:r>
              <a:rPr lang="he-IL" sz="2800" dirty="0">
                <a:latin typeface="SBL Hebrew" pitchFamily="2" charset="-79"/>
                <a:cs typeface="SBL Hebrew" pitchFamily="2" charset="-79"/>
              </a:rPr>
              <a:t>גָּ֚ר בְּיַרְכְּתֵ֣י הַר־אֶפְרַ֔יִם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וַיִּֽקַּֽח־לוֹ֙ אִשָּׁ֣ה פִילֶ֔גֶשׁ מִבֵּ֥ית לֶ֖חֶם יְהוּדָֽה׃ </a:t>
            </a:r>
          </a:p>
        </p:txBody>
      </p:sp>
    </p:spTree>
    <p:extLst>
      <p:ext uri="{BB962C8B-B14F-4D97-AF65-F5344CB8AC3E}">
        <p14:creationId xmlns:p14="http://schemas.microsoft.com/office/powerpoint/2010/main" val="2284253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39200" cy="6001643"/>
          </a:xfrm>
          <a:prstGeom prst="rect">
            <a:avLst/>
          </a:prstGeom>
          <a:solidFill>
            <a:schemeClr val="bg1"/>
          </a:solidFill>
          <a:ln>
            <a:solidFill>
              <a:schemeClr val="bg1"/>
            </a:solidFill>
          </a:ln>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As intimated earlier, the narrator places great emphasis on the timing of events in this chapter. The stage for this tragic sequence of incidents was set in v. 10, when the Levite had finally extricated himself from his father-in-law. But he had no idea how dark the coming night would be. The narrator keeps the reader’s attention on the timing of episodes with repeated chronological references that beat ominously throughout the narrative. (1) When “the day had withered/collapses to setting” and at “the decline of the day,” the Levite decides to leave (v. 9). (2) “When the day had gone down,” he was faced with the reality that he would not make it home, hence the need to find a place to spend the night (v. 11). (3) Refusing to seek the hospitality of the </a:t>
            </a:r>
            <a:r>
              <a:rPr lang="en-US" sz="1600" dirty="0" err="1">
                <a:latin typeface="SBL Hebrew" panose="02000000000000000000" pitchFamily="2" charset="-79"/>
                <a:cs typeface="SBL Hebrew" panose="02000000000000000000" pitchFamily="2" charset="-79"/>
              </a:rPr>
              <a:t>Jebusites</a:t>
            </a:r>
            <a:r>
              <a:rPr lang="en-US" sz="1600" dirty="0">
                <a:latin typeface="SBL Hebrew" panose="02000000000000000000" pitchFamily="2" charset="-79"/>
                <a:cs typeface="SBL Hebrew" panose="02000000000000000000" pitchFamily="2" charset="-79"/>
              </a:rPr>
              <a:t>, “as the sun was setting” the Levite and his companions arrive at the outskirts of </a:t>
            </a:r>
            <a:r>
              <a:rPr lang="en-US" sz="1600" dirty="0" err="1">
                <a:latin typeface="SBL Hebrew" panose="02000000000000000000" pitchFamily="2" charset="-79"/>
                <a:cs typeface="SBL Hebrew" panose="02000000000000000000" pitchFamily="2" charset="-79"/>
              </a:rPr>
              <a:t>Gibeah</a:t>
            </a:r>
            <a:r>
              <a:rPr lang="en-US" sz="1600" dirty="0">
                <a:latin typeface="SBL Hebrew" panose="02000000000000000000" pitchFamily="2" charset="-79"/>
                <a:cs typeface="SBL Hebrew" panose="02000000000000000000" pitchFamily="2" charset="-79"/>
              </a:rPr>
              <a:t>, which should provide a safe haven (v. 14). (4) “At evening” the old man who would be his host arrives and invites them to his house (v. 16). (5) The plot reaches its nadir when the wicked men of the city rape and torture the Levite’s concubine “all night” (v. 25). (6) The addition of “until the morning” in v. 25b invites the reader to await a new day, but this is a ruse. The horrors have not yet ceased. (7) “At dawn” (</a:t>
            </a:r>
            <a:r>
              <a:rPr lang="en-US" sz="1600" dirty="0" err="1">
                <a:latin typeface="SBL Hebrew" panose="02000000000000000000" pitchFamily="2" charset="-79"/>
                <a:cs typeface="SBL Hebrew" panose="02000000000000000000" pitchFamily="2" charset="-79"/>
              </a:rPr>
              <a:t>haššāḥar</a:t>
            </a:r>
            <a:r>
              <a:rPr lang="en-US" sz="1600" dirty="0">
                <a:latin typeface="SBL Hebrew" panose="02000000000000000000" pitchFamily="2" charset="-79"/>
                <a:cs typeface="SBL Hebrew" panose="02000000000000000000" pitchFamily="2" charset="-79"/>
              </a:rPr>
              <a:t>) the mob discards her (v. 25c). (8) “At the turn of the morning” the pitiful victim collapses on the doorstep of the host’s house (v. 26a). (9) There she remains “until the light” (v. 26b).</a:t>
            </a:r>
          </a:p>
          <a:p>
            <a:endParaRPr lang="en-US" sz="1600" dirty="0" smtClean="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With </a:t>
            </a:r>
            <a:r>
              <a:rPr lang="en-US" sz="1600" dirty="0">
                <a:latin typeface="SBL Hebrew" panose="02000000000000000000" pitchFamily="2" charset="-79"/>
                <a:cs typeface="SBL Hebrew" panose="02000000000000000000" pitchFamily="2" charset="-79"/>
              </a:rPr>
              <a:t>these chronological notes the narrator has given his verdict on the spiritual and moral state of Israel. The light of the knowledge of Yahweh and “doing what is right in his [Yahweh’s] eyes” have been eclipsed by the depravity of the human soul expressed in “doing what is good in one’s own eyes.”</a:t>
            </a:r>
          </a:p>
          <a:p>
            <a:endParaRPr lang="en-US" sz="1600" dirty="0">
              <a:latin typeface="SBL Hebrew" panose="02000000000000000000" pitchFamily="2" charset="-79"/>
              <a:cs typeface="SBL Hebrew" panose="02000000000000000000" pitchFamily="2" charset="-79"/>
            </a:endParaRPr>
          </a:p>
          <a:p>
            <a:endParaRPr lang="en-US" sz="1600" dirty="0">
              <a:latin typeface="SBL Hebrew" panose="02000000000000000000" pitchFamily="2" charset="-79"/>
              <a:cs typeface="SBL Hebrew" panose="02000000000000000000" pitchFamily="2" charset="-79"/>
            </a:endParaRPr>
          </a:p>
          <a:p>
            <a:r>
              <a:rPr lang="en-US" sz="1200" dirty="0">
                <a:latin typeface="SBL Hebrew" panose="02000000000000000000" pitchFamily="2" charset="-79"/>
                <a:cs typeface="SBL Hebrew" panose="02000000000000000000" pitchFamily="2" charset="-79"/>
              </a:rPr>
              <a:t>Block, D. I. (1999). Judges, Ruth (Vol. 6, pp. 539–540). Nashville: </a:t>
            </a:r>
            <a:r>
              <a:rPr lang="en-US" sz="1200" dirty="0" err="1">
                <a:latin typeface="SBL Hebrew" panose="02000000000000000000" pitchFamily="2" charset="-79"/>
                <a:cs typeface="SBL Hebrew" panose="02000000000000000000" pitchFamily="2" charset="-79"/>
              </a:rPr>
              <a:t>Broadman</a:t>
            </a:r>
            <a:r>
              <a:rPr lang="en-US" sz="1200" dirty="0">
                <a:latin typeface="SBL Hebrew" panose="02000000000000000000" pitchFamily="2" charset="-79"/>
                <a:cs typeface="SBL Hebrew" panose="02000000000000000000" pitchFamily="2" charset="-79"/>
              </a:rPr>
              <a:t> &amp; Holman Publishers.</a:t>
            </a:r>
          </a:p>
        </p:txBody>
      </p:sp>
    </p:spTree>
    <p:extLst>
      <p:ext uri="{BB962C8B-B14F-4D97-AF65-F5344CB8AC3E}">
        <p14:creationId xmlns:p14="http://schemas.microsoft.com/office/powerpoint/2010/main" val="185228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0" y="0"/>
            <a:ext cx="13716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19:25-27</a:t>
            </a:r>
            <a:endParaRPr lang="en-US" sz="1200" dirty="0"/>
          </a:p>
        </p:txBody>
      </p:sp>
      <p:sp>
        <p:nvSpPr>
          <p:cNvPr id="3" name="Rectangle 2"/>
          <p:cNvSpPr/>
          <p:nvPr/>
        </p:nvSpPr>
        <p:spPr>
          <a:xfrm>
            <a:off x="228600" y="381000"/>
            <a:ext cx="8763000" cy="6555641"/>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וְלֹֽא־אָב֤וּ </a:t>
            </a:r>
            <a:r>
              <a:rPr lang="he-IL" sz="2800" dirty="0">
                <a:latin typeface="SBL Hebrew" pitchFamily="2" charset="-79"/>
                <a:cs typeface="SBL Hebrew" pitchFamily="2" charset="-79"/>
              </a:rPr>
              <a:t>הָאֲנָשִׁים֙ לִשְׁמֹ֣עַֽ ל֔וֹ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וַיַּחֲזֵ֤ק </a:t>
            </a:r>
            <a:r>
              <a:rPr lang="he-IL" sz="2800" dirty="0">
                <a:latin typeface="SBL Hebrew" pitchFamily="2" charset="-79"/>
                <a:cs typeface="SBL Hebrew" pitchFamily="2" charset="-79"/>
              </a:rPr>
              <a:t>הָאִישׁ֙ בְּפִ֣ילַגְשׁ֔וֹ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וַיֹּצֵ֥א </a:t>
            </a:r>
            <a:r>
              <a:rPr lang="he-IL" sz="2800" dirty="0">
                <a:latin typeface="SBL Hebrew" pitchFamily="2" charset="-79"/>
                <a:cs typeface="SBL Hebrew" pitchFamily="2" charset="-79"/>
              </a:rPr>
              <a:t>אֲלֵיהֶ֖ם הַח֑וּץ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וַיֵּדְע֣וּ </a:t>
            </a:r>
            <a:r>
              <a:rPr lang="he-IL" sz="2800" dirty="0">
                <a:latin typeface="SBL Hebrew" pitchFamily="2" charset="-79"/>
                <a:cs typeface="SBL Hebrew" pitchFamily="2" charset="-79"/>
              </a:rPr>
              <a:t>א֠וֹתָהּ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וַיִּֽתְעַלְּלוּ־בָ֤הּ </a:t>
            </a:r>
            <a:r>
              <a:rPr lang="he-IL" sz="2800" dirty="0">
                <a:latin typeface="SBL Hebrew" pitchFamily="2" charset="-79"/>
                <a:cs typeface="SBL Hebrew" pitchFamily="2" charset="-79"/>
              </a:rPr>
              <a:t>כָּל־הַלַּ֙יְלָה֙ עַד־הַבֹּ֔קֶר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וַֽיְשַׁלְּח֖וּהָ </a:t>
            </a:r>
            <a:r>
              <a:rPr lang="he-IL" sz="2800" dirty="0">
                <a:latin typeface="SBL Hebrew" pitchFamily="2" charset="-79"/>
                <a:cs typeface="SBL Hebrew" pitchFamily="2" charset="-79"/>
              </a:rPr>
              <a:t>בעלות כַּעֲל֥וֹת הַשָּֽׁחַר׃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וַתָּבֹ֥א הָאִשָּׁ֖ה לִפְנ֣וֹת הַבֹּ֑קֶר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וַתִּפֹּ֞ל פֶּ֧תַח בֵּית־הָאִ֛ישׁ אֲשֶׁר־אֲדוֹנֶ֥יהָ שָּׁ֖ם עַד־הָאֽוֹר׃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וַיָּ֨קָם אֲדֹנֶ֜יהָ בַּבֹּ֗קֶר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וַיִּפְתַּח֙ דַּלְת֣וֹת הַבַּ֔יִת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וַיֵּצֵ֖א לָלֶ֣כֶת לְדַרְכּ֑וֹ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he-IL" sz="2800" dirty="0">
                <a:latin typeface="SBL Hebrew" pitchFamily="2" charset="-79"/>
                <a:cs typeface="SBL Hebrew" pitchFamily="2" charset="-79"/>
              </a:rPr>
              <a:t>וְהִנֵּ֧ה הָאִשָּׁ֣ה פִֽילַגְשׁ֗וֹ נֹפֶ֙לֶת֙ פֶּ֣תַח הַבַּ֔יִת וְיָדֶ֖יהָ עַל־הַסַּֽף׃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4120810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543800" y="0"/>
            <a:ext cx="14478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19:28-29</a:t>
            </a:r>
            <a:endParaRPr lang="en-US" sz="1200" dirty="0"/>
          </a:p>
        </p:txBody>
      </p:sp>
      <p:sp>
        <p:nvSpPr>
          <p:cNvPr id="3" name="Rectangle 2"/>
          <p:cNvSpPr/>
          <p:nvPr/>
        </p:nvSpPr>
        <p:spPr>
          <a:xfrm>
            <a:off x="228600" y="381000"/>
            <a:ext cx="8763000" cy="5262979"/>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וַיֹּ֧אמֶר אֵלֶ֛יהָ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ק֥וּמִי </a:t>
            </a:r>
            <a:r>
              <a:rPr lang="he-IL" sz="2800" dirty="0">
                <a:latin typeface="SBL Hebrew" pitchFamily="2" charset="-79"/>
                <a:cs typeface="SBL Hebrew" pitchFamily="2" charset="-79"/>
              </a:rPr>
              <a:t>וְנֵלֵ֖כָה וְאֵ֣ין עֹנֶ֑ה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וַיִּקָּחֶ֙הָ֙ </a:t>
            </a:r>
            <a:r>
              <a:rPr lang="he-IL" sz="2800" dirty="0">
                <a:latin typeface="SBL Hebrew" pitchFamily="2" charset="-79"/>
                <a:cs typeface="SBL Hebrew" pitchFamily="2" charset="-79"/>
              </a:rPr>
              <a:t>עַֽל־הַחֲמ֔וֹר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וַיָּ֣קָם </a:t>
            </a:r>
            <a:r>
              <a:rPr lang="he-IL" sz="2800" dirty="0">
                <a:latin typeface="SBL Hebrew" pitchFamily="2" charset="-79"/>
                <a:cs typeface="SBL Hebrew" pitchFamily="2" charset="-79"/>
              </a:rPr>
              <a:t>הָאִ֔ישׁ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וַיֵּ֖לֶךְ </a:t>
            </a:r>
            <a:r>
              <a:rPr lang="he-IL" sz="2800" dirty="0">
                <a:latin typeface="SBL Hebrew" pitchFamily="2" charset="-79"/>
                <a:cs typeface="SBL Hebrew" pitchFamily="2" charset="-79"/>
              </a:rPr>
              <a:t>לִמְקֹמֽוֹ׃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וַיָּבֹ֣א אֶל־בֵּית֗וֹ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וַיִּקַּ֤ח אֶת־הַֽמַּאֲכֶ֙לֶת֙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וַיַּחֲזֵ֣ק בְּפִֽילַגְשׁ֔וֹ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וַֽיְנַתְּחֶ֙הָ֙ לַעֲצָמֶ֔יהָ לִשְׁנֵ֥ים עָשָׂ֖ר נְתָחִ֑ים </a:t>
            </a:r>
            <a:endParaRPr lang="en-US" sz="2800" dirty="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וַֽיְשַׁלְּחֶ֔הָ בְּכֹ֖ל גְּב֥וּל יִשְׂרָאֵֽל׃ </a:t>
            </a:r>
          </a:p>
          <a:p>
            <a:pPr algn="r" defTabSz="457200" rtl="1">
              <a:tabLst>
                <a:tab pos="228600" algn="r"/>
                <a:tab pos="457200" algn="r"/>
                <a:tab pos="685800" algn="r"/>
                <a:tab pos="914400" algn="r"/>
              </a:tabLst>
            </a:pPr>
            <a:endParaRPr lang="he-IL" sz="2800" dirty="0">
              <a:latin typeface="SBL Hebrew" pitchFamily="2" charset="-79"/>
              <a:cs typeface="SBL Hebrew" pitchFamily="2" charset="-79"/>
            </a:endParaRPr>
          </a:p>
        </p:txBody>
      </p:sp>
    </p:spTree>
    <p:extLst>
      <p:ext uri="{BB962C8B-B14F-4D97-AF65-F5344CB8AC3E}">
        <p14:creationId xmlns:p14="http://schemas.microsoft.com/office/powerpoint/2010/main" val="1804708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19:30</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וְהָיָ֣ה </a:t>
            </a:r>
            <a:r>
              <a:rPr lang="he-IL" sz="2800" dirty="0">
                <a:latin typeface="SBL Hebrew" pitchFamily="2" charset="-79"/>
                <a:cs typeface="SBL Hebrew" pitchFamily="2" charset="-79"/>
              </a:rPr>
              <a:t>כָל־הָרֹאֶ֗ה וְאָמַר֙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לֹֽא־נִהְיְתָ֤ה </a:t>
            </a:r>
            <a:r>
              <a:rPr lang="he-IL" sz="2800" dirty="0">
                <a:latin typeface="SBL Hebrew" pitchFamily="2" charset="-79"/>
                <a:cs typeface="SBL Hebrew" pitchFamily="2" charset="-79"/>
              </a:rPr>
              <a:t>וְלֹֽא־נִרְאֲתָה֙ כָּזֹ֔את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לְמִיּ֞וֹם </a:t>
            </a:r>
            <a:r>
              <a:rPr lang="he-IL" sz="2800" dirty="0">
                <a:latin typeface="SBL Hebrew" pitchFamily="2" charset="-79"/>
                <a:cs typeface="SBL Hebrew" pitchFamily="2" charset="-79"/>
              </a:rPr>
              <a:t>עֲל֤וֹת בְּנֵֽי־יִשְׂרָאֵל֙ מֵאֶ֣רֶץ מִצְרַ֔יִם עַ֖ד הַיּ֣וֹם הַזֶּ֑ה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שִֽׂימוּ־לָכֶ֥ם </a:t>
            </a:r>
            <a:r>
              <a:rPr lang="he-IL" sz="2800" dirty="0">
                <a:latin typeface="SBL Hebrew" pitchFamily="2" charset="-79"/>
                <a:cs typeface="SBL Hebrew" pitchFamily="2" charset="-79"/>
              </a:rPr>
              <a:t>עָלֶ֖יהָ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עֻ֥צוּ וְדַבֵּֽרוּ</a:t>
            </a:r>
            <a:r>
              <a:rPr lang="he-IL" sz="2800" dirty="0">
                <a:latin typeface="SBL Hebrew" pitchFamily="2" charset="-79"/>
                <a:cs typeface="SBL Hebrew" pitchFamily="2" charset="-79"/>
              </a:rPr>
              <a:t>׃ </a:t>
            </a:r>
          </a:p>
        </p:txBody>
      </p:sp>
    </p:spTree>
    <p:extLst>
      <p:ext uri="{BB962C8B-B14F-4D97-AF65-F5344CB8AC3E}">
        <p14:creationId xmlns:p14="http://schemas.microsoft.com/office/powerpoint/2010/main" val="8611257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19:30</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וְהָיָ֣ה </a:t>
            </a:r>
            <a:r>
              <a:rPr lang="he-IL" sz="2800" dirty="0">
                <a:latin typeface="SBL Hebrew" pitchFamily="2" charset="-79"/>
                <a:cs typeface="SBL Hebrew" pitchFamily="2" charset="-79"/>
              </a:rPr>
              <a:t>כָל־הָרֹאֶ֗ה וְאָמַר֙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לֹֽא־נִהְיְתָ֤ה </a:t>
            </a:r>
            <a:r>
              <a:rPr lang="he-IL" sz="2800" dirty="0">
                <a:latin typeface="SBL Hebrew" pitchFamily="2" charset="-79"/>
                <a:cs typeface="SBL Hebrew" pitchFamily="2" charset="-79"/>
              </a:rPr>
              <a:t>וְלֹֽא־נִרְאֲתָה֙ כָּזֹ֔את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a:latin typeface="SBL Hebrew" pitchFamily="2" charset="-79"/>
                <a:cs typeface="SBL Hebrew" pitchFamily="2" charset="-79"/>
              </a:rPr>
              <a:t>	</a:t>
            </a: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לְמִיּ֞וֹם </a:t>
            </a:r>
            <a:r>
              <a:rPr lang="he-IL" sz="2800" dirty="0">
                <a:latin typeface="SBL Hebrew" pitchFamily="2" charset="-79"/>
                <a:cs typeface="SBL Hebrew" pitchFamily="2" charset="-79"/>
              </a:rPr>
              <a:t>עֲל֤וֹת בְּנֵֽי־יִשְׂרָאֵל֙ מֵאֶ֣רֶץ מִצְרַ֔יִם עַ֖ד הַיּ֣וֹם הַזֶּ֑ה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שִֽׂימוּ־לָכֶ֥ם </a:t>
            </a:r>
            <a:r>
              <a:rPr lang="he-IL" sz="2800" dirty="0">
                <a:latin typeface="SBL Hebrew" pitchFamily="2" charset="-79"/>
                <a:cs typeface="SBL Hebrew" pitchFamily="2" charset="-79"/>
              </a:rPr>
              <a:t>עָלֶ֖יהָ </a:t>
            </a:r>
            <a:endParaRPr lang="en-US"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en-US" sz="2800" dirty="0" smtClean="0">
                <a:latin typeface="SBL Hebrew" pitchFamily="2" charset="-79"/>
                <a:cs typeface="SBL Hebrew" pitchFamily="2" charset="-79"/>
              </a:rPr>
              <a:t>	</a:t>
            </a:r>
            <a:r>
              <a:rPr lang="en-US" sz="2800" dirty="0">
                <a:latin typeface="SBL Hebrew" pitchFamily="2" charset="-79"/>
                <a:cs typeface="SBL Hebrew" pitchFamily="2" charset="-79"/>
              </a:rPr>
              <a:t>	</a:t>
            </a:r>
            <a:r>
              <a:rPr lang="he-IL" sz="2800" dirty="0" smtClean="0">
                <a:latin typeface="SBL Hebrew" pitchFamily="2" charset="-79"/>
                <a:cs typeface="SBL Hebrew" pitchFamily="2" charset="-79"/>
              </a:rPr>
              <a:t>עֻ֥צוּ וְדַבֵּֽרוּ</a:t>
            </a:r>
            <a:r>
              <a:rPr lang="he-IL" sz="2800" dirty="0">
                <a:latin typeface="SBL Hebrew" pitchFamily="2" charset="-79"/>
                <a:cs typeface="SBL Hebrew" pitchFamily="2" charset="-79"/>
              </a:rPr>
              <a:t>׃ </a:t>
            </a:r>
          </a:p>
        </p:txBody>
      </p:sp>
      <p:sp>
        <p:nvSpPr>
          <p:cNvPr id="4" name="TextBox 3"/>
          <p:cNvSpPr txBox="1"/>
          <p:nvPr/>
        </p:nvSpPr>
        <p:spPr>
          <a:xfrm>
            <a:off x="304800" y="3657600"/>
            <a:ext cx="8686800" cy="1077218"/>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[NET Bible]</a:t>
            </a:r>
          </a:p>
          <a:p>
            <a:r>
              <a:rPr lang="en-US" sz="1600" baseline="30000" dirty="0"/>
              <a:t>66 </a:t>
            </a:r>
            <a:r>
              <a:rPr lang="en-US" sz="1600" b="1" dirty="0" err="1"/>
              <a:t>tc</a:t>
            </a:r>
            <a:r>
              <a:rPr lang="en-US" sz="1600" b="1" dirty="0"/>
              <a:t> </a:t>
            </a:r>
            <a:r>
              <a:rPr lang="en-US" sz="1600" dirty="0"/>
              <a:t>Codex </a:t>
            </a:r>
            <a:r>
              <a:rPr lang="en-US" sz="1600" dirty="0" err="1"/>
              <a:t>Alexandrinus</a:t>
            </a:r>
            <a:r>
              <a:rPr lang="en-US" sz="1600" dirty="0"/>
              <a:t> (A) of the (original) LXX has the following additional words: "And he instructed the men whom he sent out, 'Thus you will say to every male Israelite: "There has never been anything like this from the day the Israelites left Egypt till the present day."'" </a:t>
            </a:r>
            <a:endParaRPr lang="en-CA"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863816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35846"/>
            <a:ext cx="8077200" cy="3693319"/>
          </a:xfrm>
          <a:prstGeom prst="rect">
            <a:avLst/>
          </a:prstGeom>
        </p:spPr>
        <p:txBody>
          <a:bodyPr wrap="square">
            <a:spAutoFit/>
          </a:bodyPr>
          <a:lstStyle/>
          <a:p>
            <a:r>
              <a:rPr lang="en-US" dirty="0"/>
              <a:t>The evidence of his skill is there to be seen in the compounded dramatic ironies. It is the hospitable and courteous urgings of the Levite’s father–in-law [</a:t>
            </a:r>
            <a:r>
              <a:rPr lang="en-US" dirty="0" err="1"/>
              <a:t>Judg</a:t>
            </a:r>
            <a:r>
              <a:rPr lang="en-US" dirty="0"/>
              <a:t>, p. 278] which cause the delay in departure that prevents the party from reaching the safety of Ephraim by nightfall. The servant’s advice to stop for the night in </a:t>
            </a:r>
            <a:r>
              <a:rPr lang="en-US" dirty="0" err="1"/>
              <a:t>Jebus</a:t>
            </a:r>
            <a:r>
              <a:rPr lang="en-US" dirty="0"/>
              <a:t> (a city outside the Israelite alliance) would if followed have averted the calamity. The disgraceful lack of hospitality by the </a:t>
            </a:r>
            <a:r>
              <a:rPr lang="en-US" dirty="0" err="1"/>
              <a:t>Benjaminites</a:t>
            </a:r>
            <a:r>
              <a:rPr lang="en-US" dirty="0"/>
              <a:t> is repaired through the offer of possibly the one man in town the sanctity of whose hearth and board is not protected by fear of reprisal through blood-kinship and political ties within the city.</a:t>
            </a:r>
          </a:p>
          <a:p>
            <a:r>
              <a:rPr lang="en-US" dirty="0"/>
              <a:t>(S. D. Currie, “Biblical Studies for a Seminar on Sexuality and the Human Community,” </a:t>
            </a:r>
            <a:r>
              <a:rPr lang="en-US" i="1" dirty="0"/>
              <a:t>Austin Seminary Bulletin</a:t>
            </a:r>
            <a:r>
              <a:rPr lang="en-US" dirty="0"/>
              <a:t> 87 [1971], 14.)</a:t>
            </a:r>
          </a:p>
          <a:p>
            <a:endParaRPr lang="en-US" dirty="0"/>
          </a:p>
          <a:p>
            <a:r>
              <a:rPr lang="en-US" dirty="0"/>
              <a:t>Robert G. Boling, </a:t>
            </a:r>
            <a:r>
              <a:rPr lang="en-US" i="1" dirty="0"/>
              <a:t>JUDGES</a:t>
            </a:r>
            <a:r>
              <a:rPr lang="en-US" dirty="0"/>
              <a:t> (The Anchor Yale Bible; New Haven: Yale University Press, 1974), 277-278.</a:t>
            </a:r>
            <a:endParaRPr lang="en-CA" dirty="0"/>
          </a:p>
        </p:txBody>
      </p:sp>
    </p:spTree>
    <p:extLst>
      <p:ext uri="{BB962C8B-B14F-4D97-AF65-F5344CB8AC3E}">
        <p14:creationId xmlns:p14="http://schemas.microsoft.com/office/powerpoint/2010/main" val="1109335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p:cNvGraphicFramePr>
            <a:graphicFrameLocks noGrp="1"/>
          </p:cNvGraphicFramePr>
          <p:nvPr>
            <p:extLst>
              <p:ext uri="{D42A27DB-BD31-4B8C-83A1-F6EECF244321}">
                <p14:modId xmlns:p14="http://schemas.microsoft.com/office/powerpoint/2010/main" val="2385842027"/>
              </p:ext>
            </p:extLst>
          </p:nvPr>
        </p:nvGraphicFramePr>
        <p:xfrm>
          <a:off x="228600" y="2286000"/>
          <a:ext cx="8763000" cy="1219200"/>
        </p:xfrm>
        <a:graphic>
          <a:graphicData uri="http://schemas.openxmlformats.org/drawingml/2006/table">
            <a:tbl>
              <a:tblPr>
                <a:tableStyleId>{793D81CF-94F2-401A-BA57-92F5A7B2D0C5}</a:tableStyleId>
              </a:tblPr>
              <a:tblGrid>
                <a:gridCol w="8763000"/>
              </a:tblGrid>
              <a:tr h="1219200">
                <a:tc>
                  <a:txBody>
                    <a:bodyPr/>
                    <a:lstStyle/>
                    <a:p>
                      <a:pPr rtl="0"/>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[Anchor] </a:t>
                      </a:r>
                    </a:p>
                    <a:p>
                      <a:pPr rtl="0"/>
                      <a:r>
                        <a:rPr lang="en-US" sz="1600" b="0" i="1" u="none" strike="noStrike" kern="1200" baseline="0" dirty="0" smtClean="0">
                          <a:solidFill>
                            <a:schemeClr val="tx1"/>
                          </a:solidFill>
                          <a:latin typeface="SBL Hebrew" panose="02000000000000000000" pitchFamily="2" charset="-79"/>
                          <a:ea typeface="+mn-ea"/>
                          <a:cs typeface="SBL Hebrew" panose="02000000000000000000" pitchFamily="2" charset="-79"/>
                        </a:rPr>
                        <a:t>a man, a Levite</a:t>
                      </a:r>
                      <a:r>
                        <a:rPr lang="en-US" sz="1600" b="0" i="0" u="none" strike="noStrike" kern="1200" baseline="0" dirty="0" smtClean="0">
                          <a:solidFill>
                            <a:schemeClr val="tx1"/>
                          </a:solidFill>
                          <a:latin typeface="SBL Hebrew" panose="02000000000000000000" pitchFamily="2" charset="-79"/>
                          <a:ea typeface="+mn-ea"/>
                          <a:cs typeface="SBL Hebrew" panose="02000000000000000000" pitchFamily="2" charset="-79"/>
                        </a:rPr>
                        <a:t>. Conscious </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contrast (narrative inversion) to the preceding story of “a young Levite” (18:3). This one resides in </a:t>
                      </a:r>
                      <a:r>
                        <a:rPr lang="en-US" sz="1600" b="0" i="0" u="none" strike="noStrike" kern="1200" baseline="0" dirty="0" smtClean="0">
                          <a:solidFill>
                            <a:srgbClr val="FF33CC"/>
                          </a:solidFill>
                          <a:latin typeface="SBL Hebrew" panose="02000000000000000000" pitchFamily="2" charset="-79"/>
                          <a:ea typeface="+mn-ea"/>
                          <a:cs typeface="SBL Hebrew" panose="02000000000000000000" pitchFamily="2" charset="-79"/>
                        </a:rPr>
                        <a:t>the north </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and acquires a concubine from </a:t>
                      </a:r>
                      <a:r>
                        <a:rPr lang="en-US" sz="1600" b="0" i="0" u="none" strike="noStrike" kern="1200" baseline="0" dirty="0" smtClean="0">
                          <a:solidFill>
                            <a:srgbClr val="0000FF"/>
                          </a:solidFill>
                          <a:latin typeface="SBL Hebrew" panose="02000000000000000000" pitchFamily="2" charset="-79"/>
                          <a:ea typeface="+mn-ea"/>
                          <a:cs typeface="SBL Hebrew" panose="02000000000000000000" pitchFamily="2" charset="-79"/>
                        </a:rPr>
                        <a:t>the south</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a partial antithesis of Micah’s “priest” (17:7–12).</a:t>
                      </a:r>
                    </a:p>
                  </a:txBody>
                  <a:tcPr>
                    <a:lnL w="12700" cmpd="sng">
                      <a:noFill/>
                    </a:lnL>
                    <a:lnR>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19:1</a:t>
            </a:r>
            <a:endParaRPr lang="en-US" sz="1200" dirty="0"/>
          </a:p>
        </p:txBody>
      </p:sp>
      <p:sp>
        <p:nvSpPr>
          <p:cNvPr id="7" name="Rectangle 6"/>
          <p:cNvSpPr/>
          <p:nvPr/>
        </p:nvSpPr>
        <p:spPr>
          <a:xfrm>
            <a:off x="1524000" y="4826913"/>
            <a:ext cx="7391400" cy="861774"/>
          </a:xfrm>
          <a:prstGeom prst="rect">
            <a:avLst/>
          </a:prstGeom>
        </p:spPr>
        <p:txBody>
          <a:bodyPr wrap="square">
            <a:spAutoFit/>
          </a:bodyPr>
          <a:lstStyle/>
          <a:p>
            <a:pPr algn="r" rtl="1"/>
            <a:r>
              <a:rPr lang="en-CA" sz="1200" dirty="0" smtClean="0">
                <a:latin typeface="SBL Hebrew" panose="02000000000000000000" pitchFamily="2" charset="-79"/>
                <a:cs typeface="SBL Hebrew" panose="02000000000000000000" pitchFamily="2" charset="-79"/>
              </a:rPr>
              <a:t>Judges 18:3</a:t>
            </a:r>
            <a:endParaRPr lang="en-CA" sz="1200" dirty="0">
              <a:latin typeface="SBL Hebrew" panose="02000000000000000000" pitchFamily="2" charset="-79"/>
              <a:cs typeface="SBL Hebrew" panose="02000000000000000000" pitchFamily="2" charset="-79"/>
            </a:endParaRPr>
          </a:p>
          <a:p>
            <a:pPr algn="r" rtl="1"/>
            <a:r>
              <a:rPr lang="he-IL" dirty="0">
                <a:latin typeface="SBL Hebrew" panose="02000000000000000000" pitchFamily="2" charset="-79"/>
                <a:cs typeface="SBL Hebrew" panose="02000000000000000000" pitchFamily="2" charset="-79"/>
              </a:rPr>
              <a:t>הֵ֚מָּה עִם־בֵּ֣ית מִיכָ֔ה וְהֵ֣מָּה הִכִּ֔ירוּ אֶת־ק֥וֹל </a:t>
            </a:r>
            <a:r>
              <a:rPr lang="he-IL" dirty="0">
                <a:solidFill>
                  <a:srgbClr val="FF33CC"/>
                </a:solidFill>
                <a:latin typeface="SBL Hebrew" panose="02000000000000000000" pitchFamily="2" charset="-79"/>
                <a:cs typeface="SBL Hebrew" panose="02000000000000000000" pitchFamily="2" charset="-79"/>
              </a:rPr>
              <a:t>הַנַּ֖עַר הַלֵּוִ֑י </a:t>
            </a:r>
            <a:endParaRPr lang="en-US" dirty="0" smtClean="0">
              <a:solidFill>
                <a:srgbClr val="FF33CC"/>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וַיָּס֣וּרוּ </a:t>
            </a:r>
            <a:r>
              <a:rPr lang="he-IL" dirty="0">
                <a:latin typeface="SBL Hebrew" panose="02000000000000000000" pitchFamily="2" charset="-79"/>
                <a:cs typeface="SBL Hebrew" panose="02000000000000000000" pitchFamily="2" charset="-79"/>
              </a:rPr>
              <a:t>שָׁ֗ם וַיֹּ֤אמְרוּ לוֹ֙ מִֽי־הֱבִיאֲךָ֣ הֲלֹ֔ם וּמָֽה־אַתָּ֥ה עֹשֶׂ֛ה בָּזֶ֖ה וּמַה־לְּךָ֥ פֹֽה׃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1524000" y="3352800"/>
            <a:ext cx="7391400" cy="1138773"/>
          </a:xfrm>
          <a:prstGeom prst="rect">
            <a:avLst/>
          </a:prstGeom>
        </p:spPr>
        <p:txBody>
          <a:bodyPr wrap="square">
            <a:spAutoFit/>
          </a:bodyPr>
          <a:lstStyle/>
          <a:p>
            <a:pPr algn="r" rtl="1"/>
            <a:r>
              <a:rPr lang="en-CA" sz="1200" dirty="0">
                <a:latin typeface="SBL Hebrew" panose="02000000000000000000" pitchFamily="2" charset="-79"/>
                <a:cs typeface="SBL Hebrew" panose="02000000000000000000" pitchFamily="2" charset="-79"/>
              </a:rPr>
              <a:t>Judges 17:7-8</a:t>
            </a:r>
          </a:p>
          <a:p>
            <a:pPr algn="r" rtl="1"/>
            <a:r>
              <a:rPr lang="he-IL" dirty="0">
                <a:latin typeface="SBL Hebrew" panose="02000000000000000000" pitchFamily="2" charset="-79"/>
                <a:cs typeface="SBL Hebrew" panose="02000000000000000000" pitchFamily="2" charset="-79"/>
              </a:rPr>
              <a:t>וַיְהִי־נַ֗עַר </a:t>
            </a:r>
            <a:r>
              <a:rPr lang="he-IL" dirty="0">
                <a:solidFill>
                  <a:srgbClr val="0000FF"/>
                </a:solidFill>
                <a:latin typeface="SBL Hebrew" panose="02000000000000000000" pitchFamily="2" charset="-79"/>
                <a:cs typeface="SBL Hebrew" panose="02000000000000000000" pitchFamily="2" charset="-79"/>
              </a:rPr>
              <a:t>מִבֵּ֥ית לֶ֙חֶם֙ יְהוּדָ֔ה </a:t>
            </a:r>
            <a:r>
              <a:rPr lang="he-IL" dirty="0">
                <a:latin typeface="SBL Hebrew" panose="02000000000000000000" pitchFamily="2" charset="-79"/>
                <a:cs typeface="SBL Hebrew" panose="02000000000000000000" pitchFamily="2" charset="-79"/>
              </a:rPr>
              <a:t>מִמִּשְׁפַּ֖חַת </a:t>
            </a:r>
            <a:r>
              <a:rPr lang="he-IL" dirty="0">
                <a:solidFill>
                  <a:srgbClr val="0000FF"/>
                </a:solidFill>
                <a:latin typeface="SBL Hebrew" panose="02000000000000000000" pitchFamily="2" charset="-79"/>
                <a:cs typeface="SBL Hebrew" panose="02000000000000000000" pitchFamily="2" charset="-79"/>
              </a:rPr>
              <a:t>יְהוּדָ֑ה</a:t>
            </a:r>
            <a:r>
              <a:rPr lang="he-IL" dirty="0">
                <a:latin typeface="SBL Hebrew" panose="02000000000000000000" pitchFamily="2" charset="-79"/>
                <a:cs typeface="SBL Hebrew" panose="02000000000000000000" pitchFamily="2" charset="-79"/>
              </a:rPr>
              <a:t> וְה֥וּא לֵוִ֖י וְה֥וּא גָֽר־שָֽׁם׃ </a:t>
            </a:r>
          </a:p>
          <a:p>
            <a:pPr algn="r" rtl="1"/>
            <a:r>
              <a:rPr lang="he-IL" dirty="0">
                <a:latin typeface="SBL Hebrew" panose="02000000000000000000" pitchFamily="2" charset="-79"/>
                <a:cs typeface="SBL Hebrew" panose="02000000000000000000" pitchFamily="2" charset="-79"/>
              </a:rPr>
              <a:t>וַיֵּ֙לֶךְ הָאִ֜ישׁ מֵהָעִ֗יר </a:t>
            </a:r>
            <a:r>
              <a:rPr lang="he-IL" dirty="0">
                <a:solidFill>
                  <a:srgbClr val="0000FF"/>
                </a:solidFill>
                <a:latin typeface="SBL Hebrew" panose="02000000000000000000" pitchFamily="2" charset="-79"/>
                <a:cs typeface="SBL Hebrew" panose="02000000000000000000" pitchFamily="2" charset="-79"/>
              </a:rPr>
              <a:t>מִבֵּ֥ית לֶ֙חֶם֙ יְהוּדָ֔ה </a:t>
            </a:r>
            <a:r>
              <a:rPr lang="he-IL" dirty="0">
                <a:latin typeface="SBL Hebrew" panose="02000000000000000000" pitchFamily="2" charset="-79"/>
                <a:cs typeface="SBL Hebrew" panose="02000000000000000000" pitchFamily="2" charset="-79"/>
              </a:rPr>
              <a:t>לָג֖וּר בַּאֲשֶׁ֣ר יִמְצָ֑א </a:t>
            </a:r>
            <a:endParaRPr lang="en-US" dirty="0">
              <a:latin typeface="SBL Hebrew" panose="02000000000000000000" pitchFamily="2" charset="-79"/>
              <a:cs typeface="SBL Hebrew" panose="02000000000000000000" pitchFamily="2" charset="-79"/>
            </a:endParaRPr>
          </a:p>
          <a:p>
            <a:pPr algn="r" rtl="1"/>
            <a:r>
              <a:rPr lang="he-IL" dirty="0">
                <a:latin typeface="SBL Hebrew" panose="02000000000000000000" pitchFamily="2" charset="-79"/>
                <a:cs typeface="SBL Hebrew" panose="02000000000000000000" pitchFamily="2" charset="-79"/>
              </a:rPr>
              <a:t>וַיָּבֹ֧א </a:t>
            </a:r>
            <a:r>
              <a:rPr lang="he-IL" dirty="0">
                <a:solidFill>
                  <a:srgbClr val="FF33CC"/>
                </a:solidFill>
                <a:latin typeface="SBL Hebrew" panose="02000000000000000000" pitchFamily="2" charset="-79"/>
                <a:cs typeface="SBL Hebrew" panose="02000000000000000000" pitchFamily="2" charset="-79"/>
              </a:rPr>
              <a:t>הַר־אֶפְרַ֛יִם</a:t>
            </a:r>
            <a:r>
              <a:rPr lang="he-IL" dirty="0">
                <a:latin typeface="SBL Hebrew" panose="02000000000000000000" pitchFamily="2" charset="-79"/>
                <a:cs typeface="SBL Hebrew" panose="02000000000000000000" pitchFamily="2" charset="-79"/>
              </a:rPr>
              <a:t> עַד־בֵּ֥ית מִיכָ֖ה לַעֲשׂ֥וֹת דַּרְכּֽוֹ׃</a:t>
            </a:r>
            <a:endParaRPr lang="en-CA" dirty="0">
              <a:latin typeface="SBL Hebrew" panose="02000000000000000000" pitchFamily="2" charset="-79"/>
              <a:cs typeface="SBL Hebrew" panose="02000000000000000000" pitchFamily="2" charset="-79"/>
            </a:endParaRPr>
          </a:p>
        </p:txBody>
      </p:sp>
      <p:sp>
        <p:nvSpPr>
          <p:cNvPr id="12" name="Rectangle 11"/>
          <p:cNvSpPr/>
          <p:nvPr/>
        </p:nvSpPr>
        <p:spPr>
          <a:xfrm>
            <a:off x="228600" y="381000"/>
            <a:ext cx="8763000" cy="138499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בַּיָּמִ֣ים הָהֵ֔ם וּמֶ֖לֶךְ אֵ֣ין בְּיִשְׂרָאֵ֑ל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וַיְהִ֣י ׀ אִ֣ישׁ לֵוִ֗י גָּ֚ר בְּיַרְכְּתֵ֣י </a:t>
            </a:r>
            <a:r>
              <a:rPr lang="he-IL" sz="2800" dirty="0">
                <a:solidFill>
                  <a:srgbClr val="FF33CC"/>
                </a:solidFill>
                <a:latin typeface="SBL Hebrew" pitchFamily="2" charset="-79"/>
                <a:cs typeface="SBL Hebrew" pitchFamily="2" charset="-79"/>
              </a:rPr>
              <a:t>הַר־אֶפְרַ֔יִם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וַיִּֽקַּֽח־לוֹ֙ אִשָּׁ֣ה פִילֶ֔גֶשׁ </a:t>
            </a:r>
            <a:r>
              <a:rPr lang="he-IL" sz="2800" dirty="0">
                <a:solidFill>
                  <a:srgbClr val="0000FF"/>
                </a:solidFill>
                <a:latin typeface="SBL Hebrew" pitchFamily="2" charset="-79"/>
                <a:cs typeface="SBL Hebrew" pitchFamily="2" charset="-79"/>
              </a:rPr>
              <a:t>מִבֵּ֥ית לֶ֖חֶם יְהוּדָֽה</a:t>
            </a:r>
            <a:r>
              <a:rPr lang="he-IL" sz="2800" dirty="0">
                <a:latin typeface="SBL Hebrew" pitchFamily="2" charset="-79"/>
                <a:cs typeface="SBL Hebrew" pitchFamily="2" charset="-79"/>
              </a:rPr>
              <a:t>׃ </a:t>
            </a:r>
          </a:p>
        </p:txBody>
      </p:sp>
    </p:spTree>
    <p:extLst>
      <p:ext uri="{BB962C8B-B14F-4D97-AF65-F5344CB8AC3E}">
        <p14:creationId xmlns:p14="http://schemas.microsoft.com/office/powerpoint/2010/main" val="252377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a:t>
            </a:r>
            <a:endParaRPr lang="en-US" sz="1200" dirty="0"/>
          </a:p>
        </p:txBody>
      </p:sp>
      <p:sp>
        <p:nvSpPr>
          <p:cNvPr id="6" name="Rectangle 5"/>
          <p:cNvSpPr/>
          <p:nvPr/>
        </p:nvSpPr>
        <p:spPr>
          <a:xfrm>
            <a:off x="228600" y="381000"/>
            <a:ext cx="8763000" cy="1384995"/>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וַתִּזְנֶ֤ה עָלָיו֙ פִּֽילַגְשׁ֔וֹ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וַתֵּ֤לֶךְ מֵֽאִתּוֹ֙ אֶל־בֵּ֣ית אָבִ֔יהָ אֶל־בֵּ֥ית לֶ֖חֶם יְהוּדָ֑ה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וַתְּהִי־שָׁ֕ם יָמִ֖ים אַרְבָּעָ֥ה חֳדָשִֽׁים׃ </a:t>
            </a:r>
          </a:p>
        </p:txBody>
      </p:sp>
    </p:spTree>
    <p:extLst>
      <p:ext uri="{BB962C8B-B14F-4D97-AF65-F5344CB8AC3E}">
        <p14:creationId xmlns:p14="http://schemas.microsoft.com/office/powerpoint/2010/main" val="358547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66388795"/>
              </p:ext>
            </p:extLst>
          </p:nvPr>
        </p:nvGraphicFramePr>
        <p:xfrm>
          <a:off x="228600" y="2286000"/>
          <a:ext cx="8763000" cy="3261360"/>
        </p:xfrm>
        <a:graphic>
          <a:graphicData uri="http://schemas.openxmlformats.org/drawingml/2006/table">
            <a:tbl>
              <a:tblPr>
                <a:tableStyleId>{793D81CF-94F2-401A-BA57-92F5A7B2D0C5}</a:tableStyleId>
              </a:tblPr>
              <a:tblGrid>
                <a:gridCol w="8763000"/>
              </a:tblGrid>
              <a:tr h="1219200">
                <a:tc>
                  <a:txBody>
                    <a:bodyPr/>
                    <a:lstStyle/>
                    <a:p>
                      <a:r>
                        <a:rPr lang="en-US" sz="1600" dirty="0" smtClean="0">
                          <a:latin typeface="SBL Hebrew" panose="02000000000000000000" pitchFamily="2" charset="-79"/>
                          <a:cs typeface="SBL Hebrew" panose="02000000000000000000" pitchFamily="2" charset="-79"/>
                        </a:rPr>
                        <a:t>[NET]</a:t>
                      </a:r>
                    </a:p>
                    <a:p>
                      <a:r>
                        <a:rPr lang="en-US" sz="1600" b="0" i="0" u="none" strike="noStrike" kern="1200" baseline="30000" dirty="0" smtClean="0">
                          <a:solidFill>
                            <a:schemeClr val="dk1"/>
                          </a:solidFill>
                          <a:latin typeface="SBL Hebrew" panose="02000000000000000000" pitchFamily="2" charset="-79"/>
                          <a:ea typeface="+mn-ea"/>
                          <a:cs typeface="SBL Hebrew" panose="02000000000000000000" pitchFamily="2" charset="-79"/>
                        </a:rPr>
                        <a:t>5 </a:t>
                      </a:r>
                      <a:r>
                        <a:rPr lang="en-US" sz="1600" b="1" i="0" u="none" strike="noStrike" kern="1200" baseline="0" dirty="0" err="1" smtClean="0">
                          <a:solidFill>
                            <a:schemeClr val="dk1"/>
                          </a:solidFill>
                          <a:latin typeface="SBL Hebrew" panose="02000000000000000000" pitchFamily="2" charset="-79"/>
                          <a:ea typeface="+mn-ea"/>
                          <a:cs typeface="SBL Hebrew" panose="02000000000000000000" pitchFamily="2" charset="-79"/>
                        </a:rPr>
                        <a:t>tn</a:t>
                      </a:r>
                      <a:r>
                        <a:rPr lang="en-US" sz="1600" b="1" i="0" u="none" strike="noStrike" kern="1200" baseline="0" dirty="0" smtClean="0">
                          <a:solidFill>
                            <a:schemeClr val="dk1"/>
                          </a:solidFill>
                          <a:latin typeface="SBL Hebrew" panose="02000000000000000000" pitchFamily="2" charset="-79"/>
                          <a:ea typeface="+mn-ea"/>
                          <a:cs typeface="SBL Hebrew" panose="02000000000000000000" pitchFamily="2" charset="-79"/>
                        </a:rPr>
                        <a:t> </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Or "</a:t>
                      </a:r>
                      <a:r>
                        <a:rPr lang="en-US" sz="1600" b="0" i="0" u="none" strike="noStrike" kern="1200" baseline="0" dirty="0" smtClean="0">
                          <a:solidFill>
                            <a:srgbClr val="FF0000"/>
                          </a:solidFill>
                          <a:latin typeface="SBL Hebrew" panose="02000000000000000000" pitchFamily="2" charset="-79"/>
                          <a:ea typeface="+mn-ea"/>
                          <a:cs typeface="SBL Hebrew" panose="02000000000000000000" pitchFamily="2" charset="-79"/>
                        </a:rPr>
                        <a:t>was unfaithful to him</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Many have understood the Hebrew verb </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a:t>
                      </a:r>
                      <a:r>
                        <a:rPr lang="he-IL" sz="1600" b="0" i="0" u="none" strike="noStrike" kern="1200" baseline="0" dirty="0" smtClean="0">
                          <a:solidFill>
                            <a:srgbClr val="FF0000"/>
                          </a:solidFill>
                          <a:latin typeface="SBL Hebrew" panose="02000000000000000000" pitchFamily="2" charset="-79"/>
                          <a:ea typeface="+mn-ea"/>
                          <a:cs typeface="SBL Hebrew" panose="02000000000000000000" pitchFamily="2" charset="-79"/>
                        </a:rPr>
                        <a:t>וַתִּזְנֶה</a:t>
                      </a:r>
                      <a:r>
                        <a:rPr lang="en-US" sz="1600" b="0" i="1" u="none" strike="noStrike" kern="1200" baseline="0" dirty="0" err="1" smtClean="0">
                          <a:solidFill>
                            <a:schemeClr val="dk1"/>
                          </a:solidFill>
                          <a:latin typeface="SBL Hebrew" panose="02000000000000000000" pitchFamily="2" charset="-79"/>
                          <a:ea typeface="+mn-ea"/>
                          <a:cs typeface="SBL Hebrew" panose="02000000000000000000" pitchFamily="2" charset="-79"/>
                        </a:rPr>
                        <a:t>vattizneh</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as being from </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זָנָה</a:t>
                      </a:r>
                      <a:r>
                        <a:rPr lang="en-US" sz="1600" b="0" i="1" u="none" strike="noStrike" kern="1200" baseline="0" dirty="0" err="1" smtClean="0">
                          <a:solidFill>
                            <a:schemeClr val="dk1"/>
                          </a:solidFill>
                          <a:latin typeface="SBL Hebrew" panose="02000000000000000000" pitchFamily="2" charset="-79"/>
                          <a:ea typeface="+mn-ea"/>
                          <a:cs typeface="SBL Hebrew" panose="02000000000000000000" pitchFamily="2" charset="-79"/>
                        </a:rPr>
                        <a:t>zanah</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"to be a prostitute"</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but it may be derived from a root meaning "to be angry; to hate" attested in Akkadian </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see </a:t>
                      </a:r>
                      <a:r>
                        <a:rPr lang="en-US" sz="1600" b="0" i="1" u="none" strike="noStrike" kern="1200" baseline="0" dirty="0" smtClean="0">
                          <a:solidFill>
                            <a:schemeClr val="dk1"/>
                          </a:solidFill>
                          <a:latin typeface="SBL Hebrew" panose="02000000000000000000" pitchFamily="2" charset="-79"/>
                          <a:ea typeface="+mn-ea"/>
                          <a:cs typeface="SBL Hebrew" panose="02000000000000000000" pitchFamily="2" charset="-79"/>
                        </a:rPr>
                        <a:t>HALOT </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275 </a:t>
                      </a:r>
                      <a:r>
                        <a:rPr lang="en-US" sz="1600" b="0" i="0" u="none" strike="noStrike" kern="1200" baseline="0" dirty="0" err="1" smtClean="0">
                          <a:solidFill>
                            <a:schemeClr val="dk1"/>
                          </a:solidFill>
                          <a:latin typeface="SBL Hebrew" panose="02000000000000000000" pitchFamily="2" charset="-79"/>
                          <a:ea typeface="+mn-ea"/>
                          <a:cs typeface="SBL Hebrew" panose="02000000000000000000" pitchFamily="2" charset="-79"/>
                        </a:rPr>
                        <a:t>s.v</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 II </a:t>
                      </a:r>
                      <a:r>
                        <a:rPr lang="he-IL"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(זנה</a:t>
                      </a:r>
                      <a:r>
                        <a:rPr lang="en-US" sz="1600" b="0" i="0" u="none" strike="noStrike" kern="1200" baseline="0" dirty="0" smtClean="0">
                          <a:solidFill>
                            <a:schemeClr val="dk1"/>
                          </a:solidFill>
                          <a:latin typeface="SBL Hebrew" panose="02000000000000000000" pitchFamily="2" charset="-79"/>
                          <a:ea typeface="+mn-ea"/>
                          <a:cs typeface="SBL Hebrew" panose="02000000000000000000" pitchFamily="2" charset="-79"/>
                        </a:rPr>
                        <a:t>.</a:t>
                      </a:r>
                      <a:endParaRPr lang="en-US" sz="1600" dirty="0" smtClean="0">
                        <a:latin typeface="SBL Hebrew" panose="02000000000000000000" pitchFamily="2" charset="-79"/>
                        <a:cs typeface="SBL Hebrew" panose="02000000000000000000" pitchFamily="2" charset="-79"/>
                      </a:endParaRPr>
                    </a:p>
                    <a:p>
                      <a:endParaRPr lang="en-US" sz="1600" dirty="0" smtClean="0">
                        <a:latin typeface="SBL Hebrew" panose="02000000000000000000" pitchFamily="2" charset="-79"/>
                        <a:cs typeface="SBL Hebrew" panose="02000000000000000000" pitchFamily="2" charset="-79"/>
                      </a:endParaRPr>
                    </a:p>
                    <a:p>
                      <a:r>
                        <a:rPr lang="en-US" sz="1600" dirty="0" smtClean="0">
                          <a:latin typeface="SBL Hebrew" panose="02000000000000000000" pitchFamily="2" charset="-79"/>
                          <a:cs typeface="SBL Hebrew" panose="02000000000000000000" pitchFamily="2" charset="-79"/>
                        </a:rPr>
                        <a:t>[NAC]</a:t>
                      </a:r>
                    </a:p>
                    <a:p>
                      <a:r>
                        <a:rPr lang="en-US" sz="1600" dirty="0" smtClean="0">
                          <a:latin typeface="SBL Hebrew" panose="02000000000000000000" pitchFamily="2" charset="-79"/>
                          <a:cs typeface="SBL Hebrew" panose="02000000000000000000" pitchFamily="2" charset="-79"/>
                        </a:rPr>
                        <a:t>The text does not explicitly blame either the man or the woman for this falling out. But in light of the Levite’s later conduct and the narrator’s portrayal of men in the book as a whole, his sympathies seem to lie with the concubine, though this is not apparent at the outset. In any case, her father accepts her back home. At the same time it should be noted that the quarrel was not so intense that a full reconciliation was precluded. On the contrary, when the Levite arrives at his father-in-law’s house, both the young girl and her father receive him gladly.</a:t>
                      </a:r>
                    </a:p>
                    <a:p>
                      <a:endParaRPr lang="en-US" sz="1600" dirty="0" smtClean="0">
                        <a:latin typeface="SBL Hebrew" panose="02000000000000000000" pitchFamily="2" charset="-79"/>
                        <a:cs typeface="SBL Hebrew" panose="02000000000000000000" pitchFamily="2" charset="-79"/>
                      </a:endParaRPr>
                    </a:p>
                  </a:txBody>
                  <a:tcPr>
                    <a:lnL w="12700" cmpd="sng">
                      <a:noFill/>
                    </a:lnL>
                    <a:lnR>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19:2</a:t>
            </a:r>
            <a:endParaRPr lang="en-US" sz="1200" dirty="0"/>
          </a:p>
        </p:txBody>
      </p:sp>
      <p:sp>
        <p:nvSpPr>
          <p:cNvPr id="6" name="Rectangle 5"/>
          <p:cNvSpPr/>
          <p:nvPr/>
        </p:nvSpPr>
        <p:spPr>
          <a:xfrm>
            <a:off x="228600" y="381000"/>
            <a:ext cx="8763000" cy="1384995"/>
          </a:xfrm>
          <a:prstGeom prst="rect">
            <a:avLst/>
          </a:prstGeom>
        </p:spPr>
        <p:txBody>
          <a:bodyPr wrap="square">
            <a:spAutoFit/>
          </a:bodyPr>
          <a:lstStyle/>
          <a:p>
            <a:pPr algn="r" defTabSz="457200" rtl="1">
              <a:tabLst>
                <a:tab pos="228600" algn="r"/>
                <a:tab pos="457200" algn="r"/>
                <a:tab pos="685800" algn="r"/>
                <a:tab pos="914400" algn="r"/>
              </a:tabLst>
            </a:pPr>
            <a:r>
              <a:rPr lang="he-IL" sz="2800" dirty="0">
                <a:solidFill>
                  <a:srgbClr val="FF0000"/>
                </a:solidFill>
                <a:latin typeface="SBL Hebrew" pitchFamily="2" charset="-79"/>
                <a:cs typeface="SBL Hebrew" pitchFamily="2" charset="-79"/>
              </a:rPr>
              <a:t>וַתִּזְנֶ֤ה</a:t>
            </a:r>
            <a:r>
              <a:rPr lang="he-IL" sz="2800" dirty="0">
                <a:latin typeface="SBL Hebrew" pitchFamily="2" charset="-79"/>
                <a:cs typeface="SBL Hebrew" pitchFamily="2" charset="-79"/>
              </a:rPr>
              <a:t> עָלָיו֙ פִּֽילַגְשׁ֔וֹ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וַתֵּ֤לֶךְ מֵֽאִתּוֹ֙ אֶל־בֵּ֣ית אָבִ֔יהָ אֶל־בֵּ֥ית לֶ֖חֶם יְהוּדָ֑ה </a:t>
            </a:r>
          </a:p>
          <a:p>
            <a:pPr algn="r" defTabSz="457200" rtl="1">
              <a:tabLst>
                <a:tab pos="228600" algn="r"/>
                <a:tab pos="457200" algn="r"/>
                <a:tab pos="685800" algn="r"/>
                <a:tab pos="914400" algn="r"/>
              </a:tabLst>
            </a:pPr>
            <a:r>
              <a:rPr lang="he-IL" sz="2800" dirty="0">
                <a:latin typeface="SBL Hebrew" pitchFamily="2" charset="-79"/>
                <a:cs typeface="SBL Hebrew" pitchFamily="2" charset="-79"/>
              </a:rPr>
              <a:t>וַתְּהִי־שָׁ֕ם יָמִ֖ים אַרְבָּעָ֥ה חֳדָשִֽׁים׃ </a:t>
            </a:r>
          </a:p>
        </p:txBody>
      </p:sp>
    </p:spTree>
    <p:extLst>
      <p:ext uri="{BB962C8B-B14F-4D97-AF65-F5344CB8AC3E}">
        <p14:creationId xmlns:p14="http://schemas.microsoft.com/office/powerpoint/2010/main" val="2620003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19:3</a:t>
            </a:r>
            <a:endParaRPr lang="en-US" sz="1200" dirty="0"/>
          </a:p>
        </p:txBody>
      </p:sp>
      <p:sp>
        <p:nvSpPr>
          <p:cNvPr id="3" name="Rectangle 2"/>
          <p:cNvSpPr/>
          <p:nvPr/>
        </p:nvSpPr>
        <p:spPr>
          <a:xfrm>
            <a:off x="228600" y="381000"/>
            <a:ext cx="8763000" cy="3108543"/>
          </a:xfrm>
          <a:prstGeom prst="rect">
            <a:avLst/>
          </a:prstGeom>
        </p:spPr>
        <p:txBody>
          <a:bodyPr wrap="square">
            <a:spAutoFit/>
          </a:bodyPr>
          <a:lstStyle/>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וַיָּ֨קָם אִישָׁ֜הּ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וַיֵּ֣לֶךְ אַחֲרֶ֗יהָ לְדַבֵּ֤ר עַל־לִבָּהּ֙ להשיבו לַהֲשִׁיבָ֔הּ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en-US" sz="2800" dirty="0">
                <a:latin typeface="SBL Hebrew" panose="02000000000000000000" pitchFamily="2" charset="-79"/>
                <a:cs typeface="SBL Hebrew" panose="02000000000000000000" pitchFamily="2" charset="-79"/>
              </a:rPr>
              <a:t>	</a:t>
            </a:r>
            <a:r>
              <a:rPr lang="he-IL" sz="2800" dirty="0">
                <a:latin typeface="SBL Hebrew" panose="02000000000000000000" pitchFamily="2" charset="-79"/>
                <a:cs typeface="SBL Hebrew" panose="02000000000000000000" pitchFamily="2" charset="-79"/>
              </a:rPr>
              <a:t>וְנַעֲר֥וֹ עִמּ֖וֹ </a:t>
            </a:r>
            <a:endParaRPr lang="en-US" sz="2800" dirty="0" smtClean="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en-US" sz="2800" dirty="0">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וְצֶ֣מֶד </a:t>
            </a:r>
            <a:r>
              <a:rPr lang="he-IL" sz="2800" dirty="0">
                <a:latin typeface="SBL Hebrew" panose="02000000000000000000" pitchFamily="2" charset="-79"/>
                <a:cs typeface="SBL Hebrew" panose="02000000000000000000" pitchFamily="2" charset="-79"/>
              </a:rPr>
              <a:t>חֲמֹרִ֑ים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וַתְּבִיאֵ֙הוּ֙ בֵּ֣ית אָבִ֔יהָ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וַיִּרְאֵ֙הוּ֙ אֲבִ֣י הַֽנַּעֲרָ֔ה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וַיִּשְׂמַ֖ח לִקְרָאתֽוֹ׃ </a:t>
            </a:r>
            <a:endParaRPr lang="en-CA" sz="28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072069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19:3</a:t>
            </a:r>
            <a:endParaRPr lang="en-US" sz="1200" dirty="0"/>
          </a:p>
        </p:txBody>
      </p:sp>
      <p:sp>
        <p:nvSpPr>
          <p:cNvPr id="3" name="Rectangle 2"/>
          <p:cNvSpPr/>
          <p:nvPr/>
        </p:nvSpPr>
        <p:spPr>
          <a:xfrm>
            <a:off x="228600" y="381000"/>
            <a:ext cx="8763000" cy="3108543"/>
          </a:xfrm>
          <a:prstGeom prst="rect">
            <a:avLst/>
          </a:prstGeom>
        </p:spPr>
        <p:txBody>
          <a:bodyPr wrap="square">
            <a:spAutoFit/>
          </a:bodyPr>
          <a:lstStyle/>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וַיָּ֨קָם אִישָׁ֜הּ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וַיֵּ֣לֶךְ אַחֲרֶ֗יהָ לְדַבֵּ֤ר עַל־לִבָּהּ֙ להשיבו לַהֲשִׁיבָ֔הּ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en-US" sz="2800" dirty="0">
                <a:latin typeface="SBL Hebrew" panose="02000000000000000000" pitchFamily="2" charset="-79"/>
                <a:cs typeface="SBL Hebrew" panose="02000000000000000000" pitchFamily="2" charset="-79"/>
              </a:rPr>
              <a:t>	</a:t>
            </a:r>
            <a:r>
              <a:rPr lang="he-IL" sz="2800" dirty="0">
                <a:latin typeface="SBL Hebrew" panose="02000000000000000000" pitchFamily="2" charset="-79"/>
                <a:cs typeface="SBL Hebrew" panose="02000000000000000000" pitchFamily="2" charset="-79"/>
              </a:rPr>
              <a:t>וְנַעֲר֥וֹ עִמּ֖וֹ </a:t>
            </a:r>
            <a:endParaRPr lang="en-US" sz="2800" dirty="0" smtClean="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en-US" sz="2800" dirty="0">
                <a:latin typeface="SBL Hebrew" panose="02000000000000000000" pitchFamily="2" charset="-79"/>
                <a:cs typeface="SBL Hebrew" panose="02000000000000000000" pitchFamily="2" charset="-79"/>
              </a:rPr>
              <a:t>	</a:t>
            </a:r>
            <a:r>
              <a:rPr lang="he-IL" sz="2800" dirty="0" smtClean="0">
                <a:latin typeface="SBL Hebrew" panose="02000000000000000000" pitchFamily="2" charset="-79"/>
                <a:cs typeface="SBL Hebrew" panose="02000000000000000000" pitchFamily="2" charset="-79"/>
              </a:rPr>
              <a:t>וְצֶ֣מֶד </a:t>
            </a:r>
            <a:r>
              <a:rPr lang="he-IL" sz="2800" dirty="0">
                <a:latin typeface="SBL Hebrew" panose="02000000000000000000" pitchFamily="2" charset="-79"/>
                <a:cs typeface="SBL Hebrew" panose="02000000000000000000" pitchFamily="2" charset="-79"/>
              </a:rPr>
              <a:t>חֲמֹרִ֑ים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וַתְּבִיאֵ֙הוּ֙ בֵּ֣ית אָבִ֔יהָ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וַיִּרְאֵ֙הוּ֙ אֲבִ֣י הַֽנַּעֲרָ֔ה </a:t>
            </a:r>
            <a:endParaRPr lang="en-US" sz="2800" dirty="0">
              <a:latin typeface="SBL Hebrew" panose="02000000000000000000" pitchFamily="2" charset="-79"/>
              <a:cs typeface="SBL Hebrew" panose="02000000000000000000" pitchFamily="2" charset="-79"/>
            </a:endParaRPr>
          </a:p>
          <a:p>
            <a:pPr algn="r" rtl="1">
              <a:tabLst>
                <a:tab pos="228600" algn="r"/>
                <a:tab pos="457200" algn="r"/>
                <a:tab pos="685800" algn="r"/>
                <a:tab pos="914400" algn="r"/>
              </a:tabLst>
            </a:pPr>
            <a:r>
              <a:rPr lang="he-IL" sz="2800" dirty="0">
                <a:latin typeface="SBL Hebrew" panose="02000000000000000000" pitchFamily="2" charset="-79"/>
                <a:cs typeface="SBL Hebrew" panose="02000000000000000000" pitchFamily="2" charset="-79"/>
              </a:rPr>
              <a:t>וַיִּשְׂמַ֖ח לִקְרָאתֽוֹ׃ </a:t>
            </a:r>
            <a:endParaRPr lang="en-CA" sz="2800" dirty="0">
              <a:latin typeface="SBL Hebrew" panose="02000000000000000000" pitchFamily="2" charset="-79"/>
              <a:cs typeface="SBL Hebrew" panose="02000000000000000000" pitchFamily="2" charset="-79"/>
            </a:endParaRPr>
          </a:p>
        </p:txBody>
      </p:sp>
      <p:sp>
        <p:nvSpPr>
          <p:cNvPr id="2" name="TextBox 1"/>
          <p:cNvSpPr txBox="1"/>
          <p:nvPr/>
        </p:nvSpPr>
        <p:spPr>
          <a:xfrm>
            <a:off x="304800" y="3657600"/>
            <a:ext cx="8686800" cy="830997"/>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[Anchor]</a:t>
            </a:r>
          </a:p>
          <a:p>
            <a:r>
              <a:rPr lang="en-US" sz="1600" dirty="0" smtClean="0">
                <a:latin typeface="SBL Hebrew" panose="02000000000000000000" pitchFamily="2" charset="-79"/>
                <a:cs typeface="SBL Hebrew" panose="02000000000000000000" pitchFamily="2" charset="-79"/>
              </a:rPr>
              <a:t>The </a:t>
            </a:r>
            <a:r>
              <a:rPr lang="en-US" sz="1600" dirty="0">
                <a:latin typeface="SBL Hebrew" panose="02000000000000000000" pitchFamily="2" charset="-79"/>
                <a:cs typeface="SBL Hebrew" panose="02000000000000000000" pitchFamily="2" charset="-79"/>
              </a:rPr>
              <a:t>Levite’s concern to recover his concubine suggests that she, not he, is the offended party. That he will seek a reconciliation elicits the reader’s respect for the Levite at the outset of the story.</a:t>
            </a:r>
            <a:endParaRPr lang="en-CA" sz="1600" dirty="0">
              <a:latin typeface="SBL Hebrew" panose="02000000000000000000" pitchFamily="2" charset="-79"/>
              <a:cs typeface="SBL Hebrew" panose="02000000000000000000" pitchFamily="2" charset="-79"/>
            </a:endParaRPr>
          </a:p>
        </p:txBody>
      </p:sp>
      <p:sp>
        <p:nvSpPr>
          <p:cNvPr id="6" name="TextBox 5"/>
          <p:cNvSpPr txBox="1"/>
          <p:nvPr/>
        </p:nvSpPr>
        <p:spPr>
          <a:xfrm>
            <a:off x="304800" y="4602540"/>
            <a:ext cx="8686800" cy="1569660"/>
          </a:xfrm>
          <a:prstGeom prst="rect">
            <a:avLst/>
          </a:prstGeom>
          <a:noFill/>
        </p:spPr>
        <p:txBody>
          <a:bodyPr wrap="square" rtlCol="0">
            <a:spAutoFit/>
          </a:bodyPr>
          <a:lstStyle/>
          <a:p>
            <a:r>
              <a:rPr lang="en-US" sz="1600" dirty="0" smtClean="0">
                <a:latin typeface="SBL Hebrew" panose="02000000000000000000" pitchFamily="2" charset="-79"/>
                <a:cs typeface="SBL Hebrew" panose="02000000000000000000" pitchFamily="2" charset="-79"/>
              </a:rPr>
              <a:t>[NAC]</a:t>
            </a:r>
          </a:p>
          <a:p>
            <a:r>
              <a:rPr lang="en-US" sz="1600" dirty="0">
                <a:latin typeface="SBL Hebrew" panose="02000000000000000000" pitchFamily="2" charset="-79"/>
                <a:cs typeface="SBL Hebrew" panose="02000000000000000000" pitchFamily="2" charset="-79"/>
              </a:rPr>
              <a:t>The man seems to have waited patiently for her to return, but he waited in vain. Finally, after four months he takes the initiative and heads for Bethlehem himself to fetch her. In the account of the encounter with his father-in-law and the reconciliation, every one of the characters is painted in a positive light. Taking with him a servant and a pair of donkeys, the Levite’s aim is to persuade his concubine to return with </a:t>
            </a:r>
            <a:r>
              <a:rPr lang="en-US" sz="1600" dirty="0" smtClean="0">
                <a:latin typeface="SBL Hebrew" panose="02000000000000000000" pitchFamily="2" charset="-79"/>
                <a:cs typeface="SBL Hebrew" panose="02000000000000000000" pitchFamily="2" charset="-79"/>
              </a:rPr>
              <a:t>him.</a:t>
            </a:r>
            <a:endParaRPr lang="en-US" sz="16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566831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848600" y="0"/>
            <a:ext cx="1143000" cy="3048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1200" dirty="0" smtClean="0"/>
              <a:t>Judges 19:4</a:t>
            </a:r>
            <a:endParaRPr lang="en-US" sz="1200" dirty="0"/>
          </a:p>
        </p:txBody>
      </p:sp>
      <p:sp>
        <p:nvSpPr>
          <p:cNvPr id="3" name="Rectangle 2"/>
          <p:cNvSpPr/>
          <p:nvPr/>
        </p:nvSpPr>
        <p:spPr>
          <a:xfrm>
            <a:off x="228600" y="381000"/>
            <a:ext cx="8763000" cy="2246769"/>
          </a:xfrm>
          <a:prstGeom prst="rect">
            <a:avLst/>
          </a:prstGeom>
        </p:spPr>
        <p:txBody>
          <a:bodyPr wrap="square">
            <a:spAutoFit/>
          </a:bodyPr>
          <a:lstStyle/>
          <a:p>
            <a:pPr algn="r" defTabSz="457200" rtl="1">
              <a:tabLst>
                <a:tab pos="228600" algn="r"/>
                <a:tab pos="457200" algn="r"/>
                <a:tab pos="685800" algn="r"/>
                <a:tab pos="914400" algn="r"/>
              </a:tabLst>
            </a:pPr>
            <a:r>
              <a:rPr lang="he-IL" sz="2800" dirty="0">
                <a:latin typeface="SBL Hebrew" pitchFamily="2" charset="-79"/>
                <a:cs typeface="SBL Hebrew" pitchFamily="2" charset="-79"/>
              </a:rPr>
              <a:t>וַיֶּחֱזַק־בּ֤וֹ חֹֽתְנוֹ֙ אֲבִ֣י הַֽנַּעֲרָ֔ה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וַיֵּ֥שֶׁב </a:t>
            </a:r>
            <a:r>
              <a:rPr lang="he-IL" sz="2800" dirty="0">
                <a:latin typeface="SBL Hebrew" pitchFamily="2" charset="-79"/>
                <a:cs typeface="SBL Hebrew" pitchFamily="2" charset="-79"/>
              </a:rPr>
              <a:t>אִתּ֖וֹ שְׁלֹ֣שֶׁת יָמִ֑ים </a:t>
            </a:r>
            <a:endParaRPr lang="he-IL" sz="2800" dirty="0" smtClean="0">
              <a:latin typeface="SBL Hebrew" pitchFamily="2" charset="-79"/>
              <a:cs typeface="SBL Hebrew" pitchFamily="2" charset="-79"/>
            </a:endParaRP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וַיֹּאכְלוּ֙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וַיִּשְׁתּ֔וּ </a:t>
            </a:r>
          </a:p>
          <a:p>
            <a:pPr algn="r" defTabSz="457200" rtl="1">
              <a:tabLst>
                <a:tab pos="228600" algn="r"/>
                <a:tab pos="457200" algn="r"/>
                <a:tab pos="685800" algn="r"/>
                <a:tab pos="914400" algn="r"/>
              </a:tabLst>
            </a:pPr>
            <a:r>
              <a:rPr lang="he-IL" sz="2800" dirty="0" smtClean="0">
                <a:latin typeface="SBL Hebrew" pitchFamily="2" charset="-79"/>
                <a:cs typeface="SBL Hebrew" pitchFamily="2" charset="-79"/>
              </a:rPr>
              <a:t>וַיָּלִ֖ינוּ </a:t>
            </a:r>
            <a:r>
              <a:rPr lang="he-IL" sz="2800" dirty="0">
                <a:latin typeface="SBL Hebrew" pitchFamily="2" charset="-79"/>
                <a:cs typeface="SBL Hebrew" pitchFamily="2" charset="-79"/>
              </a:rPr>
              <a:t>שָֽׁם׃ </a:t>
            </a:r>
          </a:p>
        </p:txBody>
      </p:sp>
    </p:spTree>
    <p:extLst>
      <p:ext uri="{BB962C8B-B14F-4D97-AF65-F5344CB8AC3E}">
        <p14:creationId xmlns:p14="http://schemas.microsoft.com/office/powerpoint/2010/main" val="711533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5242</TotalTime>
  <Words>2801</Words>
  <Application>Microsoft Office PowerPoint</Application>
  <PresentationFormat>On-screen Show (4:3)</PresentationFormat>
  <Paragraphs>484</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389</cp:revision>
  <dcterms:created xsi:type="dcterms:W3CDTF">2006-08-16T00:00:00Z</dcterms:created>
  <dcterms:modified xsi:type="dcterms:W3CDTF">2015-12-11T03:55:48Z</dcterms:modified>
</cp:coreProperties>
</file>