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8" r:id="rId2"/>
    <p:sldId id="314" r:id="rId3"/>
    <p:sldId id="352" r:id="rId4"/>
    <p:sldId id="353" r:id="rId5"/>
    <p:sldId id="354" r:id="rId6"/>
    <p:sldId id="355" r:id="rId7"/>
    <p:sldId id="337" r:id="rId8"/>
    <p:sldId id="338" r:id="rId9"/>
    <p:sldId id="346" r:id="rId10"/>
    <p:sldId id="347" r:id="rId11"/>
    <p:sldId id="348" r:id="rId12"/>
    <p:sldId id="357" r:id="rId13"/>
    <p:sldId id="349" r:id="rId14"/>
    <p:sldId id="350" r:id="rId15"/>
    <p:sldId id="360" r:id="rId16"/>
    <p:sldId id="361" r:id="rId17"/>
    <p:sldId id="362" r:id="rId18"/>
    <p:sldId id="356" r:id="rId19"/>
    <p:sldId id="359" r:id="rId20"/>
    <p:sldId id="35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00FF"/>
    <a:srgbClr val="008000"/>
    <a:srgbClr val="FF00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32" autoAdjust="0"/>
  </p:normalViewPr>
  <p:slideViewPr>
    <p:cSldViewPr>
      <p:cViewPr varScale="1">
        <p:scale>
          <a:sx n="101" d="100"/>
          <a:sy n="101" d="100"/>
        </p:scale>
        <p:origin x="114"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610378-4DCA-47DF-8076-C529ACDFBB54}" type="datetimeFigureOut">
              <a:rPr lang="en-US" smtClean="0"/>
              <a:t>11/14/2019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8F8993-2BD4-460C-8981-073F9878E887}" type="slidenum">
              <a:rPr lang="en-US" smtClean="0"/>
              <a:t>‹#›</a:t>
            </a:fld>
            <a:endParaRPr lang="en-US"/>
          </a:p>
        </p:txBody>
      </p:sp>
    </p:spTree>
    <p:extLst>
      <p:ext uri="{BB962C8B-B14F-4D97-AF65-F5344CB8AC3E}">
        <p14:creationId xmlns:p14="http://schemas.microsoft.com/office/powerpoint/2010/main" val="397461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1E48B9-BB65-4169-89A1-675F0814559B}" type="slidenum">
              <a:rPr lang="en-US" smtClean="0"/>
              <a:t>1</a:t>
            </a:fld>
            <a:endParaRPr lang="en-US"/>
          </a:p>
        </p:txBody>
      </p:sp>
    </p:spTree>
    <p:extLst>
      <p:ext uri="{BB962C8B-B14F-4D97-AF65-F5344CB8AC3E}">
        <p14:creationId xmlns:p14="http://schemas.microsoft.com/office/powerpoint/2010/main" val="381237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228600" y="6019800"/>
            <a:ext cx="2971800" cy="609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a:r>
              <a:rPr lang="en-US" sz="3200">
                <a:solidFill>
                  <a:schemeClr val="bg1"/>
                </a:solidFill>
                <a:cs typeface="Times New Roman" pitchFamily="18" charset="0"/>
              </a:rPr>
              <a:t>Judges 18</a:t>
            </a:r>
            <a:endParaRPr lang="en-US" sz="3200" dirty="0">
              <a:solidFill>
                <a:schemeClr val="bg1"/>
              </a:solidFill>
              <a:cs typeface="Times New Roman" pitchFamily="18" charset="0"/>
            </a:endParaRPr>
          </a:p>
        </p:txBody>
      </p:sp>
      <p:sp>
        <p:nvSpPr>
          <p:cNvPr id="6" name="Title 1"/>
          <p:cNvSpPr txBox="1">
            <a:spLocks/>
          </p:cNvSpPr>
          <p:nvPr/>
        </p:nvSpPr>
        <p:spPr>
          <a:xfrm>
            <a:off x="5105400" y="6019800"/>
            <a:ext cx="3810000" cy="53070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defTabSz="457200" rtl="1"/>
            <a:r>
              <a:rPr lang="he-IL" sz="3600" dirty="0">
                <a:solidFill>
                  <a:schemeClr val="bg1"/>
                </a:solidFill>
                <a:latin typeface="SBL Hebrew" pitchFamily="2" charset="-79"/>
                <a:cs typeface="SBL Hebrew" pitchFamily="2" charset="-79"/>
              </a:rPr>
              <a:t>שֹׁפְטִים יח</a:t>
            </a:r>
            <a:endParaRPr lang="en-US" sz="3600" dirty="0">
              <a:solidFill>
                <a:schemeClr val="bg1"/>
              </a:solidFill>
              <a:latin typeface="SBL Hebrew" pitchFamily="2" charset="-79"/>
              <a:cs typeface="SBL Hebrew" pitchFamily="2" charset="-79"/>
            </a:endParaRPr>
          </a:p>
        </p:txBody>
      </p:sp>
      <p:pic>
        <p:nvPicPr>
          <p:cNvPr id="5122" name="Picture 2" descr="D:\My Documents\HebrewCourseBriercrestFirstYear2014\Rocine Readings\03 Judges 16_4-20\pics\judges 18\Tribe of D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218" y="381000"/>
            <a:ext cx="4881563" cy="47366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600" y="5181600"/>
            <a:ext cx="5638800" cy="307777"/>
          </a:xfrm>
          <a:prstGeom prst="rect">
            <a:avLst/>
          </a:prstGeom>
        </p:spPr>
        <p:txBody>
          <a:bodyPr wrap="square">
            <a:spAutoFit/>
          </a:bodyPr>
          <a:lstStyle/>
          <a:p>
            <a:pPr algn="ctr"/>
            <a:r>
              <a:rPr lang="en-US" sz="1400" dirty="0">
                <a:solidFill>
                  <a:schemeClr val="bg1"/>
                </a:solidFill>
              </a:rPr>
              <a:t>From Cardiff United Synagogue, </a:t>
            </a:r>
            <a:r>
              <a:rPr lang="en-US" sz="1400" dirty="0" err="1">
                <a:solidFill>
                  <a:schemeClr val="bg1"/>
                </a:solidFill>
              </a:rPr>
              <a:t>Cyncoed</a:t>
            </a:r>
            <a:r>
              <a:rPr lang="en-US" sz="1400" dirty="0">
                <a:solidFill>
                  <a:schemeClr val="bg1"/>
                </a:solidFill>
              </a:rPr>
              <a:t>, Cardiff</a:t>
            </a:r>
          </a:p>
        </p:txBody>
      </p:sp>
      <p:sp>
        <p:nvSpPr>
          <p:cNvPr id="7" name="Rectangle 6"/>
          <p:cNvSpPr/>
          <p:nvPr/>
        </p:nvSpPr>
        <p:spPr>
          <a:xfrm>
            <a:off x="1752600" y="5477161"/>
            <a:ext cx="5638800" cy="276999"/>
          </a:xfrm>
          <a:prstGeom prst="rect">
            <a:avLst/>
          </a:prstGeom>
        </p:spPr>
        <p:txBody>
          <a:bodyPr wrap="square">
            <a:spAutoFit/>
          </a:bodyPr>
          <a:lstStyle/>
          <a:p>
            <a:pPr algn="ctr"/>
            <a:r>
              <a:rPr lang="en-US" sz="1200" dirty="0">
                <a:solidFill>
                  <a:schemeClr val="bg1"/>
                </a:solidFill>
              </a:rPr>
              <a:t>http://stainedglass.llgc.org.uk/object/3819</a:t>
            </a:r>
          </a:p>
        </p:txBody>
      </p:sp>
    </p:spTree>
    <p:extLst>
      <p:ext uri="{BB962C8B-B14F-4D97-AF65-F5344CB8AC3E}">
        <p14:creationId xmlns:p14="http://schemas.microsoft.com/office/powerpoint/2010/main" val="186181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0"/>
            <a:ext cx="1143000" cy="304800"/>
          </a:xfrm>
        </p:spPr>
        <p:txBody>
          <a:bodyPr>
            <a:normAutofit fontScale="90000"/>
          </a:bodyPr>
          <a:lstStyle/>
          <a:p>
            <a:pPr algn="r"/>
            <a:r>
              <a:rPr lang="en-US" sz="1200" dirty="0"/>
              <a:t>Judges 18:16-19</a:t>
            </a:r>
          </a:p>
        </p:txBody>
      </p:sp>
      <p:sp>
        <p:nvSpPr>
          <p:cNvPr id="3" name="Content Placeholder 2"/>
          <p:cNvSpPr>
            <a:spLocks noGrp="1"/>
          </p:cNvSpPr>
          <p:nvPr>
            <p:ph idx="1"/>
          </p:nvPr>
        </p:nvSpPr>
        <p:spPr>
          <a:xfrm>
            <a:off x="457200" y="457200"/>
            <a:ext cx="8534400" cy="6172200"/>
          </a:xfrm>
        </p:spPr>
        <p:txBody>
          <a:bodyPr>
            <a:normAutofit/>
          </a:bodyPr>
          <a:lstStyle/>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וְשֵׁשׁ־מֵא֣וֹת אִ֗ישׁ חֲגוּרִים֙ כְּלֵ֣י מִלְחַמְתָּ֔ם נִצָּבִ֖ים פֶּ֣תַח הַשָּׁ֑עַר אֲשֶׁ֖ר מִבְּנֵי־דָֽן׃</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וַֽיַּעֲל֞וּ חֲמֵ֣שֶׁת הָאֲנָשִׁ֗ים הַהֹלְכִים֮ לְרַגֵּ֣ל אֶת־הָאָרֶץ֒ בָּ֣אוּ שָׁ֔מָּה לָקְח֗וּ אֶת־הַפֶּ֙סֶל֙ וְאֶת־הָ֣אֵפ֔וֹד וְאֶת־הַתְּרָפִ֖ים וְאֶת־הַמַּסֵּכָ֑ה וְהַכֹּהֵ֗ן נִצָּב֙ פֶּ֣תַח הַשַּׁ֔עַר וְשֵׁשׁ־מֵא֣וֹת הָאִ֔ישׁ הֶחָג֖וּר כְּלֵ֥י הַמִּלְחָמָֽה׃</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וְאֵ֗לֶּה בָּ֚אוּ בֵּ֣ית מִיכָ֔ה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וַיִּקְחוּ֙ אֶת־פֶּ֣סֶל הָאֵפ֔וֹד וְאֶת־הַתְּרָפִ֖ים וְאֶת־הַמַּסֵּכָ֑ה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 אֲלֵיהֶם֙ הַכֹּהֵ֔ן מָ֥ה אַתֶּ֖ם עֹשִֽׂים׃</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וַיֹּאמְרוּ֩ ל֨וֹ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הַחֲרֵ֜שׁ שִֽׂים־יָדְךָ֤ עַל־פִּ֙יךָ֙ וְלֵ֣ךְ עִמָּ֔נוּ וֶֽהְיֵה־לָ֖נוּ לְאָ֣ב וּלְכֹהֵ֑ן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הֲט֣וֹב ׀ הֱיוֹתְךָ֣ כֹהֵ֗ן לְבֵית֙ אִ֣ישׁ אֶחָ֔ד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א֚וֹ הֱיוֹתְךָ֣ כֹהֵ֔ן לְשֵׁ֥בֶט וּלְמִשְׁפָּחָ֖ה בְּיִשְׂרָאֵֽל׃</a:t>
            </a:r>
          </a:p>
        </p:txBody>
      </p:sp>
    </p:spTree>
    <p:extLst>
      <p:ext uri="{BB962C8B-B14F-4D97-AF65-F5344CB8AC3E}">
        <p14:creationId xmlns:p14="http://schemas.microsoft.com/office/powerpoint/2010/main" val="3528132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0"/>
            <a:ext cx="1143000" cy="304800"/>
          </a:xfrm>
        </p:spPr>
        <p:txBody>
          <a:bodyPr>
            <a:normAutofit fontScale="90000"/>
          </a:bodyPr>
          <a:lstStyle/>
          <a:p>
            <a:pPr algn="r"/>
            <a:r>
              <a:rPr lang="en-US" sz="1200" dirty="0"/>
              <a:t>Judges 18:20-23</a:t>
            </a:r>
          </a:p>
        </p:txBody>
      </p:sp>
      <p:sp>
        <p:nvSpPr>
          <p:cNvPr id="3" name="Content Placeholder 2"/>
          <p:cNvSpPr>
            <a:spLocks noGrp="1"/>
          </p:cNvSpPr>
          <p:nvPr>
            <p:ph idx="1"/>
          </p:nvPr>
        </p:nvSpPr>
        <p:spPr>
          <a:xfrm>
            <a:off x="152400" y="457200"/>
            <a:ext cx="8839200" cy="6172200"/>
          </a:xfrm>
        </p:spPr>
        <p:txBody>
          <a:bodyPr>
            <a:normAutofit/>
          </a:bodyPr>
          <a:lstStyle/>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וַיִּיטַב֙ לֵ֣ב הַכֹּהֵ֔ן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וַיִּקַּח֙ אֶת־הָ֣אֵפ֔וֹד וְאֶת־הַתְּרָפִ֖ים וְאֶת־הַפָּ֑סֶל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וַיָּבֹ֖א בְּקֶ֥רֶב הָעָֽם׃</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וַיִּפְנ֖וּ וַיֵּלֵ֑כוּ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וַיָּשִׂ֨ימוּ אֶת־הַטַּ֧ף וְאֶת־הַמִּקְנֶ֛ה וְאֶת־הַכְּבוּדָּ֖ה לִפְנֵיהֶֽם׃</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הֵ֥מָּה הִרְחִ֖יקוּ מִבֵּ֣ית מִיכָ֑ה וְהָאֲנָשִׁ֗ים אֲשֶׁ֤ר בַּבָּתִּים֙ אֲשֶׁר֙ עִם־בֵּ֣ית מִיכָ֔ה נִֽזְעֲק֔וּ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וַיַּדְבִּ֖יקוּ אֶת־בְּנֵי־דָֽן׃</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וַֽיִּקְרְאוּ֙ אֶל־בְּנֵי־דָ֔ן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וַיַּסֵּ֖בּוּ פְּנֵיהֶ֑ם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וַיֹּאמְר֣וּ לְמִיכָ֔ה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מַה־לְּךָ֖ כִּ֥י נִזְעָֽקְתָּ׃</a:t>
            </a:r>
          </a:p>
        </p:txBody>
      </p:sp>
    </p:spTree>
    <p:extLst>
      <p:ext uri="{BB962C8B-B14F-4D97-AF65-F5344CB8AC3E}">
        <p14:creationId xmlns:p14="http://schemas.microsoft.com/office/powerpoint/2010/main" val="2239841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0"/>
            <a:ext cx="1143000" cy="304800"/>
          </a:xfrm>
        </p:spPr>
        <p:txBody>
          <a:bodyPr>
            <a:normAutofit fontScale="90000"/>
          </a:bodyPr>
          <a:lstStyle/>
          <a:p>
            <a:pPr algn="r"/>
            <a:r>
              <a:rPr lang="en-US" sz="1200" dirty="0"/>
              <a:t>Judges 18:20-23</a:t>
            </a:r>
          </a:p>
        </p:txBody>
      </p:sp>
      <p:sp>
        <p:nvSpPr>
          <p:cNvPr id="3" name="Content Placeholder 2"/>
          <p:cNvSpPr>
            <a:spLocks noGrp="1"/>
          </p:cNvSpPr>
          <p:nvPr>
            <p:ph idx="1"/>
          </p:nvPr>
        </p:nvSpPr>
        <p:spPr>
          <a:xfrm>
            <a:off x="152400" y="457200"/>
            <a:ext cx="8839200" cy="6172200"/>
          </a:xfrm>
        </p:spPr>
        <p:txBody>
          <a:bodyPr>
            <a:normAutofit/>
          </a:bodyPr>
          <a:lstStyle/>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וַיִּיטַב֙ לֵ֣ב הַכֹּהֵ֔ן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וַיִּקַּח֙ אֶת־הָ֣אֵפ֔וֹד וְאֶת־הַתְּרָפִ֖ים וְאֶת־הַפָּ֑סֶל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וַיָּבֹ֖א בְּקֶ֥רֶב הָעָֽם׃</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וַיִּפְנ֖וּ וַיֵּלֵ֑כוּ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וַיָּשִׂ֨ימוּ אֶת־הַטַּ֧ף וְאֶת־הַמִּקְנֶ֛ה וְאֶת־הַכְּבוּדָּ֖ה לִפְנֵיהֶֽם׃</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הֵ֥מָּה הִרְחִ֖יקוּ מִבֵּ֣ית מִיכָ֑ה וְהָאֲנָשִׁ֗ים אֲשֶׁ֤ר בַּבָּתִּים֙ אֲשֶׁר֙ עִם־בֵּ֣ית מִיכָ֔ה נִֽזְעֲק֔וּ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וַיַּדְבִּ֖יקוּ אֶת־בְּנֵי־דָֽן׃</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וַֽיִּקְרְאוּ֙ אֶל־בְּנֵי־דָ֔ן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וַיַּסֵּ֖בּוּ פְּנֵיהֶ֑ם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וַיֹּאמְר֣וּ לְמִיכָ֔ה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מַה־לְּךָ֖ כִּ֥י נִזְעָֽקְתָּ׃</a:t>
            </a:r>
          </a:p>
        </p:txBody>
      </p:sp>
      <p:sp>
        <p:nvSpPr>
          <p:cNvPr id="4" name="Rectangle 3"/>
          <p:cNvSpPr/>
          <p:nvPr/>
        </p:nvSpPr>
        <p:spPr>
          <a:xfrm>
            <a:off x="76200" y="3505200"/>
            <a:ext cx="6324600" cy="3293209"/>
          </a:xfrm>
          <a:prstGeom prst="rect">
            <a:avLst/>
          </a:prstGeom>
          <a:solidFill>
            <a:schemeClr val="bg1"/>
          </a:solidFill>
          <a:ln>
            <a:solidFill>
              <a:schemeClr val="tx1"/>
            </a:solidFill>
          </a:ln>
        </p:spPr>
        <p:txBody>
          <a:bodyPr wrap="square">
            <a:spAutoFit/>
          </a:bodyPr>
          <a:lstStyle/>
          <a:p>
            <a:r>
              <a:rPr lang="en-US" sz="1400" dirty="0"/>
              <a:t>It is instructive after all of this to compare the Testament of Jacob, Gen 49:16–18:</a:t>
            </a:r>
          </a:p>
          <a:p>
            <a:endParaRPr lang="en-US" sz="1400" dirty="0"/>
          </a:p>
          <a:p>
            <a:pPr marL="228600">
              <a:tabLst>
                <a:tab pos="457200" algn="l"/>
              </a:tabLst>
            </a:pPr>
            <a:r>
              <a:rPr lang="en-US" sz="1400" dirty="0"/>
              <a:t>Dan shall judge (root </a:t>
            </a:r>
            <a:r>
              <a:rPr lang="en-US" sz="1400" i="1" dirty="0" err="1"/>
              <a:t>dyn</a:t>
            </a:r>
            <a:r>
              <a:rPr lang="en-US" sz="1400" dirty="0"/>
              <a:t>) his people</a:t>
            </a:r>
          </a:p>
          <a:p>
            <a:pPr marL="228600">
              <a:tabLst>
                <a:tab pos="457200" algn="l"/>
              </a:tabLst>
            </a:pPr>
            <a:r>
              <a:rPr lang="en-US" sz="1400" dirty="0"/>
              <a:t>	as one of the tribes of Israel.</a:t>
            </a:r>
          </a:p>
          <a:p>
            <a:pPr marL="228600">
              <a:tabLst>
                <a:tab pos="457200" algn="l"/>
              </a:tabLst>
            </a:pPr>
            <a:r>
              <a:rPr lang="en-US" sz="1400" dirty="0"/>
              <a:t>Dan shall be a serpent in the way,</a:t>
            </a:r>
          </a:p>
          <a:p>
            <a:pPr marL="228600">
              <a:tabLst>
                <a:tab pos="457200" algn="l"/>
              </a:tabLst>
            </a:pPr>
            <a:r>
              <a:rPr lang="en-US" sz="1400" dirty="0"/>
              <a:t>	a viper by the path,</a:t>
            </a:r>
          </a:p>
          <a:p>
            <a:pPr marL="228600">
              <a:tabLst>
                <a:tab pos="457200" algn="l"/>
              </a:tabLst>
            </a:pPr>
            <a:r>
              <a:rPr lang="en-US" sz="1400" dirty="0"/>
              <a:t>that bites the horse’s heels</a:t>
            </a:r>
          </a:p>
          <a:p>
            <a:pPr marL="228600">
              <a:tabLst>
                <a:tab pos="457200" algn="l"/>
              </a:tabLst>
            </a:pPr>
            <a:r>
              <a:rPr lang="en-US" sz="1400" dirty="0"/>
              <a:t>	so that his rider falls backward.</a:t>
            </a:r>
          </a:p>
          <a:p>
            <a:pPr marL="228600">
              <a:tabLst>
                <a:tab pos="457200" algn="l"/>
              </a:tabLst>
            </a:pPr>
            <a:r>
              <a:rPr lang="en-US" sz="1400" dirty="0"/>
              <a:t>I wait for your salvation, Yahweh!</a:t>
            </a:r>
          </a:p>
          <a:p>
            <a:endParaRPr lang="en-US" sz="1400" dirty="0"/>
          </a:p>
          <a:p>
            <a:r>
              <a:rPr lang="en-US" sz="1400" dirty="0"/>
              <a:t>(Adapted from RSV.) This poetic (and linguistically archaic) treatment of “Dan” is the mirror image of the prose account of Dan’s instrumentality in heaven’s justice for Micah, on the way to Dan’s own treacherous achievements elsewhere.</a:t>
            </a:r>
          </a:p>
          <a:p>
            <a:endParaRPr lang="en-US" sz="1400" dirty="0"/>
          </a:p>
          <a:p>
            <a:r>
              <a:rPr lang="en-US" sz="1200" dirty="0"/>
              <a:t>Robert G. Boling, </a:t>
            </a:r>
            <a:r>
              <a:rPr lang="en-US" sz="1200" i="1" dirty="0"/>
              <a:t>JUDGES</a:t>
            </a:r>
            <a:r>
              <a:rPr lang="en-US" sz="1200" dirty="0"/>
              <a:t> (The Anchor Yale Bible; New Haven: Yale University Press, 1974), 265.</a:t>
            </a:r>
            <a:endParaRPr lang="en-US" sz="1200" dirty="0">
              <a:latin typeface="SBL Hebrew" panose="02000000000000000000" pitchFamily="2" charset="-79"/>
              <a:cs typeface="SBL Hebrew" panose="02000000000000000000" pitchFamily="2" charset="-79"/>
            </a:endParaRPr>
          </a:p>
        </p:txBody>
      </p:sp>
    </p:spTree>
    <p:extLst>
      <p:ext uri="{BB962C8B-B14F-4D97-AF65-F5344CB8AC3E}">
        <p14:creationId xmlns:p14="http://schemas.microsoft.com/office/powerpoint/2010/main" val="2058560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0"/>
            <a:ext cx="1143000" cy="304800"/>
          </a:xfrm>
        </p:spPr>
        <p:txBody>
          <a:bodyPr>
            <a:normAutofit fontScale="90000"/>
          </a:bodyPr>
          <a:lstStyle/>
          <a:p>
            <a:pPr algn="r"/>
            <a:r>
              <a:rPr lang="en-US" sz="1200" dirty="0"/>
              <a:t>Judges 18:24-27</a:t>
            </a:r>
          </a:p>
        </p:txBody>
      </p:sp>
      <p:sp>
        <p:nvSpPr>
          <p:cNvPr id="3" name="Content Placeholder 2"/>
          <p:cNvSpPr>
            <a:spLocks noGrp="1"/>
          </p:cNvSpPr>
          <p:nvPr>
            <p:ph idx="1"/>
          </p:nvPr>
        </p:nvSpPr>
        <p:spPr>
          <a:xfrm>
            <a:off x="457200" y="457200"/>
            <a:ext cx="8534400" cy="6172200"/>
          </a:xfrm>
        </p:spPr>
        <p:txBody>
          <a:bodyPr>
            <a:normAutofit/>
          </a:bodyPr>
          <a:lstStyle/>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אֶת־אֱלֹהַי֩ אֲשֶׁר־עָשִׂ֨יתִי לְקַחְתֶּ֧ם וְֽאֶת־הַכֹּהֵ֛ן וַתֵּלְכ֖וּ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וּמַה־לִּ֣י ע֑וֹד וּמַה־זֶּ֛ה תֹּאמְר֥וּ אֵלַ֖י מַה־לָּֽךְ׃</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וַיֹּאמְר֤וּ אֵלָיו֙ בְּנֵי־דָ֔ן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אַל־תַּשְׁמַ֥ע קוֹלְךָ֖ עִמָּ֑נוּ פֶּֽן־יִפְגְּע֣וּ בָכֶ֗ם אֲנָשִׁים֙ מָ֣רֵי נֶ֔פֶשׁ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וְאָסַפְתָּ֥ה נַפְשְׁךָ֖ וְנֶ֥פֶשׁ בֵּיתֶֽךָ׃</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וַיֵּלְכ֥וּ בְנֵי־דָ֖ן לְדַרְכָּ֑ם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וַיַּ֣רְא מִיכָ֗ה כִּי־חֲזָקִ֥ים הֵ֙מָּה֙ מִמֶּ֔נּוּ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וַיִּ֖פֶן וַיָּ֥שָׁב אֶל־בֵּיתֽוֹ׃</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וְהֵ֨מָּה לָקְח֜וּ אֵ֧ת אֲשֶׁר־עָשָׂ֣ה מִיכָ֗ה וְֽאֶת־הַכֹּהֵן֮ אֲשֶׁ֣ר הָיָה־לוֹ֒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וַיָּבֹ֣אוּ עַל־לַ֗יִשׁ עַל־עַם֙ שֹׁקֵ֣ט וּבֹטֵ֔חַ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וַיַּכּ֥וּ אוֹתָ֖ם לְפִי־חָ֑רֶב וְאֶת־הָעִ֖יר שָׂרְפ֥וּ בָאֵֽשׁ׃</a:t>
            </a:r>
          </a:p>
        </p:txBody>
      </p:sp>
    </p:spTree>
    <p:extLst>
      <p:ext uri="{BB962C8B-B14F-4D97-AF65-F5344CB8AC3E}">
        <p14:creationId xmlns:p14="http://schemas.microsoft.com/office/powerpoint/2010/main" val="2853306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0"/>
            <a:ext cx="1143000" cy="304800"/>
          </a:xfrm>
        </p:spPr>
        <p:txBody>
          <a:bodyPr>
            <a:normAutofit fontScale="90000"/>
          </a:bodyPr>
          <a:lstStyle/>
          <a:p>
            <a:pPr algn="r"/>
            <a:r>
              <a:rPr lang="en-US" sz="1200" dirty="0"/>
              <a:t>Judges 18:28-31</a:t>
            </a:r>
          </a:p>
        </p:txBody>
      </p:sp>
      <p:sp>
        <p:nvSpPr>
          <p:cNvPr id="3" name="Content Placeholder 2"/>
          <p:cNvSpPr>
            <a:spLocks noGrp="1"/>
          </p:cNvSpPr>
          <p:nvPr>
            <p:ph idx="1"/>
          </p:nvPr>
        </p:nvSpPr>
        <p:spPr>
          <a:xfrm>
            <a:off x="457200" y="457200"/>
            <a:ext cx="8534400" cy="6172200"/>
          </a:xfrm>
        </p:spPr>
        <p:txBody>
          <a:bodyPr>
            <a:normAutofit/>
          </a:bodyPr>
          <a:lstStyle/>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וְאֵ֨ין מַצִּ֜יל כִּ֧י רְֽחוֹקָה־הִ֣יא מִצִּיד֗וֹן וְדָבָ֤ר אֵין־לָהֶם֙ עִם־אָדָ֔ם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וְהִ֕יא בָּעֵ֖מֶק אֲשֶׁ֣ר לְבֵית־רְח֑וֹב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וַיִּבְנ֥וּ אֶת־הָעִ֖יר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וַיֵּ֥שְׁבוּ בָֽהּ׃</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וַיִּקְרְא֤וּ שֵׁם־הָעִיר֙ דָּ֔ן בְּשֵׁם֙ דָּ֣ן אֲבִיהֶ֔ם אֲשֶׁ֥ר יוּלַּ֖ד לְיִשְׂרָאֵ֑ל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וְאוּלָ֛ם לַ֥יִשׁ שֵׁם־הָעִ֖יר לָרִאשֹׁנָֽה׃</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וַיָּקִ֧ימוּ לָהֶ֛ם בְּנֵי־דָ֖ן אֶת־הַפָּ֑סֶל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וִ֠יהוֹנָתָן בֶּן־גֵּרְשֹׁ֨ם בֶּן־</a:t>
            </a:r>
            <a:r>
              <a:rPr lang="he-IL" sz="2400" dirty="0">
                <a:solidFill>
                  <a:srgbClr val="FF0000"/>
                </a:solidFill>
                <a:latin typeface="SBL Hebrew" pitchFamily="2" charset="-79"/>
                <a:cs typeface="SBL Hebrew" pitchFamily="2" charset="-79"/>
              </a:rPr>
              <a:t>מְנַשֶּׁ֜ה</a:t>
            </a:r>
            <a:r>
              <a:rPr lang="he-IL" sz="2400" dirty="0">
                <a:latin typeface="SBL Hebrew" pitchFamily="2" charset="-79"/>
                <a:cs typeface="SBL Hebrew" pitchFamily="2" charset="-79"/>
              </a:rPr>
              <a:t> ה֣וּא וּבָנָ֗יו הָי֤וּ כֹהֲנִים֙ לְשֵׁ֣בֶט הַדָּנִ֔י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עַד־י֖וֹם גְּל֥וֹת הָאָֽרֶץ׃</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וַיָּשִׂ֣ימוּ לָהֶ֔ם אֶת־פֶּ֥סֶל מִיכָ֖ה אֲשֶׁ֣ר עָשָׂ֑ה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כָּל־יְמֵ֛י הֱי֥וֹת בֵּית־הָאֱלֹהִ֖ים בְּשִׁלֹֽה׃</a:t>
            </a:r>
          </a:p>
        </p:txBody>
      </p:sp>
      <p:sp>
        <p:nvSpPr>
          <p:cNvPr id="4" name="Rectangle 3"/>
          <p:cNvSpPr/>
          <p:nvPr/>
        </p:nvSpPr>
        <p:spPr>
          <a:xfrm>
            <a:off x="76200" y="4750475"/>
            <a:ext cx="4419600" cy="2031325"/>
          </a:xfrm>
          <a:prstGeom prst="rect">
            <a:avLst/>
          </a:prstGeom>
          <a:solidFill>
            <a:schemeClr val="bg1"/>
          </a:solidFill>
          <a:ln>
            <a:solidFill>
              <a:schemeClr val="tx1"/>
            </a:solidFill>
          </a:ln>
        </p:spPr>
        <p:txBody>
          <a:bodyPr wrap="square">
            <a:spAutoFit/>
          </a:bodyPr>
          <a:lstStyle/>
          <a:p>
            <a:r>
              <a:rPr lang="en-US" sz="1400" dirty="0">
                <a:latin typeface="SBL Hebrew" panose="02000000000000000000" pitchFamily="2" charset="-79"/>
                <a:cs typeface="SBL Hebrew" panose="02000000000000000000" pitchFamily="2" charset="-79"/>
              </a:rPr>
              <a:t>NET Bible note:</a:t>
            </a:r>
          </a:p>
          <a:p>
            <a:r>
              <a:rPr lang="en-US" sz="1400" baseline="30000" dirty="0">
                <a:latin typeface="SBL Hebrew" panose="02000000000000000000" pitchFamily="2" charset="-79"/>
                <a:cs typeface="SBL Hebrew" panose="02000000000000000000" pitchFamily="2" charset="-79"/>
              </a:rPr>
              <a:t>65 </a:t>
            </a:r>
            <a:r>
              <a:rPr lang="en-US" sz="1400" b="1" dirty="0" err="1">
                <a:latin typeface="SBL Hebrew" panose="02000000000000000000" pitchFamily="2" charset="-79"/>
                <a:cs typeface="SBL Hebrew" panose="02000000000000000000" pitchFamily="2" charset="-79"/>
              </a:rPr>
              <a:t>tc</a:t>
            </a:r>
            <a:r>
              <a:rPr lang="en-US" sz="1400" b="1" dirty="0">
                <a:latin typeface="SBL Hebrew" panose="02000000000000000000" pitchFamily="2" charset="-79"/>
                <a:cs typeface="SBL Hebrew" panose="02000000000000000000" pitchFamily="2" charset="-79"/>
              </a:rPr>
              <a:t> </a:t>
            </a:r>
            <a:r>
              <a:rPr lang="en-US" sz="1400" dirty="0">
                <a:latin typeface="SBL Hebrew" panose="02000000000000000000" pitchFamily="2" charset="-79"/>
                <a:cs typeface="SBL Hebrew" panose="02000000000000000000" pitchFamily="2" charset="-79"/>
              </a:rPr>
              <a:t>Several ancient textual witnesses, including some LXX MSS and the Vulgate, support the reading "Moses" </a:t>
            </a:r>
            <a:r>
              <a:rPr lang="he-IL" sz="1400" dirty="0">
                <a:solidFill>
                  <a:srgbClr val="0000FF"/>
                </a:solidFill>
                <a:latin typeface="SBL Hebrew" panose="02000000000000000000" pitchFamily="2" charset="-79"/>
                <a:cs typeface="SBL Hebrew" panose="02000000000000000000" pitchFamily="2" charset="-79"/>
              </a:rPr>
              <a:t>מֹשֶׁה</a:t>
            </a:r>
            <a:r>
              <a:rPr lang="he-IL" sz="1400" dirty="0">
                <a:latin typeface="SBL Hebrew" panose="02000000000000000000" pitchFamily="2" charset="-79"/>
                <a:cs typeface="SBL Hebrew" panose="02000000000000000000" pitchFamily="2" charset="-79"/>
              </a:rPr>
              <a:t>)</a:t>
            </a:r>
            <a:r>
              <a:rPr lang="en-US" sz="1400" dirty="0">
                <a:latin typeface="SBL Hebrew" panose="02000000000000000000" pitchFamily="2" charset="-79"/>
                <a:cs typeface="SBL Hebrew" panose="02000000000000000000" pitchFamily="2" charset="-79"/>
              </a:rPr>
              <a:t>, </a:t>
            </a:r>
            <a:r>
              <a:rPr lang="en-US" sz="1400" i="1" dirty="0" err="1">
                <a:latin typeface="SBL Hebrew" panose="02000000000000000000" pitchFamily="2" charset="-79"/>
                <a:cs typeface="SBL Hebrew" panose="02000000000000000000" pitchFamily="2" charset="-79"/>
              </a:rPr>
              <a:t>mosheh</a:t>
            </a:r>
            <a:r>
              <a:rPr lang="he-IL" sz="1400" dirty="0">
                <a:latin typeface="SBL Hebrew" panose="02000000000000000000" pitchFamily="2" charset="-79"/>
                <a:cs typeface="SBL Hebrew" panose="02000000000000000000" pitchFamily="2" charset="-79"/>
              </a:rPr>
              <a:t>(</a:t>
            </a:r>
            <a:r>
              <a:rPr lang="en-US" sz="1400" dirty="0">
                <a:latin typeface="SBL Hebrew" panose="02000000000000000000" pitchFamily="2" charset="-79"/>
                <a:cs typeface="SBL Hebrew" panose="02000000000000000000" pitchFamily="2" charset="-79"/>
              </a:rPr>
              <a:t> here. Many Hebrew MSS have a </a:t>
            </a:r>
            <a:r>
              <a:rPr lang="en-US" sz="1400" i="1" dirty="0">
                <a:latin typeface="SBL Hebrew" panose="02000000000000000000" pitchFamily="2" charset="-79"/>
                <a:cs typeface="SBL Hebrew" panose="02000000000000000000" pitchFamily="2" charset="-79"/>
              </a:rPr>
              <a:t>nun </a:t>
            </a:r>
            <a:r>
              <a:rPr lang="he-IL" sz="1400" dirty="0">
                <a:latin typeface="SBL Hebrew" panose="02000000000000000000" pitchFamily="2" charset="-79"/>
                <a:cs typeface="SBL Hebrew" panose="02000000000000000000" pitchFamily="2" charset="-79"/>
              </a:rPr>
              <a:t>(ן)</a:t>
            </a:r>
            <a:r>
              <a:rPr lang="en-US" sz="1400" dirty="0">
                <a:latin typeface="SBL Hebrew" panose="02000000000000000000" pitchFamily="2" charset="-79"/>
                <a:cs typeface="SBL Hebrew" panose="02000000000000000000" pitchFamily="2" charset="-79"/>
              </a:rPr>
              <a:t> suspended above the name between the first two letters </a:t>
            </a:r>
            <a:r>
              <a:rPr lang="he-IL" sz="1400" dirty="0">
                <a:latin typeface="SBL Hebrew" panose="02000000000000000000" pitchFamily="2" charset="-79"/>
                <a:cs typeface="SBL Hebrew" panose="02000000000000000000" pitchFamily="2" charset="-79"/>
              </a:rPr>
              <a:t>(</a:t>
            </a:r>
            <a:r>
              <a:rPr lang="he-IL" sz="1400" dirty="0">
                <a:solidFill>
                  <a:srgbClr val="FF0000"/>
                </a:solidFill>
                <a:latin typeface="SBL Hebrew" panose="02000000000000000000" pitchFamily="2" charset="-79"/>
                <a:cs typeface="SBL Hebrew" panose="02000000000000000000" pitchFamily="2" charset="-79"/>
              </a:rPr>
              <a:t>מנשׁה</a:t>
            </a:r>
            <a:r>
              <a:rPr lang="he-IL" sz="1400" dirty="0">
                <a:latin typeface="SBL Hebrew" panose="02000000000000000000" pitchFamily="2" charset="-79"/>
                <a:cs typeface="SBL Hebrew" panose="02000000000000000000" pitchFamily="2" charset="-79"/>
              </a:rPr>
              <a:t>)</a:t>
            </a:r>
            <a:r>
              <a:rPr lang="en-US" sz="1400" dirty="0">
                <a:latin typeface="SBL Hebrew" panose="02000000000000000000" pitchFamily="2" charset="-79"/>
                <a:cs typeface="SBL Hebrew" panose="02000000000000000000" pitchFamily="2" charset="-79"/>
              </a:rPr>
              <a:t>, suggesting the name Manasseh </a:t>
            </a:r>
            <a:r>
              <a:rPr lang="he-IL" sz="1400" dirty="0">
                <a:solidFill>
                  <a:srgbClr val="FF0000"/>
                </a:solidFill>
                <a:latin typeface="SBL Hebrew" panose="02000000000000000000" pitchFamily="2" charset="-79"/>
                <a:cs typeface="SBL Hebrew" panose="02000000000000000000" pitchFamily="2" charset="-79"/>
              </a:rPr>
              <a:t>מְנַשֶּׁה</a:t>
            </a:r>
            <a:r>
              <a:rPr lang="he-IL" sz="1400" dirty="0">
                <a:latin typeface="SBL Hebrew" panose="02000000000000000000" pitchFamily="2" charset="-79"/>
                <a:cs typeface="SBL Hebrew" panose="02000000000000000000" pitchFamily="2" charset="-79"/>
              </a:rPr>
              <a:t>)</a:t>
            </a:r>
            <a:r>
              <a:rPr lang="en-US" sz="1400" dirty="0">
                <a:latin typeface="SBL Hebrew" panose="02000000000000000000" pitchFamily="2" charset="-79"/>
                <a:cs typeface="SBL Hebrew" panose="02000000000000000000" pitchFamily="2" charset="-79"/>
              </a:rPr>
              <a:t>, </a:t>
            </a:r>
            <a:r>
              <a:rPr lang="en-US" sz="1400" i="1" dirty="0" err="1">
                <a:latin typeface="SBL Hebrew" panose="02000000000000000000" pitchFamily="2" charset="-79"/>
                <a:cs typeface="SBL Hebrew" panose="02000000000000000000" pitchFamily="2" charset="-79"/>
              </a:rPr>
              <a:t>m‘nasheh</a:t>
            </a:r>
            <a:r>
              <a:rPr lang="he-IL" sz="1400" dirty="0">
                <a:latin typeface="SBL Hebrew" panose="02000000000000000000" pitchFamily="2" charset="-79"/>
                <a:cs typeface="SBL Hebrew" panose="02000000000000000000" pitchFamily="2" charset="-79"/>
              </a:rPr>
              <a:t>(</a:t>
            </a:r>
            <a:r>
              <a:rPr lang="en-US" sz="1400" dirty="0">
                <a:latin typeface="SBL Hebrew" panose="02000000000000000000" pitchFamily="2" charset="-79"/>
                <a:cs typeface="SBL Hebrew" panose="02000000000000000000" pitchFamily="2" charset="-79"/>
              </a:rPr>
              <a:t>. This is probably a scribal attempt to protect Moses' reputation. For discussion, see G. F. Moore, </a:t>
            </a:r>
            <a:r>
              <a:rPr lang="en-US" sz="1400" i="1" dirty="0">
                <a:latin typeface="SBL Hebrew" panose="02000000000000000000" pitchFamily="2" charset="-79"/>
                <a:cs typeface="SBL Hebrew" panose="02000000000000000000" pitchFamily="2" charset="-79"/>
              </a:rPr>
              <a:t>Judges </a:t>
            </a:r>
            <a:r>
              <a:rPr lang="en-US" sz="1400" dirty="0">
                <a:latin typeface="SBL Hebrew" panose="02000000000000000000" pitchFamily="2" charset="-79"/>
                <a:cs typeface="SBL Hebrew" panose="02000000000000000000" pitchFamily="2" charset="-79"/>
              </a:rPr>
              <a:t>(ICC), 401–2.</a:t>
            </a:r>
            <a:endParaRPr lang="en-CA" sz="1400" dirty="0">
              <a:latin typeface="SBL Hebrew" panose="02000000000000000000" pitchFamily="2" charset="-79"/>
              <a:cs typeface="SBL Hebrew" panose="02000000000000000000" pitchFamily="2" charset="-79"/>
            </a:endParaRPr>
          </a:p>
        </p:txBody>
      </p:sp>
    </p:spTree>
    <p:extLst>
      <p:ext uri="{BB962C8B-B14F-4D97-AF65-F5344CB8AC3E}">
        <p14:creationId xmlns:p14="http://schemas.microsoft.com/office/powerpoint/2010/main" val="855069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D:\My Documents\HebrewCourseBriercrestFirstYear2014\Rocine Readings\03 Judges 16_4-20\pics\judges 18\Aleppo Judges 18_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496"/>
            <a:ext cx="9144000" cy="62705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550223"/>
            <a:ext cx="4419600" cy="307777"/>
          </a:xfrm>
          <a:prstGeom prst="rect">
            <a:avLst/>
          </a:prstGeom>
          <a:noFill/>
          <a:ln>
            <a:noFill/>
          </a:ln>
        </p:spPr>
        <p:txBody>
          <a:bodyPr wrap="square">
            <a:spAutoFit/>
          </a:bodyPr>
          <a:lstStyle/>
          <a:p>
            <a:r>
              <a:rPr lang="en-US" sz="1400" dirty="0">
                <a:solidFill>
                  <a:schemeClr val="bg1"/>
                </a:solidFill>
                <a:latin typeface="SBL Hebrew" panose="02000000000000000000" pitchFamily="2" charset="-79"/>
                <a:cs typeface="SBL Hebrew" panose="02000000000000000000" pitchFamily="2" charset="-79"/>
              </a:rPr>
              <a:t>http://www.aleppocodex.org/newsite/index.html</a:t>
            </a:r>
            <a:endParaRPr lang="en-CA" sz="1400" dirty="0">
              <a:solidFill>
                <a:schemeClr val="bg1"/>
              </a:solidFill>
              <a:latin typeface="SBL Hebrew" panose="02000000000000000000" pitchFamily="2" charset="-79"/>
              <a:cs typeface="SBL Hebrew" panose="02000000000000000000" pitchFamily="2" charset="-79"/>
            </a:endParaRPr>
          </a:p>
        </p:txBody>
      </p:sp>
      <p:sp>
        <p:nvSpPr>
          <p:cNvPr id="4" name="Rectangle 3"/>
          <p:cNvSpPr/>
          <p:nvPr/>
        </p:nvSpPr>
        <p:spPr>
          <a:xfrm>
            <a:off x="4743450" y="6519446"/>
            <a:ext cx="4171950" cy="338554"/>
          </a:xfrm>
          <a:prstGeom prst="rect">
            <a:avLst/>
          </a:prstGeom>
          <a:solidFill>
            <a:schemeClr val="tx1"/>
          </a:solidFill>
          <a:ln>
            <a:noFill/>
          </a:ln>
        </p:spPr>
        <p:txBody>
          <a:bodyPr wrap="square">
            <a:spAutoFit/>
          </a:bodyPr>
          <a:lstStyle/>
          <a:p>
            <a:pPr algn="r"/>
            <a:r>
              <a:rPr lang="it-IT" sz="1600" dirty="0">
                <a:solidFill>
                  <a:schemeClr val="bg1"/>
                </a:solidFill>
                <a:latin typeface="SBL Hebrew" panose="02000000000000000000" pitchFamily="2" charset="-79"/>
                <a:cs typeface="SBL Hebrew" panose="02000000000000000000" pitchFamily="2" charset="-79"/>
              </a:rPr>
              <a:t>Aleppo Codex c. 930 AD</a:t>
            </a:r>
            <a:endParaRPr lang="en-US" sz="1600" dirty="0">
              <a:solidFill>
                <a:schemeClr val="bg1"/>
              </a:solidFill>
              <a:latin typeface="SBL Hebrew" panose="02000000000000000000" pitchFamily="2" charset="-79"/>
              <a:cs typeface="SBL Hebrew" panose="02000000000000000000" pitchFamily="2" charset="-79"/>
            </a:endParaRPr>
          </a:p>
        </p:txBody>
      </p:sp>
    </p:spTree>
    <p:extLst>
      <p:ext uri="{BB962C8B-B14F-4D97-AF65-F5344CB8AC3E}">
        <p14:creationId xmlns:p14="http://schemas.microsoft.com/office/powerpoint/2010/main" val="3017608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D:\My Documents\HebrewCourseBriercrestFirstYear2014\Rocine Readings\03 Judges 16_4-20\pics\judges 18\Aleppo Judges 18_30zoom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72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6550223"/>
            <a:ext cx="7162800" cy="307777"/>
          </a:xfrm>
          <a:prstGeom prst="rect">
            <a:avLst/>
          </a:prstGeom>
          <a:noFill/>
          <a:ln>
            <a:noFill/>
          </a:ln>
        </p:spPr>
        <p:txBody>
          <a:bodyPr wrap="square">
            <a:spAutoFit/>
          </a:bodyPr>
          <a:lstStyle/>
          <a:p>
            <a:r>
              <a:rPr lang="en-US" sz="1400" dirty="0">
                <a:solidFill>
                  <a:schemeClr val="bg1"/>
                </a:solidFill>
                <a:latin typeface="SBL Hebrew" panose="02000000000000000000" pitchFamily="2" charset="-79"/>
                <a:cs typeface="SBL Hebrew" panose="02000000000000000000" pitchFamily="2" charset="-79"/>
              </a:rPr>
              <a:t>https://commons.wikimedia.org/wiki/File:Leningrad-codex-07-judges.pdf</a:t>
            </a:r>
            <a:endParaRPr lang="en-CA" sz="1400" dirty="0">
              <a:solidFill>
                <a:schemeClr val="bg1"/>
              </a:solidFill>
              <a:latin typeface="SBL Hebrew" panose="02000000000000000000" pitchFamily="2" charset="-79"/>
              <a:cs typeface="SBL Hebrew" panose="02000000000000000000" pitchFamily="2" charset="-79"/>
            </a:endParaRPr>
          </a:p>
        </p:txBody>
      </p:sp>
      <p:pic>
        <p:nvPicPr>
          <p:cNvPr id="3074" name="Picture 2" descr="D:\My Documents\HebrewCourseBriercrestFirstYear2014\Rocine Readings\03 Judges 16_4-20\pics\judges 18\Leningrad-Judges 18_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338" y="0"/>
            <a:ext cx="6433324" cy="62210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7400" y="6273225"/>
            <a:ext cx="3276600" cy="584775"/>
          </a:xfrm>
          <a:prstGeom prst="rect">
            <a:avLst/>
          </a:prstGeom>
          <a:solidFill>
            <a:schemeClr val="tx1"/>
          </a:solidFill>
          <a:ln>
            <a:noFill/>
          </a:ln>
        </p:spPr>
        <p:txBody>
          <a:bodyPr wrap="square">
            <a:spAutoFit/>
          </a:bodyPr>
          <a:lstStyle/>
          <a:p>
            <a:pPr algn="r"/>
            <a:r>
              <a:rPr lang="en-US" sz="1600" dirty="0">
                <a:solidFill>
                  <a:schemeClr val="bg1"/>
                </a:solidFill>
                <a:latin typeface="SBL Hebrew" panose="02000000000000000000" pitchFamily="2" charset="-79"/>
                <a:cs typeface="SBL Hebrew" panose="02000000000000000000" pitchFamily="2" charset="-79"/>
              </a:rPr>
              <a:t>Leningrad Codex 1008 AD</a:t>
            </a:r>
          </a:p>
          <a:p>
            <a:pPr algn="r"/>
            <a:r>
              <a:rPr lang="en-US" sz="1600" dirty="0">
                <a:solidFill>
                  <a:schemeClr val="bg1"/>
                </a:solidFill>
                <a:latin typeface="SBL Hebrew" panose="02000000000000000000" pitchFamily="2" charset="-79"/>
                <a:cs typeface="SBL Hebrew" panose="02000000000000000000" pitchFamily="2" charset="-79"/>
              </a:rPr>
              <a:t>Basis of BHS</a:t>
            </a:r>
          </a:p>
        </p:txBody>
      </p:sp>
    </p:spTree>
    <p:extLst>
      <p:ext uri="{BB962C8B-B14F-4D97-AF65-F5344CB8AC3E}">
        <p14:creationId xmlns:p14="http://schemas.microsoft.com/office/powerpoint/2010/main" val="346580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0"/>
            <a:ext cx="1143000" cy="304800"/>
          </a:xfrm>
        </p:spPr>
        <p:txBody>
          <a:bodyPr>
            <a:normAutofit fontScale="90000"/>
          </a:bodyPr>
          <a:lstStyle/>
          <a:p>
            <a:pPr algn="r"/>
            <a:r>
              <a:rPr lang="en-US" sz="1200" dirty="0"/>
              <a:t>Judges 18:28-31</a:t>
            </a:r>
          </a:p>
        </p:txBody>
      </p:sp>
      <p:sp>
        <p:nvSpPr>
          <p:cNvPr id="3" name="Content Placeholder 2"/>
          <p:cNvSpPr>
            <a:spLocks noGrp="1"/>
          </p:cNvSpPr>
          <p:nvPr>
            <p:ph idx="1"/>
          </p:nvPr>
        </p:nvSpPr>
        <p:spPr>
          <a:xfrm>
            <a:off x="457200" y="457200"/>
            <a:ext cx="8534400" cy="6172200"/>
          </a:xfrm>
        </p:spPr>
        <p:txBody>
          <a:bodyPr>
            <a:normAutofit/>
          </a:bodyPr>
          <a:lstStyle/>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וְאֵ֨ין מַצִּ֜יל כִּ֧י רְֽחוֹקָה־הִ֣יא מִצִּיד֗וֹן וְדָבָ֤ר אֵין־לָהֶם֙ עִם־אָדָ֔ם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וְהִ֕יא בָּעֵ֖מֶק אֲשֶׁ֣ר לְבֵית־רְח֑וֹב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וַיִּבְנ֥וּ אֶת־הָעִ֖יר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וַיֵּ֥שְׁבוּ בָֽהּ׃</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וַיִּקְרְא֤וּ שֵׁם־הָעִיר֙ דָּ֔ן בְּשֵׁם֙ דָּ֣ן אֲבִיהֶ֔ם אֲשֶׁ֥ר יוּלַּ֖ד לְיִשְׂרָאֵ֑ל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וְאוּלָ֛ם לַ֥יִשׁ שֵׁם־הָעִ֖יר לָרִאשֹׁנָֽה׃</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וַיָּקִ֧ימוּ לָהֶ֛ם בְּנֵי־דָ֖ן אֶת־הַפָּ֑סֶל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וִ֠יהוֹנָתָן בֶּן־גֵּרְשֹׁ֨ם בֶּן־מְנַשֶּׁ֜ה ה֣וּא וּבָנָ֗יו הָי֤וּ כֹהֲנִים֙ לְשֵׁ֣בֶט הַדָּנִ֔י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עַד־י֖וֹם </a:t>
            </a:r>
            <a:r>
              <a:rPr lang="he-IL" sz="2400" dirty="0">
                <a:solidFill>
                  <a:srgbClr val="FF33CC"/>
                </a:solidFill>
                <a:latin typeface="SBL Hebrew" pitchFamily="2" charset="-79"/>
                <a:cs typeface="SBL Hebrew" pitchFamily="2" charset="-79"/>
              </a:rPr>
              <a:t>גְּל֥וֹת</a:t>
            </a:r>
            <a:r>
              <a:rPr lang="he-IL" sz="2400" dirty="0">
                <a:latin typeface="SBL Hebrew" pitchFamily="2" charset="-79"/>
                <a:cs typeface="SBL Hebrew" pitchFamily="2" charset="-79"/>
              </a:rPr>
              <a:t> הָאָֽרֶץ׃</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וַיָּשִׂ֣ימוּ לָהֶ֔ם אֶת־פֶּ֥סֶל מִיכָ֖ה אֲשֶׁ֣ר עָשָׂ֑ה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כָּל־יְמֵ֛י הֱי֥וֹת בֵּית־הָאֱלֹהִ֖ים בְּשִׁלֹֽה׃</a:t>
            </a:r>
          </a:p>
        </p:txBody>
      </p:sp>
      <p:sp>
        <p:nvSpPr>
          <p:cNvPr id="4" name="Rectangle 3"/>
          <p:cNvSpPr/>
          <p:nvPr/>
        </p:nvSpPr>
        <p:spPr>
          <a:xfrm>
            <a:off x="76200" y="4229100"/>
            <a:ext cx="2590800" cy="307777"/>
          </a:xfrm>
          <a:prstGeom prst="rect">
            <a:avLst/>
          </a:prstGeom>
          <a:solidFill>
            <a:schemeClr val="bg1"/>
          </a:solidFill>
          <a:ln>
            <a:noFill/>
          </a:ln>
        </p:spPr>
        <p:txBody>
          <a:bodyPr wrap="square">
            <a:spAutoFit/>
          </a:bodyPr>
          <a:lstStyle/>
          <a:p>
            <a:r>
              <a:rPr lang="en-US" sz="1400" dirty="0">
                <a:solidFill>
                  <a:srgbClr val="FF33CC"/>
                </a:solidFill>
                <a:latin typeface="SBL Hebrew" panose="02000000000000000000" pitchFamily="2" charset="-79"/>
                <a:cs typeface="SBL Hebrew" panose="02000000000000000000" pitchFamily="2" charset="-79"/>
              </a:rPr>
              <a:t>When was this phrase written?</a:t>
            </a:r>
            <a:endParaRPr lang="en-CA" sz="1400" dirty="0">
              <a:solidFill>
                <a:srgbClr val="FF33CC"/>
              </a:solidFill>
              <a:latin typeface="SBL Hebrew" panose="02000000000000000000" pitchFamily="2" charset="-79"/>
              <a:cs typeface="SBL Hebrew" panose="02000000000000000000" pitchFamily="2" charset="-79"/>
            </a:endParaRPr>
          </a:p>
        </p:txBody>
      </p:sp>
      <p:cxnSp>
        <p:nvCxnSpPr>
          <p:cNvPr id="6" name="Straight Arrow Connector 5"/>
          <p:cNvCxnSpPr>
            <a:stCxn id="4" idx="3"/>
          </p:cNvCxnSpPr>
          <p:nvPr/>
        </p:nvCxnSpPr>
        <p:spPr>
          <a:xfrm flipV="1">
            <a:off x="2667000" y="4382988"/>
            <a:ext cx="3200400" cy="1"/>
          </a:xfrm>
          <a:prstGeom prst="straightConnector1">
            <a:avLst/>
          </a:prstGeom>
          <a:ln>
            <a:solidFill>
              <a:srgbClr val="FF33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437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0"/>
            <a:ext cx="1143000" cy="304800"/>
          </a:xfrm>
        </p:spPr>
        <p:txBody>
          <a:bodyPr>
            <a:normAutofit fontScale="90000"/>
          </a:bodyPr>
          <a:lstStyle/>
          <a:p>
            <a:pPr algn="r"/>
            <a:r>
              <a:rPr lang="en-US" sz="1200" dirty="0"/>
              <a:t>Judges 18:28-31</a:t>
            </a:r>
          </a:p>
        </p:txBody>
      </p:sp>
      <p:sp>
        <p:nvSpPr>
          <p:cNvPr id="3" name="Content Placeholder 2"/>
          <p:cNvSpPr>
            <a:spLocks noGrp="1"/>
          </p:cNvSpPr>
          <p:nvPr>
            <p:ph idx="1"/>
          </p:nvPr>
        </p:nvSpPr>
        <p:spPr>
          <a:xfrm>
            <a:off x="457200" y="457200"/>
            <a:ext cx="8534400" cy="6172200"/>
          </a:xfrm>
        </p:spPr>
        <p:txBody>
          <a:bodyPr>
            <a:normAutofit/>
          </a:bodyPr>
          <a:lstStyle/>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וְאֵ֨ין מַצִּ֜יל כִּ֧י רְֽחוֹקָה־הִ֣יא מִצִּיד֗וֹן וְדָבָ֤ר אֵין־לָהֶם֙ עִם־אָדָ֔ם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וְהִ֕יא בָּעֵ֖מֶק אֲשֶׁ֣ר לְבֵית־רְח֑וֹב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solidFill>
                  <a:srgbClr val="FF33CC"/>
                </a:solidFill>
                <a:latin typeface="SBL Hebrew" pitchFamily="2" charset="-79"/>
                <a:cs typeface="SBL Hebrew" pitchFamily="2" charset="-79"/>
              </a:rPr>
              <a:t>וַיִּבְנ֥וּ אֶת־הָעִ֖יר </a:t>
            </a:r>
            <a:endParaRPr lang="en-US" sz="2400" dirty="0">
              <a:solidFill>
                <a:srgbClr val="FF33CC"/>
              </a:solidFill>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solidFill>
                  <a:srgbClr val="FF33CC"/>
                </a:solidFill>
                <a:latin typeface="SBL Hebrew" pitchFamily="2" charset="-79"/>
                <a:cs typeface="SBL Hebrew" pitchFamily="2" charset="-79"/>
              </a:rPr>
              <a:t>וַיֵּ֥שְׁבוּ בָֽהּ׃</a:t>
            </a:r>
            <a:endParaRPr lang="en-US" sz="2400" dirty="0">
              <a:solidFill>
                <a:srgbClr val="FF33CC"/>
              </a:solidFill>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solidFill>
                  <a:srgbClr val="FF33CC"/>
                </a:solidFill>
                <a:latin typeface="SBL Hebrew" pitchFamily="2" charset="-79"/>
                <a:cs typeface="SBL Hebrew" pitchFamily="2" charset="-79"/>
              </a:rPr>
              <a:t>וַיִּקְרְא֤וּ שֵׁם־הָעִיר֙ דָּ֔ן בְּשֵׁם֙ דָּ֣ן אֲבִיהֶ֔ם אֲשֶׁ֥ר יוּלַּ֖ד לְיִשְׂרָאֵ֑ל </a:t>
            </a:r>
            <a:endParaRPr lang="en-US" sz="2400" dirty="0">
              <a:solidFill>
                <a:srgbClr val="FF33CC"/>
              </a:solidFill>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solidFill>
                  <a:srgbClr val="FF33CC"/>
                </a:solidFill>
                <a:latin typeface="SBL Hebrew" pitchFamily="2" charset="-79"/>
                <a:cs typeface="SBL Hebrew" pitchFamily="2" charset="-79"/>
              </a:rPr>
              <a:t>	</a:t>
            </a:r>
            <a:r>
              <a:rPr lang="he-IL" sz="2400" dirty="0">
                <a:solidFill>
                  <a:srgbClr val="FF33CC"/>
                </a:solidFill>
                <a:latin typeface="SBL Hebrew" pitchFamily="2" charset="-79"/>
                <a:cs typeface="SBL Hebrew" pitchFamily="2" charset="-79"/>
              </a:rPr>
              <a:t>וְאוּלָ֛ם לַ֥יִשׁ שֵׁם־הָעִ֖יר לָרִאשֹׁנָֽה׃</a:t>
            </a:r>
            <a:endParaRPr lang="en-US" sz="2400" dirty="0">
              <a:solidFill>
                <a:srgbClr val="FF33CC"/>
              </a:solidFill>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וַיָּקִ֧ימוּ לָהֶ֛ם בְּנֵי־דָ֖ן אֶת־הַפָּ֑סֶל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וִ֠יהוֹנָתָן בֶּן־גֵּרְשֹׁ֨ם בֶּן־מְנַשֶּׁ֜ה </a:t>
            </a:r>
            <a:r>
              <a:rPr lang="he-IL" sz="2400" dirty="0">
                <a:solidFill>
                  <a:srgbClr val="FF33CC"/>
                </a:solidFill>
                <a:latin typeface="SBL Hebrew" pitchFamily="2" charset="-79"/>
                <a:cs typeface="SBL Hebrew" pitchFamily="2" charset="-79"/>
              </a:rPr>
              <a:t>ה֣וּא וּבָנָ֗יו הָי֤וּ כֹהֲנִים֙ לְשֵׁ֣בֶט הַדָּנִ֔י </a:t>
            </a:r>
            <a:endParaRPr lang="en-US" sz="2400" dirty="0">
              <a:solidFill>
                <a:srgbClr val="FF33CC"/>
              </a:solidFill>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solidFill>
                  <a:srgbClr val="FF33CC"/>
                </a:solidFill>
                <a:latin typeface="SBL Hebrew" pitchFamily="2" charset="-79"/>
                <a:cs typeface="SBL Hebrew" pitchFamily="2" charset="-79"/>
              </a:rPr>
              <a:t>עַד־י֖וֹם גְּל֥וֹת הָאָֽרֶץ׃</a:t>
            </a:r>
            <a:endParaRPr lang="en-US" sz="2400" dirty="0">
              <a:solidFill>
                <a:srgbClr val="FF33CC"/>
              </a:solidFill>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וַיָּשִׂ֣ימוּ לָהֶ֔ם אֶת־פֶּ֥סֶל מִיכָ֖ה אֲשֶׁ֣ר עָשָׂ֑ה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כָּל־יְמֵ֛י הֱי֥וֹת בֵּית־הָאֱלֹהִ֖ים בְּשִׁלֹֽה׃</a:t>
            </a:r>
          </a:p>
        </p:txBody>
      </p:sp>
      <p:sp>
        <p:nvSpPr>
          <p:cNvPr id="4" name="Rectangle 3"/>
          <p:cNvSpPr/>
          <p:nvPr/>
        </p:nvSpPr>
        <p:spPr>
          <a:xfrm>
            <a:off x="76200" y="4229100"/>
            <a:ext cx="2590800" cy="307777"/>
          </a:xfrm>
          <a:prstGeom prst="rect">
            <a:avLst/>
          </a:prstGeom>
          <a:solidFill>
            <a:schemeClr val="bg1"/>
          </a:solidFill>
          <a:ln>
            <a:noFill/>
          </a:ln>
        </p:spPr>
        <p:txBody>
          <a:bodyPr wrap="square">
            <a:spAutoFit/>
          </a:bodyPr>
          <a:lstStyle/>
          <a:p>
            <a:r>
              <a:rPr lang="en-US" sz="1400" dirty="0">
                <a:solidFill>
                  <a:srgbClr val="FF33CC"/>
                </a:solidFill>
                <a:latin typeface="SBL Hebrew" panose="02000000000000000000" pitchFamily="2" charset="-79"/>
                <a:cs typeface="SBL Hebrew" panose="02000000000000000000" pitchFamily="2" charset="-79"/>
              </a:rPr>
              <a:t>When was this phrase written?</a:t>
            </a:r>
            <a:endParaRPr lang="en-CA" sz="1400" dirty="0">
              <a:solidFill>
                <a:srgbClr val="FF33CC"/>
              </a:solidFill>
              <a:latin typeface="SBL Hebrew" panose="02000000000000000000" pitchFamily="2" charset="-79"/>
              <a:cs typeface="SBL Hebrew" panose="02000000000000000000" pitchFamily="2" charset="-79"/>
            </a:endParaRPr>
          </a:p>
        </p:txBody>
      </p:sp>
      <p:cxnSp>
        <p:nvCxnSpPr>
          <p:cNvPr id="6" name="Straight Arrow Connector 5"/>
          <p:cNvCxnSpPr>
            <a:stCxn id="4" idx="3"/>
          </p:cNvCxnSpPr>
          <p:nvPr/>
        </p:nvCxnSpPr>
        <p:spPr>
          <a:xfrm flipV="1">
            <a:off x="2667000" y="4382988"/>
            <a:ext cx="3200400" cy="1"/>
          </a:xfrm>
          <a:prstGeom prst="straightConnector1">
            <a:avLst/>
          </a:prstGeom>
          <a:ln>
            <a:solidFill>
              <a:srgbClr val="FF33CC"/>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4300" y="914400"/>
            <a:ext cx="4381500" cy="1323439"/>
          </a:xfrm>
          <a:prstGeom prst="rect">
            <a:avLst/>
          </a:prstGeom>
          <a:solidFill>
            <a:schemeClr val="bg1"/>
          </a:solidFill>
          <a:ln>
            <a:solidFill>
              <a:schemeClr val="tx1"/>
            </a:solidFill>
          </a:ln>
        </p:spPr>
        <p:txBody>
          <a:bodyPr wrap="square">
            <a:spAutoFit/>
          </a:bodyPr>
          <a:lstStyle/>
          <a:p>
            <a:r>
              <a:rPr lang="en-US" sz="1400" dirty="0"/>
              <a:t>Verses </a:t>
            </a:r>
            <a:r>
              <a:rPr lang="en-US" sz="1400" dirty="0">
                <a:solidFill>
                  <a:srgbClr val="FF33CC"/>
                </a:solidFill>
              </a:rPr>
              <a:t>28b–29 </a:t>
            </a:r>
            <a:r>
              <a:rPr lang="en-US" sz="1400" dirty="0"/>
              <a:t>and </a:t>
            </a:r>
            <a:r>
              <a:rPr lang="en-US" sz="1400" dirty="0">
                <a:solidFill>
                  <a:srgbClr val="FF33CC"/>
                </a:solidFill>
              </a:rPr>
              <a:t>30b</a:t>
            </a:r>
            <a:r>
              <a:rPr lang="en-US" sz="1400" dirty="0"/>
              <a:t> interrupt the flow of the narrative and are best understood as historical comments in the </a:t>
            </a:r>
            <a:r>
              <a:rPr lang="en-US" sz="1400" dirty="0" err="1"/>
              <a:t>Deuteronomic</a:t>
            </a:r>
            <a:r>
              <a:rPr lang="en-US" sz="1400" dirty="0"/>
              <a:t> (late </a:t>
            </a:r>
            <a:r>
              <a:rPr lang="en-US" sz="1400" dirty="0" err="1"/>
              <a:t>preexilic</a:t>
            </a:r>
            <a:r>
              <a:rPr lang="en-US" sz="1400" dirty="0"/>
              <a:t>) edition of the book.</a:t>
            </a:r>
          </a:p>
          <a:p>
            <a:endParaRPr lang="en-US" sz="1400" dirty="0"/>
          </a:p>
          <a:p>
            <a:r>
              <a:rPr lang="en-US" sz="1200" dirty="0"/>
              <a:t>Robert G. Boling, </a:t>
            </a:r>
            <a:r>
              <a:rPr lang="en-US" sz="1200" i="1" dirty="0"/>
              <a:t>JUDGES</a:t>
            </a:r>
            <a:r>
              <a:rPr lang="en-US" sz="1200" dirty="0"/>
              <a:t> (The Anchor Yale Bible; New Haven: Yale University Press, 1974), 265.</a:t>
            </a:r>
            <a:endParaRPr lang="en-US" sz="1100" dirty="0">
              <a:latin typeface="SBL Hebrew" panose="02000000000000000000" pitchFamily="2" charset="-79"/>
              <a:cs typeface="SBL Hebrew" panose="02000000000000000000" pitchFamily="2" charset="-79"/>
            </a:endParaRPr>
          </a:p>
        </p:txBody>
      </p:sp>
      <p:sp>
        <p:nvSpPr>
          <p:cNvPr id="8" name="Title 1"/>
          <p:cNvSpPr txBox="1">
            <a:spLocks/>
          </p:cNvSpPr>
          <p:nvPr/>
        </p:nvSpPr>
        <p:spPr>
          <a:xfrm>
            <a:off x="8896350" y="457200"/>
            <a:ext cx="304800" cy="304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800" dirty="0"/>
              <a:t>28</a:t>
            </a:r>
          </a:p>
        </p:txBody>
      </p:sp>
      <p:sp>
        <p:nvSpPr>
          <p:cNvPr id="9" name="Title 1"/>
          <p:cNvSpPr txBox="1">
            <a:spLocks/>
          </p:cNvSpPr>
          <p:nvPr/>
        </p:nvSpPr>
        <p:spPr>
          <a:xfrm>
            <a:off x="8896350" y="2305050"/>
            <a:ext cx="304800" cy="304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800" dirty="0"/>
              <a:t>29</a:t>
            </a:r>
          </a:p>
        </p:txBody>
      </p:sp>
      <p:sp>
        <p:nvSpPr>
          <p:cNvPr id="10" name="Title 1"/>
          <p:cNvSpPr txBox="1">
            <a:spLocks/>
          </p:cNvSpPr>
          <p:nvPr/>
        </p:nvSpPr>
        <p:spPr>
          <a:xfrm>
            <a:off x="8896350" y="3429000"/>
            <a:ext cx="304800" cy="304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800" dirty="0"/>
              <a:t>30</a:t>
            </a:r>
          </a:p>
        </p:txBody>
      </p:sp>
      <p:sp>
        <p:nvSpPr>
          <p:cNvPr id="11" name="Title 1"/>
          <p:cNvSpPr txBox="1">
            <a:spLocks/>
          </p:cNvSpPr>
          <p:nvPr/>
        </p:nvSpPr>
        <p:spPr>
          <a:xfrm>
            <a:off x="8896350" y="4876800"/>
            <a:ext cx="304800" cy="304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800" dirty="0"/>
              <a:t>31</a:t>
            </a:r>
          </a:p>
        </p:txBody>
      </p:sp>
    </p:spTree>
    <p:extLst>
      <p:ext uri="{BB962C8B-B14F-4D97-AF65-F5344CB8AC3E}">
        <p14:creationId xmlns:p14="http://schemas.microsoft.com/office/powerpoint/2010/main" val="811307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0"/>
            <a:ext cx="1143000" cy="304800"/>
          </a:xfrm>
        </p:spPr>
        <p:txBody>
          <a:bodyPr>
            <a:normAutofit/>
          </a:bodyPr>
          <a:lstStyle/>
          <a:p>
            <a:pPr algn="r"/>
            <a:r>
              <a:rPr lang="en-US" sz="1200" dirty="0"/>
              <a:t>Judges 18:1-3</a:t>
            </a:r>
          </a:p>
        </p:txBody>
      </p:sp>
      <p:sp>
        <p:nvSpPr>
          <p:cNvPr id="3" name="Content Placeholder 2"/>
          <p:cNvSpPr>
            <a:spLocks noGrp="1"/>
          </p:cNvSpPr>
          <p:nvPr>
            <p:ph idx="1"/>
          </p:nvPr>
        </p:nvSpPr>
        <p:spPr>
          <a:xfrm>
            <a:off x="457200" y="457200"/>
            <a:ext cx="8534400" cy="6172200"/>
          </a:xfrm>
        </p:spPr>
        <p:txBody>
          <a:bodyPr>
            <a:normAutofit/>
          </a:bodyPr>
          <a:lstStyle/>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בַּיָּמִ֣ים הָהֵ֔ם אֵ֥ין מֶ֖לֶךְ בְּיִשְׂרָאֵ֑ל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וּבַיָּמִ֣ים הָהֵ֗ם שֵׁ֣בֶט הַדָּנִ֞י מְבַקֶּשׁ־ל֤וֹ נַֽחֲלָה֙ לָשֶׁ֔בֶת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כִּי֩ לֹֽא־נָ֨פְלָה לּ֜וֹ עַד־הַיּ֥וֹם הַה֛וּא בְּתוֹךְ־שִׁבְטֵ֥י יִשְׂרָאֵ֖ל בְּנַחֲלָֽה׃ </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וַיִּשְׁלְח֣וּ בְנֵי־דָ֣ן ׀ מִֽמִּשְׁפַּחְתָּ֡ם חֲמִשָּׁ֣ה אֲנָשִׁ֣ים מִקְצוֹתָם֩ אֲנָשִׁ֨ים בְּנֵי־חַ֜יִל מִצָּרְעָ֣ה וּמֵֽאֶשְׁתָּאֹ֗ל לְרַגֵּ֤ל אֶת־הָאָ֙רֶץ֙ וּלְחָקְרָ֔הּ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וַיֹּאמְר֣וּ אֲלֵהֶ֔ם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לְכ֖וּ חִקְר֣וּ אֶת־הָאָ֑רֶץ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וַיָּבֹ֤אוּ הַר־אֶפְרַ֙יִם֙ עַד־בֵּ֣ית מִיכָ֔ה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וַיָּלִ֖ינוּ שָֽׁם׃ </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הֵ֚מָּה עִם־בֵּ֣ית מִיכָ֔ה וְהֵ֣מָּה הִכִּ֔ירוּ אֶת־ק֥וֹל הַנַּ֖עַר הַלֵּוִ֑י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וַיָּס֣וּרוּ שָׁ֗ם וַיֹּ֤אמְרוּ לוֹ֙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מִֽי־הֱבִיאֲךָ֣ הֲלֹ֔ם וּמָֽה־אַתָּ֥ה עֹשֶׂ֛ה בָּזֶ֖ה וּמַה־לְּךָ֥ פֹֽה׃ </a:t>
            </a:r>
          </a:p>
        </p:txBody>
      </p:sp>
    </p:spTree>
    <p:extLst>
      <p:ext uri="{BB962C8B-B14F-4D97-AF65-F5344CB8AC3E}">
        <p14:creationId xmlns:p14="http://schemas.microsoft.com/office/powerpoint/2010/main" val="2901502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0"/>
            <a:ext cx="1143000" cy="304800"/>
          </a:xfrm>
        </p:spPr>
        <p:txBody>
          <a:bodyPr>
            <a:normAutofit fontScale="90000"/>
          </a:bodyPr>
          <a:lstStyle/>
          <a:p>
            <a:pPr algn="r"/>
            <a:r>
              <a:rPr lang="en-US" sz="1200" dirty="0"/>
              <a:t>Judges 18:28-31</a:t>
            </a:r>
          </a:p>
        </p:txBody>
      </p:sp>
      <p:sp>
        <p:nvSpPr>
          <p:cNvPr id="3" name="Content Placeholder 2"/>
          <p:cNvSpPr>
            <a:spLocks noGrp="1"/>
          </p:cNvSpPr>
          <p:nvPr>
            <p:ph idx="1"/>
          </p:nvPr>
        </p:nvSpPr>
        <p:spPr>
          <a:xfrm>
            <a:off x="457200" y="457200"/>
            <a:ext cx="8534400" cy="6172200"/>
          </a:xfrm>
        </p:spPr>
        <p:txBody>
          <a:bodyPr>
            <a:normAutofit/>
          </a:bodyPr>
          <a:lstStyle/>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וְאֵ֨ין מַצִּ֜יל כִּ֧י רְֽחוֹקָה־הִ֣יא מִצִּיד֗וֹן וְדָבָ֤ר אֵין־לָהֶם֙ עִם־אָדָ֔ם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וְהִ֕יא בָּעֵ֖מֶק אֲשֶׁ֣ר לְבֵית־רְח֑וֹב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וַיִּבְנ֥וּ אֶת־הָעִ֖יר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וַיֵּ֥שְׁבוּ בָֽהּ׃</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וַיִּקְרְא֤וּ שֵׁם־הָעִיר֙ דָּ֔ן בְּשֵׁם֙ דָּ֣ן אֲבִיהֶ֔ם אֲשֶׁ֥ר יוּלַּ֖ד לְיִשְׂרָאֵ֑ל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וְאוּלָ֛ם לַ֥יִשׁ שֵׁם־הָעִ֖יר לָרִאשֹׁנָֽה׃</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וַיָּקִ֧ימוּ לָהֶ֛ם בְּנֵי־דָ֖ן אֶת־הַפָּ֑סֶל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וִ֠יהוֹנָתָן בֶּן־גֵּרְשֹׁ֨ם בֶּן־מְנַשֶּׁ֜ה ה֣וּא וּבָנָ֗יו הָי֤וּ כֹהֲנִים֙ לְשֵׁ֣בֶט הַדָּנִ֔י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en-US" sz="2400" dirty="0">
                <a:latin typeface="SBL Hebrew" pitchFamily="2" charset="-79"/>
                <a:cs typeface="SBL Hebrew" pitchFamily="2" charset="-79"/>
              </a:rPr>
              <a:t>	</a:t>
            </a:r>
            <a:r>
              <a:rPr lang="he-IL" sz="2400" dirty="0">
                <a:latin typeface="SBL Hebrew" pitchFamily="2" charset="-79"/>
                <a:cs typeface="SBL Hebrew" pitchFamily="2" charset="-79"/>
              </a:rPr>
              <a:t>עַד־י֖וֹם גְּל֥וֹת הָאָֽרֶץ׃</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וַיָּשִׂ֣ימוּ לָהֶ֔ם אֶת־פֶּ֥סֶל מִיכָ֖ה אֲשֶׁ֣ר עָשָׂ֑ה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כָּל־יְמֵ֛י הֱי֥וֹת בֵּית־הָאֱלֹהִ֖ים בְּשִׁלֹֽה׃</a:t>
            </a:r>
          </a:p>
        </p:txBody>
      </p:sp>
      <p:sp>
        <p:nvSpPr>
          <p:cNvPr id="7" name="Rectangle 6"/>
          <p:cNvSpPr/>
          <p:nvPr/>
        </p:nvSpPr>
        <p:spPr>
          <a:xfrm>
            <a:off x="76200" y="4750475"/>
            <a:ext cx="4495800" cy="2031325"/>
          </a:xfrm>
          <a:prstGeom prst="rect">
            <a:avLst/>
          </a:prstGeom>
          <a:solidFill>
            <a:schemeClr val="bg1"/>
          </a:solidFill>
          <a:ln>
            <a:solidFill>
              <a:schemeClr val="tx1"/>
            </a:solidFill>
          </a:ln>
        </p:spPr>
        <p:txBody>
          <a:bodyPr wrap="square">
            <a:spAutoFit/>
          </a:bodyPr>
          <a:lstStyle/>
          <a:p>
            <a:r>
              <a:rPr lang="en-US" sz="1400" dirty="0">
                <a:latin typeface="SBL Hebrew" panose="02000000000000000000" pitchFamily="2" charset="-79"/>
                <a:cs typeface="SBL Hebrew" panose="02000000000000000000" pitchFamily="2" charset="-79"/>
              </a:rPr>
              <a:t>The narrator’s point is that throughout the period of the judges the cult site at Dan functioned as an apostate challenge to the true worship of Yahweh. The final note reiterates that this center was of human design from start to finish. Micah had made the image, and the </a:t>
            </a:r>
            <a:r>
              <a:rPr lang="en-US" sz="1400" dirty="0" err="1">
                <a:latin typeface="SBL Hebrew" panose="02000000000000000000" pitchFamily="2" charset="-79"/>
                <a:cs typeface="SBL Hebrew" panose="02000000000000000000" pitchFamily="2" charset="-79"/>
              </a:rPr>
              <a:t>Danites</a:t>
            </a:r>
            <a:r>
              <a:rPr lang="en-US" sz="1400" dirty="0">
                <a:latin typeface="SBL Hebrew" panose="02000000000000000000" pitchFamily="2" charset="-79"/>
                <a:cs typeface="SBL Hebrew" panose="02000000000000000000" pitchFamily="2" charset="-79"/>
              </a:rPr>
              <a:t> had set it up for themselves.</a:t>
            </a:r>
          </a:p>
          <a:p>
            <a:endParaRPr lang="en-US" sz="1400" dirty="0">
              <a:latin typeface="SBL Hebrew" panose="02000000000000000000" pitchFamily="2" charset="-79"/>
              <a:cs typeface="SBL Hebrew" panose="02000000000000000000" pitchFamily="2" charset="-79"/>
            </a:endParaRPr>
          </a:p>
          <a:p>
            <a:pPr marL="0" lvl="1"/>
            <a:r>
              <a:rPr lang="en-US" sz="1200" dirty="0">
                <a:latin typeface="SBL Hebrew" panose="02000000000000000000" pitchFamily="2" charset="-79"/>
                <a:cs typeface="SBL Hebrew" panose="02000000000000000000" pitchFamily="2" charset="-79"/>
              </a:rPr>
              <a:t>Block, D. I. (1999). </a:t>
            </a:r>
            <a:r>
              <a:rPr lang="en-US" sz="1200" i="1" dirty="0">
                <a:latin typeface="SBL Hebrew" panose="02000000000000000000" pitchFamily="2" charset="-79"/>
                <a:cs typeface="SBL Hebrew" panose="02000000000000000000" pitchFamily="2" charset="-79"/>
              </a:rPr>
              <a:t>Judges, Ruth </a:t>
            </a:r>
            <a:r>
              <a:rPr lang="en-US" sz="1200" dirty="0">
                <a:latin typeface="SBL Hebrew" panose="02000000000000000000" pitchFamily="2" charset="-79"/>
                <a:cs typeface="SBL Hebrew" panose="02000000000000000000" pitchFamily="2" charset="-79"/>
              </a:rPr>
              <a:t>(Vol. 6, p. 514). Nashville: </a:t>
            </a:r>
            <a:r>
              <a:rPr lang="en-US" sz="1200" dirty="0" err="1">
                <a:latin typeface="SBL Hebrew" panose="02000000000000000000" pitchFamily="2" charset="-79"/>
                <a:cs typeface="SBL Hebrew" panose="02000000000000000000" pitchFamily="2" charset="-79"/>
              </a:rPr>
              <a:t>Broadman</a:t>
            </a:r>
            <a:r>
              <a:rPr lang="en-US" sz="1200" dirty="0">
                <a:latin typeface="SBL Hebrew" panose="02000000000000000000" pitchFamily="2" charset="-79"/>
                <a:cs typeface="SBL Hebrew" panose="02000000000000000000" pitchFamily="2" charset="-79"/>
              </a:rPr>
              <a:t> &amp; Holman Publishers.</a:t>
            </a:r>
          </a:p>
        </p:txBody>
      </p:sp>
    </p:spTree>
    <p:extLst>
      <p:ext uri="{BB962C8B-B14F-4D97-AF65-F5344CB8AC3E}">
        <p14:creationId xmlns:p14="http://schemas.microsoft.com/office/powerpoint/2010/main" val="2636264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y Documents\HebrewCourseBriercrestFirstYear2014\Rocine Readings\03 Judges 16_4-20\pics\judges 18\judgeship of sams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6941" y="0"/>
            <a:ext cx="5137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304800"/>
            <a:ext cx="3733800" cy="3077766"/>
          </a:xfrm>
          <a:prstGeom prst="rect">
            <a:avLst/>
          </a:prstGeom>
          <a:noFill/>
          <a:ln>
            <a:solidFill>
              <a:schemeClr val="tx1"/>
            </a:solidFill>
          </a:ln>
        </p:spPr>
        <p:txBody>
          <a:bodyPr wrap="square" rtlCol="0">
            <a:spAutoFit/>
          </a:bodyPr>
          <a:lstStyle/>
          <a:p>
            <a:pPr algn="ctr"/>
            <a:r>
              <a:rPr lang="en-CA" sz="1400" b="1" dirty="0" err="1"/>
              <a:t>Zorah</a:t>
            </a:r>
            <a:endParaRPr lang="en-CA" sz="1400" dirty="0"/>
          </a:p>
          <a:p>
            <a:r>
              <a:rPr lang="en-CA" sz="1400" dirty="0"/>
              <a:t>zō´</a:t>
            </a:r>
            <a:r>
              <a:rPr lang="en-CA" sz="1400" dirty="0" err="1"/>
              <a:t>ra</a:t>
            </a:r>
            <a:r>
              <a:rPr lang="en-CA" sz="1400" dirty="0"/>
              <a:t> (</a:t>
            </a:r>
            <a:r>
              <a:rPr lang="he-IL" sz="1400" dirty="0"/>
              <a:t>צרעה</a:t>
            </a:r>
            <a:r>
              <a:rPr lang="en-US" sz="1400" dirty="0"/>
              <a:t>, </a:t>
            </a:r>
            <a:r>
              <a:rPr lang="en-US" sz="1400" i="1" dirty="0" err="1"/>
              <a:t>cor‛āh</a:t>
            </a:r>
            <a:r>
              <a:rPr lang="en-US" sz="1400" dirty="0"/>
              <a:t>; Σαραά, </a:t>
            </a:r>
            <a:r>
              <a:rPr lang="en-US" sz="1400" i="1" dirty="0" err="1"/>
              <a:t>Saraa</a:t>
            </a:r>
            <a:r>
              <a:rPr lang="en-US" sz="1400" dirty="0"/>
              <a:t>): </a:t>
            </a:r>
          </a:p>
          <a:p>
            <a:r>
              <a:rPr lang="en-US" sz="1400" dirty="0"/>
              <a:t>A city on the border of Dan, between </a:t>
            </a:r>
            <a:r>
              <a:rPr lang="en-US" sz="1400" dirty="0" err="1"/>
              <a:t>Eshtaol</a:t>
            </a:r>
            <a:r>
              <a:rPr lang="en-US" sz="1400" dirty="0"/>
              <a:t> and </a:t>
            </a:r>
            <a:r>
              <a:rPr lang="en-US" sz="1400" dirty="0" err="1"/>
              <a:t>Ir-shemesh</a:t>
            </a:r>
            <a:r>
              <a:rPr lang="en-US" sz="1400" dirty="0"/>
              <a:t> (Jos_19:41); the birthplace of Samson (Jdg_13:2, Jdg_13:25); near here too he was buried (Jdg_16:31); from here some </a:t>
            </a:r>
            <a:r>
              <a:rPr lang="en-US" sz="1400" dirty="0" err="1"/>
              <a:t>Danites</a:t>
            </a:r>
            <a:r>
              <a:rPr lang="en-US" sz="1400" dirty="0"/>
              <a:t> went to spy out the land (Jdg_18:2, Jdg_18:11). In Jos_15:33 it is, with </a:t>
            </a:r>
            <a:r>
              <a:rPr lang="en-US" sz="1400" dirty="0" err="1"/>
              <a:t>Eshtaol</a:t>
            </a:r>
            <a:r>
              <a:rPr lang="en-US" sz="1400" dirty="0"/>
              <a:t>, allotted to Judah, and after the captivity it was </a:t>
            </a:r>
            <a:r>
              <a:rPr lang="en-US" sz="1400" dirty="0" err="1"/>
              <a:t>reinhabited</a:t>
            </a:r>
            <a:r>
              <a:rPr lang="en-US" sz="1400" dirty="0"/>
              <a:t> by the “children of Judah” (Neh_11:29, the King James Version “</a:t>
            </a:r>
            <a:r>
              <a:rPr lang="en-US" sz="1400" dirty="0" err="1"/>
              <a:t>Zareah</a:t>
            </a:r>
            <a:r>
              <a:rPr lang="en-US" sz="1400" dirty="0"/>
              <a:t>”). It was one of the cities fortified by </a:t>
            </a:r>
            <a:r>
              <a:rPr lang="en-US" sz="1400" dirty="0" err="1"/>
              <a:t>Rehoboam</a:t>
            </a:r>
            <a:r>
              <a:rPr lang="en-US" sz="1400" dirty="0"/>
              <a:t> (2Ch_11:10). </a:t>
            </a:r>
          </a:p>
          <a:p>
            <a:endParaRPr lang="en-US" sz="1400" dirty="0"/>
          </a:p>
          <a:p>
            <a:r>
              <a:rPr lang="en-US" sz="1200" dirty="0"/>
              <a:t>(</a:t>
            </a:r>
            <a:r>
              <a:rPr lang="en-CA" sz="1200" dirty="0"/>
              <a:t>International Standard Bible Encyclopedia, 1939)</a:t>
            </a:r>
            <a:endParaRPr lang="en-US" sz="1200" dirty="0"/>
          </a:p>
        </p:txBody>
      </p:sp>
      <p:sp>
        <p:nvSpPr>
          <p:cNvPr id="5" name="TextBox 4"/>
          <p:cNvSpPr txBox="1"/>
          <p:nvPr/>
        </p:nvSpPr>
        <p:spPr>
          <a:xfrm>
            <a:off x="152400" y="3505200"/>
            <a:ext cx="3733800" cy="2646878"/>
          </a:xfrm>
          <a:prstGeom prst="rect">
            <a:avLst/>
          </a:prstGeom>
          <a:noFill/>
          <a:ln>
            <a:solidFill>
              <a:schemeClr val="tx1"/>
            </a:solidFill>
          </a:ln>
        </p:spPr>
        <p:txBody>
          <a:bodyPr wrap="square" rtlCol="0">
            <a:spAutoFit/>
          </a:bodyPr>
          <a:lstStyle/>
          <a:p>
            <a:pPr algn="ctr"/>
            <a:r>
              <a:rPr lang="en-CA" sz="1400" b="1" dirty="0" err="1"/>
              <a:t>Eshtaol</a:t>
            </a:r>
            <a:endParaRPr lang="en-CA" sz="1400" dirty="0"/>
          </a:p>
          <a:p>
            <a:r>
              <a:rPr lang="en-CA" sz="1400" dirty="0" err="1"/>
              <a:t>esh´ta</a:t>
            </a:r>
            <a:r>
              <a:rPr lang="en-CA" sz="1400" dirty="0"/>
              <a:t>̄̇-</a:t>
            </a:r>
            <a:r>
              <a:rPr lang="en-CA" sz="1400" dirty="0" err="1"/>
              <a:t>ol</a:t>
            </a:r>
            <a:r>
              <a:rPr lang="en-CA" sz="1400" dirty="0"/>
              <a:t> (</a:t>
            </a:r>
            <a:r>
              <a:rPr lang="he-IL" sz="1400" dirty="0"/>
              <a:t>אשׁתּאול</a:t>
            </a:r>
            <a:r>
              <a:rPr lang="en-US" sz="1400" dirty="0"/>
              <a:t>, </a:t>
            </a:r>
            <a:r>
              <a:rPr lang="en-US" sz="1400" i="1" dirty="0"/>
              <a:t>'</a:t>
            </a:r>
            <a:r>
              <a:rPr lang="en-US" sz="1400" i="1" dirty="0" err="1"/>
              <a:t>eshta</a:t>
            </a:r>
            <a:r>
              <a:rPr lang="en-US" sz="1400" i="1" dirty="0"/>
              <a:t>̄'</a:t>
            </a:r>
            <a:r>
              <a:rPr lang="en-US" sz="1400" i="1" dirty="0" err="1"/>
              <a:t>ōl</a:t>
            </a:r>
            <a:r>
              <a:rPr lang="en-US" sz="1400" dirty="0"/>
              <a:t>; </a:t>
            </a:r>
            <a:r>
              <a:rPr lang="en-US" sz="1400" dirty="0" err="1"/>
              <a:t>Ἀστ</a:t>
            </a:r>
            <a:r>
              <a:rPr lang="en-US" sz="1400" dirty="0"/>
              <a:t>αώλ, </a:t>
            </a:r>
            <a:r>
              <a:rPr lang="en-US" sz="1400" i="1" dirty="0"/>
              <a:t>Astaō̇l</a:t>
            </a:r>
            <a:r>
              <a:rPr lang="en-US" sz="1400" dirty="0"/>
              <a:t>): </a:t>
            </a:r>
          </a:p>
          <a:p>
            <a:r>
              <a:rPr lang="en-US" sz="1400" dirty="0"/>
              <a:t>A town in the Shephelah of Judah named next to Zorah (Jos_15:33; Jos_19:41). Between these two cities lay </a:t>
            </a:r>
            <a:r>
              <a:rPr lang="en-US" sz="1400" dirty="0" err="1"/>
              <a:t>Mahaneh-dan</a:t>
            </a:r>
            <a:r>
              <a:rPr lang="en-US" sz="1400" dirty="0"/>
              <a:t> (the camp of Dan) where the Spirit of the Lord began to move Samson (Jdg_13:25), and where he was buried (Jdg_16:31). A contingent from </a:t>
            </a:r>
            <a:r>
              <a:rPr lang="en-US" sz="1400" dirty="0" err="1"/>
              <a:t>Eshtaol</a:t>
            </a:r>
            <a:r>
              <a:rPr lang="en-US" sz="1400" dirty="0"/>
              <a:t> formed part of the 600 </a:t>
            </a:r>
            <a:r>
              <a:rPr lang="en-US" sz="1400" dirty="0" err="1"/>
              <a:t>Danites</a:t>
            </a:r>
            <a:r>
              <a:rPr lang="en-US" sz="1400" dirty="0"/>
              <a:t> who captured </a:t>
            </a:r>
            <a:r>
              <a:rPr lang="en-US" sz="1400" dirty="0" err="1"/>
              <a:t>Laish</a:t>
            </a:r>
            <a:r>
              <a:rPr lang="en-US" sz="1400" dirty="0"/>
              <a:t> (Jdg_18:2, Jdg_18:11). </a:t>
            </a:r>
          </a:p>
          <a:p>
            <a:endParaRPr lang="en-US" sz="1400" dirty="0"/>
          </a:p>
          <a:p>
            <a:r>
              <a:rPr lang="en-US" sz="1200" dirty="0"/>
              <a:t>(</a:t>
            </a:r>
            <a:r>
              <a:rPr lang="en-CA" sz="1200" dirty="0"/>
              <a:t>International Standard Bible Encyclopedia, 1939)</a:t>
            </a:r>
            <a:endParaRPr lang="en-US" sz="1200" dirty="0"/>
          </a:p>
        </p:txBody>
      </p:sp>
    </p:spTree>
    <p:extLst>
      <p:ext uri="{BB962C8B-B14F-4D97-AF65-F5344CB8AC3E}">
        <p14:creationId xmlns:p14="http://schemas.microsoft.com/office/powerpoint/2010/main" val="4035228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y Documents\HebrewCourseBriercrestFirstYear2014\Rocine Readings\03 Judges 16_4-20\pics\judges 18\12 tribes of Isra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6943" y="0"/>
            <a:ext cx="513705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304800"/>
            <a:ext cx="3733800" cy="4370427"/>
          </a:xfrm>
          <a:prstGeom prst="rect">
            <a:avLst/>
          </a:prstGeom>
          <a:noFill/>
          <a:ln>
            <a:solidFill>
              <a:schemeClr val="tx1"/>
            </a:solidFill>
          </a:ln>
        </p:spPr>
        <p:txBody>
          <a:bodyPr wrap="square" rtlCol="0">
            <a:spAutoFit/>
          </a:bodyPr>
          <a:lstStyle/>
          <a:p>
            <a:pPr algn="ctr"/>
            <a:r>
              <a:rPr lang="en-CA" sz="1400" b="1" dirty="0"/>
              <a:t>Territory of Dan</a:t>
            </a:r>
          </a:p>
          <a:p>
            <a:r>
              <a:rPr lang="en-US" sz="1400" dirty="0"/>
              <a:t>The portion assigned to Dan adjoined those of Ephraim, Benjamin and Judah, and lay on the western slopes of the mountain. The reference in Jdg_5:17 : “And Dan, why did he remain in ships?” seems to mean that on the West, Dan had reached the sea. But the passage is one of difficulty. We are told that the Amorites forced the children of Dan into the mountain (Jdg_1:34), so they did not enjoy the richest part of their ideal portion, the fertile plain between the mountain and the sea. The strong hand of the house of Joseph kept the Amorites tributary, but did not drive them out. Later we find Dan oppressed by the Philistines, against whom the heroic exploits of Samson were performed (</a:t>
            </a:r>
            <a:r>
              <a:rPr lang="en-US" sz="1400" dirty="0" err="1"/>
              <a:t>Jdg</a:t>
            </a:r>
            <a:r>
              <a:rPr lang="en-US" sz="1400" dirty="0"/>
              <a:t> 14ff). The expedition of the </a:t>
            </a:r>
            <a:r>
              <a:rPr lang="en-US" sz="1400" dirty="0" err="1"/>
              <a:t>Danites</a:t>
            </a:r>
            <a:r>
              <a:rPr lang="en-US" sz="1400" dirty="0"/>
              <a:t> recorded in </a:t>
            </a:r>
            <a:r>
              <a:rPr lang="en-US" sz="1400" dirty="0" err="1"/>
              <a:t>Jdg</a:t>
            </a:r>
            <a:r>
              <a:rPr lang="en-US" sz="1400" dirty="0"/>
              <a:t> 18 is referred to in Jos_19:47.</a:t>
            </a:r>
          </a:p>
          <a:p>
            <a:endParaRPr lang="en-US" sz="1400" dirty="0"/>
          </a:p>
          <a:p>
            <a:r>
              <a:rPr lang="en-US" sz="1200" dirty="0"/>
              <a:t>(</a:t>
            </a:r>
            <a:r>
              <a:rPr lang="en-CA" sz="1200" dirty="0"/>
              <a:t>International Standard Bible Encyclopedia, 1939)</a:t>
            </a:r>
            <a:endParaRPr lang="en-US" sz="1200" dirty="0"/>
          </a:p>
        </p:txBody>
      </p:sp>
    </p:spTree>
    <p:extLst>
      <p:ext uri="{BB962C8B-B14F-4D97-AF65-F5344CB8AC3E}">
        <p14:creationId xmlns:p14="http://schemas.microsoft.com/office/powerpoint/2010/main" val="1766673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y Documents\HebrewCourseBriercrestFirstYear2014\Rocine Readings\03 Judges 16_4-20\pics\judges 18\extent of conque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6942" y="1"/>
            <a:ext cx="513705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304800"/>
            <a:ext cx="3733800" cy="6309420"/>
          </a:xfrm>
          <a:prstGeom prst="rect">
            <a:avLst/>
          </a:prstGeom>
          <a:noFill/>
          <a:ln>
            <a:solidFill>
              <a:schemeClr val="tx1"/>
            </a:solidFill>
          </a:ln>
        </p:spPr>
        <p:txBody>
          <a:bodyPr wrap="square" rtlCol="0">
            <a:spAutoFit/>
          </a:bodyPr>
          <a:lstStyle/>
          <a:p>
            <a:pPr algn="ctr"/>
            <a:r>
              <a:rPr lang="en-CA" sz="1400" b="1" dirty="0"/>
              <a:t>The </a:t>
            </a:r>
            <a:r>
              <a:rPr lang="en-CA" sz="1400" b="1" dirty="0" err="1"/>
              <a:t>Danite</a:t>
            </a:r>
            <a:r>
              <a:rPr lang="en-CA" sz="1400" b="1" dirty="0"/>
              <a:t> Raid</a:t>
            </a:r>
          </a:p>
          <a:p>
            <a:r>
              <a:rPr lang="en-US" sz="1400" dirty="0"/>
              <a:t>The story affords a priceless glimpse of the conditions prevailing in those days. Desiring an extension of territory, the </a:t>
            </a:r>
            <a:r>
              <a:rPr lang="en-US" sz="1400" dirty="0" err="1"/>
              <a:t>Danites</a:t>
            </a:r>
            <a:r>
              <a:rPr lang="en-US" sz="1400" dirty="0"/>
              <a:t> sent out spies, who recommended an attack upon </a:t>
            </a:r>
            <a:r>
              <a:rPr lang="en-US" sz="1400" dirty="0" err="1"/>
              <a:t>Laish</a:t>
            </a:r>
            <a:r>
              <a:rPr lang="en-US" sz="1400" dirty="0"/>
              <a:t>, a city at the north end of the Jordan valley. The people, possibly a colony from Sidon, were careless in their fancied security. The land was large, and there was “no want of anything that was in the earth.” The expedition of the 600, their dealings with Micah and his priest, their capture of </a:t>
            </a:r>
            <a:r>
              <a:rPr lang="en-US" sz="1400" dirty="0" err="1"/>
              <a:t>Laish</a:t>
            </a:r>
            <a:r>
              <a:rPr lang="en-US" sz="1400" dirty="0"/>
              <a:t>, and their founding of an idol shrine with priestly attendant, illustrate the strange mingling of lawlessness and superstition which was characteristic of the time. The town rebuilt on the site of </a:t>
            </a:r>
            <a:r>
              <a:rPr lang="en-US" sz="1400" dirty="0" err="1"/>
              <a:t>Laish</a:t>
            </a:r>
            <a:r>
              <a:rPr lang="en-US" sz="1400" dirty="0"/>
              <a:t> they called Dan - see following article. Perhaps 2Ch_2:14 may be taken to indicate that the </a:t>
            </a:r>
            <a:r>
              <a:rPr lang="en-US" sz="1400" dirty="0" err="1"/>
              <a:t>Danites</a:t>
            </a:r>
            <a:r>
              <a:rPr lang="en-US" sz="1400" dirty="0"/>
              <a:t> intermarried with the Phoenicians. Divided between its ancient seat in the South and the new territory in the North the tribe retained its place in Israel for a time (1Ch_12:35; 1Ch_27:22), but it played no part of importance in the subsequent history. The name disappears from the genealogical lists of Chronicles; and it is not mentioned among the tribes in Rev_7:5.</a:t>
            </a:r>
          </a:p>
          <a:p>
            <a:endParaRPr lang="en-US" sz="1400" dirty="0"/>
          </a:p>
          <a:p>
            <a:r>
              <a:rPr lang="en-US" sz="1200" dirty="0"/>
              <a:t>(</a:t>
            </a:r>
            <a:r>
              <a:rPr lang="en-CA" sz="1200" dirty="0"/>
              <a:t>International Standard Bible Encyclopedia, 1939)</a:t>
            </a:r>
            <a:endParaRPr lang="en-US" sz="1200" dirty="0"/>
          </a:p>
        </p:txBody>
      </p:sp>
    </p:spTree>
    <p:extLst>
      <p:ext uri="{BB962C8B-B14F-4D97-AF65-F5344CB8AC3E}">
        <p14:creationId xmlns:p14="http://schemas.microsoft.com/office/powerpoint/2010/main" val="2995392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y Documents\HebrewCourseBriercrestFirstYear2014\Rocine Readings\03 Judges 16_4-20\pics\judges 18\judges and homeland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6942" y="0"/>
            <a:ext cx="513705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304800"/>
            <a:ext cx="3733800" cy="3077766"/>
          </a:xfrm>
          <a:prstGeom prst="rect">
            <a:avLst/>
          </a:prstGeom>
          <a:noFill/>
          <a:ln>
            <a:solidFill>
              <a:schemeClr val="tx1"/>
            </a:solidFill>
          </a:ln>
        </p:spPr>
        <p:txBody>
          <a:bodyPr wrap="square" rtlCol="0">
            <a:spAutoFit/>
          </a:bodyPr>
          <a:lstStyle/>
          <a:p>
            <a:pPr algn="ctr"/>
            <a:r>
              <a:rPr lang="en-US" sz="1400" b="1" dirty="0"/>
              <a:t>Samson</a:t>
            </a:r>
            <a:endParaRPr lang="en-CA" sz="1400" b="1" dirty="0"/>
          </a:p>
          <a:p>
            <a:r>
              <a:rPr lang="en-US" sz="1400" dirty="0"/>
              <a:t>Samson was the one great man produced by Dan, and he seems to have embodied the leading characteristics of the tribe: unsteady, unscrupulous, violent, possessed of a certain grim humor; stealthy in tactics - “a serpent in the way, an adder in the path” (Gen_49:17) - but swift and strong in striking - “a lion's whelp, that </a:t>
            </a:r>
            <a:r>
              <a:rPr lang="en-US" sz="1400" dirty="0" err="1"/>
              <a:t>leapeth</a:t>
            </a:r>
            <a:r>
              <a:rPr lang="en-US" sz="1400" dirty="0"/>
              <a:t> forth from Bashan” (Deu_33:22). Along with Abel, Dan ranked as a city in which the true customs of old Israel were preserved (2Sa_20:18 Septuagint).</a:t>
            </a:r>
          </a:p>
          <a:p>
            <a:endParaRPr lang="en-US" sz="1400" dirty="0"/>
          </a:p>
          <a:p>
            <a:r>
              <a:rPr lang="en-US" sz="1200" dirty="0"/>
              <a:t>(</a:t>
            </a:r>
            <a:r>
              <a:rPr lang="en-CA" sz="1200" dirty="0"/>
              <a:t>International Standard Bible Encyclopedia, 1939)</a:t>
            </a:r>
            <a:endParaRPr lang="en-US" sz="1200" dirty="0"/>
          </a:p>
        </p:txBody>
      </p:sp>
    </p:spTree>
    <p:extLst>
      <p:ext uri="{BB962C8B-B14F-4D97-AF65-F5344CB8AC3E}">
        <p14:creationId xmlns:p14="http://schemas.microsoft.com/office/powerpoint/2010/main" val="416665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0"/>
            <a:ext cx="1143000" cy="304800"/>
          </a:xfrm>
        </p:spPr>
        <p:txBody>
          <a:bodyPr>
            <a:normAutofit/>
          </a:bodyPr>
          <a:lstStyle/>
          <a:p>
            <a:pPr algn="r"/>
            <a:r>
              <a:rPr lang="en-US" sz="1200" dirty="0"/>
              <a:t>Judges 18:4-7</a:t>
            </a:r>
          </a:p>
        </p:txBody>
      </p:sp>
      <p:sp>
        <p:nvSpPr>
          <p:cNvPr id="3" name="Content Placeholder 2"/>
          <p:cNvSpPr>
            <a:spLocks noGrp="1"/>
          </p:cNvSpPr>
          <p:nvPr>
            <p:ph idx="1"/>
          </p:nvPr>
        </p:nvSpPr>
        <p:spPr>
          <a:xfrm>
            <a:off x="457200" y="457200"/>
            <a:ext cx="8534400" cy="6172200"/>
          </a:xfrm>
        </p:spPr>
        <p:txBody>
          <a:bodyPr>
            <a:normAutofit lnSpcReduction="10000"/>
          </a:bodyPr>
          <a:lstStyle/>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 אֲלֵהֶ֔ם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כָּזֹ֣ה וְכָזֶ֔ה עָ֥שָׂה לִ֖י מִיכָ֑ה וַיִּשְׂכְּרֵ֕נִי וָאֱהִי־ל֖וֹ לְכֹהֵֽן׃ </a:t>
            </a: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endParaRPr lang="en-US"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וַיֹּ֥אמְרוּ ל֖וֹ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שְׁאַל־נָ֣א בֵאלֹהִ֑ים וְנֵ֣דְעָ֔ה הֲתַצְלִ֣יחַ דַּרְכֵּ֔נוּ אֲשֶׁ֥ר אֲנַ֖חְנוּ הֹלְכִ֥ים עָלֶֽיהָ׃ </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 לָהֶ֛ם הַכֹּהֵ֖ן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לְכ֣וּ לְשָׁל֑וֹם נֹ֣כַח יְהוָ֔ה דַּרְכְּכֶ֖ם אֲשֶׁ֥ר תֵּֽלְכוּ־בָֽהּ׃ </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וַיֵּלְכוּ֙ חֲמֵ֣שֶׁת הָאֲנָשִׁ֔ים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וַיָּבֹ֖אוּ לָ֑יְשָׁה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וַיִּרְא֣וּ אֶת־הָעָ֣ם אֲשֶׁר־בְּקִרְבָּ֣הּ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יוֹשֶֽׁבֶת־לָ֠בֶטַח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כְּמִשְׁפַּ֨ט צִדֹנִ֜ים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שֹׁקֵ֣ט ׀ וּבֹטֵ֗חַ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וְאֵין־מַכְלִ֨ים דָּבָ֤ר בָּאָ֙רֶץ֙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יוֹרֵ֣שׁ עֶ֔צֶר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וּרְחֹקִ֥ים הֵ֙מָּה֙ מִצִּ֣דֹנִ֔ים וְדָבָ֥ר אֵין־לָהֶ֖ם עִם־אָדָֽם׃ </a:t>
            </a:r>
          </a:p>
        </p:txBody>
      </p:sp>
    </p:spTree>
    <p:extLst>
      <p:ext uri="{BB962C8B-B14F-4D97-AF65-F5344CB8AC3E}">
        <p14:creationId xmlns:p14="http://schemas.microsoft.com/office/powerpoint/2010/main" val="2110677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0"/>
            <a:ext cx="1143000" cy="304800"/>
          </a:xfrm>
        </p:spPr>
        <p:txBody>
          <a:bodyPr>
            <a:normAutofit/>
          </a:bodyPr>
          <a:lstStyle/>
          <a:p>
            <a:pPr algn="r"/>
            <a:r>
              <a:rPr lang="en-US" sz="1200" dirty="0"/>
              <a:t>Judges 18:8-11</a:t>
            </a:r>
          </a:p>
        </p:txBody>
      </p:sp>
      <p:sp>
        <p:nvSpPr>
          <p:cNvPr id="3" name="Content Placeholder 2"/>
          <p:cNvSpPr>
            <a:spLocks noGrp="1"/>
          </p:cNvSpPr>
          <p:nvPr>
            <p:ph idx="1"/>
          </p:nvPr>
        </p:nvSpPr>
        <p:spPr>
          <a:xfrm>
            <a:off x="457200" y="457200"/>
            <a:ext cx="8534400" cy="6172200"/>
          </a:xfrm>
        </p:spPr>
        <p:txBody>
          <a:bodyPr>
            <a:normAutofit/>
          </a:bodyPr>
          <a:lstStyle/>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וַיָּבֹ֙אוּ֙ אֶל־אֲחֵיהֶ֔ם צָרְעָ֖ה וְאֶשְׁתָּאֹ֑ל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וַיֹּאמְר֥וּ לָהֶ֛ם אֲחֵיהֶ֖ם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מָ֥ה אַתֶּֽם׃ </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וַיֹּאמְר֗וּ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ק֚וּמָה וְנַעֲלֶ֣ה עֲלֵיהֶ֔ם כִּ֤י רָאִ֙ינוּ֙ אֶת־הָאָ֔רֶץ וְהִנֵּ֥ה טוֹבָ֖ה מְאֹ֑ד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וְאַתֶּ֣ם מַחְשִׁ֔ים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אַל־תֵּעָ֣צְל֔וּ לָלֶ֥כֶת לָבֹ֖א לָרֶ֥שֶׁת אֶת־הָאָֽרֶץ׃ </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כְּבֹאֲכֶ֞ם תָּבֹ֣אוּ ׀ אֶל־עַ֣ם בֹּטֵ֗חַ וְהָאָ֙רֶץ֙ רַחֲבַ֣ת יָדַ֔יִם כִּֽי־נְתָנָ֥הּ אֱלֹהִ֖ים בְּיֶדְכֶ֑ם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מָקוֹם֙ אֲשֶׁ֣ר אֵֽין־שָׁ֣ם מַחְס֔וֹר כָּל־דָּבָ֖ר אֲשֶׁ֥ר בָּאָֽרֶץ׃ </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וַיִּסְע֤וּ מִשָּׁם֙ מִמִּשְׁפַּ֣חַת הַדָּנִ֔י מִצָּרְעָ֖ה וּמֵאֶשְׁתָּאֹ֑ל שֵֽׁשׁ־מֵא֣וֹת אִ֔ישׁ חָג֖וּר כְּלֵ֥י מִלְחָמָֽה׃ </a:t>
            </a:r>
          </a:p>
        </p:txBody>
      </p:sp>
    </p:spTree>
    <p:extLst>
      <p:ext uri="{BB962C8B-B14F-4D97-AF65-F5344CB8AC3E}">
        <p14:creationId xmlns:p14="http://schemas.microsoft.com/office/powerpoint/2010/main" val="3040847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600" y="0"/>
            <a:ext cx="1143000" cy="304800"/>
          </a:xfrm>
        </p:spPr>
        <p:txBody>
          <a:bodyPr>
            <a:normAutofit fontScale="90000"/>
          </a:bodyPr>
          <a:lstStyle/>
          <a:p>
            <a:pPr algn="r"/>
            <a:r>
              <a:rPr lang="en-US" sz="1200" dirty="0"/>
              <a:t>Judges 18:12-15</a:t>
            </a:r>
          </a:p>
        </p:txBody>
      </p:sp>
      <p:sp>
        <p:nvSpPr>
          <p:cNvPr id="3" name="Content Placeholder 2"/>
          <p:cNvSpPr>
            <a:spLocks noGrp="1"/>
          </p:cNvSpPr>
          <p:nvPr>
            <p:ph idx="1"/>
          </p:nvPr>
        </p:nvSpPr>
        <p:spPr>
          <a:xfrm>
            <a:off x="457200" y="457200"/>
            <a:ext cx="8534400" cy="6172200"/>
          </a:xfrm>
        </p:spPr>
        <p:txBody>
          <a:bodyPr>
            <a:normAutofit/>
          </a:bodyPr>
          <a:lstStyle/>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וַֽיַּעֲל֗וּ וַֽיַּחֲנ֛וּ בְּקִרְיַ֥ת יְעָרִ֖ים בִּֽיהוּדָ֑ה עַל־כֵּ֡ן קָרְאוּ֩ לַמָּק֨וֹם הַה֜וּא מַחֲנֵה־דָ֗ן עַ֚ד הַיּ֣וֹם הַזֶּ֔ה הִנֵּ֕ה אַחֲרֵ֖י קִרְיַ֥ת יְעָרִֽים׃</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וַיַּעַבְר֥וּ מִשָּׁ֖ם הַר־אֶפְרָ֑יִם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וַיָּבֹ֖אוּ עַד־בֵּ֥ית מִיכָֽה׃</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וַֽיַּעֲנ֞וּ חֲמֵ֣שֶׁת הָאֲנָשִׁ֗ים הַהֹלְכִים֮ לְרַגֵּל֮ אֶת־הָאָ֣רֶץ לַיִשׁ֒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וַיֹּֽאמְרוּ֙ אֶל־אֲחֵיהֶ֔ם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הַיְדַעְתֶּ֗ם כִּ֠י יֵ֣שׁ בַּבָּתִּ֤ים הָאֵ֙לֶּה֙ אֵפ֣וֹד וּתְרָפִ֔ים וּפֶ֖סֶל וּמַסֵּכָ֑ה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		וְעַתָּ֖ה דְּע֥וּ מַֽה־תַּעֲשֽׂוּ׃</a:t>
            </a:r>
          </a:p>
          <a:p>
            <a:pPr marL="0" indent="0" algn="r" defTabSz="457200" rtl="1">
              <a:spcBef>
                <a:spcPts val="0"/>
              </a:spcBef>
              <a:buNone/>
              <a:tabLst>
                <a:tab pos="228600" algn="r"/>
                <a:tab pos="457200" algn="r"/>
                <a:tab pos="685800" algn="r"/>
                <a:tab pos="914400" algn="r"/>
              </a:tabLst>
            </a:pPr>
            <a:endParaRPr lang="he-IL" sz="2400" dirty="0">
              <a:latin typeface="SBL Hebrew" pitchFamily="2" charset="-79"/>
              <a:cs typeface="SBL Hebrew" pitchFamily="2" charset="-79"/>
            </a:endParaRP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וַיָּס֣וּרוּ שָׁ֔מָּה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וַיָּבֹ֛אוּ אֶל־בֵּֽית־הַנַּ֥עַר הַלֵּוִ֖י בֵּ֣ית מִיכָ֑ה </a:t>
            </a:r>
          </a:p>
          <a:p>
            <a:pPr marL="0" indent="0" algn="r" defTabSz="457200" rtl="1">
              <a:spcBef>
                <a:spcPts val="0"/>
              </a:spcBef>
              <a:buNone/>
              <a:tabLst>
                <a:tab pos="228600" algn="r"/>
                <a:tab pos="457200" algn="r"/>
                <a:tab pos="685800" algn="r"/>
                <a:tab pos="914400" algn="r"/>
              </a:tabLst>
            </a:pPr>
            <a:r>
              <a:rPr lang="he-IL" sz="2400" dirty="0">
                <a:latin typeface="SBL Hebrew" pitchFamily="2" charset="-79"/>
                <a:cs typeface="SBL Hebrew" pitchFamily="2" charset="-79"/>
              </a:rPr>
              <a:t>וַיִּשְׁאֲלוּ־ל֖וֹ לְשָׁלֽוֹם׃</a:t>
            </a:r>
          </a:p>
        </p:txBody>
      </p:sp>
    </p:spTree>
    <p:extLst>
      <p:ext uri="{BB962C8B-B14F-4D97-AF65-F5344CB8AC3E}">
        <p14:creationId xmlns:p14="http://schemas.microsoft.com/office/powerpoint/2010/main" val="1117453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4300</TotalTime>
  <Words>2365</Words>
  <Application>Microsoft Office PowerPoint</Application>
  <PresentationFormat>On-screen Show (4:3)</PresentationFormat>
  <Paragraphs>239</Paragraphs>
  <Slides>20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SBL Hebrew</vt:lpstr>
      <vt:lpstr>Office Theme</vt:lpstr>
      <vt:lpstr>PowerPoint Presentation</vt:lpstr>
      <vt:lpstr>Judges 18:1-3</vt:lpstr>
      <vt:lpstr>PowerPoint Presentation</vt:lpstr>
      <vt:lpstr>PowerPoint Presentation</vt:lpstr>
      <vt:lpstr>PowerPoint Presentation</vt:lpstr>
      <vt:lpstr>PowerPoint Presentation</vt:lpstr>
      <vt:lpstr>Judges 18:4-7</vt:lpstr>
      <vt:lpstr>Judges 18:8-11</vt:lpstr>
      <vt:lpstr>Judges 18:12-15</vt:lpstr>
      <vt:lpstr>Judges 18:16-19</vt:lpstr>
      <vt:lpstr>Judges 18:20-23</vt:lpstr>
      <vt:lpstr>Judges 18:20-23</vt:lpstr>
      <vt:lpstr>Judges 18:24-27</vt:lpstr>
      <vt:lpstr>Judges 18:28-31</vt:lpstr>
      <vt:lpstr>PowerPoint Presentation</vt:lpstr>
      <vt:lpstr>PowerPoint Presentation</vt:lpstr>
      <vt:lpstr>PowerPoint Presentation</vt:lpstr>
      <vt:lpstr>Judges 18:28-31</vt:lpstr>
      <vt:lpstr>Judges 18:28-31</vt:lpstr>
      <vt:lpstr>Judges 18:28-31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Samuel 1</dc:title>
  <dc:creator>Charles Grebe</dc:creator>
  <cp:lastModifiedBy>Charles Grebe</cp:lastModifiedBy>
  <cp:revision>322</cp:revision>
  <dcterms:created xsi:type="dcterms:W3CDTF">2006-08-16T00:00:00Z</dcterms:created>
  <dcterms:modified xsi:type="dcterms:W3CDTF">2019-11-14T19:18:23Z</dcterms:modified>
</cp:coreProperties>
</file>