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88" r:id="rId2"/>
    <p:sldId id="314" r:id="rId3"/>
    <p:sldId id="319" r:id="rId4"/>
    <p:sldId id="324" r:id="rId5"/>
    <p:sldId id="328" r:id="rId6"/>
    <p:sldId id="326" r:id="rId7"/>
    <p:sldId id="327" r:id="rId8"/>
    <p:sldId id="318" r:id="rId9"/>
    <p:sldId id="323" r:id="rId10"/>
    <p:sldId id="332" r:id="rId11"/>
    <p:sldId id="329" r:id="rId12"/>
    <p:sldId id="333"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8000"/>
    <a:srgbClr val="FF33CC"/>
    <a:srgbClr val="FF0066"/>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632" autoAdjust="0"/>
  </p:normalViewPr>
  <p:slideViewPr>
    <p:cSldViewPr>
      <p:cViewPr>
        <p:scale>
          <a:sx n="100" d="100"/>
          <a:sy n="100" d="100"/>
        </p:scale>
        <p:origin x="-672" y="-14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52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610378-4DCA-47DF-8076-C529ACDFBB54}" type="datetimeFigureOut">
              <a:rPr lang="en-US" smtClean="0"/>
              <a:t>10/16/2015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8F8993-2BD4-460C-8981-073F9878E887}" type="slidenum">
              <a:rPr lang="en-US" smtClean="0"/>
              <a:t>‹#›</a:t>
            </a:fld>
            <a:endParaRPr lang="en-US"/>
          </a:p>
        </p:txBody>
      </p:sp>
    </p:spTree>
    <p:extLst>
      <p:ext uri="{BB962C8B-B14F-4D97-AF65-F5344CB8AC3E}">
        <p14:creationId xmlns:p14="http://schemas.microsoft.com/office/powerpoint/2010/main" val="3974618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1E48B9-BB65-4169-89A1-675F0814559B}" type="slidenum">
              <a:rPr lang="en-US" smtClean="0"/>
              <a:t>1</a:t>
            </a:fld>
            <a:endParaRPr lang="en-US"/>
          </a:p>
        </p:txBody>
      </p:sp>
    </p:spTree>
    <p:extLst>
      <p:ext uri="{BB962C8B-B14F-4D97-AF65-F5344CB8AC3E}">
        <p14:creationId xmlns:p14="http://schemas.microsoft.com/office/powerpoint/2010/main" val="38123771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1.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itle 1"/>
          <p:cNvSpPr txBox="1">
            <a:spLocks/>
          </p:cNvSpPr>
          <p:nvPr/>
        </p:nvSpPr>
        <p:spPr>
          <a:xfrm>
            <a:off x="228600" y="6019800"/>
            <a:ext cx="2971800" cy="6096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defTabSz="457200"/>
            <a:r>
              <a:rPr lang="en-US" sz="3200" dirty="0" smtClean="0">
                <a:solidFill>
                  <a:schemeClr val="bg1"/>
                </a:solidFill>
                <a:cs typeface="Times New Roman" pitchFamily="18" charset="0"/>
              </a:rPr>
              <a:t>Judges 17</a:t>
            </a:r>
            <a:endParaRPr lang="en-US" sz="3200" dirty="0">
              <a:solidFill>
                <a:schemeClr val="bg1"/>
              </a:solidFill>
              <a:cs typeface="Times New Roman" pitchFamily="18" charset="0"/>
            </a:endParaRPr>
          </a:p>
        </p:txBody>
      </p:sp>
      <p:sp>
        <p:nvSpPr>
          <p:cNvPr id="6" name="Title 1"/>
          <p:cNvSpPr txBox="1">
            <a:spLocks/>
          </p:cNvSpPr>
          <p:nvPr/>
        </p:nvSpPr>
        <p:spPr>
          <a:xfrm>
            <a:off x="5105400" y="6019800"/>
            <a:ext cx="3810000" cy="530709"/>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defTabSz="457200" rtl="1"/>
            <a:r>
              <a:rPr lang="he-IL" sz="3600" dirty="0" smtClean="0">
                <a:solidFill>
                  <a:schemeClr val="bg1"/>
                </a:solidFill>
                <a:latin typeface="SBL Hebrew" pitchFamily="2" charset="-79"/>
                <a:cs typeface="SBL Hebrew" pitchFamily="2" charset="-79"/>
              </a:rPr>
              <a:t>שֹׁפְטִים יז</a:t>
            </a:r>
            <a:endParaRPr lang="en-US" sz="3600" dirty="0">
              <a:solidFill>
                <a:schemeClr val="bg1"/>
              </a:solidFill>
              <a:latin typeface="SBL Hebrew" pitchFamily="2" charset="-79"/>
              <a:cs typeface="SBL Hebrew" pitchFamily="2" charset="-79"/>
            </a:endParaRPr>
          </a:p>
        </p:txBody>
      </p:sp>
      <p:pic>
        <p:nvPicPr>
          <p:cNvPr id="2051" name="Picture 3" descr="D:\My Documents\HebrewCourseBriercrestFirstYear2014\Rocine Readings\03 Judges 16_4-20\pics\judges 17\Ancient_Canaanite_Teraphim.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62844" y="533400"/>
            <a:ext cx="4528756" cy="2936875"/>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4495800" y="3810000"/>
            <a:ext cx="4572000" cy="523220"/>
          </a:xfrm>
          <a:prstGeom prst="rect">
            <a:avLst/>
          </a:prstGeom>
        </p:spPr>
        <p:txBody>
          <a:bodyPr>
            <a:spAutoFit/>
          </a:bodyPr>
          <a:lstStyle/>
          <a:p>
            <a:r>
              <a:rPr lang="en-US" sz="1400" dirty="0" err="1">
                <a:solidFill>
                  <a:schemeClr val="bg1"/>
                </a:solidFill>
              </a:rPr>
              <a:t>Teraphim</a:t>
            </a:r>
            <a:r>
              <a:rPr lang="en-US" sz="1400" dirty="0">
                <a:solidFill>
                  <a:schemeClr val="bg1"/>
                </a:solidFill>
              </a:rPr>
              <a:t> (idol). Figurines of a fertility goddess placed in ancient Canaanite houses to ensure health</a:t>
            </a:r>
            <a:r>
              <a:rPr lang="en-US" sz="1400" dirty="0" smtClean="0">
                <a:solidFill>
                  <a:schemeClr val="bg1"/>
                </a:solidFill>
              </a:rPr>
              <a:t>.</a:t>
            </a:r>
            <a:endParaRPr lang="en-CA" sz="1100" dirty="0">
              <a:solidFill>
                <a:schemeClr val="bg1"/>
              </a:solidFill>
            </a:endParaRPr>
          </a:p>
        </p:txBody>
      </p:sp>
      <p:pic>
        <p:nvPicPr>
          <p:cNvPr id="7" name="Picture 3" descr="Tabernacle high priest2"/>
          <p:cNvPicPr preferRelativeResize="0">
            <a:picLocks noChangeAspect="1" noChangeArrowheads="1"/>
          </p:cNvPicPr>
          <p:nvPr>
            <p:custDataLst>
              <p:tags r:id="rId1"/>
            </p:custDataLst>
          </p:nvPr>
        </p:nvPicPr>
        <p:blipFill>
          <a:blip r:embed="rId5" cstate="print">
            <a:extLst>
              <a:ext uri="{28A0092B-C50C-407E-A947-70E740481C1C}">
                <a14:useLocalDpi xmlns:a14="http://schemas.microsoft.com/office/drawing/2010/main" val="0"/>
              </a:ext>
            </a:extLst>
          </a:blip>
          <a:srcRect/>
          <a:stretch>
            <a:fillRect/>
          </a:stretch>
        </p:blipFill>
        <p:spPr bwMode="auto">
          <a:xfrm>
            <a:off x="318411" y="533399"/>
            <a:ext cx="3915833" cy="2936875"/>
          </a:xfrm>
          <a:prstGeom prst="rect">
            <a:avLst/>
          </a:prstGeom>
          <a:noFill/>
          <a:ln>
            <a:noFill/>
          </a:ln>
          <a:effectLst/>
          <a:extLst>
            <a:ext uri="{909E8E84-426E-40DD-AFC4-6F175D3DCCD1}">
              <a14:hiddenFill xmlns:a14="http://schemas.microsoft.com/office/drawing/2010/main">
                <a:blipFill dpi="0" rotWithShape="0">
                  <a:blip r:embed="rId6"/>
                  <a:srcRect/>
                  <a:stretch>
                    <a:fillRect/>
                  </a:stretch>
                </a:blipFill>
              </a14:hiddenFill>
            </a:ext>
            <a:ext uri="{91240B29-F687-4F45-9708-019B960494DF}">
              <a14:hiddenLine xmlns:a14="http://schemas.microsoft.com/office/drawing/2010/main" w="101600" cmpd="thinThick">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7"/>
          <p:cNvSpPr/>
          <p:nvPr/>
        </p:nvSpPr>
        <p:spPr>
          <a:xfrm>
            <a:off x="4495800" y="4343400"/>
            <a:ext cx="4572000" cy="430887"/>
          </a:xfrm>
          <a:prstGeom prst="rect">
            <a:avLst/>
          </a:prstGeom>
        </p:spPr>
        <p:txBody>
          <a:bodyPr>
            <a:spAutoFit/>
          </a:bodyPr>
          <a:lstStyle/>
          <a:p>
            <a:r>
              <a:rPr lang="en-CA" sz="1100" dirty="0" smtClean="0">
                <a:solidFill>
                  <a:schemeClr val="bg1"/>
                </a:solidFill>
              </a:rPr>
              <a:t>https</a:t>
            </a:r>
            <a:r>
              <a:rPr lang="en-CA" sz="1100" dirty="0">
                <a:solidFill>
                  <a:schemeClr val="bg1"/>
                </a:solidFill>
              </a:rPr>
              <a:t>://commons.wikimedia.org/wiki/File:Ancient_Canaanite_Teraphim._Figurines_of_fertility_goddess._Wellcome_M0008439.jpg</a:t>
            </a:r>
          </a:p>
        </p:txBody>
      </p:sp>
      <p:sp>
        <p:nvSpPr>
          <p:cNvPr id="9" name="Rectangle 8"/>
          <p:cNvSpPr/>
          <p:nvPr/>
        </p:nvSpPr>
        <p:spPr>
          <a:xfrm>
            <a:off x="318411" y="4114800"/>
            <a:ext cx="2881989" cy="261610"/>
          </a:xfrm>
          <a:prstGeom prst="rect">
            <a:avLst/>
          </a:prstGeom>
        </p:spPr>
        <p:txBody>
          <a:bodyPr wrap="square">
            <a:spAutoFit/>
          </a:bodyPr>
          <a:lstStyle/>
          <a:p>
            <a:r>
              <a:rPr lang="en-CA" sz="1100" dirty="0" smtClean="0">
                <a:solidFill>
                  <a:schemeClr val="bg1"/>
                </a:solidFill>
              </a:rPr>
              <a:t>Bible Places Pictures</a:t>
            </a:r>
            <a:endParaRPr lang="en-CA" sz="1100" dirty="0">
              <a:solidFill>
                <a:schemeClr val="bg1"/>
              </a:solidFill>
            </a:endParaRPr>
          </a:p>
        </p:txBody>
      </p:sp>
      <p:sp>
        <p:nvSpPr>
          <p:cNvPr id="10" name="Rectangle 9"/>
          <p:cNvSpPr/>
          <p:nvPr/>
        </p:nvSpPr>
        <p:spPr>
          <a:xfrm>
            <a:off x="318411" y="3810000"/>
            <a:ext cx="3915833" cy="307777"/>
          </a:xfrm>
          <a:prstGeom prst="rect">
            <a:avLst/>
          </a:prstGeom>
        </p:spPr>
        <p:txBody>
          <a:bodyPr wrap="square">
            <a:spAutoFit/>
          </a:bodyPr>
          <a:lstStyle/>
          <a:p>
            <a:r>
              <a:rPr lang="en-US" sz="1400" dirty="0" smtClean="0">
                <a:solidFill>
                  <a:schemeClr val="bg1"/>
                </a:solidFill>
              </a:rPr>
              <a:t>Ephod on the High Priest</a:t>
            </a:r>
            <a:endParaRPr lang="en-CA" sz="1100" dirty="0">
              <a:solidFill>
                <a:schemeClr val="bg1"/>
              </a:solidFill>
            </a:endParaRPr>
          </a:p>
        </p:txBody>
      </p:sp>
    </p:spTree>
    <p:extLst>
      <p:ext uri="{BB962C8B-B14F-4D97-AF65-F5344CB8AC3E}">
        <p14:creationId xmlns:p14="http://schemas.microsoft.com/office/powerpoint/2010/main" val="1861815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685800"/>
            <a:ext cx="8382000" cy="4832092"/>
          </a:xfrm>
          <a:prstGeom prst="rect">
            <a:avLst/>
          </a:prstGeom>
          <a:noFill/>
          <a:ln>
            <a:noFill/>
          </a:ln>
        </p:spPr>
        <p:txBody>
          <a:bodyPr wrap="square" rtlCol="0">
            <a:spAutoFit/>
          </a:bodyPr>
          <a:lstStyle/>
          <a:p>
            <a:pPr marL="285750" indent="-285750">
              <a:buFont typeface="Arial" panose="020B0604020202020204" pitchFamily="34" charset="0"/>
              <a:buChar char="•"/>
            </a:pPr>
            <a:r>
              <a:rPr lang="en-US" sz="1400" dirty="0" smtClean="0"/>
              <a:t>Money is stolen</a:t>
            </a:r>
          </a:p>
          <a:p>
            <a:pPr marL="285750" indent="-285750">
              <a:buFont typeface="Arial" panose="020B0604020202020204" pitchFamily="34" charset="0"/>
              <a:buChar char="•"/>
            </a:pPr>
            <a:r>
              <a:rPr lang="en-US" sz="1400" dirty="0" smtClean="0"/>
              <a:t>The mother pronounces a curse on the thief</a:t>
            </a:r>
          </a:p>
          <a:p>
            <a:pPr marL="285750" indent="-285750">
              <a:buFont typeface="Arial" panose="020B0604020202020204" pitchFamily="34" charset="0"/>
              <a:buChar char="•"/>
            </a:pPr>
            <a:r>
              <a:rPr lang="en-US" sz="1400" dirty="0" smtClean="0"/>
              <a:t>The son gets scared and confesses his guilt</a:t>
            </a:r>
          </a:p>
          <a:p>
            <a:pPr marL="285750" indent="-285750">
              <a:buFont typeface="Arial" panose="020B0604020202020204" pitchFamily="34" charset="0"/>
              <a:buChar char="•"/>
            </a:pPr>
            <a:r>
              <a:rPr lang="en-US" sz="1400" dirty="0" smtClean="0"/>
              <a:t>The mother then quickly pronounces a blessing on her son</a:t>
            </a:r>
          </a:p>
          <a:p>
            <a:pPr marL="285750" indent="-285750">
              <a:buFont typeface="Arial" panose="020B0604020202020204" pitchFamily="34" charset="0"/>
              <a:buChar char="•"/>
            </a:pPr>
            <a:r>
              <a:rPr lang="en-US" sz="1400" dirty="0" smtClean="0"/>
              <a:t>The mother decides to thank YHWH, consecrates the money to YHWH but in making an idol brings herself under God’s curse and doesn’t seem to realize what she has done</a:t>
            </a:r>
          </a:p>
          <a:p>
            <a:pPr marL="742950" lvl="1" indent="-285750">
              <a:buFont typeface="Arial" panose="020B0604020202020204" pitchFamily="34" charset="0"/>
              <a:buChar char="•"/>
            </a:pPr>
            <a:r>
              <a:rPr lang="en-US" sz="1400" dirty="0"/>
              <a:t>ESV  Deuteronomy 27:15 "'Cursed be the man who makes a carved or cast metal image, an abomination to the LORD, a thing made by the hands of a craftsman, and sets it up in secret.' And all the people shall answer and say, 'Amen.' (</a:t>
            </a:r>
            <a:r>
              <a:rPr lang="en-US" sz="1400" dirty="0" err="1"/>
              <a:t>Deu</a:t>
            </a:r>
            <a:r>
              <a:rPr lang="en-US" sz="1400" dirty="0"/>
              <a:t> 27:15 ESV</a:t>
            </a:r>
            <a:r>
              <a:rPr lang="en-US" sz="1400" dirty="0" smtClean="0"/>
              <a:t>)</a:t>
            </a:r>
          </a:p>
          <a:p>
            <a:pPr marL="285750" indent="-285750">
              <a:buFont typeface="Arial" panose="020B0604020202020204" pitchFamily="34" charset="0"/>
              <a:buChar char="•"/>
            </a:pPr>
            <a:r>
              <a:rPr lang="en-US" sz="1400" dirty="0" smtClean="0"/>
              <a:t>She dedicates only 200 of the 1100 to YHWH</a:t>
            </a:r>
          </a:p>
          <a:p>
            <a:pPr marL="742950" lvl="1" indent="-285750">
              <a:buFont typeface="Arial" panose="020B0604020202020204" pitchFamily="34" charset="0"/>
              <a:buChar char="•"/>
            </a:pPr>
            <a:r>
              <a:rPr lang="en-US" sz="1400" dirty="0" smtClean="0"/>
              <a:t>Questionable motive as well as action?</a:t>
            </a:r>
          </a:p>
          <a:p>
            <a:pPr marL="285750" indent="-285750">
              <a:buFont typeface="Arial" panose="020B0604020202020204" pitchFamily="34" charset="0"/>
              <a:buChar char="•"/>
            </a:pPr>
            <a:r>
              <a:rPr lang="en-US" sz="1400" dirty="0" smtClean="0"/>
              <a:t>It seems that there are 2 idols</a:t>
            </a:r>
          </a:p>
          <a:p>
            <a:pPr marL="742950" lvl="1" indent="-285750">
              <a:buFont typeface="Arial" panose="020B0604020202020204" pitchFamily="34" charset="0"/>
              <a:buChar char="•"/>
            </a:pPr>
            <a:r>
              <a:rPr lang="en-US" sz="1400" dirty="0"/>
              <a:t>ESV  Judges 18:14 Then the five men who had gone to scout out the country of </a:t>
            </a:r>
            <a:r>
              <a:rPr lang="en-US" sz="1400" dirty="0" err="1"/>
              <a:t>Laish</a:t>
            </a:r>
            <a:r>
              <a:rPr lang="en-US" sz="1400" dirty="0"/>
              <a:t> said to their brothers, "Do you know that in these houses there are an ephod, household gods, a carved image, and a metal image? Now therefore consider what you will do." (</a:t>
            </a:r>
            <a:r>
              <a:rPr lang="en-US" sz="1400" dirty="0" err="1"/>
              <a:t>Jdg</a:t>
            </a:r>
            <a:r>
              <a:rPr lang="en-US" sz="1400" dirty="0"/>
              <a:t> 18:14 ESV</a:t>
            </a:r>
            <a:r>
              <a:rPr lang="en-US" sz="1400" dirty="0" smtClean="0"/>
              <a:t>)</a:t>
            </a:r>
          </a:p>
          <a:p>
            <a:pPr marL="285750" indent="-285750">
              <a:buFont typeface="Arial" panose="020B0604020202020204" pitchFamily="34" charset="0"/>
              <a:buChar char="•"/>
            </a:pPr>
            <a:r>
              <a:rPr lang="en-US" sz="1400" dirty="0" err="1" smtClean="0"/>
              <a:t>Teraphim</a:t>
            </a:r>
            <a:r>
              <a:rPr lang="en-US" sz="1400" dirty="0" smtClean="0"/>
              <a:t> = household gods (e.g. Gen 31:19; 1 Sam 19:13)</a:t>
            </a:r>
          </a:p>
          <a:p>
            <a:pPr marL="285750" indent="-285750">
              <a:buFont typeface="Arial" panose="020B0604020202020204" pitchFamily="34" charset="0"/>
              <a:buChar char="•"/>
            </a:pPr>
            <a:r>
              <a:rPr lang="en-US" sz="1400" dirty="0" smtClean="0"/>
              <a:t>Ephod had been used for divination</a:t>
            </a:r>
          </a:p>
          <a:p>
            <a:pPr marL="742950" lvl="1" indent="-285750">
              <a:buFont typeface="Arial" panose="020B0604020202020204" pitchFamily="34" charset="0"/>
              <a:buChar char="•"/>
            </a:pPr>
            <a:r>
              <a:rPr lang="en-US" sz="1400" dirty="0"/>
              <a:t>ESV  Judges 8:27 And Gideon made an ephod of it and put it in his city, in </a:t>
            </a:r>
            <a:r>
              <a:rPr lang="en-US" sz="1400" dirty="0" err="1"/>
              <a:t>Ophrah</a:t>
            </a:r>
            <a:r>
              <a:rPr lang="en-US" sz="1400" dirty="0"/>
              <a:t>. And all Israel whored after it there, and it became a snare to Gideon and to his family. (</a:t>
            </a:r>
            <a:r>
              <a:rPr lang="en-US" sz="1400" dirty="0" err="1"/>
              <a:t>Jdg</a:t>
            </a:r>
            <a:r>
              <a:rPr lang="en-US" sz="1400" dirty="0"/>
              <a:t> 8:27 ESV</a:t>
            </a:r>
            <a:r>
              <a:rPr lang="en-US" sz="1400" dirty="0" smtClean="0"/>
              <a:t>)</a:t>
            </a:r>
          </a:p>
          <a:p>
            <a:pPr marL="285750" indent="-285750">
              <a:buFont typeface="Arial" panose="020B0604020202020204" pitchFamily="34" charset="0"/>
              <a:buChar char="•"/>
            </a:pPr>
            <a:r>
              <a:rPr lang="en-US" sz="1400" dirty="0" smtClean="0"/>
              <a:t>Micah ordains his own priest (one of his sons) and sets up his own “house of God” in his own house</a:t>
            </a:r>
          </a:p>
          <a:p>
            <a:pPr marL="285750" indent="-285750">
              <a:buFont typeface="Arial" panose="020B0604020202020204" pitchFamily="34" charset="0"/>
              <a:buChar char="•"/>
            </a:pPr>
            <a:r>
              <a:rPr lang="en-US" sz="1400" dirty="0" smtClean="0"/>
              <a:t>“In </a:t>
            </a:r>
            <a:r>
              <a:rPr lang="en-US" sz="1400" dirty="0"/>
              <a:t>those days Israel had no king; everyone did as they saw fit</a:t>
            </a:r>
            <a:r>
              <a:rPr lang="en-US" sz="1400" dirty="0" smtClean="0"/>
              <a:t>.” (v 6)</a:t>
            </a:r>
          </a:p>
          <a:p>
            <a:pPr marL="285750" indent="-285750">
              <a:buFont typeface="Arial" panose="020B0604020202020204" pitchFamily="34" charset="0"/>
              <a:buChar char="•"/>
            </a:pPr>
            <a:endParaRPr lang="en-US" sz="1400" dirty="0"/>
          </a:p>
        </p:txBody>
      </p:sp>
      <p:sp>
        <p:nvSpPr>
          <p:cNvPr id="3" name="TextBox 2"/>
          <p:cNvSpPr txBox="1"/>
          <p:nvPr/>
        </p:nvSpPr>
        <p:spPr>
          <a:xfrm>
            <a:off x="381000" y="304800"/>
            <a:ext cx="8382000" cy="307777"/>
          </a:xfrm>
          <a:prstGeom prst="rect">
            <a:avLst/>
          </a:prstGeom>
          <a:noFill/>
          <a:ln>
            <a:noFill/>
          </a:ln>
        </p:spPr>
        <p:txBody>
          <a:bodyPr wrap="square" rtlCol="0">
            <a:spAutoFit/>
          </a:bodyPr>
          <a:lstStyle/>
          <a:p>
            <a:pPr algn="ctr"/>
            <a:r>
              <a:rPr lang="en-US" sz="1400" dirty="0" smtClean="0"/>
              <a:t>Some Commentary</a:t>
            </a:r>
            <a:endParaRPr lang="en-US" sz="1400" dirty="0"/>
          </a:p>
        </p:txBody>
      </p:sp>
      <p:sp>
        <p:nvSpPr>
          <p:cNvPr id="4" name="TextBox 3"/>
          <p:cNvSpPr txBox="1"/>
          <p:nvPr/>
        </p:nvSpPr>
        <p:spPr>
          <a:xfrm>
            <a:off x="381000" y="6400800"/>
            <a:ext cx="8382000" cy="307777"/>
          </a:xfrm>
          <a:prstGeom prst="rect">
            <a:avLst/>
          </a:prstGeom>
          <a:noFill/>
          <a:ln>
            <a:noFill/>
          </a:ln>
        </p:spPr>
        <p:txBody>
          <a:bodyPr wrap="square" rtlCol="0">
            <a:spAutoFit/>
          </a:bodyPr>
          <a:lstStyle/>
          <a:p>
            <a:r>
              <a:rPr lang="en-US" sz="1400" dirty="0"/>
              <a:t>With the help of </a:t>
            </a:r>
            <a:r>
              <a:rPr lang="en-US" sz="1400" dirty="0" smtClean="0"/>
              <a:t>Expositor’s Bible Commentary</a:t>
            </a:r>
            <a:endParaRPr lang="en-US" sz="1400" dirty="0"/>
          </a:p>
        </p:txBody>
      </p:sp>
    </p:spTree>
    <p:extLst>
      <p:ext uri="{BB962C8B-B14F-4D97-AF65-F5344CB8AC3E}">
        <p14:creationId xmlns:p14="http://schemas.microsoft.com/office/powerpoint/2010/main" val="8534975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48600" y="0"/>
            <a:ext cx="1066800" cy="304800"/>
          </a:xfrm>
        </p:spPr>
        <p:txBody>
          <a:bodyPr>
            <a:normAutofit fontScale="90000"/>
          </a:bodyPr>
          <a:lstStyle/>
          <a:p>
            <a:pPr algn="r"/>
            <a:r>
              <a:rPr lang="en-US" sz="1200" dirty="0" smtClean="0"/>
              <a:t>Judges 17:6-13</a:t>
            </a:r>
            <a:endParaRPr lang="en-US" sz="1200" dirty="0"/>
          </a:p>
        </p:txBody>
      </p:sp>
      <p:sp>
        <p:nvSpPr>
          <p:cNvPr id="3" name="Content Placeholder 2"/>
          <p:cNvSpPr>
            <a:spLocks noGrp="1"/>
          </p:cNvSpPr>
          <p:nvPr>
            <p:ph idx="1"/>
          </p:nvPr>
        </p:nvSpPr>
        <p:spPr>
          <a:xfrm>
            <a:off x="4495800" y="304800"/>
            <a:ext cx="4495800" cy="6400800"/>
          </a:xfrm>
        </p:spPr>
        <p:txBody>
          <a:bodyPr>
            <a:normAutofit lnSpcReduction="10000"/>
          </a:bodyPr>
          <a:lstStyle/>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	בַּיָּמִ֣ים </a:t>
            </a:r>
            <a:r>
              <a:rPr lang="he-IL" sz="2400" dirty="0">
                <a:latin typeface="SBL Hebrew" pitchFamily="2" charset="-79"/>
                <a:cs typeface="SBL Hebrew" pitchFamily="2" charset="-79"/>
              </a:rPr>
              <a:t>הָהֵ֔ם אֵ֥ין מֶ֖לֶךְ בְּיִשְׂרָאֵ֑ל </a:t>
            </a:r>
            <a:endParaRPr lang="he-IL"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a:latin typeface="SBL Hebrew" pitchFamily="2" charset="-79"/>
                <a:cs typeface="SBL Hebrew" pitchFamily="2" charset="-79"/>
              </a:rPr>
              <a:t>	</a:t>
            </a:r>
            <a:r>
              <a:rPr lang="he-IL" sz="2400" dirty="0" smtClean="0">
                <a:latin typeface="SBL Hebrew" pitchFamily="2" charset="-79"/>
                <a:cs typeface="SBL Hebrew" pitchFamily="2" charset="-79"/>
              </a:rPr>
              <a:t>אִ֛ישׁ </a:t>
            </a:r>
            <a:r>
              <a:rPr lang="he-IL" sz="2400" dirty="0">
                <a:latin typeface="SBL Hebrew" pitchFamily="2" charset="-79"/>
                <a:cs typeface="SBL Hebrew" pitchFamily="2" charset="-79"/>
              </a:rPr>
              <a:t>הַיָּשָׁ֥ר בְּעֵינָ֖יו יַעֲשֶֽׂה׃ </a:t>
            </a:r>
          </a:p>
          <a:p>
            <a:pPr marL="0" indent="0" algn="r" defTabSz="457200" rtl="1">
              <a:spcBef>
                <a:spcPts val="0"/>
              </a:spcBef>
              <a:buNone/>
              <a:tabLst>
                <a:tab pos="228600" algn="r"/>
                <a:tab pos="457200" algn="r"/>
                <a:tab pos="685800" algn="r"/>
                <a:tab pos="914400" algn="r"/>
              </a:tabLst>
            </a:pPr>
            <a:endParaRPr lang="he-IL" sz="2400" dirty="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smtClean="0">
                <a:latin typeface="SBL Hebrew" pitchFamily="2" charset="-79"/>
                <a:cs typeface="SBL Hebrew" pitchFamily="2" charset="-79"/>
              </a:rPr>
              <a:t>	</a:t>
            </a:r>
            <a:r>
              <a:rPr lang="he-IL" sz="2400" dirty="0" smtClean="0">
                <a:latin typeface="SBL Hebrew" pitchFamily="2" charset="-79"/>
                <a:cs typeface="SBL Hebrew" pitchFamily="2" charset="-79"/>
              </a:rPr>
              <a:t>וַיְהִי־נַ֗עַר </a:t>
            </a:r>
            <a:r>
              <a:rPr lang="he-IL" sz="2400" dirty="0">
                <a:latin typeface="SBL Hebrew" pitchFamily="2" charset="-79"/>
                <a:cs typeface="SBL Hebrew" pitchFamily="2" charset="-79"/>
              </a:rPr>
              <a:t>מִבֵּ֥ית לֶ֙חֶם֙ יְהוּדָ֔ה </a:t>
            </a:r>
            <a:r>
              <a:rPr lang="en-US" sz="2400" dirty="0" smtClean="0">
                <a:latin typeface="SBL Hebrew" pitchFamily="2" charset="-79"/>
                <a:cs typeface="SBL Hebrew" pitchFamily="2" charset="-79"/>
              </a:rPr>
              <a:t>	</a:t>
            </a:r>
          </a:p>
          <a:p>
            <a:pPr marL="0" indent="0" algn="r" defTabSz="457200" rtl="1">
              <a:spcBef>
                <a:spcPts val="0"/>
              </a:spcBef>
              <a:buNone/>
              <a:tabLst>
                <a:tab pos="228600" algn="r"/>
                <a:tab pos="457200" algn="r"/>
                <a:tab pos="685800" algn="r"/>
                <a:tab pos="914400" algn="r"/>
              </a:tabLst>
            </a:pPr>
            <a:r>
              <a:rPr lang="en-US" sz="2400" dirty="0">
                <a:latin typeface="SBL Hebrew" pitchFamily="2" charset="-79"/>
                <a:cs typeface="SBL Hebrew" pitchFamily="2" charset="-79"/>
              </a:rPr>
              <a:t>	</a:t>
            </a:r>
            <a:r>
              <a:rPr lang="en-US" sz="2400" dirty="0" smtClean="0">
                <a:latin typeface="SBL Hebrew" pitchFamily="2" charset="-79"/>
                <a:cs typeface="SBL Hebrew" pitchFamily="2" charset="-79"/>
              </a:rPr>
              <a:t>	</a:t>
            </a:r>
            <a:r>
              <a:rPr lang="he-IL" sz="2400" dirty="0" smtClean="0">
                <a:latin typeface="SBL Hebrew" pitchFamily="2" charset="-79"/>
                <a:cs typeface="SBL Hebrew" pitchFamily="2" charset="-79"/>
              </a:rPr>
              <a:t>מִמִּשְׁפַּ֖חַת </a:t>
            </a:r>
            <a:r>
              <a:rPr lang="he-IL" sz="2400" dirty="0">
                <a:latin typeface="SBL Hebrew" pitchFamily="2" charset="-79"/>
                <a:cs typeface="SBL Hebrew" pitchFamily="2" charset="-79"/>
              </a:rPr>
              <a:t>יְהוּדָ֑ה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a:latin typeface="SBL Hebrew" pitchFamily="2" charset="-79"/>
                <a:cs typeface="SBL Hebrew" pitchFamily="2" charset="-79"/>
              </a:rPr>
              <a:t>	</a:t>
            </a:r>
            <a:r>
              <a:rPr lang="he-IL" sz="2400" dirty="0" smtClean="0">
                <a:latin typeface="SBL Hebrew" pitchFamily="2" charset="-79"/>
                <a:cs typeface="SBL Hebrew" pitchFamily="2" charset="-79"/>
              </a:rPr>
              <a:t>וְה֥וּא </a:t>
            </a:r>
            <a:r>
              <a:rPr lang="he-IL" sz="2400" dirty="0">
                <a:latin typeface="SBL Hebrew" pitchFamily="2" charset="-79"/>
                <a:cs typeface="SBL Hebrew" pitchFamily="2" charset="-79"/>
              </a:rPr>
              <a:t>לֵוִ֖י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a:latin typeface="SBL Hebrew" pitchFamily="2" charset="-79"/>
                <a:cs typeface="SBL Hebrew" pitchFamily="2" charset="-79"/>
              </a:rPr>
              <a:t>	</a:t>
            </a:r>
            <a:r>
              <a:rPr lang="he-IL" sz="2400" dirty="0" smtClean="0">
                <a:latin typeface="SBL Hebrew" pitchFamily="2" charset="-79"/>
                <a:cs typeface="SBL Hebrew" pitchFamily="2" charset="-79"/>
              </a:rPr>
              <a:t>וְה֥וּא גָֽר־שָֽׁם</a:t>
            </a:r>
            <a:r>
              <a:rPr lang="he-IL" sz="2400" dirty="0">
                <a:latin typeface="SBL Hebrew" pitchFamily="2" charset="-79"/>
                <a:cs typeface="SBL Hebrew" pitchFamily="2" charset="-79"/>
              </a:rPr>
              <a:t>׃ </a:t>
            </a:r>
            <a:endParaRPr lang="he-IL"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endParaRPr lang="he-IL" sz="2400" dirty="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a:latin typeface="SBL Hebrew" pitchFamily="2" charset="-79"/>
                <a:cs typeface="SBL Hebrew" pitchFamily="2" charset="-79"/>
              </a:rPr>
              <a:t>וַיֵּ֨לֶךְ הָאִ֜ישׁ מֵהָעִ֗יר מִבֵּ֥ית לֶ֙חֶם֙ </a:t>
            </a:r>
            <a:r>
              <a:rPr lang="he-IL" sz="2400" dirty="0" smtClean="0">
                <a:latin typeface="SBL Hebrew" pitchFamily="2" charset="-79"/>
                <a:cs typeface="SBL Hebrew" pitchFamily="2" charset="-79"/>
              </a:rPr>
              <a:t>יְהוּדָ֔ה</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smtClean="0">
                <a:latin typeface="SBL Hebrew" pitchFamily="2" charset="-79"/>
                <a:cs typeface="SBL Hebrew" pitchFamily="2" charset="-79"/>
              </a:rPr>
              <a:t>	</a:t>
            </a:r>
            <a:r>
              <a:rPr lang="he-IL" sz="2400" dirty="0" smtClean="0">
                <a:latin typeface="SBL Hebrew" pitchFamily="2" charset="-79"/>
                <a:cs typeface="SBL Hebrew" pitchFamily="2" charset="-79"/>
              </a:rPr>
              <a:t>לָג֖וּר </a:t>
            </a:r>
            <a:r>
              <a:rPr lang="he-IL" sz="2400" dirty="0">
                <a:latin typeface="SBL Hebrew" pitchFamily="2" charset="-79"/>
                <a:cs typeface="SBL Hebrew" pitchFamily="2" charset="-79"/>
              </a:rPr>
              <a:t>בַּאֲשֶׁ֣ר יִמְצָ֑א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וַיָּבֹ֧א </a:t>
            </a:r>
            <a:r>
              <a:rPr lang="he-IL" sz="2400" dirty="0">
                <a:latin typeface="SBL Hebrew" pitchFamily="2" charset="-79"/>
                <a:cs typeface="SBL Hebrew" pitchFamily="2" charset="-79"/>
              </a:rPr>
              <a:t>הַר־אֶפְרַ֛יִם עַד־בֵּ֥ית מִיכָ֖ה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a:latin typeface="SBL Hebrew" pitchFamily="2" charset="-79"/>
                <a:cs typeface="SBL Hebrew" pitchFamily="2" charset="-79"/>
              </a:rPr>
              <a:t>	</a:t>
            </a:r>
            <a:r>
              <a:rPr lang="he-IL" sz="2400" dirty="0" smtClean="0">
                <a:latin typeface="SBL Hebrew" pitchFamily="2" charset="-79"/>
                <a:cs typeface="SBL Hebrew" pitchFamily="2" charset="-79"/>
              </a:rPr>
              <a:t>לַעֲשׂ֥וֹת </a:t>
            </a:r>
            <a:r>
              <a:rPr lang="he-IL" sz="2400" dirty="0">
                <a:latin typeface="SBL Hebrew" pitchFamily="2" charset="-79"/>
                <a:cs typeface="SBL Hebrew" pitchFamily="2" charset="-79"/>
              </a:rPr>
              <a:t>דַּרְכּֽוֹ׃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endParaRPr lang="he-IL"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a:latin typeface="SBL Hebrew" pitchFamily="2" charset="-79"/>
                <a:cs typeface="SBL Hebrew" pitchFamily="2" charset="-79"/>
              </a:rPr>
              <a:t>וַיֹּאמֶר־ל֥וֹ מִיכָ֖ה </a:t>
            </a:r>
            <a:endParaRPr lang="en-US" sz="2400" dirty="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a:latin typeface="SBL Hebrew" pitchFamily="2" charset="-79"/>
                <a:cs typeface="SBL Hebrew" pitchFamily="2" charset="-79"/>
              </a:rPr>
              <a:t>	</a:t>
            </a:r>
            <a:r>
              <a:rPr lang="he-IL" sz="2400" dirty="0">
                <a:latin typeface="SBL Hebrew" pitchFamily="2" charset="-79"/>
                <a:cs typeface="SBL Hebrew" pitchFamily="2" charset="-79"/>
              </a:rPr>
              <a:t>מֵאַ֣יִן תָּב֑וֹא </a:t>
            </a:r>
            <a:endParaRPr lang="en-US" sz="2400" dirty="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a:latin typeface="SBL Hebrew" pitchFamily="2" charset="-79"/>
                <a:cs typeface="SBL Hebrew" pitchFamily="2" charset="-79"/>
              </a:rPr>
              <a:t>וַיֹּ֨אמֶר אֵלָ֜יו </a:t>
            </a:r>
            <a:endParaRPr lang="he-IL"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a:latin typeface="SBL Hebrew" pitchFamily="2" charset="-79"/>
                <a:cs typeface="SBL Hebrew" pitchFamily="2" charset="-79"/>
              </a:rPr>
              <a:t>	</a:t>
            </a:r>
            <a:r>
              <a:rPr lang="he-IL" sz="2400" dirty="0" smtClean="0">
                <a:latin typeface="SBL Hebrew" pitchFamily="2" charset="-79"/>
                <a:cs typeface="SBL Hebrew" pitchFamily="2" charset="-79"/>
              </a:rPr>
              <a:t>לֵוִ֣י אָנֹ֗כִי </a:t>
            </a:r>
            <a:r>
              <a:rPr lang="he-IL" sz="2400" dirty="0">
                <a:latin typeface="SBL Hebrew" pitchFamily="2" charset="-79"/>
                <a:cs typeface="SBL Hebrew" pitchFamily="2" charset="-79"/>
              </a:rPr>
              <a:t>מִבֵּ֥ית לֶ֙חֶם֙ יְהוּדָ֔ה </a:t>
            </a:r>
            <a:endParaRPr lang="en-US" sz="2400" dirty="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a:latin typeface="SBL Hebrew" pitchFamily="2" charset="-79"/>
                <a:cs typeface="SBL Hebrew" pitchFamily="2" charset="-79"/>
              </a:rPr>
              <a:t>	</a:t>
            </a:r>
            <a:r>
              <a:rPr lang="he-IL" sz="2400" dirty="0">
                <a:latin typeface="SBL Hebrew" pitchFamily="2" charset="-79"/>
                <a:cs typeface="SBL Hebrew" pitchFamily="2" charset="-79"/>
              </a:rPr>
              <a:t>וְאָנֹכִ֣י הֹלֵ֔ךְ לָג֖וּר בַּאֲשֶׁ֥ר אֶמְצָֽא</a:t>
            </a:r>
            <a:r>
              <a:rPr lang="he-IL" sz="2400" dirty="0" smtClean="0">
                <a:latin typeface="SBL Hebrew" pitchFamily="2" charset="-79"/>
                <a:cs typeface="SBL Hebrew" pitchFamily="2" charset="-79"/>
              </a:rPr>
              <a:t>׃</a:t>
            </a:r>
            <a:endParaRPr lang="he-IL" sz="2400" dirty="0">
              <a:latin typeface="SBL Hebrew" pitchFamily="2" charset="-79"/>
              <a:cs typeface="SBL Hebrew" pitchFamily="2" charset="-79"/>
            </a:endParaRPr>
          </a:p>
        </p:txBody>
      </p:sp>
      <p:sp>
        <p:nvSpPr>
          <p:cNvPr id="5" name="Content Placeholder 2"/>
          <p:cNvSpPr txBox="1">
            <a:spLocks/>
          </p:cNvSpPr>
          <p:nvPr/>
        </p:nvSpPr>
        <p:spPr>
          <a:xfrm>
            <a:off x="152400" y="304800"/>
            <a:ext cx="4038600" cy="6400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וַיֹּאמֶר֩ </a:t>
            </a:r>
            <a:r>
              <a:rPr lang="he-IL" sz="2400" dirty="0">
                <a:latin typeface="SBL Hebrew" pitchFamily="2" charset="-79"/>
                <a:cs typeface="SBL Hebrew" pitchFamily="2" charset="-79"/>
              </a:rPr>
              <a:t>ל֨וֹ מִיכָ֜ה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a:latin typeface="SBL Hebrew" pitchFamily="2" charset="-79"/>
                <a:cs typeface="SBL Hebrew" pitchFamily="2" charset="-79"/>
              </a:rPr>
              <a:t>	</a:t>
            </a:r>
            <a:r>
              <a:rPr lang="he-IL" sz="2400" dirty="0" smtClean="0">
                <a:latin typeface="SBL Hebrew" pitchFamily="2" charset="-79"/>
                <a:cs typeface="SBL Hebrew" pitchFamily="2" charset="-79"/>
              </a:rPr>
              <a:t>שְׁבָ֣ה </a:t>
            </a:r>
            <a:r>
              <a:rPr lang="he-IL" sz="2400" dirty="0">
                <a:latin typeface="SBL Hebrew" pitchFamily="2" charset="-79"/>
                <a:cs typeface="SBL Hebrew" pitchFamily="2" charset="-79"/>
              </a:rPr>
              <a:t>עִמָּדִ֗י וֶֽהְיֵה־לִי֮ לְאָ֣ב </a:t>
            </a:r>
            <a:r>
              <a:rPr lang="he-IL" sz="2400" dirty="0" smtClean="0">
                <a:latin typeface="SBL Hebrew" pitchFamily="2" charset="-79"/>
                <a:cs typeface="SBL Hebrew" pitchFamily="2" charset="-79"/>
              </a:rPr>
              <a:t>וּלְכֹהֵן֒</a:t>
            </a: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	וְאָנֹכִ֨י </a:t>
            </a:r>
            <a:r>
              <a:rPr lang="he-IL" sz="2400" dirty="0">
                <a:latin typeface="SBL Hebrew" pitchFamily="2" charset="-79"/>
                <a:cs typeface="SBL Hebrew" pitchFamily="2" charset="-79"/>
              </a:rPr>
              <a:t>אֶֽתֶּן־לְךָ֜ עֲשֶׂ֤רֶת כֶּ֙סֶף֙ לַיָּמִ֔ים </a:t>
            </a:r>
            <a:endParaRPr lang="he-IL"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	</a:t>
            </a:r>
            <a:r>
              <a:rPr lang="he-IL" sz="2400" dirty="0">
                <a:latin typeface="SBL Hebrew" pitchFamily="2" charset="-79"/>
                <a:cs typeface="SBL Hebrew" pitchFamily="2" charset="-79"/>
              </a:rPr>
              <a:t>	</a:t>
            </a:r>
            <a:r>
              <a:rPr lang="he-IL" sz="2400" dirty="0" smtClean="0">
                <a:latin typeface="SBL Hebrew" pitchFamily="2" charset="-79"/>
                <a:cs typeface="SBL Hebrew" pitchFamily="2" charset="-79"/>
              </a:rPr>
              <a:t>וְעֵ֥רֶךְ </a:t>
            </a:r>
            <a:r>
              <a:rPr lang="he-IL" sz="2400" dirty="0">
                <a:latin typeface="SBL Hebrew" pitchFamily="2" charset="-79"/>
                <a:cs typeface="SBL Hebrew" pitchFamily="2" charset="-79"/>
              </a:rPr>
              <a:t>בְּגָדִ֖ים וּמִחְיָתֶ֑ךָ </a:t>
            </a:r>
            <a:endParaRPr lang="he-IL"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וַיֵּ֖לֶךְ </a:t>
            </a:r>
            <a:r>
              <a:rPr lang="he-IL" sz="2400" dirty="0">
                <a:latin typeface="SBL Hebrew" pitchFamily="2" charset="-79"/>
                <a:cs typeface="SBL Hebrew" pitchFamily="2" charset="-79"/>
              </a:rPr>
              <a:t>הַלֵּוִֽי׃ </a:t>
            </a:r>
            <a:endParaRPr lang="he-IL"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endParaRPr lang="he-IL" sz="2400" dirty="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a:latin typeface="SBL Hebrew" pitchFamily="2" charset="-79"/>
                <a:cs typeface="SBL Hebrew" pitchFamily="2" charset="-79"/>
              </a:rPr>
              <a:t>וַיּ֥וֹאֶל הַלֵּוִ֖י לָשֶׁ֣בֶת אֶת־הָאִ֑ישׁ </a:t>
            </a:r>
            <a:endParaRPr lang="he-IL"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וַיְהִ֤י </a:t>
            </a:r>
            <a:r>
              <a:rPr lang="he-IL" sz="2400" dirty="0">
                <a:latin typeface="SBL Hebrew" pitchFamily="2" charset="-79"/>
                <a:cs typeface="SBL Hebrew" pitchFamily="2" charset="-79"/>
              </a:rPr>
              <a:t>הַנַּ֙עַר֙ ל֔וֹ כְּאַחַ֖ד מִבָּנָֽיו׃ </a:t>
            </a:r>
            <a:endParaRPr lang="he-IL"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endParaRPr lang="he-IL" sz="2400" dirty="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a:latin typeface="SBL Hebrew" pitchFamily="2" charset="-79"/>
                <a:cs typeface="SBL Hebrew" pitchFamily="2" charset="-79"/>
              </a:rPr>
              <a:t>וַיְמַלֵּ֤א מִיכָה֙ אֶת־יַ֣ד הַלֵּוִ֔י </a:t>
            </a:r>
            <a:endParaRPr lang="he-IL"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וַיְהִי־ל֥וֹ </a:t>
            </a:r>
            <a:r>
              <a:rPr lang="he-IL" sz="2400" dirty="0">
                <a:latin typeface="SBL Hebrew" pitchFamily="2" charset="-79"/>
                <a:cs typeface="SBL Hebrew" pitchFamily="2" charset="-79"/>
              </a:rPr>
              <a:t>הַנַּ֖עַר לְכֹהֵ֑ן </a:t>
            </a:r>
            <a:endParaRPr lang="he-IL"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וַיְהִ֖י </a:t>
            </a:r>
            <a:r>
              <a:rPr lang="he-IL" sz="2400" dirty="0">
                <a:latin typeface="SBL Hebrew" pitchFamily="2" charset="-79"/>
                <a:cs typeface="SBL Hebrew" pitchFamily="2" charset="-79"/>
              </a:rPr>
              <a:t>בְּבֵ֥ית מִיכָֽה׃ </a:t>
            </a:r>
            <a:endParaRPr lang="he-IL"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endParaRPr lang="he-IL" sz="2400" dirty="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a:latin typeface="SBL Hebrew" pitchFamily="2" charset="-79"/>
                <a:cs typeface="SBL Hebrew" pitchFamily="2" charset="-79"/>
              </a:rPr>
              <a:t>וַיֹּ֣אמֶר מִיכָ֔ה </a:t>
            </a:r>
            <a:endParaRPr lang="he-IL"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a:latin typeface="SBL Hebrew" pitchFamily="2" charset="-79"/>
                <a:cs typeface="SBL Hebrew" pitchFamily="2" charset="-79"/>
              </a:rPr>
              <a:t>	</a:t>
            </a:r>
            <a:r>
              <a:rPr lang="he-IL" sz="2400" dirty="0" smtClean="0">
                <a:latin typeface="SBL Hebrew" pitchFamily="2" charset="-79"/>
                <a:cs typeface="SBL Hebrew" pitchFamily="2" charset="-79"/>
              </a:rPr>
              <a:t>עַתָּ֣ה </a:t>
            </a:r>
            <a:r>
              <a:rPr lang="he-IL" sz="2400" dirty="0">
                <a:latin typeface="SBL Hebrew" pitchFamily="2" charset="-79"/>
                <a:cs typeface="SBL Hebrew" pitchFamily="2" charset="-79"/>
              </a:rPr>
              <a:t>יָדַ֔עְתִּי כִּֽי־יֵיטִ֥יב יְהוָ֖ה לִ֑י </a:t>
            </a:r>
            <a:endParaRPr lang="he-IL"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a:latin typeface="SBL Hebrew" pitchFamily="2" charset="-79"/>
                <a:cs typeface="SBL Hebrew" pitchFamily="2" charset="-79"/>
              </a:rPr>
              <a:t>	</a:t>
            </a:r>
            <a:r>
              <a:rPr lang="he-IL" sz="2400" dirty="0" smtClean="0">
                <a:latin typeface="SBL Hebrew" pitchFamily="2" charset="-79"/>
                <a:cs typeface="SBL Hebrew" pitchFamily="2" charset="-79"/>
              </a:rPr>
              <a:t>כִּ֧י </a:t>
            </a:r>
            <a:r>
              <a:rPr lang="he-IL" sz="2400" dirty="0">
                <a:latin typeface="SBL Hebrew" pitchFamily="2" charset="-79"/>
                <a:cs typeface="SBL Hebrew" pitchFamily="2" charset="-79"/>
              </a:rPr>
              <a:t>הָיָה־לִ֛י הַלֵּוִ֖י לְכֹהֵֽן׃ </a:t>
            </a:r>
          </a:p>
        </p:txBody>
      </p:sp>
      <p:sp>
        <p:nvSpPr>
          <p:cNvPr id="11" name="Title 1"/>
          <p:cNvSpPr txBox="1">
            <a:spLocks/>
          </p:cNvSpPr>
          <p:nvPr/>
        </p:nvSpPr>
        <p:spPr>
          <a:xfrm>
            <a:off x="8915400" y="352425"/>
            <a:ext cx="228600" cy="304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000" dirty="0" smtClean="0"/>
              <a:t>6</a:t>
            </a:r>
            <a:endParaRPr lang="en-US" sz="1000" dirty="0"/>
          </a:p>
        </p:txBody>
      </p:sp>
      <p:sp>
        <p:nvSpPr>
          <p:cNvPr id="12" name="Title 1"/>
          <p:cNvSpPr txBox="1">
            <a:spLocks/>
          </p:cNvSpPr>
          <p:nvPr/>
        </p:nvSpPr>
        <p:spPr>
          <a:xfrm>
            <a:off x="8915400" y="1295400"/>
            <a:ext cx="228600" cy="304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000" dirty="0" smtClean="0"/>
              <a:t>7</a:t>
            </a:r>
            <a:endParaRPr lang="en-US" sz="1000" dirty="0"/>
          </a:p>
        </p:txBody>
      </p:sp>
      <p:sp>
        <p:nvSpPr>
          <p:cNvPr id="13" name="Title 1"/>
          <p:cNvSpPr txBox="1">
            <a:spLocks/>
          </p:cNvSpPr>
          <p:nvPr/>
        </p:nvSpPr>
        <p:spPr>
          <a:xfrm>
            <a:off x="8915400" y="4581525"/>
            <a:ext cx="228600" cy="304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000" dirty="0" smtClean="0"/>
              <a:t>9</a:t>
            </a:r>
            <a:endParaRPr lang="en-US" sz="1000" dirty="0"/>
          </a:p>
        </p:txBody>
      </p:sp>
      <p:sp>
        <p:nvSpPr>
          <p:cNvPr id="14" name="Title 1"/>
          <p:cNvSpPr txBox="1">
            <a:spLocks/>
          </p:cNvSpPr>
          <p:nvPr/>
        </p:nvSpPr>
        <p:spPr>
          <a:xfrm>
            <a:off x="8915400" y="2933700"/>
            <a:ext cx="228600" cy="304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000" dirty="0" smtClean="0"/>
              <a:t>8</a:t>
            </a:r>
            <a:endParaRPr lang="en-US" sz="1000" dirty="0"/>
          </a:p>
        </p:txBody>
      </p:sp>
      <p:sp>
        <p:nvSpPr>
          <p:cNvPr id="15" name="Title 1"/>
          <p:cNvSpPr txBox="1">
            <a:spLocks/>
          </p:cNvSpPr>
          <p:nvPr/>
        </p:nvSpPr>
        <p:spPr>
          <a:xfrm>
            <a:off x="4200524" y="352425"/>
            <a:ext cx="295275" cy="304800"/>
          </a:xfrm>
          <a:prstGeom prst="rect">
            <a:avLst/>
          </a:prstGeom>
        </p:spPr>
        <p:txBody>
          <a:bodyPr vert="horz" lIns="91440" tIns="45720" rIns="91440" bIns="45720" rtlCol="0" anchor="ctr">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000" dirty="0" smtClean="0"/>
              <a:t>10</a:t>
            </a:r>
            <a:endParaRPr lang="en-US" sz="1000" dirty="0"/>
          </a:p>
        </p:txBody>
      </p:sp>
      <p:sp>
        <p:nvSpPr>
          <p:cNvPr id="18" name="Title 1"/>
          <p:cNvSpPr txBox="1">
            <a:spLocks/>
          </p:cNvSpPr>
          <p:nvPr/>
        </p:nvSpPr>
        <p:spPr>
          <a:xfrm>
            <a:off x="4200524" y="2552700"/>
            <a:ext cx="295275" cy="304800"/>
          </a:xfrm>
          <a:prstGeom prst="rect">
            <a:avLst/>
          </a:prstGeom>
        </p:spPr>
        <p:txBody>
          <a:bodyPr vert="horz" lIns="91440" tIns="45720" rIns="91440" bIns="45720" rtlCol="0" anchor="ctr">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000" dirty="0" smtClean="0"/>
              <a:t>11</a:t>
            </a:r>
            <a:endParaRPr lang="en-US" sz="1000" dirty="0"/>
          </a:p>
        </p:txBody>
      </p:sp>
      <p:sp>
        <p:nvSpPr>
          <p:cNvPr id="19" name="Title 1"/>
          <p:cNvSpPr txBox="1">
            <a:spLocks/>
          </p:cNvSpPr>
          <p:nvPr/>
        </p:nvSpPr>
        <p:spPr>
          <a:xfrm>
            <a:off x="4200524" y="3657600"/>
            <a:ext cx="295275" cy="304800"/>
          </a:xfrm>
          <a:prstGeom prst="rect">
            <a:avLst/>
          </a:prstGeom>
        </p:spPr>
        <p:txBody>
          <a:bodyPr vert="horz" lIns="91440" tIns="45720" rIns="91440" bIns="45720" rtlCol="0" anchor="ctr">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000" dirty="0" smtClean="0"/>
              <a:t>12</a:t>
            </a:r>
            <a:endParaRPr lang="en-US" sz="1000" dirty="0"/>
          </a:p>
        </p:txBody>
      </p:sp>
      <p:sp>
        <p:nvSpPr>
          <p:cNvPr id="20" name="Title 1"/>
          <p:cNvSpPr txBox="1">
            <a:spLocks/>
          </p:cNvSpPr>
          <p:nvPr/>
        </p:nvSpPr>
        <p:spPr>
          <a:xfrm>
            <a:off x="4200524" y="5095875"/>
            <a:ext cx="295275" cy="304800"/>
          </a:xfrm>
          <a:prstGeom prst="rect">
            <a:avLst/>
          </a:prstGeom>
        </p:spPr>
        <p:txBody>
          <a:bodyPr vert="horz" lIns="91440" tIns="45720" rIns="91440" bIns="45720" rtlCol="0" anchor="ctr">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000" dirty="0" smtClean="0"/>
              <a:t>13</a:t>
            </a:r>
            <a:endParaRPr lang="en-US" sz="1000" dirty="0"/>
          </a:p>
        </p:txBody>
      </p:sp>
    </p:spTree>
    <p:extLst>
      <p:ext uri="{BB962C8B-B14F-4D97-AF65-F5344CB8AC3E}">
        <p14:creationId xmlns:p14="http://schemas.microsoft.com/office/powerpoint/2010/main" val="26421249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457200"/>
            <a:ext cx="8382000" cy="6124754"/>
          </a:xfrm>
          <a:prstGeom prst="rect">
            <a:avLst/>
          </a:prstGeom>
          <a:noFill/>
          <a:ln>
            <a:noFill/>
          </a:ln>
        </p:spPr>
        <p:txBody>
          <a:bodyPr wrap="square" rtlCol="0">
            <a:spAutoFit/>
          </a:bodyPr>
          <a:lstStyle/>
          <a:p>
            <a:pPr marL="285750" indent="-285750">
              <a:buFont typeface="Arial" panose="020B0604020202020204" pitchFamily="34" charset="0"/>
              <a:buChar char="•"/>
            </a:pPr>
            <a:r>
              <a:rPr lang="en-US" sz="1400" dirty="0" smtClean="0"/>
              <a:t>A Levite leaves Bethlehem to find some employment</a:t>
            </a:r>
          </a:p>
          <a:p>
            <a:pPr marL="742950" lvl="1" indent="-285750">
              <a:buFont typeface="Arial" panose="020B0604020202020204" pitchFamily="34" charset="0"/>
              <a:buChar char="•"/>
            </a:pPr>
            <a:r>
              <a:rPr lang="en-US" sz="1400" dirty="0" smtClean="0"/>
              <a:t>Bethlehem not one of the 48 Levitical cities assigned by Moses</a:t>
            </a:r>
          </a:p>
          <a:p>
            <a:pPr marL="742950" lvl="1" indent="-285750">
              <a:buFont typeface="Arial" panose="020B0604020202020204" pitchFamily="34" charset="0"/>
              <a:buChar char="•"/>
            </a:pPr>
            <a:r>
              <a:rPr lang="en-US" sz="1400" dirty="0" smtClean="0"/>
              <a:t>City of the future king David</a:t>
            </a:r>
          </a:p>
          <a:p>
            <a:pPr marL="742950" lvl="1" indent="-285750">
              <a:buFont typeface="Arial" panose="020B0604020202020204" pitchFamily="34" charset="0"/>
              <a:buChar char="•"/>
            </a:pPr>
            <a:r>
              <a:rPr lang="en-US" sz="1400" dirty="0" smtClean="0"/>
              <a:t>City of a future Levite in the sordid tale of Judges 19</a:t>
            </a:r>
          </a:p>
          <a:p>
            <a:pPr marL="285750" indent="-285750">
              <a:buFont typeface="Arial" panose="020B0604020202020204" pitchFamily="34" charset="0"/>
              <a:buChar char="•"/>
            </a:pPr>
            <a:r>
              <a:rPr lang="en-US" sz="1400" dirty="0" smtClean="0"/>
              <a:t>The Levite travels north and finds Micah who wants to upgrade his priest</a:t>
            </a:r>
          </a:p>
          <a:p>
            <a:pPr marL="285750" indent="-285750">
              <a:buFont typeface="Arial" panose="020B0604020202020204" pitchFamily="34" charset="0"/>
              <a:buChar char="•"/>
            </a:pPr>
            <a:r>
              <a:rPr lang="en-US" sz="1400" dirty="0" smtClean="0"/>
              <a:t>Levite becomes both a “father” and a “son” to Micah</a:t>
            </a:r>
          </a:p>
          <a:p>
            <a:pPr marL="742950" lvl="1" indent="-285750">
              <a:buFont typeface="Arial" panose="020B0604020202020204" pitchFamily="34" charset="0"/>
              <a:buChar char="•"/>
            </a:pPr>
            <a:r>
              <a:rPr lang="en-US" sz="1400" dirty="0" smtClean="0"/>
              <a:t>father = term of </a:t>
            </a:r>
            <a:r>
              <a:rPr lang="en-US" sz="1400" dirty="0" err="1" smtClean="0"/>
              <a:t>honour</a:t>
            </a:r>
            <a:endParaRPr lang="en-US" sz="1400" dirty="0" smtClean="0"/>
          </a:p>
          <a:p>
            <a:pPr marL="1200150" lvl="2" indent="-285750">
              <a:buFont typeface="Arial" panose="020B0604020202020204" pitchFamily="34" charset="0"/>
              <a:buChar char="•"/>
            </a:pPr>
            <a:r>
              <a:rPr lang="en-US" sz="1400" dirty="0" smtClean="0"/>
              <a:t>Genesis </a:t>
            </a:r>
            <a:r>
              <a:rPr lang="en-US" sz="1400" dirty="0"/>
              <a:t>45:8 So it was not you who sent me here, but God. He has made me a father to Pharaoh, and lord of all his house and ruler over all the land of Egypt. </a:t>
            </a:r>
          </a:p>
          <a:p>
            <a:pPr marL="1200150" lvl="2" indent="-285750">
              <a:buFont typeface="Arial" panose="020B0604020202020204" pitchFamily="34" charset="0"/>
              <a:buChar char="•"/>
            </a:pPr>
            <a:r>
              <a:rPr lang="en-US" sz="1400" dirty="0" smtClean="0"/>
              <a:t>2 </a:t>
            </a:r>
            <a:r>
              <a:rPr lang="en-US" sz="1400" dirty="0"/>
              <a:t>Kings 6:21 As soon as the king of Israel saw them, he said to Elisha, "My father, shall I strike them down? Shall I strike them down?" </a:t>
            </a:r>
          </a:p>
          <a:p>
            <a:pPr marL="1200150" lvl="2" indent="-285750">
              <a:buFont typeface="Arial" panose="020B0604020202020204" pitchFamily="34" charset="0"/>
              <a:buChar char="•"/>
            </a:pPr>
            <a:r>
              <a:rPr lang="en-US" sz="1400" dirty="0" smtClean="0"/>
              <a:t>Micah gives Levite enough to live on</a:t>
            </a:r>
          </a:p>
          <a:p>
            <a:pPr marL="742950" lvl="1" indent="-285750">
              <a:buFont typeface="Arial" panose="020B0604020202020204" pitchFamily="34" charset="0"/>
              <a:buChar char="•"/>
            </a:pPr>
            <a:r>
              <a:rPr lang="en-US" sz="1400" dirty="0" smtClean="0"/>
              <a:t>10 silvers a year</a:t>
            </a:r>
          </a:p>
          <a:p>
            <a:pPr marL="742950" lvl="1" indent="-285750">
              <a:buFont typeface="Arial" panose="020B0604020202020204" pitchFamily="34" charset="0"/>
              <a:buChar char="•"/>
            </a:pPr>
            <a:r>
              <a:rPr lang="en-US" sz="1400" dirty="0" smtClean="0"/>
              <a:t>The priestly clothes to do his job</a:t>
            </a:r>
          </a:p>
          <a:p>
            <a:pPr marL="742950" lvl="1" indent="-285750">
              <a:buFont typeface="Arial" panose="020B0604020202020204" pitchFamily="34" charset="0"/>
              <a:buChar char="•"/>
            </a:pPr>
            <a:r>
              <a:rPr lang="en-US" sz="1400" dirty="0" smtClean="0"/>
              <a:t>Food</a:t>
            </a:r>
          </a:p>
          <a:p>
            <a:pPr marL="285750" indent="-285750">
              <a:buFont typeface="Arial" panose="020B0604020202020204" pitchFamily="34" charset="0"/>
              <a:buChar char="•"/>
            </a:pPr>
            <a:r>
              <a:rPr lang="en-US" sz="1400" dirty="0" smtClean="0"/>
              <a:t>The Levite agrees</a:t>
            </a:r>
          </a:p>
          <a:p>
            <a:pPr marL="285750" indent="-285750">
              <a:buFont typeface="Arial" panose="020B0604020202020204" pitchFamily="34" charset="0"/>
              <a:buChar char="•"/>
            </a:pPr>
            <a:r>
              <a:rPr lang="en-US" sz="1400" dirty="0" smtClean="0"/>
              <a:t>Micah ordains the Levite (second ordination)</a:t>
            </a:r>
          </a:p>
          <a:p>
            <a:pPr marL="285750" indent="-285750">
              <a:buFont typeface="Arial" panose="020B0604020202020204" pitchFamily="34" charset="0"/>
              <a:buChar char="•"/>
            </a:pPr>
            <a:r>
              <a:rPr lang="en-US" sz="1400" dirty="0" smtClean="0"/>
              <a:t>The Levite, however, is a descended of Moses not Aaron</a:t>
            </a:r>
          </a:p>
          <a:p>
            <a:pPr marL="742950" lvl="1" indent="-285750">
              <a:buFont typeface="Arial" panose="020B0604020202020204" pitchFamily="34" charset="0"/>
              <a:buChar char="•"/>
            </a:pPr>
            <a:r>
              <a:rPr lang="en-US" sz="1400" dirty="0"/>
              <a:t>ESV  Judges 18:30 And the people of Dan set up the carved image for themselves, and Jonathan the son of Gershom, son of Moses, and his sons were priests to the tribe of the </a:t>
            </a:r>
            <a:r>
              <a:rPr lang="en-US" sz="1400" dirty="0" err="1"/>
              <a:t>Danites</a:t>
            </a:r>
            <a:r>
              <a:rPr lang="en-US" sz="1400" dirty="0"/>
              <a:t> until the day of the captivity of the land. (</a:t>
            </a:r>
            <a:r>
              <a:rPr lang="en-US" sz="1400" dirty="0" err="1"/>
              <a:t>Jdg</a:t>
            </a:r>
            <a:r>
              <a:rPr lang="en-US" sz="1400" dirty="0"/>
              <a:t> 18:30 ESV</a:t>
            </a:r>
            <a:r>
              <a:rPr lang="en-US" sz="1400" dirty="0" smtClean="0"/>
              <a:t>)</a:t>
            </a:r>
          </a:p>
          <a:p>
            <a:pPr marL="285750" indent="-285750">
              <a:buFont typeface="Arial" panose="020B0604020202020204" pitchFamily="34" charset="0"/>
              <a:buChar char="•"/>
            </a:pPr>
            <a:r>
              <a:rPr lang="en-US" sz="1400" dirty="0" smtClean="0"/>
              <a:t>Micah has a shrine, a Levitical priest and some idols.</a:t>
            </a:r>
          </a:p>
          <a:p>
            <a:pPr marL="742950" lvl="1" indent="-285750">
              <a:buFont typeface="Arial" panose="020B0604020202020204" pitchFamily="34" charset="0"/>
              <a:buChar char="•"/>
            </a:pPr>
            <a:r>
              <a:rPr lang="en-US" sz="1400" dirty="0" smtClean="0"/>
              <a:t>Now surely YHWH will prosper him. </a:t>
            </a:r>
          </a:p>
          <a:p>
            <a:pPr marL="285750" indent="-285750">
              <a:buFont typeface="Arial" panose="020B0604020202020204" pitchFamily="34" charset="0"/>
              <a:buChar char="•"/>
            </a:pPr>
            <a:r>
              <a:rPr lang="en-US" sz="1400" dirty="0" smtClean="0"/>
              <a:t>Worship exchanged for Idolatry; indicative of the age</a:t>
            </a:r>
          </a:p>
          <a:p>
            <a:pPr marL="742950" lvl="1" indent="-285750">
              <a:buFont typeface="Arial" panose="020B0604020202020204" pitchFamily="34" charset="0"/>
              <a:buChar char="•"/>
            </a:pPr>
            <a:r>
              <a:rPr lang="en-US" sz="1400" dirty="0" smtClean="0"/>
              <a:t>Refusing to worship by God’s commands =&gt; blissful confusion and a mistaken sense of God’s blessing</a:t>
            </a:r>
          </a:p>
          <a:p>
            <a:pPr marL="742950" lvl="1" indent="-285750">
              <a:buFont typeface="Arial" panose="020B0604020202020204" pitchFamily="34" charset="0"/>
              <a:buChar char="•"/>
            </a:pPr>
            <a:r>
              <a:rPr lang="en-US" sz="1400" dirty="0" smtClean="0"/>
              <a:t>Romans </a:t>
            </a:r>
            <a:r>
              <a:rPr lang="en-US" sz="1400" dirty="0"/>
              <a:t>1:21 For although they knew God, they did not honor him as God or give thanks to him, but they became futile in their thinking, and their foolish hearts were darkened. </a:t>
            </a:r>
            <a:endParaRPr lang="en-US" sz="1400" dirty="0" smtClean="0"/>
          </a:p>
        </p:txBody>
      </p:sp>
      <p:sp>
        <p:nvSpPr>
          <p:cNvPr id="3" name="TextBox 2"/>
          <p:cNvSpPr txBox="1"/>
          <p:nvPr/>
        </p:nvSpPr>
        <p:spPr>
          <a:xfrm>
            <a:off x="381000" y="76200"/>
            <a:ext cx="8382000" cy="307777"/>
          </a:xfrm>
          <a:prstGeom prst="rect">
            <a:avLst/>
          </a:prstGeom>
          <a:noFill/>
          <a:ln>
            <a:noFill/>
          </a:ln>
        </p:spPr>
        <p:txBody>
          <a:bodyPr wrap="square" rtlCol="0">
            <a:spAutoFit/>
          </a:bodyPr>
          <a:lstStyle/>
          <a:p>
            <a:pPr algn="ctr"/>
            <a:r>
              <a:rPr lang="en-US" sz="1400" dirty="0" smtClean="0"/>
              <a:t>Some Commentary</a:t>
            </a:r>
            <a:endParaRPr lang="en-US" sz="1400" dirty="0"/>
          </a:p>
        </p:txBody>
      </p:sp>
      <p:sp>
        <p:nvSpPr>
          <p:cNvPr id="4" name="TextBox 3"/>
          <p:cNvSpPr txBox="1"/>
          <p:nvPr/>
        </p:nvSpPr>
        <p:spPr>
          <a:xfrm>
            <a:off x="381000" y="6474023"/>
            <a:ext cx="8382000" cy="307777"/>
          </a:xfrm>
          <a:prstGeom prst="rect">
            <a:avLst/>
          </a:prstGeom>
          <a:noFill/>
          <a:ln>
            <a:noFill/>
          </a:ln>
        </p:spPr>
        <p:txBody>
          <a:bodyPr wrap="square" rtlCol="0">
            <a:spAutoFit/>
          </a:bodyPr>
          <a:lstStyle/>
          <a:p>
            <a:r>
              <a:rPr lang="en-US" sz="1400" dirty="0" smtClean="0"/>
              <a:t>With the help of Expositor’s Bible Commentary</a:t>
            </a:r>
            <a:endParaRPr lang="en-US" sz="1400" dirty="0"/>
          </a:p>
        </p:txBody>
      </p:sp>
    </p:spTree>
    <p:extLst>
      <p:ext uri="{BB962C8B-B14F-4D97-AF65-F5344CB8AC3E}">
        <p14:creationId xmlns:p14="http://schemas.microsoft.com/office/powerpoint/2010/main" val="1494524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48600" y="0"/>
            <a:ext cx="1066800" cy="304800"/>
          </a:xfrm>
        </p:spPr>
        <p:txBody>
          <a:bodyPr>
            <a:normAutofit/>
          </a:bodyPr>
          <a:lstStyle/>
          <a:p>
            <a:pPr algn="r"/>
            <a:r>
              <a:rPr lang="en-US" sz="1200" dirty="0" smtClean="0"/>
              <a:t>Judges 17:1-5</a:t>
            </a:r>
            <a:endParaRPr lang="en-US" sz="1200" dirty="0"/>
          </a:p>
        </p:txBody>
      </p:sp>
      <p:sp>
        <p:nvSpPr>
          <p:cNvPr id="3" name="Content Placeholder 2"/>
          <p:cNvSpPr>
            <a:spLocks noGrp="1"/>
          </p:cNvSpPr>
          <p:nvPr>
            <p:ph idx="1"/>
          </p:nvPr>
        </p:nvSpPr>
        <p:spPr>
          <a:xfrm>
            <a:off x="4724400" y="457200"/>
            <a:ext cx="4267200" cy="6172200"/>
          </a:xfrm>
        </p:spPr>
        <p:txBody>
          <a:bodyPr>
            <a:normAutofit/>
          </a:bodyPr>
          <a:lstStyle/>
          <a:p>
            <a:pPr marL="0" indent="0" algn="r" defTabSz="457200" rtl="1">
              <a:spcBef>
                <a:spcPts val="0"/>
              </a:spcBef>
              <a:buNone/>
              <a:tabLst>
                <a:tab pos="228600" algn="r"/>
                <a:tab pos="457200" algn="r"/>
                <a:tab pos="685800" algn="r"/>
                <a:tab pos="914400" algn="r"/>
              </a:tabLst>
            </a:pPr>
            <a:r>
              <a:rPr lang="he-IL" sz="2400" dirty="0">
                <a:latin typeface="SBL Hebrew" pitchFamily="2" charset="-79"/>
                <a:cs typeface="SBL Hebrew" pitchFamily="2" charset="-79"/>
              </a:rPr>
              <a:t>וַֽיְהִי־אִ֥ישׁ מֵֽהַר־אֶפְרָ֖יִם וּשְׁמ֥וֹ מִיכָֽיְהוּ׃ </a:t>
            </a:r>
          </a:p>
          <a:p>
            <a:pPr marL="0" indent="0" algn="r" defTabSz="457200" rtl="1">
              <a:spcBef>
                <a:spcPts val="0"/>
              </a:spcBef>
              <a:buNone/>
              <a:tabLst>
                <a:tab pos="228600" algn="r"/>
                <a:tab pos="457200" algn="r"/>
                <a:tab pos="685800" algn="r"/>
                <a:tab pos="914400" algn="r"/>
              </a:tabLst>
            </a:pPr>
            <a:endParaRPr lang="he-IL" sz="2400" dirty="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a:latin typeface="SBL Hebrew" pitchFamily="2" charset="-79"/>
                <a:cs typeface="SBL Hebrew" pitchFamily="2" charset="-79"/>
              </a:rPr>
              <a:t>וַיֹּ֣אמֶר לְאִמּ֡וֹ </a:t>
            </a:r>
            <a:endParaRPr lang="he-IL"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smtClean="0">
                <a:latin typeface="SBL Hebrew" pitchFamily="2" charset="-79"/>
                <a:cs typeface="SBL Hebrew" pitchFamily="2" charset="-79"/>
              </a:rPr>
              <a:t>	</a:t>
            </a:r>
            <a:r>
              <a:rPr lang="he-IL" sz="2400" dirty="0">
                <a:latin typeface="SBL Hebrew" pitchFamily="2" charset="-79"/>
                <a:cs typeface="SBL Hebrew" pitchFamily="2" charset="-79"/>
              </a:rPr>
              <a:t>	</a:t>
            </a:r>
            <a:r>
              <a:rPr lang="he-IL" sz="2400" dirty="0" smtClean="0">
                <a:latin typeface="SBL Hebrew" pitchFamily="2" charset="-79"/>
                <a:cs typeface="SBL Hebrew" pitchFamily="2" charset="-79"/>
              </a:rPr>
              <a:t>אֶלֶף֩ </a:t>
            </a:r>
            <a:r>
              <a:rPr lang="he-IL" sz="2400" dirty="0">
                <a:latin typeface="SBL Hebrew" pitchFamily="2" charset="-79"/>
                <a:cs typeface="SBL Hebrew" pitchFamily="2" charset="-79"/>
              </a:rPr>
              <a:t>וּמֵאָ֨ה הַכֶּ֜סֶף אֲשֶׁ֣ר לֻֽקַּֽח־לָ֗ךְ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a:latin typeface="SBL Hebrew" pitchFamily="2" charset="-79"/>
                <a:cs typeface="SBL Hebrew" pitchFamily="2" charset="-79"/>
              </a:rPr>
              <a:t>	</a:t>
            </a:r>
            <a:r>
              <a:rPr lang="en-US" sz="2400" dirty="0" smtClean="0">
                <a:latin typeface="SBL Hebrew" pitchFamily="2" charset="-79"/>
                <a:cs typeface="SBL Hebrew" pitchFamily="2" charset="-79"/>
              </a:rPr>
              <a:t>	</a:t>
            </a:r>
            <a:r>
              <a:rPr lang="he-IL" sz="2400" dirty="0" smtClean="0">
                <a:latin typeface="SBL Hebrew" pitchFamily="2" charset="-79"/>
                <a:cs typeface="SBL Hebrew" pitchFamily="2" charset="-79"/>
              </a:rPr>
              <a:t>ואתי </a:t>
            </a:r>
            <a:r>
              <a:rPr lang="he-IL" sz="2400" dirty="0">
                <a:latin typeface="SBL Hebrew" pitchFamily="2" charset="-79"/>
                <a:cs typeface="SBL Hebrew" pitchFamily="2" charset="-79"/>
              </a:rPr>
              <a:t>וְאַ֤תְּ אָלִית֙ וְגַם֙ אָמַ֣רְתְּ בְּאָזְנַ֔י </a:t>
            </a:r>
            <a:endParaRPr lang="he-IL"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smtClean="0">
                <a:latin typeface="SBL Hebrew" pitchFamily="2" charset="-79"/>
                <a:cs typeface="SBL Hebrew" pitchFamily="2" charset="-79"/>
              </a:rPr>
              <a:t>	</a:t>
            </a:r>
            <a:r>
              <a:rPr lang="he-IL" sz="2400" dirty="0">
                <a:latin typeface="SBL Hebrew" pitchFamily="2" charset="-79"/>
                <a:cs typeface="SBL Hebrew" pitchFamily="2" charset="-79"/>
              </a:rPr>
              <a:t>	</a:t>
            </a:r>
            <a:r>
              <a:rPr lang="he-IL" sz="2400" dirty="0" smtClean="0">
                <a:latin typeface="SBL Hebrew" pitchFamily="2" charset="-79"/>
                <a:cs typeface="SBL Hebrew" pitchFamily="2" charset="-79"/>
              </a:rPr>
              <a:t>הִנֵּֽה־הַכֶּ֥סֶף </a:t>
            </a:r>
            <a:r>
              <a:rPr lang="he-IL" sz="2400" dirty="0">
                <a:latin typeface="SBL Hebrew" pitchFamily="2" charset="-79"/>
                <a:cs typeface="SBL Hebrew" pitchFamily="2" charset="-79"/>
              </a:rPr>
              <a:t>אִתִּ֖י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a:latin typeface="SBL Hebrew" pitchFamily="2" charset="-79"/>
                <a:cs typeface="SBL Hebrew" pitchFamily="2" charset="-79"/>
              </a:rPr>
              <a:t>	</a:t>
            </a:r>
            <a:r>
              <a:rPr lang="en-US" sz="2400" dirty="0" smtClean="0">
                <a:latin typeface="SBL Hebrew" pitchFamily="2" charset="-79"/>
                <a:cs typeface="SBL Hebrew" pitchFamily="2" charset="-79"/>
              </a:rPr>
              <a:t>	</a:t>
            </a:r>
            <a:r>
              <a:rPr lang="he-IL" sz="2400" dirty="0" smtClean="0">
                <a:latin typeface="SBL Hebrew" pitchFamily="2" charset="-79"/>
                <a:cs typeface="SBL Hebrew" pitchFamily="2" charset="-79"/>
              </a:rPr>
              <a:t>אֲנִ֣י </a:t>
            </a:r>
            <a:r>
              <a:rPr lang="he-IL" sz="2400" dirty="0">
                <a:latin typeface="SBL Hebrew" pitchFamily="2" charset="-79"/>
                <a:cs typeface="SBL Hebrew" pitchFamily="2" charset="-79"/>
              </a:rPr>
              <a:t>לְקַחְתִּ֑יו </a:t>
            </a:r>
            <a:endParaRPr lang="he-IL"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וַתֹּ֣אמֶר </a:t>
            </a:r>
            <a:r>
              <a:rPr lang="he-IL" sz="2400" dirty="0">
                <a:latin typeface="SBL Hebrew" pitchFamily="2" charset="-79"/>
                <a:cs typeface="SBL Hebrew" pitchFamily="2" charset="-79"/>
              </a:rPr>
              <a:t>אִמּ֔וֹ </a:t>
            </a:r>
            <a:endParaRPr lang="he-IL"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smtClean="0">
                <a:latin typeface="SBL Hebrew" pitchFamily="2" charset="-79"/>
                <a:cs typeface="SBL Hebrew" pitchFamily="2" charset="-79"/>
              </a:rPr>
              <a:t>	</a:t>
            </a:r>
            <a:r>
              <a:rPr lang="he-IL" sz="2400" dirty="0">
                <a:latin typeface="SBL Hebrew" pitchFamily="2" charset="-79"/>
                <a:cs typeface="SBL Hebrew" pitchFamily="2" charset="-79"/>
              </a:rPr>
              <a:t>	</a:t>
            </a:r>
            <a:r>
              <a:rPr lang="he-IL" sz="2400" dirty="0" smtClean="0">
                <a:latin typeface="SBL Hebrew" pitchFamily="2" charset="-79"/>
                <a:cs typeface="SBL Hebrew" pitchFamily="2" charset="-79"/>
              </a:rPr>
              <a:t>בָּר֥וּךְ </a:t>
            </a:r>
            <a:r>
              <a:rPr lang="he-IL" sz="2400" dirty="0">
                <a:latin typeface="SBL Hebrew" pitchFamily="2" charset="-79"/>
                <a:cs typeface="SBL Hebrew" pitchFamily="2" charset="-79"/>
              </a:rPr>
              <a:t>בְּנִ֖י לַיהוָֽה׃ </a:t>
            </a:r>
          </a:p>
          <a:p>
            <a:pPr marL="0" indent="0" algn="r" defTabSz="457200" rtl="1">
              <a:spcBef>
                <a:spcPts val="0"/>
              </a:spcBef>
              <a:buNone/>
              <a:tabLst>
                <a:tab pos="228600" algn="r"/>
                <a:tab pos="457200" algn="r"/>
                <a:tab pos="685800" algn="r"/>
                <a:tab pos="914400" algn="r"/>
              </a:tabLst>
            </a:pPr>
            <a:endParaRPr lang="he-IL" sz="2400" dirty="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a:latin typeface="SBL Hebrew" pitchFamily="2" charset="-79"/>
                <a:cs typeface="SBL Hebrew" pitchFamily="2" charset="-79"/>
              </a:rPr>
              <a:t>וַיָּ֛שֶׁב אֶת־אֶֽלֶף־וּמֵאָ֥ה הַכֶּ֖סֶף לְאִמּ֑וֹ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וַתֹּ֣אמֶר </a:t>
            </a:r>
            <a:r>
              <a:rPr lang="he-IL" sz="2400" dirty="0">
                <a:latin typeface="SBL Hebrew" pitchFamily="2" charset="-79"/>
                <a:cs typeface="SBL Hebrew" pitchFamily="2" charset="-79"/>
              </a:rPr>
              <a:t>אִמּ֡וֹ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smtClean="0">
                <a:latin typeface="SBL Hebrew" pitchFamily="2" charset="-79"/>
                <a:cs typeface="SBL Hebrew" pitchFamily="2" charset="-79"/>
              </a:rPr>
              <a:t>	</a:t>
            </a:r>
            <a:r>
              <a:rPr lang="en-US" sz="2400" dirty="0">
                <a:latin typeface="SBL Hebrew" pitchFamily="2" charset="-79"/>
                <a:cs typeface="SBL Hebrew" pitchFamily="2" charset="-79"/>
              </a:rPr>
              <a:t>	</a:t>
            </a:r>
            <a:r>
              <a:rPr lang="he-IL" sz="2400" dirty="0" smtClean="0">
                <a:latin typeface="SBL Hebrew" pitchFamily="2" charset="-79"/>
                <a:cs typeface="SBL Hebrew" pitchFamily="2" charset="-79"/>
              </a:rPr>
              <a:t>הַקְדֵּ֣שׁ </a:t>
            </a:r>
            <a:r>
              <a:rPr lang="he-IL" sz="2400" dirty="0">
                <a:latin typeface="SBL Hebrew" pitchFamily="2" charset="-79"/>
                <a:cs typeface="SBL Hebrew" pitchFamily="2" charset="-79"/>
              </a:rPr>
              <a:t>הִקְדַּ֣שְׁתִּי אֶת־הַכֶּסֶף֩ לַיהוָ֨ה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smtClean="0">
                <a:latin typeface="SBL Hebrew" pitchFamily="2" charset="-79"/>
                <a:cs typeface="SBL Hebrew" pitchFamily="2" charset="-79"/>
              </a:rPr>
              <a:t>	</a:t>
            </a:r>
            <a:r>
              <a:rPr lang="en-US" sz="2400" dirty="0">
                <a:latin typeface="SBL Hebrew" pitchFamily="2" charset="-79"/>
                <a:cs typeface="SBL Hebrew" pitchFamily="2" charset="-79"/>
              </a:rPr>
              <a:t>	</a:t>
            </a:r>
            <a:r>
              <a:rPr lang="en-US" sz="2400" dirty="0" smtClean="0">
                <a:latin typeface="SBL Hebrew" pitchFamily="2" charset="-79"/>
                <a:cs typeface="SBL Hebrew" pitchFamily="2" charset="-79"/>
              </a:rPr>
              <a:t>	</a:t>
            </a:r>
            <a:r>
              <a:rPr lang="he-IL" sz="2400" dirty="0" smtClean="0">
                <a:latin typeface="SBL Hebrew" pitchFamily="2" charset="-79"/>
                <a:cs typeface="SBL Hebrew" pitchFamily="2" charset="-79"/>
              </a:rPr>
              <a:t>מִיָּדִ֜י </a:t>
            </a:r>
            <a:r>
              <a:rPr lang="he-IL" sz="2400" dirty="0">
                <a:latin typeface="SBL Hebrew" pitchFamily="2" charset="-79"/>
                <a:cs typeface="SBL Hebrew" pitchFamily="2" charset="-79"/>
              </a:rPr>
              <a:t>לִבְנִ֗י לַֽעֲשׂוֹת֙ פֶּ֣סֶל וּמַסֵּכָ֔ה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a:latin typeface="SBL Hebrew" pitchFamily="2" charset="-79"/>
                <a:cs typeface="SBL Hebrew" pitchFamily="2" charset="-79"/>
              </a:rPr>
              <a:t>	</a:t>
            </a:r>
            <a:r>
              <a:rPr lang="en-US" sz="2400" dirty="0" smtClean="0">
                <a:latin typeface="SBL Hebrew" pitchFamily="2" charset="-79"/>
                <a:cs typeface="SBL Hebrew" pitchFamily="2" charset="-79"/>
              </a:rPr>
              <a:t>	</a:t>
            </a:r>
            <a:r>
              <a:rPr lang="he-IL" sz="2400" dirty="0" smtClean="0">
                <a:latin typeface="SBL Hebrew" pitchFamily="2" charset="-79"/>
                <a:cs typeface="SBL Hebrew" pitchFamily="2" charset="-79"/>
              </a:rPr>
              <a:t>וְעַתָּ֖ה </a:t>
            </a:r>
            <a:r>
              <a:rPr lang="he-IL" sz="2400" dirty="0">
                <a:latin typeface="SBL Hebrew" pitchFamily="2" charset="-79"/>
                <a:cs typeface="SBL Hebrew" pitchFamily="2" charset="-79"/>
              </a:rPr>
              <a:t>אֲשִׁיבֶ֥נּוּ לָֽךְ׃ </a:t>
            </a:r>
          </a:p>
          <a:p>
            <a:pPr marL="0" indent="0" algn="r" defTabSz="457200" rtl="1">
              <a:spcBef>
                <a:spcPts val="0"/>
              </a:spcBef>
              <a:buNone/>
              <a:tabLst>
                <a:tab pos="228600" algn="r"/>
                <a:tab pos="457200" algn="r"/>
                <a:tab pos="685800" algn="r"/>
                <a:tab pos="914400" algn="r"/>
              </a:tabLst>
            </a:pPr>
            <a:endParaRPr lang="he-IL" sz="2400" dirty="0">
              <a:latin typeface="SBL Hebrew" pitchFamily="2" charset="-79"/>
              <a:cs typeface="SBL Hebrew" pitchFamily="2" charset="-79"/>
            </a:endParaRPr>
          </a:p>
        </p:txBody>
      </p:sp>
      <p:sp>
        <p:nvSpPr>
          <p:cNvPr id="5" name="Content Placeholder 2"/>
          <p:cNvSpPr txBox="1">
            <a:spLocks/>
          </p:cNvSpPr>
          <p:nvPr/>
        </p:nvSpPr>
        <p:spPr>
          <a:xfrm>
            <a:off x="152400" y="457200"/>
            <a:ext cx="4038600" cy="6172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spcBef>
                <a:spcPts val="0"/>
              </a:spcBef>
              <a:buNone/>
              <a:tabLst>
                <a:tab pos="228600" algn="r"/>
                <a:tab pos="457200" algn="r"/>
                <a:tab pos="685800" algn="r"/>
                <a:tab pos="914400" algn="r"/>
              </a:tabLst>
            </a:pPr>
            <a:r>
              <a:rPr lang="he-IL" sz="2400" dirty="0">
                <a:latin typeface="SBL Hebrew" pitchFamily="2" charset="-79"/>
                <a:cs typeface="SBL Hebrew" pitchFamily="2" charset="-79"/>
              </a:rPr>
              <a:t>וַיָּ֥שֶׁב אֶת־הַכֶּ֖סֶף לְאִמּ֑וֹ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וַתִּקַּ֣ח </a:t>
            </a:r>
            <a:r>
              <a:rPr lang="he-IL" sz="2400" dirty="0">
                <a:latin typeface="SBL Hebrew" pitchFamily="2" charset="-79"/>
                <a:cs typeface="SBL Hebrew" pitchFamily="2" charset="-79"/>
              </a:rPr>
              <a:t>אִמּוֹ֩ מָאתַ֨יִם כֶּ֜סֶף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וַתִּתְּנֵ֣הוּ </a:t>
            </a:r>
            <a:r>
              <a:rPr lang="he-IL" sz="2400" dirty="0">
                <a:latin typeface="SBL Hebrew" pitchFamily="2" charset="-79"/>
                <a:cs typeface="SBL Hebrew" pitchFamily="2" charset="-79"/>
              </a:rPr>
              <a:t>לַצּוֹרֵ֗ף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וַֽיַּעֲשֵׂ֙הוּ֙ </a:t>
            </a:r>
            <a:r>
              <a:rPr lang="he-IL" sz="2400" dirty="0">
                <a:latin typeface="SBL Hebrew" pitchFamily="2" charset="-79"/>
                <a:cs typeface="SBL Hebrew" pitchFamily="2" charset="-79"/>
              </a:rPr>
              <a:t>פֶּ֣סֶל וּמַסֵּכָ֔ה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וַיְהִ֖י </a:t>
            </a:r>
            <a:r>
              <a:rPr lang="he-IL" sz="2400" dirty="0">
                <a:latin typeface="SBL Hebrew" pitchFamily="2" charset="-79"/>
                <a:cs typeface="SBL Hebrew" pitchFamily="2" charset="-79"/>
              </a:rPr>
              <a:t>בְּבֵ֥ית מִיכָֽיְהוּ׃ </a:t>
            </a:r>
          </a:p>
          <a:p>
            <a:pPr marL="0" indent="0" algn="r" defTabSz="457200" rtl="1">
              <a:spcBef>
                <a:spcPts val="0"/>
              </a:spcBef>
              <a:buNone/>
              <a:tabLst>
                <a:tab pos="228600" algn="r"/>
                <a:tab pos="457200" algn="r"/>
                <a:tab pos="685800" algn="r"/>
                <a:tab pos="914400" algn="r"/>
              </a:tabLst>
            </a:pPr>
            <a:endParaRPr lang="he-IL" sz="2400" dirty="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smtClean="0">
                <a:latin typeface="SBL Hebrew" pitchFamily="2" charset="-79"/>
                <a:cs typeface="SBL Hebrew" pitchFamily="2" charset="-79"/>
              </a:rPr>
              <a:t>	</a:t>
            </a:r>
            <a:r>
              <a:rPr lang="he-IL" sz="2400" dirty="0" smtClean="0">
                <a:latin typeface="SBL Hebrew" pitchFamily="2" charset="-79"/>
                <a:cs typeface="SBL Hebrew" pitchFamily="2" charset="-79"/>
              </a:rPr>
              <a:t>וְהָאִ֣ישׁ </a:t>
            </a:r>
            <a:r>
              <a:rPr lang="he-IL" sz="2400" dirty="0">
                <a:latin typeface="SBL Hebrew" pitchFamily="2" charset="-79"/>
                <a:cs typeface="SBL Hebrew" pitchFamily="2" charset="-79"/>
              </a:rPr>
              <a:t>מִיכָ֔ה ל֖וֹ בֵּ֣ית אֱלֹהִ֑ים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וַיַּ֤עַשׂ </a:t>
            </a:r>
            <a:r>
              <a:rPr lang="he-IL" sz="2400" dirty="0">
                <a:latin typeface="SBL Hebrew" pitchFamily="2" charset="-79"/>
                <a:cs typeface="SBL Hebrew" pitchFamily="2" charset="-79"/>
              </a:rPr>
              <a:t>אֵפוֹד֙ וּתְרָפִ֔ים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וַיְמַלֵּ֗א </a:t>
            </a:r>
            <a:r>
              <a:rPr lang="he-IL" sz="2400" dirty="0">
                <a:latin typeface="SBL Hebrew" pitchFamily="2" charset="-79"/>
                <a:cs typeface="SBL Hebrew" pitchFamily="2" charset="-79"/>
              </a:rPr>
              <a:t>אֶת־יַ֤ד אַחַד֙ מִבָּנָ֔יו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וַיְהִי־ל֖וֹ </a:t>
            </a:r>
            <a:r>
              <a:rPr lang="he-IL" sz="2400" dirty="0">
                <a:latin typeface="SBL Hebrew" pitchFamily="2" charset="-79"/>
                <a:cs typeface="SBL Hebrew" pitchFamily="2" charset="-79"/>
              </a:rPr>
              <a:t>לְכֹהֵֽן</a:t>
            </a:r>
            <a:r>
              <a:rPr lang="he-IL" sz="2400" dirty="0" smtClean="0">
                <a:latin typeface="SBL Hebrew" pitchFamily="2" charset="-79"/>
                <a:cs typeface="SBL Hebrew" pitchFamily="2" charset="-79"/>
              </a:rPr>
              <a:t>׃</a:t>
            </a:r>
            <a:endParaRPr lang="he-IL" sz="2400" dirty="0">
              <a:latin typeface="SBL Hebrew" pitchFamily="2" charset="-79"/>
              <a:cs typeface="SBL Hebrew" pitchFamily="2" charset="-79"/>
            </a:endParaRPr>
          </a:p>
        </p:txBody>
      </p:sp>
      <p:sp>
        <p:nvSpPr>
          <p:cNvPr id="6" name="Title 1"/>
          <p:cNvSpPr txBox="1">
            <a:spLocks/>
          </p:cNvSpPr>
          <p:nvPr/>
        </p:nvSpPr>
        <p:spPr>
          <a:xfrm>
            <a:off x="8915400" y="485775"/>
            <a:ext cx="228600" cy="304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000" dirty="0" smtClean="0"/>
              <a:t>1</a:t>
            </a:r>
            <a:endParaRPr lang="en-US" sz="1000" dirty="0"/>
          </a:p>
        </p:txBody>
      </p:sp>
      <p:sp>
        <p:nvSpPr>
          <p:cNvPr id="7" name="Title 1"/>
          <p:cNvSpPr txBox="1">
            <a:spLocks/>
          </p:cNvSpPr>
          <p:nvPr/>
        </p:nvSpPr>
        <p:spPr>
          <a:xfrm>
            <a:off x="8915400" y="1200150"/>
            <a:ext cx="228600" cy="304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000" dirty="0" smtClean="0"/>
              <a:t>2</a:t>
            </a:r>
            <a:endParaRPr lang="en-US" sz="1000" dirty="0"/>
          </a:p>
        </p:txBody>
      </p:sp>
      <p:sp>
        <p:nvSpPr>
          <p:cNvPr id="8" name="Title 1"/>
          <p:cNvSpPr txBox="1">
            <a:spLocks/>
          </p:cNvSpPr>
          <p:nvPr/>
        </p:nvSpPr>
        <p:spPr>
          <a:xfrm>
            <a:off x="8915400" y="4133850"/>
            <a:ext cx="228600" cy="304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000" dirty="0" smtClean="0"/>
              <a:t>3</a:t>
            </a:r>
            <a:endParaRPr lang="en-US" sz="1000" dirty="0"/>
          </a:p>
        </p:txBody>
      </p:sp>
      <p:sp>
        <p:nvSpPr>
          <p:cNvPr id="9" name="Title 1"/>
          <p:cNvSpPr txBox="1">
            <a:spLocks/>
          </p:cNvSpPr>
          <p:nvPr/>
        </p:nvSpPr>
        <p:spPr>
          <a:xfrm>
            <a:off x="4076700" y="476250"/>
            <a:ext cx="228600" cy="304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000" dirty="0"/>
              <a:t>4</a:t>
            </a:r>
          </a:p>
        </p:txBody>
      </p:sp>
      <p:sp>
        <p:nvSpPr>
          <p:cNvPr id="10" name="Title 1"/>
          <p:cNvSpPr txBox="1">
            <a:spLocks/>
          </p:cNvSpPr>
          <p:nvPr/>
        </p:nvSpPr>
        <p:spPr>
          <a:xfrm>
            <a:off x="4076700" y="2700724"/>
            <a:ext cx="228600" cy="304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000" dirty="0"/>
              <a:t>5</a:t>
            </a:r>
          </a:p>
        </p:txBody>
      </p:sp>
    </p:spTree>
    <p:extLst>
      <p:ext uri="{BB962C8B-B14F-4D97-AF65-F5344CB8AC3E}">
        <p14:creationId xmlns:p14="http://schemas.microsoft.com/office/powerpoint/2010/main" val="29015024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ntent Placeholder 2"/>
          <p:cNvSpPr>
            <a:spLocks noGrp="1"/>
          </p:cNvSpPr>
          <p:nvPr>
            <p:ph idx="1"/>
          </p:nvPr>
        </p:nvSpPr>
        <p:spPr>
          <a:xfrm>
            <a:off x="4724400" y="457200"/>
            <a:ext cx="4267200" cy="6172200"/>
          </a:xfrm>
        </p:spPr>
        <p:txBody>
          <a:bodyPr>
            <a:normAutofit/>
          </a:bodyPr>
          <a:lstStyle/>
          <a:p>
            <a:pPr marL="0" indent="0" algn="r" defTabSz="457200" rtl="1">
              <a:spcBef>
                <a:spcPts val="0"/>
              </a:spcBef>
              <a:buNone/>
              <a:tabLst>
                <a:tab pos="228600" algn="r"/>
                <a:tab pos="457200" algn="r"/>
                <a:tab pos="685800" algn="r"/>
                <a:tab pos="914400" algn="r"/>
              </a:tabLst>
            </a:pPr>
            <a:r>
              <a:rPr lang="he-IL" sz="2400" dirty="0">
                <a:latin typeface="SBL Hebrew" pitchFamily="2" charset="-79"/>
                <a:cs typeface="SBL Hebrew" pitchFamily="2" charset="-79"/>
              </a:rPr>
              <a:t>וַֽיְהִי־אִ֥ישׁ מֵֽהַר־אֶפְרָ֖יִם וּשְׁמ֥וֹ מִיכָֽיְהוּ׃ </a:t>
            </a:r>
          </a:p>
          <a:p>
            <a:pPr marL="0" indent="0" algn="r" defTabSz="457200" rtl="1">
              <a:spcBef>
                <a:spcPts val="0"/>
              </a:spcBef>
              <a:buNone/>
              <a:tabLst>
                <a:tab pos="228600" algn="r"/>
                <a:tab pos="457200" algn="r"/>
                <a:tab pos="685800" algn="r"/>
                <a:tab pos="914400" algn="r"/>
              </a:tabLst>
            </a:pPr>
            <a:endParaRPr lang="he-IL" sz="2400" dirty="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a:latin typeface="SBL Hebrew" pitchFamily="2" charset="-79"/>
                <a:cs typeface="SBL Hebrew" pitchFamily="2" charset="-79"/>
              </a:rPr>
              <a:t>וַיֹּ֣אמֶר לְאִמּ֡וֹ </a:t>
            </a:r>
            <a:endParaRPr lang="he-IL"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smtClean="0">
                <a:latin typeface="SBL Hebrew" pitchFamily="2" charset="-79"/>
                <a:cs typeface="SBL Hebrew" pitchFamily="2" charset="-79"/>
              </a:rPr>
              <a:t>	</a:t>
            </a:r>
            <a:r>
              <a:rPr lang="he-IL" sz="2400" dirty="0">
                <a:latin typeface="SBL Hebrew" pitchFamily="2" charset="-79"/>
                <a:cs typeface="SBL Hebrew" pitchFamily="2" charset="-79"/>
              </a:rPr>
              <a:t>	</a:t>
            </a:r>
            <a:r>
              <a:rPr lang="he-IL" sz="2400" dirty="0" smtClean="0">
                <a:latin typeface="SBL Hebrew" pitchFamily="2" charset="-79"/>
                <a:cs typeface="SBL Hebrew" pitchFamily="2" charset="-79"/>
              </a:rPr>
              <a:t>אֶלֶף֩ </a:t>
            </a:r>
            <a:r>
              <a:rPr lang="he-IL" sz="2400" dirty="0">
                <a:latin typeface="SBL Hebrew" pitchFamily="2" charset="-79"/>
                <a:cs typeface="SBL Hebrew" pitchFamily="2" charset="-79"/>
              </a:rPr>
              <a:t>וּמֵאָ֨ה הַכֶּ֜סֶף אֲשֶׁ֣ר לֻֽקַּֽח־לָ֗ךְ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a:latin typeface="SBL Hebrew" pitchFamily="2" charset="-79"/>
                <a:cs typeface="SBL Hebrew" pitchFamily="2" charset="-79"/>
              </a:rPr>
              <a:t>	</a:t>
            </a:r>
            <a:r>
              <a:rPr lang="en-US" sz="2400" dirty="0" smtClean="0">
                <a:latin typeface="SBL Hebrew" pitchFamily="2" charset="-79"/>
                <a:cs typeface="SBL Hebrew" pitchFamily="2" charset="-79"/>
              </a:rPr>
              <a:t>	</a:t>
            </a:r>
            <a:r>
              <a:rPr lang="he-IL" sz="2400" dirty="0" smtClean="0">
                <a:latin typeface="SBL Hebrew" pitchFamily="2" charset="-79"/>
                <a:cs typeface="SBL Hebrew" pitchFamily="2" charset="-79"/>
              </a:rPr>
              <a:t>ואתי </a:t>
            </a:r>
            <a:r>
              <a:rPr lang="he-IL" sz="2400" dirty="0">
                <a:latin typeface="SBL Hebrew" pitchFamily="2" charset="-79"/>
                <a:cs typeface="SBL Hebrew" pitchFamily="2" charset="-79"/>
              </a:rPr>
              <a:t>וְאַ֤תְּ אָלִית֙ וְגַם֙ אָמַ֣רְתְּ בְּאָזְנַ֔י </a:t>
            </a:r>
            <a:endParaRPr lang="he-IL"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smtClean="0">
                <a:latin typeface="SBL Hebrew" pitchFamily="2" charset="-79"/>
                <a:cs typeface="SBL Hebrew" pitchFamily="2" charset="-79"/>
              </a:rPr>
              <a:t>	</a:t>
            </a:r>
            <a:r>
              <a:rPr lang="he-IL" sz="2400" dirty="0">
                <a:latin typeface="SBL Hebrew" pitchFamily="2" charset="-79"/>
                <a:cs typeface="SBL Hebrew" pitchFamily="2" charset="-79"/>
              </a:rPr>
              <a:t>	</a:t>
            </a:r>
            <a:r>
              <a:rPr lang="he-IL" sz="2400" dirty="0" smtClean="0">
                <a:latin typeface="SBL Hebrew" pitchFamily="2" charset="-79"/>
                <a:cs typeface="SBL Hebrew" pitchFamily="2" charset="-79"/>
              </a:rPr>
              <a:t>הִנֵּֽה־הַכֶּ֥סֶף </a:t>
            </a:r>
            <a:r>
              <a:rPr lang="he-IL" sz="2400" dirty="0">
                <a:latin typeface="SBL Hebrew" pitchFamily="2" charset="-79"/>
                <a:cs typeface="SBL Hebrew" pitchFamily="2" charset="-79"/>
              </a:rPr>
              <a:t>אִתִּ֖י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a:latin typeface="SBL Hebrew" pitchFamily="2" charset="-79"/>
                <a:cs typeface="SBL Hebrew" pitchFamily="2" charset="-79"/>
              </a:rPr>
              <a:t>	</a:t>
            </a:r>
            <a:r>
              <a:rPr lang="en-US" sz="2400" dirty="0" smtClean="0">
                <a:latin typeface="SBL Hebrew" pitchFamily="2" charset="-79"/>
                <a:cs typeface="SBL Hebrew" pitchFamily="2" charset="-79"/>
              </a:rPr>
              <a:t>	</a:t>
            </a:r>
            <a:r>
              <a:rPr lang="he-IL" sz="2400" dirty="0" smtClean="0">
                <a:latin typeface="SBL Hebrew" pitchFamily="2" charset="-79"/>
                <a:cs typeface="SBL Hebrew" pitchFamily="2" charset="-79"/>
              </a:rPr>
              <a:t>אֲנִ֣י </a:t>
            </a:r>
            <a:r>
              <a:rPr lang="he-IL" sz="2400" dirty="0">
                <a:latin typeface="SBL Hebrew" pitchFamily="2" charset="-79"/>
                <a:cs typeface="SBL Hebrew" pitchFamily="2" charset="-79"/>
              </a:rPr>
              <a:t>לְקַחְתִּ֑יו </a:t>
            </a:r>
            <a:endParaRPr lang="he-IL"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וַתֹּ֣אמֶר </a:t>
            </a:r>
            <a:r>
              <a:rPr lang="he-IL" sz="2400" dirty="0">
                <a:latin typeface="SBL Hebrew" pitchFamily="2" charset="-79"/>
                <a:cs typeface="SBL Hebrew" pitchFamily="2" charset="-79"/>
              </a:rPr>
              <a:t>אִמּ֔וֹ </a:t>
            </a:r>
            <a:endParaRPr lang="he-IL"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smtClean="0">
                <a:latin typeface="SBL Hebrew" pitchFamily="2" charset="-79"/>
                <a:cs typeface="SBL Hebrew" pitchFamily="2" charset="-79"/>
              </a:rPr>
              <a:t>	</a:t>
            </a:r>
            <a:r>
              <a:rPr lang="he-IL" sz="2400" dirty="0">
                <a:latin typeface="SBL Hebrew" pitchFamily="2" charset="-79"/>
                <a:cs typeface="SBL Hebrew" pitchFamily="2" charset="-79"/>
              </a:rPr>
              <a:t>	</a:t>
            </a:r>
            <a:r>
              <a:rPr lang="he-IL" sz="2400" dirty="0" smtClean="0">
                <a:latin typeface="SBL Hebrew" pitchFamily="2" charset="-79"/>
                <a:cs typeface="SBL Hebrew" pitchFamily="2" charset="-79"/>
              </a:rPr>
              <a:t>בָּר֥וּךְ </a:t>
            </a:r>
            <a:r>
              <a:rPr lang="he-IL" sz="2400" dirty="0">
                <a:latin typeface="SBL Hebrew" pitchFamily="2" charset="-79"/>
                <a:cs typeface="SBL Hebrew" pitchFamily="2" charset="-79"/>
              </a:rPr>
              <a:t>בְּנִ֖י לַיהוָֽה׃ </a:t>
            </a:r>
          </a:p>
          <a:p>
            <a:pPr marL="0" indent="0" algn="r" defTabSz="457200" rtl="1">
              <a:spcBef>
                <a:spcPts val="0"/>
              </a:spcBef>
              <a:buNone/>
              <a:tabLst>
                <a:tab pos="228600" algn="r"/>
                <a:tab pos="457200" algn="r"/>
                <a:tab pos="685800" algn="r"/>
                <a:tab pos="914400" algn="r"/>
              </a:tabLst>
            </a:pPr>
            <a:endParaRPr lang="he-IL" sz="2400" dirty="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a:latin typeface="SBL Hebrew" pitchFamily="2" charset="-79"/>
                <a:cs typeface="SBL Hebrew" pitchFamily="2" charset="-79"/>
              </a:rPr>
              <a:t>וַיָּ֛שֶׁב אֶת־אֶֽלֶף־וּמֵאָ֥ה הַכֶּ֖סֶף לְאִמּ֑וֹ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וַתֹּ֣אמֶר </a:t>
            </a:r>
            <a:r>
              <a:rPr lang="he-IL" sz="2400" dirty="0">
                <a:latin typeface="SBL Hebrew" pitchFamily="2" charset="-79"/>
                <a:cs typeface="SBL Hebrew" pitchFamily="2" charset="-79"/>
              </a:rPr>
              <a:t>אִמּ֡וֹ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smtClean="0">
                <a:latin typeface="SBL Hebrew" pitchFamily="2" charset="-79"/>
                <a:cs typeface="SBL Hebrew" pitchFamily="2" charset="-79"/>
              </a:rPr>
              <a:t>	</a:t>
            </a:r>
            <a:r>
              <a:rPr lang="en-US" sz="2400" dirty="0">
                <a:latin typeface="SBL Hebrew" pitchFamily="2" charset="-79"/>
                <a:cs typeface="SBL Hebrew" pitchFamily="2" charset="-79"/>
              </a:rPr>
              <a:t>	</a:t>
            </a:r>
            <a:r>
              <a:rPr lang="he-IL" sz="2400" dirty="0" smtClean="0">
                <a:latin typeface="SBL Hebrew" pitchFamily="2" charset="-79"/>
                <a:cs typeface="SBL Hebrew" pitchFamily="2" charset="-79"/>
              </a:rPr>
              <a:t>הַקְדֵּ֣שׁ </a:t>
            </a:r>
            <a:r>
              <a:rPr lang="he-IL" sz="2400" dirty="0">
                <a:latin typeface="SBL Hebrew" pitchFamily="2" charset="-79"/>
                <a:cs typeface="SBL Hebrew" pitchFamily="2" charset="-79"/>
              </a:rPr>
              <a:t>הִקְדַּ֣שְׁתִּי אֶת־הַכֶּסֶף֩ לַיהוָ֨ה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smtClean="0">
                <a:latin typeface="SBL Hebrew" pitchFamily="2" charset="-79"/>
                <a:cs typeface="SBL Hebrew" pitchFamily="2" charset="-79"/>
              </a:rPr>
              <a:t>	</a:t>
            </a:r>
            <a:r>
              <a:rPr lang="en-US" sz="2400" dirty="0">
                <a:latin typeface="SBL Hebrew" pitchFamily="2" charset="-79"/>
                <a:cs typeface="SBL Hebrew" pitchFamily="2" charset="-79"/>
              </a:rPr>
              <a:t>	</a:t>
            </a:r>
            <a:r>
              <a:rPr lang="en-US" sz="2400" dirty="0" smtClean="0">
                <a:latin typeface="SBL Hebrew" pitchFamily="2" charset="-79"/>
                <a:cs typeface="SBL Hebrew" pitchFamily="2" charset="-79"/>
              </a:rPr>
              <a:t>	</a:t>
            </a:r>
            <a:r>
              <a:rPr lang="he-IL" sz="2400" dirty="0" smtClean="0">
                <a:latin typeface="SBL Hebrew" pitchFamily="2" charset="-79"/>
                <a:cs typeface="SBL Hebrew" pitchFamily="2" charset="-79"/>
              </a:rPr>
              <a:t>מִיָּדִ֜י </a:t>
            </a:r>
            <a:r>
              <a:rPr lang="he-IL" sz="2400" dirty="0">
                <a:latin typeface="SBL Hebrew" pitchFamily="2" charset="-79"/>
                <a:cs typeface="SBL Hebrew" pitchFamily="2" charset="-79"/>
              </a:rPr>
              <a:t>לִבְנִ֗י לַֽעֲשׂוֹת֙ פֶּ֣סֶל וּמַסֵּכָ֔ה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a:latin typeface="SBL Hebrew" pitchFamily="2" charset="-79"/>
                <a:cs typeface="SBL Hebrew" pitchFamily="2" charset="-79"/>
              </a:rPr>
              <a:t>	</a:t>
            </a:r>
            <a:r>
              <a:rPr lang="en-US" sz="2400" dirty="0" smtClean="0">
                <a:latin typeface="SBL Hebrew" pitchFamily="2" charset="-79"/>
                <a:cs typeface="SBL Hebrew" pitchFamily="2" charset="-79"/>
              </a:rPr>
              <a:t>	</a:t>
            </a:r>
            <a:r>
              <a:rPr lang="he-IL" sz="2400" dirty="0" smtClean="0">
                <a:latin typeface="SBL Hebrew" pitchFamily="2" charset="-79"/>
                <a:cs typeface="SBL Hebrew" pitchFamily="2" charset="-79"/>
              </a:rPr>
              <a:t>וְעַתָּ֖ה </a:t>
            </a:r>
            <a:r>
              <a:rPr lang="he-IL" sz="2400" dirty="0">
                <a:latin typeface="SBL Hebrew" pitchFamily="2" charset="-79"/>
                <a:cs typeface="SBL Hebrew" pitchFamily="2" charset="-79"/>
              </a:rPr>
              <a:t>אֲשִׁיבֶ֥נּוּ לָֽךְ׃ </a:t>
            </a:r>
          </a:p>
          <a:p>
            <a:pPr marL="0" indent="0" algn="r" defTabSz="457200" rtl="1">
              <a:spcBef>
                <a:spcPts val="0"/>
              </a:spcBef>
              <a:buNone/>
              <a:tabLst>
                <a:tab pos="228600" algn="r"/>
                <a:tab pos="457200" algn="r"/>
                <a:tab pos="685800" algn="r"/>
                <a:tab pos="914400" algn="r"/>
              </a:tabLst>
            </a:pPr>
            <a:endParaRPr lang="he-IL" sz="2400" dirty="0">
              <a:latin typeface="SBL Hebrew" pitchFamily="2" charset="-79"/>
              <a:cs typeface="SBL Hebrew" pitchFamily="2" charset="-79"/>
            </a:endParaRPr>
          </a:p>
        </p:txBody>
      </p:sp>
      <p:sp>
        <p:nvSpPr>
          <p:cNvPr id="17" name="Content Placeholder 2"/>
          <p:cNvSpPr txBox="1">
            <a:spLocks/>
          </p:cNvSpPr>
          <p:nvPr/>
        </p:nvSpPr>
        <p:spPr>
          <a:xfrm>
            <a:off x="152400" y="457200"/>
            <a:ext cx="4038600" cy="6172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spcBef>
                <a:spcPts val="0"/>
              </a:spcBef>
              <a:buNone/>
              <a:tabLst>
                <a:tab pos="228600" algn="r"/>
                <a:tab pos="457200" algn="r"/>
                <a:tab pos="685800" algn="r"/>
                <a:tab pos="914400" algn="r"/>
              </a:tabLst>
            </a:pPr>
            <a:r>
              <a:rPr lang="he-IL" sz="2400" dirty="0">
                <a:latin typeface="SBL Hebrew" pitchFamily="2" charset="-79"/>
                <a:cs typeface="SBL Hebrew" pitchFamily="2" charset="-79"/>
              </a:rPr>
              <a:t>וַיָּ֥שֶׁב אֶת־הַכֶּ֖סֶף לְאִמּ֑וֹ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וַתִּקַּ֣ח </a:t>
            </a:r>
            <a:r>
              <a:rPr lang="he-IL" sz="2400" dirty="0">
                <a:latin typeface="SBL Hebrew" pitchFamily="2" charset="-79"/>
                <a:cs typeface="SBL Hebrew" pitchFamily="2" charset="-79"/>
              </a:rPr>
              <a:t>אִמּוֹ֩ מָאתַ֨יִם כֶּ֜סֶף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וַתִּתְּנֵ֣הוּ </a:t>
            </a:r>
            <a:r>
              <a:rPr lang="he-IL" sz="2400" dirty="0">
                <a:latin typeface="SBL Hebrew" pitchFamily="2" charset="-79"/>
                <a:cs typeface="SBL Hebrew" pitchFamily="2" charset="-79"/>
              </a:rPr>
              <a:t>לַצּוֹרֵ֗ף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וַֽיַּעֲשֵׂ֙הוּ֙ </a:t>
            </a:r>
            <a:r>
              <a:rPr lang="he-IL" sz="2400" dirty="0">
                <a:latin typeface="SBL Hebrew" pitchFamily="2" charset="-79"/>
                <a:cs typeface="SBL Hebrew" pitchFamily="2" charset="-79"/>
              </a:rPr>
              <a:t>פֶּ֣סֶל וּמַסֵּכָ֔ה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וַיְהִ֖י </a:t>
            </a:r>
            <a:r>
              <a:rPr lang="he-IL" sz="2400" dirty="0">
                <a:latin typeface="SBL Hebrew" pitchFamily="2" charset="-79"/>
                <a:cs typeface="SBL Hebrew" pitchFamily="2" charset="-79"/>
              </a:rPr>
              <a:t>בְּבֵ֥ית מִיכָֽיְהוּ׃ </a:t>
            </a:r>
          </a:p>
          <a:p>
            <a:pPr marL="0" indent="0" algn="r" defTabSz="457200" rtl="1">
              <a:spcBef>
                <a:spcPts val="0"/>
              </a:spcBef>
              <a:buNone/>
              <a:tabLst>
                <a:tab pos="228600" algn="r"/>
                <a:tab pos="457200" algn="r"/>
                <a:tab pos="685800" algn="r"/>
                <a:tab pos="914400" algn="r"/>
              </a:tabLst>
            </a:pPr>
            <a:endParaRPr lang="he-IL" sz="2400" dirty="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smtClean="0">
                <a:latin typeface="SBL Hebrew" pitchFamily="2" charset="-79"/>
                <a:cs typeface="SBL Hebrew" pitchFamily="2" charset="-79"/>
              </a:rPr>
              <a:t>	</a:t>
            </a:r>
            <a:r>
              <a:rPr lang="he-IL" sz="2400" dirty="0" smtClean="0">
                <a:latin typeface="SBL Hebrew" pitchFamily="2" charset="-79"/>
                <a:cs typeface="SBL Hebrew" pitchFamily="2" charset="-79"/>
              </a:rPr>
              <a:t>וְהָאִ֣ישׁ </a:t>
            </a:r>
            <a:r>
              <a:rPr lang="he-IL" sz="2400" dirty="0">
                <a:latin typeface="SBL Hebrew" pitchFamily="2" charset="-79"/>
                <a:cs typeface="SBL Hebrew" pitchFamily="2" charset="-79"/>
              </a:rPr>
              <a:t>מִיכָ֔ה ל֖וֹ בֵּ֣ית אֱלֹהִ֑ים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וַיַּ֤עַשׂ </a:t>
            </a:r>
            <a:r>
              <a:rPr lang="he-IL" sz="2400" dirty="0">
                <a:latin typeface="SBL Hebrew" pitchFamily="2" charset="-79"/>
                <a:cs typeface="SBL Hebrew" pitchFamily="2" charset="-79"/>
              </a:rPr>
              <a:t>אֵפוֹד֙ וּתְרָפִ֔ים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וַיְמַלֵּ֗א </a:t>
            </a:r>
            <a:r>
              <a:rPr lang="he-IL" sz="2400" dirty="0">
                <a:latin typeface="SBL Hebrew" pitchFamily="2" charset="-79"/>
                <a:cs typeface="SBL Hebrew" pitchFamily="2" charset="-79"/>
              </a:rPr>
              <a:t>אֶת־יַ֤ד אַחַד֙ מִבָּנָ֔יו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וַיְהִי־ל֖וֹ </a:t>
            </a:r>
            <a:r>
              <a:rPr lang="he-IL" sz="2400" dirty="0">
                <a:latin typeface="SBL Hebrew" pitchFamily="2" charset="-79"/>
                <a:cs typeface="SBL Hebrew" pitchFamily="2" charset="-79"/>
              </a:rPr>
              <a:t>לְכֹהֵֽן</a:t>
            </a:r>
            <a:r>
              <a:rPr lang="he-IL" sz="2400" dirty="0" smtClean="0">
                <a:latin typeface="SBL Hebrew" pitchFamily="2" charset="-79"/>
                <a:cs typeface="SBL Hebrew" pitchFamily="2" charset="-79"/>
              </a:rPr>
              <a:t>׃</a:t>
            </a:r>
            <a:endParaRPr lang="he-IL" sz="2400" dirty="0">
              <a:latin typeface="SBL Hebrew" pitchFamily="2" charset="-79"/>
              <a:cs typeface="SBL Hebrew" pitchFamily="2" charset="-79"/>
            </a:endParaRPr>
          </a:p>
        </p:txBody>
      </p:sp>
      <p:sp>
        <p:nvSpPr>
          <p:cNvPr id="6" name="TextBox 5"/>
          <p:cNvSpPr txBox="1"/>
          <p:nvPr/>
        </p:nvSpPr>
        <p:spPr>
          <a:xfrm>
            <a:off x="4572000" y="1312217"/>
            <a:ext cx="1766038" cy="276999"/>
          </a:xfrm>
          <a:prstGeom prst="rect">
            <a:avLst/>
          </a:prstGeom>
          <a:noFill/>
        </p:spPr>
        <p:txBody>
          <a:bodyPr wrap="square" rtlCol="0">
            <a:spAutoFit/>
          </a:bodyPr>
          <a:lstStyle/>
          <a:p>
            <a:r>
              <a:rPr lang="en-US" sz="1200" dirty="0" smtClean="0">
                <a:solidFill>
                  <a:srgbClr val="FF33CC"/>
                </a:solidFill>
              </a:rPr>
              <a:t>Mother had some money</a:t>
            </a:r>
            <a:endParaRPr lang="en-CA" sz="1200" dirty="0">
              <a:solidFill>
                <a:srgbClr val="FF33CC"/>
              </a:solidFill>
            </a:endParaRPr>
          </a:p>
        </p:txBody>
      </p:sp>
      <p:sp>
        <p:nvSpPr>
          <p:cNvPr id="18" name="TextBox 17"/>
          <p:cNvSpPr txBox="1"/>
          <p:nvPr/>
        </p:nvSpPr>
        <p:spPr>
          <a:xfrm>
            <a:off x="4572000" y="2743200"/>
            <a:ext cx="1766038" cy="276999"/>
          </a:xfrm>
          <a:prstGeom prst="rect">
            <a:avLst/>
          </a:prstGeom>
          <a:noFill/>
        </p:spPr>
        <p:txBody>
          <a:bodyPr wrap="square" rtlCol="0">
            <a:spAutoFit/>
          </a:bodyPr>
          <a:lstStyle/>
          <a:p>
            <a:r>
              <a:rPr lang="en-US" sz="1200" dirty="0" smtClean="0">
                <a:solidFill>
                  <a:srgbClr val="0000FF"/>
                </a:solidFill>
              </a:rPr>
              <a:t>Son took the money</a:t>
            </a:r>
            <a:endParaRPr lang="en-CA" sz="1200" dirty="0">
              <a:solidFill>
                <a:srgbClr val="0000FF"/>
              </a:solidFill>
            </a:endParaRPr>
          </a:p>
        </p:txBody>
      </p:sp>
      <p:sp>
        <p:nvSpPr>
          <p:cNvPr id="20" name="TextBox 19"/>
          <p:cNvSpPr txBox="1"/>
          <p:nvPr/>
        </p:nvSpPr>
        <p:spPr>
          <a:xfrm>
            <a:off x="4572000" y="3914001"/>
            <a:ext cx="1981200" cy="276999"/>
          </a:xfrm>
          <a:prstGeom prst="rect">
            <a:avLst/>
          </a:prstGeom>
          <a:noFill/>
        </p:spPr>
        <p:txBody>
          <a:bodyPr wrap="square" rtlCol="0">
            <a:spAutoFit/>
          </a:bodyPr>
          <a:lstStyle/>
          <a:p>
            <a:r>
              <a:rPr lang="en-US" sz="1200" dirty="0" smtClean="0">
                <a:solidFill>
                  <a:srgbClr val="FF33CC"/>
                </a:solidFill>
              </a:rPr>
              <a:t>Now mother has the money</a:t>
            </a:r>
            <a:endParaRPr lang="en-CA" sz="1200" dirty="0">
              <a:solidFill>
                <a:srgbClr val="FF33CC"/>
              </a:solidFill>
            </a:endParaRPr>
          </a:p>
        </p:txBody>
      </p:sp>
      <p:sp>
        <p:nvSpPr>
          <p:cNvPr id="21" name="TextBox 20"/>
          <p:cNvSpPr txBox="1"/>
          <p:nvPr/>
        </p:nvSpPr>
        <p:spPr>
          <a:xfrm>
            <a:off x="4572000" y="5667375"/>
            <a:ext cx="1981200" cy="276999"/>
          </a:xfrm>
          <a:prstGeom prst="rect">
            <a:avLst/>
          </a:prstGeom>
          <a:noFill/>
        </p:spPr>
        <p:txBody>
          <a:bodyPr wrap="square" rtlCol="0">
            <a:spAutoFit/>
          </a:bodyPr>
          <a:lstStyle/>
          <a:p>
            <a:r>
              <a:rPr lang="en-US" sz="1200" dirty="0" smtClean="0">
                <a:solidFill>
                  <a:srgbClr val="0000FF"/>
                </a:solidFill>
              </a:rPr>
              <a:t>Now son has the money</a:t>
            </a:r>
            <a:endParaRPr lang="en-CA" sz="1200" dirty="0">
              <a:solidFill>
                <a:srgbClr val="0000FF"/>
              </a:solidFill>
            </a:endParaRPr>
          </a:p>
        </p:txBody>
      </p:sp>
      <p:sp>
        <p:nvSpPr>
          <p:cNvPr id="22" name="TextBox 21"/>
          <p:cNvSpPr txBox="1"/>
          <p:nvPr/>
        </p:nvSpPr>
        <p:spPr>
          <a:xfrm>
            <a:off x="76200" y="180201"/>
            <a:ext cx="1981200" cy="276999"/>
          </a:xfrm>
          <a:prstGeom prst="rect">
            <a:avLst/>
          </a:prstGeom>
          <a:noFill/>
        </p:spPr>
        <p:txBody>
          <a:bodyPr wrap="square" rtlCol="0">
            <a:spAutoFit/>
          </a:bodyPr>
          <a:lstStyle/>
          <a:p>
            <a:r>
              <a:rPr lang="en-US" sz="1200" dirty="0" smtClean="0">
                <a:solidFill>
                  <a:srgbClr val="FF33CC"/>
                </a:solidFill>
              </a:rPr>
              <a:t>Now mother has the money</a:t>
            </a:r>
            <a:endParaRPr lang="en-CA" sz="1200" dirty="0">
              <a:solidFill>
                <a:srgbClr val="FF33CC"/>
              </a:solidFill>
            </a:endParaRPr>
          </a:p>
        </p:txBody>
      </p:sp>
      <p:sp>
        <p:nvSpPr>
          <p:cNvPr id="23" name="TextBox 22"/>
          <p:cNvSpPr txBox="1"/>
          <p:nvPr/>
        </p:nvSpPr>
        <p:spPr>
          <a:xfrm>
            <a:off x="76200" y="1312216"/>
            <a:ext cx="1981200" cy="276999"/>
          </a:xfrm>
          <a:prstGeom prst="rect">
            <a:avLst/>
          </a:prstGeom>
          <a:noFill/>
        </p:spPr>
        <p:txBody>
          <a:bodyPr wrap="square" rtlCol="0">
            <a:spAutoFit/>
          </a:bodyPr>
          <a:lstStyle/>
          <a:p>
            <a:r>
              <a:rPr lang="en-US" sz="1200" dirty="0" smtClean="0">
                <a:solidFill>
                  <a:srgbClr val="FF33CC"/>
                </a:solidFill>
              </a:rPr>
              <a:t>Mother pays the refiner</a:t>
            </a:r>
            <a:endParaRPr lang="en-CA" sz="1200" dirty="0">
              <a:solidFill>
                <a:srgbClr val="FF33CC"/>
              </a:solidFill>
            </a:endParaRPr>
          </a:p>
        </p:txBody>
      </p:sp>
      <p:sp>
        <p:nvSpPr>
          <p:cNvPr id="35" name="Title 1"/>
          <p:cNvSpPr>
            <a:spLocks noGrp="1"/>
          </p:cNvSpPr>
          <p:nvPr>
            <p:ph type="title"/>
          </p:nvPr>
        </p:nvSpPr>
        <p:spPr>
          <a:xfrm>
            <a:off x="7848600" y="0"/>
            <a:ext cx="1066800" cy="304800"/>
          </a:xfrm>
        </p:spPr>
        <p:txBody>
          <a:bodyPr>
            <a:normAutofit/>
          </a:bodyPr>
          <a:lstStyle/>
          <a:p>
            <a:pPr algn="r"/>
            <a:r>
              <a:rPr lang="en-US" sz="1200" dirty="0" smtClean="0"/>
              <a:t>Judges 17:1-5</a:t>
            </a:r>
            <a:endParaRPr lang="en-US" sz="1200" dirty="0"/>
          </a:p>
        </p:txBody>
      </p:sp>
      <p:sp>
        <p:nvSpPr>
          <p:cNvPr id="11" name="Title 1"/>
          <p:cNvSpPr txBox="1">
            <a:spLocks/>
          </p:cNvSpPr>
          <p:nvPr/>
        </p:nvSpPr>
        <p:spPr>
          <a:xfrm>
            <a:off x="8915400" y="485775"/>
            <a:ext cx="228600" cy="304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000" dirty="0" smtClean="0"/>
              <a:t>1</a:t>
            </a:r>
            <a:endParaRPr lang="en-US" sz="1000" dirty="0"/>
          </a:p>
        </p:txBody>
      </p:sp>
      <p:sp>
        <p:nvSpPr>
          <p:cNvPr id="12" name="Title 1"/>
          <p:cNvSpPr txBox="1">
            <a:spLocks/>
          </p:cNvSpPr>
          <p:nvPr/>
        </p:nvSpPr>
        <p:spPr>
          <a:xfrm>
            <a:off x="8915400" y="1200150"/>
            <a:ext cx="228600" cy="304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000" dirty="0" smtClean="0"/>
              <a:t>2</a:t>
            </a:r>
            <a:endParaRPr lang="en-US" sz="1000" dirty="0"/>
          </a:p>
        </p:txBody>
      </p:sp>
      <p:sp>
        <p:nvSpPr>
          <p:cNvPr id="13" name="Title 1"/>
          <p:cNvSpPr txBox="1">
            <a:spLocks/>
          </p:cNvSpPr>
          <p:nvPr/>
        </p:nvSpPr>
        <p:spPr>
          <a:xfrm>
            <a:off x="8915400" y="4133850"/>
            <a:ext cx="228600" cy="304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000" dirty="0" smtClean="0"/>
              <a:t>3</a:t>
            </a:r>
            <a:endParaRPr lang="en-US" sz="1000" dirty="0"/>
          </a:p>
        </p:txBody>
      </p:sp>
      <p:sp>
        <p:nvSpPr>
          <p:cNvPr id="14" name="Title 1"/>
          <p:cNvSpPr txBox="1">
            <a:spLocks/>
          </p:cNvSpPr>
          <p:nvPr/>
        </p:nvSpPr>
        <p:spPr>
          <a:xfrm>
            <a:off x="4076700" y="476250"/>
            <a:ext cx="228600" cy="304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000" dirty="0"/>
              <a:t>4</a:t>
            </a:r>
          </a:p>
        </p:txBody>
      </p:sp>
      <p:sp>
        <p:nvSpPr>
          <p:cNvPr id="15" name="Title 1"/>
          <p:cNvSpPr txBox="1">
            <a:spLocks/>
          </p:cNvSpPr>
          <p:nvPr/>
        </p:nvSpPr>
        <p:spPr>
          <a:xfrm>
            <a:off x="4076700" y="2700724"/>
            <a:ext cx="228600" cy="304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000" dirty="0"/>
              <a:t>5</a:t>
            </a:r>
          </a:p>
        </p:txBody>
      </p:sp>
    </p:spTree>
    <p:extLst>
      <p:ext uri="{BB962C8B-B14F-4D97-AF65-F5344CB8AC3E}">
        <p14:creationId xmlns:p14="http://schemas.microsoft.com/office/powerpoint/2010/main" val="31478320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ntent Placeholder 2"/>
          <p:cNvSpPr>
            <a:spLocks noGrp="1"/>
          </p:cNvSpPr>
          <p:nvPr>
            <p:ph idx="1"/>
          </p:nvPr>
        </p:nvSpPr>
        <p:spPr>
          <a:xfrm>
            <a:off x="4724400" y="457200"/>
            <a:ext cx="4267200" cy="6172200"/>
          </a:xfrm>
        </p:spPr>
        <p:txBody>
          <a:bodyPr>
            <a:normAutofit/>
          </a:bodyPr>
          <a:lstStyle/>
          <a:p>
            <a:pPr marL="0" indent="0" algn="r" defTabSz="457200" rtl="1">
              <a:spcBef>
                <a:spcPts val="0"/>
              </a:spcBef>
              <a:buNone/>
              <a:tabLst>
                <a:tab pos="228600" algn="r"/>
                <a:tab pos="457200" algn="r"/>
                <a:tab pos="685800" algn="r"/>
                <a:tab pos="914400" algn="r"/>
              </a:tabLst>
            </a:pPr>
            <a:r>
              <a:rPr lang="he-IL" sz="2400" dirty="0">
                <a:latin typeface="SBL Hebrew" pitchFamily="2" charset="-79"/>
                <a:cs typeface="SBL Hebrew" pitchFamily="2" charset="-79"/>
              </a:rPr>
              <a:t>וַֽיְהִי־אִ֥ישׁ מֵֽהַר־אֶפְרָ֖יִם וּשְׁמ֥וֹ מִיכָֽיְהוּ׃ </a:t>
            </a:r>
          </a:p>
          <a:p>
            <a:pPr marL="0" indent="0" algn="r" defTabSz="457200" rtl="1">
              <a:spcBef>
                <a:spcPts val="0"/>
              </a:spcBef>
              <a:buNone/>
              <a:tabLst>
                <a:tab pos="228600" algn="r"/>
                <a:tab pos="457200" algn="r"/>
                <a:tab pos="685800" algn="r"/>
                <a:tab pos="914400" algn="r"/>
              </a:tabLst>
            </a:pPr>
            <a:endParaRPr lang="he-IL" sz="2400" dirty="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a:latin typeface="SBL Hebrew" pitchFamily="2" charset="-79"/>
                <a:cs typeface="SBL Hebrew" pitchFamily="2" charset="-79"/>
              </a:rPr>
              <a:t>וַיֹּ֣אמֶר לְאִמּ֡וֹ </a:t>
            </a:r>
            <a:endParaRPr lang="he-IL"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smtClean="0">
                <a:latin typeface="SBL Hebrew" pitchFamily="2" charset="-79"/>
                <a:cs typeface="SBL Hebrew" pitchFamily="2" charset="-79"/>
              </a:rPr>
              <a:t>	</a:t>
            </a:r>
            <a:r>
              <a:rPr lang="he-IL" sz="2400" dirty="0">
                <a:latin typeface="SBL Hebrew" pitchFamily="2" charset="-79"/>
                <a:cs typeface="SBL Hebrew" pitchFamily="2" charset="-79"/>
              </a:rPr>
              <a:t>	</a:t>
            </a:r>
            <a:r>
              <a:rPr lang="he-IL" sz="2400" dirty="0" smtClean="0">
                <a:latin typeface="SBL Hebrew" pitchFamily="2" charset="-79"/>
                <a:cs typeface="SBL Hebrew" pitchFamily="2" charset="-79"/>
              </a:rPr>
              <a:t>אֶלֶף֩ </a:t>
            </a:r>
            <a:r>
              <a:rPr lang="he-IL" sz="2400" dirty="0">
                <a:latin typeface="SBL Hebrew" pitchFamily="2" charset="-79"/>
                <a:cs typeface="SBL Hebrew" pitchFamily="2" charset="-79"/>
              </a:rPr>
              <a:t>וּמֵאָ֨ה הַכֶּ֜סֶף אֲשֶׁ֣ר לֻֽקַּֽח־לָ֗ךְ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a:latin typeface="SBL Hebrew" pitchFamily="2" charset="-79"/>
                <a:cs typeface="SBL Hebrew" pitchFamily="2" charset="-79"/>
              </a:rPr>
              <a:t>	</a:t>
            </a:r>
            <a:r>
              <a:rPr lang="en-US" sz="2400" dirty="0" smtClean="0">
                <a:latin typeface="SBL Hebrew" pitchFamily="2" charset="-79"/>
                <a:cs typeface="SBL Hebrew" pitchFamily="2" charset="-79"/>
              </a:rPr>
              <a:t>	</a:t>
            </a:r>
            <a:r>
              <a:rPr lang="he-IL" sz="2400" dirty="0" smtClean="0">
                <a:latin typeface="SBL Hebrew" pitchFamily="2" charset="-79"/>
                <a:cs typeface="SBL Hebrew" pitchFamily="2" charset="-79"/>
              </a:rPr>
              <a:t>ואתי </a:t>
            </a:r>
            <a:r>
              <a:rPr lang="he-IL" sz="2400" dirty="0">
                <a:latin typeface="SBL Hebrew" pitchFamily="2" charset="-79"/>
                <a:cs typeface="SBL Hebrew" pitchFamily="2" charset="-79"/>
              </a:rPr>
              <a:t>וְאַ֤תְּ אָלִית֙ וְגַם֙ אָמַ֣רְתְּ בְּאָזְנַ֔י </a:t>
            </a:r>
            <a:endParaRPr lang="he-IL"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smtClean="0">
                <a:latin typeface="SBL Hebrew" pitchFamily="2" charset="-79"/>
                <a:cs typeface="SBL Hebrew" pitchFamily="2" charset="-79"/>
              </a:rPr>
              <a:t>	</a:t>
            </a:r>
            <a:r>
              <a:rPr lang="he-IL" sz="2400" dirty="0">
                <a:latin typeface="SBL Hebrew" pitchFamily="2" charset="-79"/>
                <a:cs typeface="SBL Hebrew" pitchFamily="2" charset="-79"/>
              </a:rPr>
              <a:t>	</a:t>
            </a:r>
            <a:r>
              <a:rPr lang="he-IL" sz="2400" dirty="0" smtClean="0">
                <a:latin typeface="SBL Hebrew" pitchFamily="2" charset="-79"/>
                <a:cs typeface="SBL Hebrew" pitchFamily="2" charset="-79"/>
              </a:rPr>
              <a:t>הִנֵּֽה־הַכֶּ֥סֶף </a:t>
            </a:r>
            <a:r>
              <a:rPr lang="he-IL" sz="2400" dirty="0">
                <a:latin typeface="SBL Hebrew" pitchFamily="2" charset="-79"/>
                <a:cs typeface="SBL Hebrew" pitchFamily="2" charset="-79"/>
              </a:rPr>
              <a:t>אִתִּ֖י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a:latin typeface="SBL Hebrew" pitchFamily="2" charset="-79"/>
                <a:cs typeface="SBL Hebrew" pitchFamily="2" charset="-79"/>
              </a:rPr>
              <a:t>	</a:t>
            </a:r>
            <a:r>
              <a:rPr lang="en-US" sz="2400" dirty="0" smtClean="0">
                <a:latin typeface="SBL Hebrew" pitchFamily="2" charset="-79"/>
                <a:cs typeface="SBL Hebrew" pitchFamily="2" charset="-79"/>
              </a:rPr>
              <a:t>	</a:t>
            </a:r>
            <a:r>
              <a:rPr lang="he-IL" sz="2400" dirty="0" smtClean="0">
                <a:latin typeface="SBL Hebrew" pitchFamily="2" charset="-79"/>
                <a:cs typeface="SBL Hebrew" pitchFamily="2" charset="-79"/>
              </a:rPr>
              <a:t>אֲנִ֣י </a:t>
            </a:r>
            <a:r>
              <a:rPr lang="he-IL" sz="2400" dirty="0">
                <a:latin typeface="SBL Hebrew" pitchFamily="2" charset="-79"/>
                <a:cs typeface="SBL Hebrew" pitchFamily="2" charset="-79"/>
              </a:rPr>
              <a:t>לְקַחְתִּ֑יו </a:t>
            </a:r>
            <a:endParaRPr lang="he-IL"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וַתֹּ֣אמֶר </a:t>
            </a:r>
            <a:r>
              <a:rPr lang="he-IL" sz="2400" dirty="0">
                <a:latin typeface="SBL Hebrew" pitchFamily="2" charset="-79"/>
                <a:cs typeface="SBL Hebrew" pitchFamily="2" charset="-79"/>
              </a:rPr>
              <a:t>אִמּ֔וֹ </a:t>
            </a:r>
            <a:endParaRPr lang="he-IL"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smtClean="0">
                <a:latin typeface="SBL Hebrew" pitchFamily="2" charset="-79"/>
                <a:cs typeface="SBL Hebrew" pitchFamily="2" charset="-79"/>
              </a:rPr>
              <a:t>	</a:t>
            </a:r>
            <a:r>
              <a:rPr lang="he-IL" sz="2400" dirty="0">
                <a:latin typeface="SBL Hebrew" pitchFamily="2" charset="-79"/>
                <a:cs typeface="SBL Hebrew" pitchFamily="2" charset="-79"/>
              </a:rPr>
              <a:t>	</a:t>
            </a:r>
            <a:r>
              <a:rPr lang="he-IL" sz="2400" dirty="0" smtClean="0">
                <a:latin typeface="SBL Hebrew" pitchFamily="2" charset="-79"/>
                <a:cs typeface="SBL Hebrew" pitchFamily="2" charset="-79"/>
              </a:rPr>
              <a:t>בָּר֥וּךְ </a:t>
            </a:r>
            <a:r>
              <a:rPr lang="he-IL" sz="2400" dirty="0">
                <a:latin typeface="SBL Hebrew" pitchFamily="2" charset="-79"/>
                <a:cs typeface="SBL Hebrew" pitchFamily="2" charset="-79"/>
              </a:rPr>
              <a:t>בְּנִ֖י לַיהוָֽה׃ </a:t>
            </a:r>
          </a:p>
          <a:p>
            <a:pPr marL="0" indent="0" algn="r" defTabSz="457200" rtl="1">
              <a:spcBef>
                <a:spcPts val="0"/>
              </a:spcBef>
              <a:buNone/>
              <a:tabLst>
                <a:tab pos="228600" algn="r"/>
                <a:tab pos="457200" algn="r"/>
                <a:tab pos="685800" algn="r"/>
                <a:tab pos="914400" algn="r"/>
              </a:tabLst>
            </a:pPr>
            <a:endParaRPr lang="he-IL" sz="2400" dirty="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a:latin typeface="SBL Hebrew" pitchFamily="2" charset="-79"/>
                <a:cs typeface="SBL Hebrew" pitchFamily="2" charset="-79"/>
              </a:rPr>
              <a:t>וַיָּ֛שֶׁב אֶת־אֶֽלֶף־וּמֵאָ֥ה הַכֶּ֖סֶף לְאִמּ֑וֹ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וַתֹּ֣אמֶר </a:t>
            </a:r>
            <a:r>
              <a:rPr lang="he-IL" sz="2400" dirty="0">
                <a:latin typeface="SBL Hebrew" pitchFamily="2" charset="-79"/>
                <a:cs typeface="SBL Hebrew" pitchFamily="2" charset="-79"/>
              </a:rPr>
              <a:t>אִמּ֡וֹ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smtClean="0">
                <a:latin typeface="SBL Hebrew" pitchFamily="2" charset="-79"/>
                <a:cs typeface="SBL Hebrew" pitchFamily="2" charset="-79"/>
              </a:rPr>
              <a:t>	</a:t>
            </a:r>
            <a:r>
              <a:rPr lang="en-US" sz="2400" dirty="0">
                <a:latin typeface="SBL Hebrew" pitchFamily="2" charset="-79"/>
                <a:cs typeface="SBL Hebrew" pitchFamily="2" charset="-79"/>
              </a:rPr>
              <a:t>	</a:t>
            </a:r>
            <a:r>
              <a:rPr lang="he-IL" sz="2400" dirty="0" smtClean="0">
                <a:latin typeface="SBL Hebrew" pitchFamily="2" charset="-79"/>
                <a:cs typeface="SBL Hebrew" pitchFamily="2" charset="-79"/>
              </a:rPr>
              <a:t>הַקְדֵּ֣שׁ </a:t>
            </a:r>
            <a:r>
              <a:rPr lang="he-IL" sz="2400" dirty="0">
                <a:latin typeface="SBL Hebrew" pitchFamily="2" charset="-79"/>
                <a:cs typeface="SBL Hebrew" pitchFamily="2" charset="-79"/>
              </a:rPr>
              <a:t>הִקְדַּ֣שְׁתִּי אֶת־הַכֶּסֶף֩ לַיהוָ֨ה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smtClean="0">
                <a:latin typeface="SBL Hebrew" pitchFamily="2" charset="-79"/>
                <a:cs typeface="SBL Hebrew" pitchFamily="2" charset="-79"/>
              </a:rPr>
              <a:t>	</a:t>
            </a:r>
            <a:r>
              <a:rPr lang="en-US" sz="2400" dirty="0">
                <a:latin typeface="SBL Hebrew" pitchFamily="2" charset="-79"/>
                <a:cs typeface="SBL Hebrew" pitchFamily="2" charset="-79"/>
              </a:rPr>
              <a:t>	</a:t>
            </a:r>
            <a:r>
              <a:rPr lang="en-US" sz="2400" dirty="0" smtClean="0">
                <a:latin typeface="SBL Hebrew" pitchFamily="2" charset="-79"/>
                <a:cs typeface="SBL Hebrew" pitchFamily="2" charset="-79"/>
              </a:rPr>
              <a:t>	</a:t>
            </a:r>
            <a:r>
              <a:rPr lang="he-IL" sz="2400" dirty="0" smtClean="0">
                <a:latin typeface="SBL Hebrew" pitchFamily="2" charset="-79"/>
                <a:cs typeface="SBL Hebrew" pitchFamily="2" charset="-79"/>
              </a:rPr>
              <a:t>מִיָּדִ֜י </a:t>
            </a:r>
            <a:r>
              <a:rPr lang="he-IL" sz="2400" dirty="0">
                <a:latin typeface="SBL Hebrew" pitchFamily="2" charset="-79"/>
                <a:cs typeface="SBL Hebrew" pitchFamily="2" charset="-79"/>
              </a:rPr>
              <a:t>לִבְנִ֗י לַֽעֲשׂוֹת֙ פֶּ֣סֶל וּמַסֵּכָ֔ה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a:latin typeface="SBL Hebrew" pitchFamily="2" charset="-79"/>
                <a:cs typeface="SBL Hebrew" pitchFamily="2" charset="-79"/>
              </a:rPr>
              <a:t>	</a:t>
            </a:r>
            <a:r>
              <a:rPr lang="en-US" sz="2400" dirty="0" smtClean="0">
                <a:latin typeface="SBL Hebrew" pitchFamily="2" charset="-79"/>
                <a:cs typeface="SBL Hebrew" pitchFamily="2" charset="-79"/>
              </a:rPr>
              <a:t>	</a:t>
            </a:r>
            <a:r>
              <a:rPr lang="he-IL" sz="2400" dirty="0" smtClean="0">
                <a:latin typeface="SBL Hebrew" pitchFamily="2" charset="-79"/>
                <a:cs typeface="SBL Hebrew" pitchFamily="2" charset="-79"/>
              </a:rPr>
              <a:t>וְעַתָּ֖ה </a:t>
            </a:r>
            <a:r>
              <a:rPr lang="he-IL" sz="2400" dirty="0">
                <a:latin typeface="SBL Hebrew" pitchFamily="2" charset="-79"/>
                <a:cs typeface="SBL Hebrew" pitchFamily="2" charset="-79"/>
              </a:rPr>
              <a:t>אֲשִׁיבֶ֥נּוּ לָֽךְ׃ </a:t>
            </a:r>
          </a:p>
          <a:p>
            <a:pPr marL="0" indent="0" algn="r" defTabSz="457200" rtl="1">
              <a:spcBef>
                <a:spcPts val="0"/>
              </a:spcBef>
              <a:buNone/>
              <a:tabLst>
                <a:tab pos="228600" algn="r"/>
                <a:tab pos="457200" algn="r"/>
                <a:tab pos="685800" algn="r"/>
                <a:tab pos="914400" algn="r"/>
              </a:tabLst>
            </a:pPr>
            <a:endParaRPr lang="he-IL" sz="2400" dirty="0">
              <a:latin typeface="SBL Hebrew" pitchFamily="2" charset="-79"/>
              <a:cs typeface="SBL Hebrew" pitchFamily="2" charset="-79"/>
            </a:endParaRPr>
          </a:p>
        </p:txBody>
      </p:sp>
      <p:sp>
        <p:nvSpPr>
          <p:cNvPr id="17" name="Content Placeholder 2"/>
          <p:cNvSpPr txBox="1">
            <a:spLocks/>
          </p:cNvSpPr>
          <p:nvPr/>
        </p:nvSpPr>
        <p:spPr>
          <a:xfrm>
            <a:off x="152400" y="457200"/>
            <a:ext cx="4038600" cy="6172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spcBef>
                <a:spcPts val="0"/>
              </a:spcBef>
              <a:buNone/>
              <a:tabLst>
                <a:tab pos="228600" algn="r"/>
                <a:tab pos="457200" algn="r"/>
                <a:tab pos="685800" algn="r"/>
                <a:tab pos="914400" algn="r"/>
              </a:tabLst>
            </a:pPr>
            <a:r>
              <a:rPr lang="he-IL" sz="2400" dirty="0">
                <a:latin typeface="SBL Hebrew" pitchFamily="2" charset="-79"/>
                <a:cs typeface="SBL Hebrew" pitchFamily="2" charset="-79"/>
              </a:rPr>
              <a:t>וַיָּ֥שֶׁב אֶת־הַכֶּ֖סֶף לְאִמּ֑וֹ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וַתִּקַּ֣ח </a:t>
            </a:r>
            <a:r>
              <a:rPr lang="he-IL" sz="2400" dirty="0">
                <a:latin typeface="SBL Hebrew" pitchFamily="2" charset="-79"/>
                <a:cs typeface="SBL Hebrew" pitchFamily="2" charset="-79"/>
              </a:rPr>
              <a:t>אִמּוֹ֩ מָאתַ֨יִם כֶּ֜סֶף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וַתִּתְּנֵ֣הוּ </a:t>
            </a:r>
            <a:r>
              <a:rPr lang="he-IL" sz="2400" dirty="0">
                <a:latin typeface="SBL Hebrew" pitchFamily="2" charset="-79"/>
                <a:cs typeface="SBL Hebrew" pitchFamily="2" charset="-79"/>
              </a:rPr>
              <a:t>לַצּוֹרֵ֗ף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וַֽיַּעֲשֵׂ֙הוּ֙ </a:t>
            </a:r>
            <a:r>
              <a:rPr lang="he-IL" sz="2400" dirty="0">
                <a:latin typeface="SBL Hebrew" pitchFamily="2" charset="-79"/>
                <a:cs typeface="SBL Hebrew" pitchFamily="2" charset="-79"/>
              </a:rPr>
              <a:t>פֶּ֣סֶל וּמַסֵּכָ֔ה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וַיְהִ֖י </a:t>
            </a:r>
            <a:r>
              <a:rPr lang="he-IL" sz="2400" dirty="0">
                <a:latin typeface="SBL Hebrew" pitchFamily="2" charset="-79"/>
                <a:cs typeface="SBL Hebrew" pitchFamily="2" charset="-79"/>
              </a:rPr>
              <a:t>בְּבֵ֥ית מִיכָֽיְהוּ׃ </a:t>
            </a:r>
          </a:p>
          <a:p>
            <a:pPr marL="0" indent="0" algn="r" defTabSz="457200" rtl="1">
              <a:spcBef>
                <a:spcPts val="0"/>
              </a:spcBef>
              <a:buNone/>
              <a:tabLst>
                <a:tab pos="228600" algn="r"/>
                <a:tab pos="457200" algn="r"/>
                <a:tab pos="685800" algn="r"/>
                <a:tab pos="914400" algn="r"/>
              </a:tabLst>
            </a:pPr>
            <a:endParaRPr lang="he-IL" sz="2400" dirty="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smtClean="0">
                <a:latin typeface="SBL Hebrew" pitchFamily="2" charset="-79"/>
                <a:cs typeface="SBL Hebrew" pitchFamily="2" charset="-79"/>
              </a:rPr>
              <a:t>	</a:t>
            </a:r>
            <a:r>
              <a:rPr lang="he-IL" sz="2400" dirty="0" smtClean="0">
                <a:latin typeface="SBL Hebrew" pitchFamily="2" charset="-79"/>
                <a:cs typeface="SBL Hebrew" pitchFamily="2" charset="-79"/>
              </a:rPr>
              <a:t>וְהָאִ֣ישׁ </a:t>
            </a:r>
            <a:r>
              <a:rPr lang="he-IL" sz="2400" dirty="0">
                <a:latin typeface="SBL Hebrew" pitchFamily="2" charset="-79"/>
                <a:cs typeface="SBL Hebrew" pitchFamily="2" charset="-79"/>
              </a:rPr>
              <a:t>מִיכָ֔ה ל֖וֹ בֵּ֣ית אֱלֹהִ֑ים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וַיַּ֤עַשׂ </a:t>
            </a:r>
            <a:r>
              <a:rPr lang="he-IL" sz="2400" dirty="0">
                <a:latin typeface="SBL Hebrew" pitchFamily="2" charset="-79"/>
                <a:cs typeface="SBL Hebrew" pitchFamily="2" charset="-79"/>
              </a:rPr>
              <a:t>אֵפוֹד֙ וּתְרָפִ֔ים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וַיְמַלֵּ֗א </a:t>
            </a:r>
            <a:r>
              <a:rPr lang="he-IL" sz="2400" dirty="0">
                <a:latin typeface="SBL Hebrew" pitchFamily="2" charset="-79"/>
                <a:cs typeface="SBL Hebrew" pitchFamily="2" charset="-79"/>
              </a:rPr>
              <a:t>אֶת־יַ֤ד אַחַד֙ מִבָּנָ֔יו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וַיְהִי־ל֖וֹ </a:t>
            </a:r>
            <a:r>
              <a:rPr lang="he-IL" sz="2400" dirty="0">
                <a:latin typeface="SBL Hebrew" pitchFamily="2" charset="-79"/>
                <a:cs typeface="SBL Hebrew" pitchFamily="2" charset="-79"/>
              </a:rPr>
              <a:t>לְכֹהֵֽן</a:t>
            </a:r>
            <a:r>
              <a:rPr lang="he-IL" sz="2400" dirty="0" smtClean="0">
                <a:latin typeface="SBL Hebrew" pitchFamily="2" charset="-79"/>
                <a:cs typeface="SBL Hebrew" pitchFamily="2" charset="-79"/>
              </a:rPr>
              <a:t>׃</a:t>
            </a:r>
            <a:endParaRPr lang="he-IL" sz="2400" dirty="0">
              <a:latin typeface="SBL Hebrew" pitchFamily="2" charset="-79"/>
              <a:cs typeface="SBL Hebrew" pitchFamily="2" charset="-79"/>
            </a:endParaRPr>
          </a:p>
        </p:txBody>
      </p:sp>
      <p:sp>
        <p:nvSpPr>
          <p:cNvPr id="6" name="TextBox 5"/>
          <p:cNvSpPr txBox="1"/>
          <p:nvPr/>
        </p:nvSpPr>
        <p:spPr>
          <a:xfrm>
            <a:off x="4572000" y="1312217"/>
            <a:ext cx="1766038" cy="276999"/>
          </a:xfrm>
          <a:prstGeom prst="rect">
            <a:avLst/>
          </a:prstGeom>
          <a:noFill/>
        </p:spPr>
        <p:txBody>
          <a:bodyPr wrap="square" rtlCol="0">
            <a:spAutoFit/>
          </a:bodyPr>
          <a:lstStyle/>
          <a:p>
            <a:r>
              <a:rPr lang="en-US" sz="1200" dirty="0" smtClean="0">
                <a:solidFill>
                  <a:srgbClr val="FF33CC"/>
                </a:solidFill>
              </a:rPr>
              <a:t>Mother had some money</a:t>
            </a:r>
            <a:endParaRPr lang="en-CA" sz="1200" dirty="0">
              <a:solidFill>
                <a:srgbClr val="FF33CC"/>
              </a:solidFill>
            </a:endParaRPr>
          </a:p>
        </p:txBody>
      </p:sp>
      <p:sp>
        <p:nvSpPr>
          <p:cNvPr id="18" name="TextBox 17"/>
          <p:cNvSpPr txBox="1"/>
          <p:nvPr/>
        </p:nvSpPr>
        <p:spPr>
          <a:xfrm>
            <a:off x="4572000" y="2743200"/>
            <a:ext cx="1766038" cy="276999"/>
          </a:xfrm>
          <a:prstGeom prst="rect">
            <a:avLst/>
          </a:prstGeom>
          <a:noFill/>
        </p:spPr>
        <p:txBody>
          <a:bodyPr wrap="square" rtlCol="0">
            <a:spAutoFit/>
          </a:bodyPr>
          <a:lstStyle/>
          <a:p>
            <a:r>
              <a:rPr lang="en-US" sz="1200" dirty="0" smtClean="0">
                <a:solidFill>
                  <a:srgbClr val="0000FF"/>
                </a:solidFill>
              </a:rPr>
              <a:t>Son took the money</a:t>
            </a:r>
            <a:endParaRPr lang="en-CA" sz="1200" dirty="0">
              <a:solidFill>
                <a:srgbClr val="0000FF"/>
              </a:solidFill>
            </a:endParaRPr>
          </a:p>
        </p:txBody>
      </p:sp>
      <p:sp>
        <p:nvSpPr>
          <p:cNvPr id="20" name="TextBox 19"/>
          <p:cNvSpPr txBox="1"/>
          <p:nvPr/>
        </p:nvSpPr>
        <p:spPr>
          <a:xfrm>
            <a:off x="4572000" y="3914001"/>
            <a:ext cx="1981200" cy="276999"/>
          </a:xfrm>
          <a:prstGeom prst="rect">
            <a:avLst/>
          </a:prstGeom>
          <a:noFill/>
        </p:spPr>
        <p:txBody>
          <a:bodyPr wrap="square" rtlCol="0">
            <a:spAutoFit/>
          </a:bodyPr>
          <a:lstStyle/>
          <a:p>
            <a:r>
              <a:rPr lang="en-US" sz="1200" dirty="0" smtClean="0">
                <a:solidFill>
                  <a:srgbClr val="FF33CC"/>
                </a:solidFill>
              </a:rPr>
              <a:t>Now mother has the money</a:t>
            </a:r>
            <a:endParaRPr lang="en-CA" sz="1200" dirty="0">
              <a:solidFill>
                <a:srgbClr val="FF33CC"/>
              </a:solidFill>
            </a:endParaRPr>
          </a:p>
        </p:txBody>
      </p:sp>
      <p:sp>
        <p:nvSpPr>
          <p:cNvPr id="21" name="TextBox 20"/>
          <p:cNvSpPr txBox="1"/>
          <p:nvPr/>
        </p:nvSpPr>
        <p:spPr>
          <a:xfrm>
            <a:off x="4572000" y="5667375"/>
            <a:ext cx="1981200" cy="276999"/>
          </a:xfrm>
          <a:prstGeom prst="rect">
            <a:avLst/>
          </a:prstGeom>
          <a:noFill/>
        </p:spPr>
        <p:txBody>
          <a:bodyPr wrap="square" rtlCol="0">
            <a:spAutoFit/>
          </a:bodyPr>
          <a:lstStyle/>
          <a:p>
            <a:r>
              <a:rPr lang="en-US" sz="1200" dirty="0" smtClean="0">
                <a:solidFill>
                  <a:srgbClr val="0000FF"/>
                </a:solidFill>
              </a:rPr>
              <a:t>Now son has the money</a:t>
            </a:r>
            <a:endParaRPr lang="en-CA" sz="1200" dirty="0">
              <a:solidFill>
                <a:srgbClr val="0000FF"/>
              </a:solidFill>
            </a:endParaRPr>
          </a:p>
        </p:txBody>
      </p:sp>
      <p:sp>
        <p:nvSpPr>
          <p:cNvPr id="22" name="TextBox 21"/>
          <p:cNvSpPr txBox="1"/>
          <p:nvPr/>
        </p:nvSpPr>
        <p:spPr>
          <a:xfrm>
            <a:off x="76200" y="180201"/>
            <a:ext cx="1981200" cy="276999"/>
          </a:xfrm>
          <a:prstGeom prst="rect">
            <a:avLst/>
          </a:prstGeom>
          <a:noFill/>
        </p:spPr>
        <p:txBody>
          <a:bodyPr wrap="square" rtlCol="0">
            <a:spAutoFit/>
          </a:bodyPr>
          <a:lstStyle/>
          <a:p>
            <a:r>
              <a:rPr lang="en-US" sz="1200" dirty="0" smtClean="0">
                <a:solidFill>
                  <a:srgbClr val="FF33CC"/>
                </a:solidFill>
              </a:rPr>
              <a:t>Now mother has the money</a:t>
            </a:r>
            <a:endParaRPr lang="en-CA" sz="1200" dirty="0">
              <a:solidFill>
                <a:srgbClr val="FF33CC"/>
              </a:solidFill>
            </a:endParaRPr>
          </a:p>
        </p:txBody>
      </p:sp>
      <p:sp>
        <p:nvSpPr>
          <p:cNvPr id="23" name="TextBox 22"/>
          <p:cNvSpPr txBox="1"/>
          <p:nvPr/>
        </p:nvSpPr>
        <p:spPr>
          <a:xfrm>
            <a:off x="76200" y="1312216"/>
            <a:ext cx="1981200" cy="276999"/>
          </a:xfrm>
          <a:prstGeom prst="rect">
            <a:avLst/>
          </a:prstGeom>
          <a:noFill/>
        </p:spPr>
        <p:txBody>
          <a:bodyPr wrap="square" rtlCol="0">
            <a:spAutoFit/>
          </a:bodyPr>
          <a:lstStyle/>
          <a:p>
            <a:r>
              <a:rPr lang="en-US" sz="1200" dirty="0" smtClean="0">
                <a:solidFill>
                  <a:srgbClr val="FF33CC"/>
                </a:solidFill>
              </a:rPr>
              <a:t>Mother pays the refiner</a:t>
            </a:r>
            <a:endParaRPr lang="en-CA" sz="1200" dirty="0">
              <a:solidFill>
                <a:srgbClr val="FF33CC"/>
              </a:solidFill>
            </a:endParaRPr>
          </a:p>
        </p:txBody>
      </p:sp>
      <p:sp>
        <p:nvSpPr>
          <p:cNvPr id="24" name="TextBox 23"/>
          <p:cNvSpPr txBox="1"/>
          <p:nvPr/>
        </p:nvSpPr>
        <p:spPr>
          <a:xfrm>
            <a:off x="228600" y="5229225"/>
            <a:ext cx="3962400" cy="1169551"/>
          </a:xfrm>
          <a:prstGeom prst="rect">
            <a:avLst/>
          </a:prstGeom>
          <a:noFill/>
          <a:ln>
            <a:solidFill>
              <a:schemeClr val="tx1"/>
            </a:solidFill>
          </a:ln>
        </p:spPr>
        <p:txBody>
          <a:bodyPr wrap="square" rtlCol="0">
            <a:spAutoFit/>
          </a:bodyPr>
          <a:lstStyle/>
          <a:p>
            <a:r>
              <a:rPr lang="en-US" sz="1400" dirty="0" smtClean="0"/>
              <a:t>Why does the mother give the money to her son, when she is going to pay the refiner in the next verse? </a:t>
            </a:r>
          </a:p>
          <a:p>
            <a:r>
              <a:rPr lang="en-US" sz="1400" dirty="0" smtClean="0"/>
              <a:t>He now has to give it back to her a second time so she can pay the refiner. (See NET Bible notes)</a:t>
            </a:r>
            <a:endParaRPr lang="en-CA" sz="1400" dirty="0"/>
          </a:p>
        </p:txBody>
      </p:sp>
      <p:cxnSp>
        <p:nvCxnSpPr>
          <p:cNvPr id="26" name="Straight Arrow Connector 25"/>
          <p:cNvCxnSpPr>
            <a:stCxn id="24" idx="3"/>
          </p:cNvCxnSpPr>
          <p:nvPr/>
        </p:nvCxnSpPr>
        <p:spPr>
          <a:xfrm>
            <a:off x="4191000" y="5814001"/>
            <a:ext cx="3048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a:xfrm>
            <a:off x="7848600" y="0"/>
            <a:ext cx="1066800" cy="304800"/>
          </a:xfrm>
        </p:spPr>
        <p:txBody>
          <a:bodyPr>
            <a:normAutofit/>
          </a:bodyPr>
          <a:lstStyle/>
          <a:p>
            <a:pPr algn="r"/>
            <a:r>
              <a:rPr lang="en-US" sz="1200" dirty="0" smtClean="0"/>
              <a:t>Judges 17:1-5</a:t>
            </a:r>
            <a:endParaRPr lang="en-US" sz="1200" dirty="0"/>
          </a:p>
        </p:txBody>
      </p:sp>
      <p:sp>
        <p:nvSpPr>
          <p:cNvPr id="13" name="Title 1"/>
          <p:cNvSpPr txBox="1">
            <a:spLocks/>
          </p:cNvSpPr>
          <p:nvPr/>
        </p:nvSpPr>
        <p:spPr>
          <a:xfrm>
            <a:off x="8915400" y="485775"/>
            <a:ext cx="228600" cy="304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000" dirty="0" smtClean="0"/>
              <a:t>1</a:t>
            </a:r>
            <a:endParaRPr lang="en-US" sz="1000" dirty="0"/>
          </a:p>
        </p:txBody>
      </p:sp>
      <p:sp>
        <p:nvSpPr>
          <p:cNvPr id="14" name="Title 1"/>
          <p:cNvSpPr txBox="1">
            <a:spLocks/>
          </p:cNvSpPr>
          <p:nvPr/>
        </p:nvSpPr>
        <p:spPr>
          <a:xfrm>
            <a:off x="8915400" y="1200150"/>
            <a:ext cx="228600" cy="304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000" dirty="0" smtClean="0"/>
              <a:t>2</a:t>
            </a:r>
            <a:endParaRPr lang="en-US" sz="1000" dirty="0"/>
          </a:p>
        </p:txBody>
      </p:sp>
      <p:sp>
        <p:nvSpPr>
          <p:cNvPr id="19" name="Title 1"/>
          <p:cNvSpPr txBox="1">
            <a:spLocks/>
          </p:cNvSpPr>
          <p:nvPr/>
        </p:nvSpPr>
        <p:spPr>
          <a:xfrm>
            <a:off x="8915400" y="4133850"/>
            <a:ext cx="228600" cy="304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000" dirty="0" smtClean="0"/>
              <a:t>3</a:t>
            </a:r>
            <a:endParaRPr lang="en-US" sz="1000" dirty="0"/>
          </a:p>
        </p:txBody>
      </p:sp>
      <p:sp>
        <p:nvSpPr>
          <p:cNvPr id="25" name="Title 1"/>
          <p:cNvSpPr txBox="1">
            <a:spLocks/>
          </p:cNvSpPr>
          <p:nvPr/>
        </p:nvSpPr>
        <p:spPr>
          <a:xfrm>
            <a:off x="4076700" y="476250"/>
            <a:ext cx="228600" cy="304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000" dirty="0"/>
              <a:t>4</a:t>
            </a:r>
          </a:p>
        </p:txBody>
      </p:sp>
      <p:sp>
        <p:nvSpPr>
          <p:cNvPr id="27" name="Title 1"/>
          <p:cNvSpPr txBox="1">
            <a:spLocks/>
          </p:cNvSpPr>
          <p:nvPr/>
        </p:nvSpPr>
        <p:spPr>
          <a:xfrm>
            <a:off x="4076700" y="2700724"/>
            <a:ext cx="228600" cy="304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000" dirty="0"/>
              <a:t>5</a:t>
            </a:r>
          </a:p>
        </p:txBody>
      </p:sp>
    </p:spTree>
    <p:extLst>
      <p:ext uri="{BB962C8B-B14F-4D97-AF65-F5344CB8AC3E}">
        <p14:creationId xmlns:p14="http://schemas.microsoft.com/office/powerpoint/2010/main" val="13354261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ntent Placeholder 2"/>
          <p:cNvSpPr>
            <a:spLocks noGrp="1"/>
          </p:cNvSpPr>
          <p:nvPr>
            <p:ph idx="1"/>
          </p:nvPr>
        </p:nvSpPr>
        <p:spPr>
          <a:xfrm>
            <a:off x="4724400" y="457200"/>
            <a:ext cx="4267200" cy="6172200"/>
          </a:xfrm>
        </p:spPr>
        <p:txBody>
          <a:bodyPr>
            <a:normAutofit/>
          </a:bodyPr>
          <a:lstStyle/>
          <a:p>
            <a:pPr marL="0" indent="0" algn="r" defTabSz="457200" rtl="1">
              <a:spcBef>
                <a:spcPts val="0"/>
              </a:spcBef>
              <a:buNone/>
              <a:tabLst>
                <a:tab pos="228600" algn="r"/>
                <a:tab pos="457200" algn="r"/>
                <a:tab pos="685800" algn="r"/>
                <a:tab pos="914400" algn="r"/>
              </a:tabLst>
            </a:pPr>
            <a:r>
              <a:rPr lang="he-IL" sz="2400" dirty="0">
                <a:latin typeface="SBL Hebrew" pitchFamily="2" charset="-79"/>
                <a:cs typeface="SBL Hebrew" pitchFamily="2" charset="-79"/>
              </a:rPr>
              <a:t>וַֽיְהִי־אִ֥ישׁ מֵֽהַר־אֶפְרָ֖יִם וּשְׁמ֥וֹ מִיכָֽיְהוּ׃ </a:t>
            </a:r>
          </a:p>
          <a:p>
            <a:pPr marL="0" indent="0" algn="r" defTabSz="457200" rtl="1">
              <a:spcBef>
                <a:spcPts val="0"/>
              </a:spcBef>
              <a:buNone/>
              <a:tabLst>
                <a:tab pos="228600" algn="r"/>
                <a:tab pos="457200" algn="r"/>
                <a:tab pos="685800" algn="r"/>
                <a:tab pos="914400" algn="r"/>
              </a:tabLst>
            </a:pPr>
            <a:endParaRPr lang="he-IL" sz="2400" dirty="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a:latin typeface="SBL Hebrew" pitchFamily="2" charset="-79"/>
                <a:cs typeface="SBL Hebrew" pitchFamily="2" charset="-79"/>
              </a:rPr>
              <a:t>וַיֹּ֣אמֶר לְאִמּ֡וֹ </a:t>
            </a:r>
            <a:endParaRPr lang="he-IL"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smtClean="0">
                <a:latin typeface="SBL Hebrew" pitchFamily="2" charset="-79"/>
                <a:cs typeface="SBL Hebrew" pitchFamily="2" charset="-79"/>
              </a:rPr>
              <a:t>	</a:t>
            </a:r>
            <a:r>
              <a:rPr lang="he-IL" sz="2400" dirty="0">
                <a:latin typeface="SBL Hebrew" pitchFamily="2" charset="-79"/>
                <a:cs typeface="SBL Hebrew" pitchFamily="2" charset="-79"/>
              </a:rPr>
              <a:t>	</a:t>
            </a:r>
            <a:r>
              <a:rPr lang="he-IL" sz="2400" dirty="0" smtClean="0">
                <a:latin typeface="SBL Hebrew" pitchFamily="2" charset="-79"/>
                <a:cs typeface="SBL Hebrew" pitchFamily="2" charset="-79"/>
              </a:rPr>
              <a:t>אֶלֶף֩ </a:t>
            </a:r>
            <a:r>
              <a:rPr lang="he-IL" sz="2400" dirty="0">
                <a:latin typeface="SBL Hebrew" pitchFamily="2" charset="-79"/>
                <a:cs typeface="SBL Hebrew" pitchFamily="2" charset="-79"/>
              </a:rPr>
              <a:t>וּמֵאָ֨ה הַכֶּ֜סֶף אֲשֶׁ֣ר לֻֽקַּֽח־לָ֗ךְ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a:latin typeface="SBL Hebrew" pitchFamily="2" charset="-79"/>
                <a:cs typeface="SBL Hebrew" pitchFamily="2" charset="-79"/>
              </a:rPr>
              <a:t>	</a:t>
            </a:r>
            <a:r>
              <a:rPr lang="en-US" sz="2400" dirty="0" smtClean="0">
                <a:latin typeface="SBL Hebrew" pitchFamily="2" charset="-79"/>
                <a:cs typeface="SBL Hebrew" pitchFamily="2" charset="-79"/>
              </a:rPr>
              <a:t>	</a:t>
            </a:r>
            <a:r>
              <a:rPr lang="he-IL" sz="2400" dirty="0" smtClean="0">
                <a:latin typeface="SBL Hebrew" pitchFamily="2" charset="-79"/>
                <a:cs typeface="SBL Hebrew" pitchFamily="2" charset="-79"/>
              </a:rPr>
              <a:t>ואתי </a:t>
            </a:r>
            <a:r>
              <a:rPr lang="he-IL" sz="2400" dirty="0">
                <a:latin typeface="SBL Hebrew" pitchFamily="2" charset="-79"/>
                <a:cs typeface="SBL Hebrew" pitchFamily="2" charset="-79"/>
              </a:rPr>
              <a:t>וְאַ֤תְּ אָלִית֙ וְגַם֙ אָמַ֣רְתְּ בְּאָזְנַ֔י </a:t>
            </a:r>
            <a:endParaRPr lang="he-IL"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smtClean="0">
                <a:latin typeface="SBL Hebrew" pitchFamily="2" charset="-79"/>
                <a:cs typeface="SBL Hebrew" pitchFamily="2" charset="-79"/>
              </a:rPr>
              <a:t>	</a:t>
            </a:r>
            <a:r>
              <a:rPr lang="he-IL" sz="2400" dirty="0">
                <a:latin typeface="SBL Hebrew" pitchFamily="2" charset="-79"/>
                <a:cs typeface="SBL Hebrew" pitchFamily="2" charset="-79"/>
              </a:rPr>
              <a:t>	</a:t>
            </a:r>
            <a:r>
              <a:rPr lang="he-IL" sz="2400" dirty="0" smtClean="0">
                <a:latin typeface="SBL Hebrew" pitchFamily="2" charset="-79"/>
                <a:cs typeface="SBL Hebrew" pitchFamily="2" charset="-79"/>
              </a:rPr>
              <a:t>הִנֵּֽה־הַכֶּ֥סֶף </a:t>
            </a:r>
            <a:r>
              <a:rPr lang="he-IL" sz="2400" dirty="0">
                <a:latin typeface="SBL Hebrew" pitchFamily="2" charset="-79"/>
                <a:cs typeface="SBL Hebrew" pitchFamily="2" charset="-79"/>
              </a:rPr>
              <a:t>אִתִּ֖י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a:latin typeface="SBL Hebrew" pitchFamily="2" charset="-79"/>
                <a:cs typeface="SBL Hebrew" pitchFamily="2" charset="-79"/>
              </a:rPr>
              <a:t>	</a:t>
            </a:r>
            <a:r>
              <a:rPr lang="en-US" sz="2400" dirty="0" smtClean="0">
                <a:latin typeface="SBL Hebrew" pitchFamily="2" charset="-79"/>
                <a:cs typeface="SBL Hebrew" pitchFamily="2" charset="-79"/>
              </a:rPr>
              <a:t>	</a:t>
            </a:r>
            <a:r>
              <a:rPr lang="he-IL" sz="2400" dirty="0" smtClean="0">
                <a:latin typeface="SBL Hebrew" pitchFamily="2" charset="-79"/>
                <a:cs typeface="SBL Hebrew" pitchFamily="2" charset="-79"/>
              </a:rPr>
              <a:t>אֲנִ֣י </a:t>
            </a:r>
            <a:r>
              <a:rPr lang="he-IL" sz="2400" dirty="0">
                <a:latin typeface="SBL Hebrew" pitchFamily="2" charset="-79"/>
                <a:cs typeface="SBL Hebrew" pitchFamily="2" charset="-79"/>
              </a:rPr>
              <a:t>לְקַחְתִּ֑יו </a:t>
            </a:r>
            <a:endParaRPr lang="he-IL"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וַתֹּ֣אמֶר </a:t>
            </a:r>
            <a:r>
              <a:rPr lang="he-IL" sz="2400" dirty="0">
                <a:latin typeface="SBL Hebrew" pitchFamily="2" charset="-79"/>
                <a:cs typeface="SBL Hebrew" pitchFamily="2" charset="-79"/>
              </a:rPr>
              <a:t>אִמּ֔וֹ </a:t>
            </a:r>
            <a:endParaRPr lang="he-IL"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smtClean="0">
                <a:latin typeface="SBL Hebrew" pitchFamily="2" charset="-79"/>
                <a:cs typeface="SBL Hebrew" pitchFamily="2" charset="-79"/>
              </a:rPr>
              <a:t>	</a:t>
            </a:r>
            <a:r>
              <a:rPr lang="he-IL" sz="2400" dirty="0">
                <a:latin typeface="SBL Hebrew" pitchFamily="2" charset="-79"/>
                <a:cs typeface="SBL Hebrew" pitchFamily="2" charset="-79"/>
              </a:rPr>
              <a:t>	</a:t>
            </a:r>
            <a:r>
              <a:rPr lang="he-IL" sz="2400" dirty="0" smtClean="0">
                <a:latin typeface="SBL Hebrew" pitchFamily="2" charset="-79"/>
                <a:cs typeface="SBL Hebrew" pitchFamily="2" charset="-79"/>
              </a:rPr>
              <a:t>בָּר֥וּךְ </a:t>
            </a:r>
            <a:r>
              <a:rPr lang="he-IL" sz="2400" dirty="0">
                <a:latin typeface="SBL Hebrew" pitchFamily="2" charset="-79"/>
                <a:cs typeface="SBL Hebrew" pitchFamily="2" charset="-79"/>
              </a:rPr>
              <a:t>בְּנִ֖י לַיהוָֽה׃ </a:t>
            </a:r>
          </a:p>
          <a:p>
            <a:pPr marL="0" indent="0" algn="r" defTabSz="457200" rtl="1">
              <a:spcBef>
                <a:spcPts val="0"/>
              </a:spcBef>
              <a:buNone/>
              <a:tabLst>
                <a:tab pos="228600" algn="r"/>
                <a:tab pos="457200" algn="r"/>
                <a:tab pos="685800" algn="r"/>
                <a:tab pos="914400" algn="r"/>
              </a:tabLst>
            </a:pPr>
            <a:endParaRPr lang="he-IL" sz="2400" dirty="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a:latin typeface="SBL Hebrew" pitchFamily="2" charset="-79"/>
                <a:cs typeface="SBL Hebrew" pitchFamily="2" charset="-79"/>
              </a:rPr>
              <a:t>וַיָּ֛שֶׁב אֶת־אֶֽלֶף־וּמֵאָ֥ה הַכֶּ֖סֶף לְאִמּ֑וֹ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וַתֹּ֣אמֶר </a:t>
            </a:r>
            <a:r>
              <a:rPr lang="he-IL" sz="2400" dirty="0">
                <a:latin typeface="SBL Hebrew" pitchFamily="2" charset="-79"/>
                <a:cs typeface="SBL Hebrew" pitchFamily="2" charset="-79"/>
              </a:rPr>
              <a:t>אִמּ֡וֹ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smtClean="0">
                <a:latin typeface="SBL Hebrew" pitchFamily="2" charset="-79"/>
                <a:cs typeface="SBL Hebrew" pitchFamily="2" charset="-79"/>
              </a:rPr>
              <a:t>	</a:t>
            </a:r>
            <a:r>
              <a:rPr lang="en-US" sz="2400" dirty="0">
                <a:latin typeface="SBL Hebrew" pitchFamily="2" charset="-79"/>
                <a:cs typeface="SBL Hebrew" pitchFamily="2" charset="-79"/>
              </a:rPr>
              <a:t>	</a:t>
            </a:r>
            <a:r>
              <a:rPr lang="he-IL" sz="2400" dirty="0" smtClean="0">
                <a:latin typeface="SBL Hebrew" pitchFamily="2" charset="-79"/>
                <a:cs typeface="SBL Hebrew" pitchFamily="2" charset="-79"/>
              </a:rPr>
              <a:t>הַקְדֵּ֣שׁ </a:t>
            </a:r>
            <a:r>
              <a:rPr lang="he-IL" sz="2400" dirty="0">
                <a:latin typeface="SBL Hebrew" pitchFamily="2" charset="-79"/>
                <a:cs typeface="SBL Hebrew" pitchFamily="2" charset="-79"/>
              </a:rPr>
              <a:t>הִקְדַּ֣שְׁתִּי אֶת־הַכֶּסֶף֩ לַיהוָ֨ה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smtClean="0">
                <a:latin typeface="SBL Hebrew" pitchFamily="2" charset="-79"/>
                <a:cs typeface="SBL Hebrew" pitchFamily="2" charset="-79"/>
              </a:rPr>
              <a:t>	</a:t>
            </a:r>
            <a:r>
              <a:rPr lang="en-US" sz="2400" dirty="0">
                <a:latin typeface="SBL Hebrew" pitchFamily="2" charset="-79"/>
                <a:cs typeface="SBL Hebrew" pitchFamily="2" charset="-79"/>
              </a:rPr>
              <a:t>	</a:t>
            </a:r>
            <a:r>
              <a:rPr lang="en-US" sz="2400" dirty="0" smtClean="0">
                <a:latin typeface="SBL Hebrew" pitchFamily="2" charset="-79"/>
                <a:cs typeface="SBL Hebrew" pitchFamily="2" charset="-79"/>
              </a:rPr>
              <a:t>	</a:t>
            </a:r>
            <a:r>
              <a:rPr lang="he-IL" sz="2400" dirty="0" smtClean="0">
                <a:latin typeface="SBL Hebrew" pitchFamily="2" charset="-79"/>
                <a:cs typeface="SBL Hebrew" pitchFamily="2" charset="-79"/>
              </a:rPr>
              <a:t>מִיָּדִ֜י </a:t>
            </a:r>
            <a:r>
              <a:rPr lang="he-IL" sz="2400" dirty="0">
                <a:latin typeface="SBL Hebrew" pitchFamily="2" charset="-79"/>
                <a:cs typeface="SBL Hebrew" pitchFamily="2" charset="-79"/>
              </a:rPr>
              <a:t>לִבְנִ֗י לַֽעֲשׂוֹת֙ פֶּ֣סֶל וּמַסֵּכָ֔ה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a:latin typeface="SBL Hebrew" pitchFamily="2" charset="-79"/>
                <a:cs typeface="SBL Hebrew" pitchFamily="2" charset="-79"/>
              </a:rPr>
              <a:t>	</a:t>
            </a:r>
            <a:r>
              <a:rPr lang="en-US" sz="2400" dirty="0" smtClean="0">
                <a:latin typeface="SBL Hebrew" pitchFamily="2" charset="-79"/>
                <a:cs typeface="SBL Hebrew" pitchFamily="2" charset="-79"/>
              </a:rPr>
              <a:t>	</a:t>
            </a:r>
            <a:r>
              <a:rPr lang="he-IL" sz="2400" dirty="0" smtClean="0">
                <a:latin typeface="SBL Hebrew" pitchFamily="2" charset="-79"/>
                <a:cs typeface="SBL Hebrew" pitchFamily="2" charset="-79"/>
              </a:rPr>
              <a:t>וְעַתָּ֖ה </a:t>
            </a:r>
            <a:r>
              <a:rPr lang="he-IL" sz="2400" dirty="0">
                <a:latin typeface="SBL Hebrew" pitchFamily="2" charset="-79"/>
                <a:cs typeface="SBL Hebrew" pitchFamily="2" charset="-79"/>
              </a:rPr>
              <a:t>אֲשִׁיבֶ֥נּוּ לָֽךְ׃ </a:t>
            </a:r>
          </a:p>
          <a:p>
            <a:pPr marL="0" indent="0" algn="r" defTabSz="457200" rtl="1">
              <a:spcBef>
                <a:spcPts val="0"/>
              </a:spcBef>
              <a:buNone/>
              <a:tabLst>
                <a:tab pos="228600" algn="r"/>
                <a:tab pos="457200" algn="r"/>
                <a:tab pos="685800" algn="r"/>
                <a:tab pos="914400" algn="r"/>
              </a:tabLst>
            </a:pPr>
            <a:endParaRPr lang="he-IL" sz="2400" dirty="0">
              <a:latin typeface="SBL Hebrew" pitchFamily="2" charset="-79"/>
              <a:cs typeface="SBL Hebrew" pitchFamily="2" charset="-79"/>
            </a:endParaRPr>
          </a:p>
        </p:txBody>
      </p:sp>
      <p:sp>
        <p:nvSpPr>
          <p:cNvPr id="17" name="Content Placeholder 2"/>
          <p:cNvSpPr txBox="1">
            <a:spLocks/>
          </p:cNvSpPr>
          <p:nvPr/>
        </p:nvSpPr>
        <p:spPr>
          <a:xfrm>
            <a:off x="152400" y="457200"/>
            <a:ext cx="4038600" cy="6172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spcBef>
                <a:spcPts val="0"/>
              </a:spcBef>
              <a:buNone/>
              <a:tabLst>
                <a:tab pos="228600" algn="r"/>
                <a:tab pos="457200" algn="r"/>
                <a:tab pos="685800" algn="r"/>
                <a:tab pos="914400" algn="r"/>
              </a:tabLst>
            </a:pPr>
            <a:r>
              <a:rPr lang="he-IL" sz="2400" dirty="0">
                <a:latin typeface="SBL Hebrew" pitchFamily="2" charset="-79"/>
                <a:cs typeface="SBL Hebrew" pitchFamily="2" charset="-79"/>
              </a:rPr>
              <a:t>וַיָּ֥שֶׁב אֶת־הַכֶּ֖סֶף לְאִמּ֑וֹ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וַתִּקַּ֣ח </a:t>
            </a:r>
            <a:r>
              <a:rPr lang="he-IL" sz="2400" dirty="0">
                <a:latin typeface="SBL Hebrew" pitchFamily="2" charset="-79"/>
                <a:cs typeface="SBL Hebrew" pitchFamily="2" charset="-79"/>
              </a:rPr>
              <a:t>אִמּוֹ֩ מָאתַ֨יִם כֶּ֜סֶף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וַתִּתְּנֵ֣הוּ </a:t>
            </a:r>
            <a:r>
              <a:rPr lang="he-IL" sz="2400" dirty="0">
                <a:latin typeface="SBL Hebrew" pitchFamily="2" charset="-79"/>
                <a:cs typeface="SBL Hebrew" pitchFamily="2" charset="-79"/>
              </a:rPr>
              <a:t>לַצּוֹרֵ֗ף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וַֽיַּעֲשֵׂ֙הוּ֙ </a:t>
            </a:r>
            <a:r>
              <a:rPr lang="he-IL" sz="2400" dirty="0">
                <a:latin typeface="SBL Hebrew" pitchFamily="2" charset="-79"/>
                <a:cs typeface="SBL Hebrew" pitchFamily="2" charset="-79"/>
              </a:rPr>
              <a:t>פֶּ֣סֶל וּמַסֵּכָ֔ה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וַיְהִ֖י </a:t>
            </a:r>
            <a:r>
              <a:rPr lang="he-IL" sz="2400" dirty="0">
                <a:latin typeface="SBL Hebrew" pitchFamily="2" charset="-79"/>
                <a:cs typeface="SBL Hebrew" pitchFamily="2" charset="-79"/>
              </a:rPr>
              <a:t>בְּבֵ֥ית מִיכָֽיְהוּ׃ </a:t>
            </a:r>
          </a:p>
          <a:p>
            <a:pPr marL="0" indent="0" algn="r" defTabSz="457200" rtl="1">
              <a:spcBef>
                <a:spcPts val="0"/>
              </a:spcBef>
              <a:buNone/>
              <a:tabLst>
                <a:tab pos="228600" algn="r"/>
                <a:tab pos="457200" algn="r"/>
                <a:tab pos="685800" algn="r"/>
                <a:tab pos="914400" algn="r"/>
              </a:tabLst>
            </a:pPr>
            <a:endParaRPr lang="he-IL" sz="2400" dirty="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smtClean="0">
                <a:latin typeface="SBL Hebrew" pitchFamily="2" charset="-79"/>
                <a:cs typeface="SBL Hebrew" pitchFamily="2" charset="-79"/>
              </a:rPr>
              <a:t>	</a:t>
            </a:r>
            <a:r>
              <a:rPr lang="he-IL" sz="2400" dirty="0" smtClean="0">
                <a:latin typeface="SBL Hebrew" pitchFamily="2" charset="-79"/>
                <a:cs typeface="SBL Hebrew" pitchFamily="2" charset="-79"/>
              </a:rPr>
              <a:t>וְהָאִ֣ישׁ </a:t>
            </a:r>
            <a:r>
              <a:rPr lang="he-IL" sz="2400" dirty="0">
                <a:latin typeface="SBL Hebrew" pitchFamily="2" charset="-79"/>
                <a:cs typeface="SBL Hebrew" pitchFamily="2" charset="-79"/>
              </a:rPr>
              <a:t>מִיכָ֔ה ל֖וֹ בֵּ֣ית אֱלֹהִ֑ים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וַיַּ֤עַשׂ </a:t>
            </a:r>
            <a:r>
              <a:rPr lang="he-IL" sz="2400" dirty="0">
                <a:latin typeface="SBL Hebrew" pitchFamily="2" charset="-79"/>
                <a:cs typeface="SBL Hebrew" pitchFamily="2" charset="-79"/>
              </a:rPr>
              <a:t>אֵפוֹד֙ וּתְרָפִ֔ים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וַיְמַלֵּ֗א </a:t>
            </a:r>
            <a:r>
              <a:rPr lang="he-IL" sz="2400" dirty="0">
                <a:latin typeface="SBL Hebrew" pitchFamily="2" charset="-79"/>
                <a:cs typeface="SBL Hebrew" pitchFamily="2" charset="-79"/>
              </a:rPr>
              <a:t>אֶת־יַ֤ד אַחַד֙ מִבָּנָ֔יו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וַיְהִי־ל֖וֹ </a:t>
            </a:r>
            <a:r>
              <a:rPr lang="he-IL" sz="2400" dirty="0">
                <a:latin typeface="SBL Hebrew" pitchFamily="2" charset="-79"/>
                <a:cs typeface="SBL Hebrew" pitchFamily="2" charset="-79"/>
              </a:rPr>
              <a:t>לְכֹהֵֽן</a:t>
            </a:r>
            <a:r>
              <a:rPr lang="he-IL" sz="2400" dirty="0" smtClean="0">
                <a:latin typeface="SBL Hebrew" pitchFamily="2" charset="-79"/>
                <a:cs typeface="SBL Hebrew" pitchFamily="2" charset="-79"/>
              </a:rPr>
              <a:t>׃</a:t>
            </a:r>
            <a:endParaRPr lang="he-IL" sz="2400" dirty="0">
              <a:latin typeface="SBL Hebrew" pitchFamily="2" charset="-79"/>
              <a:cs typeface="SBL Hebrew" pitchFamily="2" charset="-79"/>
            </a:endParaRPr>
          </a:p>
        </p:txBody>
      </p:sp>
      <p:sp>
        <p:nvSpPr>
          <p:cNvPr id="6" name="TextBox 5"/>
          <p:cNvSpPr txBox="1"/>
          <p:nvPr/>
        </p:nvSpPr>
        <p:spPr>
          <a:xfrm>
            <a:off x="4572000" y="1312217"/>
            <a:ext cx="1766038" cy="276999"/>
          </a:xfrm>
          <a:prstGeom prst="rect">
            <a:avLst/>
          </a:prstGeom>
          <a:noFill/>
        </p:spPr>
        <p:txBody>
          <a:bodyPr wrap="square" rtlCol="0">
            <a:spAutoFit/>
          </a:bodyPr>
          <a:lstStyle/>
          <a:p>
            <a:r>
              <a:rPr lang="en-US" sz="1200" dirty="0" smtClean="0">
                <a:solidFill>
                  <a:srgbClr val="FF33CC"/>
                </a:solidFill>
              </a:rPr>
              <a:t>Mother had some money</a:t>
            </a:r>
            <a:endParaRPr lang="en-CA" sz="1200" dirty="0">
              <a:solidFill>
                <a:srgbClr val="FF33CC"/>
              </a:solidFill>
            </a:endParaRPr>
          </a:p>
        </p:txBody>
      </p:sp>
      <p:sp>
        <p:nvSpPr>
          <p:cNvPr id="18" name="TextBox 17"/>
          <p:cNvSpPr txBox="1"/>
          <p:nvPr/>
        </p:nvSpPr>
        <p:spPr>
          <a:xfrm>
            <a:off x="4572000" y="2743200"/>
            <a:ext cx="1766038" cy="276999"/>
          </a:xfrm>
          <a:prstGeom prst="rect">
            <a:avLst/>
          </a:prstGeom>
          <a:noFill/>
        </p:spPr>
        <p:txBody>
          <a:bodyPr wrap="square" rtlCol="0">
            <a:spAutoFit/>
          </a:bodyPr>
          <a:lstStyle/>
          <a:p>
            <a:r>
              <a:rPr lang="en-US" sz="1200" dirty="0" smtClean="0">
                <a:solidFill>
                  <a:srgbClr val="0000FF"/>
                </a:solidFill>
              </a:rPr>
              <a:t>Son took the money</a:t>
            </a:r>
            <a:endParaRPr lang="en-CA" sz="1200" dirty="0">
              <a:solidFill>
                <a:srgbClr val="0000FF"/>
              </a:solidFill>
            </a:endParaRPr>
          </a:p>
        </p:txBody>
      </p:sp>
      <p:sp>
        <p:nvSpPr>
          <p:cNvPr id="20" name="TextBox 19"/>
          <p:cNvSpPr txBox="1"/>
          <p:nvPr/>
        </p:nvSpPr>
        <p:spPr>
          <a:xfrm>
            <a:off x="4572000" y="3914001"/>
            <a:ext cx="1981200" cy="276999"/>
          </a:xfrm>
          <a:prstGeom prst="rect">
            <a:avLst/>
          </a:prstGeom>
          <a:noFill/>
        </p:spPr>
        <p:txBody>
          <a:bodyPr wrap="square" rtlCol="0">
            <a:spAutoFit/>
          </a:bodyPr>
          <a:lstStyle/>
          <a:p>
            <a:r>
              <a:rPr lang="en-US" sz="1200" dirty="0" smtClean="0">
                <a:solidFill>
                  <a:srgbClr val="FF33CC"/>
                </a:solidFill>
              </a:rPr>
              <a:t>Now mother has the money</a:t>
            </a:r>
            <a:endParaRPr lang="en-CA" sz="1200" dirty="0">
              <a:solidFill>
                <a:srgbClr val="FF33CC"/>
              </a:solidFill>
            </a:endParaRPr>
          </a:p>
        </p:txBody>
      </p:sp>
      <p:sp>
        <p:nvSpPr>
          <p:cNvPr id="21" name="TextBox 20"/>
          <p:cNvSpPr txBox="1"/>
          <p:nvPr/>
        </p:nvSpPr>
        <p:spPr>
          <a:xfrm>
            <a:off x="4572000" y="5667375"/>
            <a:ext cx="1981200" cy="276999"/>
          </a:xfrm>
          <a:prstGeom prst="rect">
            <a:avLst/>
          </a:prstGeom>
          <a:noFill/>
        </p:spPr>
        <p:txBody>
          <a:bodyPr wrap="square" rtlCol="0">
            <a:spAutoFit/>
          </a:bodyPr>
          <a:lstStyle/>
          <a:p>
            <a:r>
              <a:rPr lang="en-US" sz="1200" dirty="0" smtClean="0">
                <a:solidFill>
                  <a:srgbClr val="0000FF"/>
                </a:solidFill>
              </a:rPr>
              <a:t>Now son has the money</a:t>
            </a:r>
            <a:endParaRPr lang="en-CA" sz="1200" dirty="0">
              <a:solidFill>
                <a:srgbClr val="0000FF"/>
              </a:solidFill>
            </a:endParaRPr>
          </a:p>
        </p:txBody>
      </p:sp>
      <p:sp>
        <p:nvSpPr>
          <p:cNvPr id="22" name="TextBox 21"/>
          <p:cNvSpPr txBox="1"/>
          <p:nvPr/>
        </p:nvSpPr>
        <p:spPr>
          <a:xfrm>
            <a:off x="76200" y="180201"/>
            <a:ext cx="1981200" cy="276999"/>
          </a:xfrm>
          <a:prstGeom prst="rect">
            <a:avLst/>
          </a:prstGeom>
          <a:noFill/>
        </p:spPr>
        <p:txBody>
          <a:bodyPr wrap="square" rtlCol="0">
            <a:spAutoFit/>
          </a:bodyPr>
          <a:lstStyle/>
          <a:p>
            <a:r>
              <a:rPr lang="en-US" sz="1200" dirty="0" smtClean="0">
                <a:solidFill>
                  <a:srgbClr val="FF33CC"/>
                </a:solidFill>
              </a:rPr>
              <a:t>Now mother has the money</a:t>
            </a:r>
            <a:endParaRPr lang="en-CA" sz="1200" dirty="0">
              <a:solidFill>
                <a:srgbClr val="FF33CC"/>
              </a:solidFill>
            </a:endParaRPr>
          </a:p>
        </p:txBody>
      </p:sp>
      <p:sp>
        <p:nvSpPr>
          <p:cNvPr id="23" name="TextBox 22"/>
          <p:cNvSpPr txBox="1"/>
          <p:nvPr/>
        </p:nvSpPr>
        <p:spPr>
          <a:xfrm>
            <a:off x="76200" y="1312216"/>
            <a:ext cx="1981200" cy="276999"/>
          </a:xfrm>
          <a:prstGeom prst="rect">
            <a:avLst/>
          </a:prstGeom>
          <a:noFill/>
        </p:spPr>
        <p:txBody>
          <a:bodyPr wrap="square" rtlCol="0">
            <a:spAutoFit/>
          </a:bodyPr>
          <a:lstStyle/>
          <a:p>
            <a:r>
              <a:rPr lang="en-US" sz="1200" dirty="0" smtClean="0">
                <a:solidFill>
                  <a:srgbClr val="FF33CC"/>
                </a:solidFill>
              </a:rPr>
              <a:t>Mother pays the refiner</a:t>
            </a:r>
            <a:endParaRPr lang="en-CA" sz="1200" dirty="0">
              <a:solidFill>
                <a:srgbClr val="FF33CC"/>
              </a:solidFill>
            </a:endParaRPr>
          </a:p>
        </p:txBody>
      </p:sp>
      <p:sp>
        <p:nvSpPr>
          <p:cNvPr id="24" name="TextBox 23"/>
          <p:cNvSpPr txBox="1"/>
          <p:nvPr/>
        </p:nvSpPr>
        <p:spPr>
          <a:xfrm>
            <a:off x="228600" y="5229225"/>
            <a:ext cx="3962400" cy="1169551"/>
          </a:xfrm>
          <a:prstGeom prst="rect">
            <a:avLst/>
          </a:prstGeom>
          <a:noFill/>
          <a:ln>
            <a:solidFill>
              <a:schemeClr val="tx1"/>
            </a:solidFill>
          </a:ln>
        </p:spPr>
        <p:txBody>
          <a:bodyPr wrap="square" rtlCol="0">
            <a:spAutoFit/>
          </a:bodyPr>
          <a:lstStyle/>
          <a:p>
            <a:r>
              <a:rPr lang="en-US" sz="1400" dirty="0" smtClean="0"/>
              <a:t>Why does the mother give the money to her son, when she is going to pay the refiner in the next verse? </a:t>
            </a:r>
          </a:p>
          <a:p>
            <a:r>
              <a:rPr lang="en-US" sz="1400" dirty="0" smtClean="0"/>
              <a:t>He now has to give it back to her a second time so she can pay the refiner. (See NET Bible notes)</a:t>
            </a:r>
            <a:endParaRPr lang="en-CA" sz="1400" dirty="0"/>
          </a:p>
        </p:txBody>
      </p:sp>
      <p:cxnSp>
        <p:nvCxnSpPr>
          <p:cNvPr id="26" name="Straight Arrow Connector 25"/>
          <p:cNvCxnSpPr>
            <a:stCxn id="24" idx="3"/>
          </p:cNvCxnSpPr>
          <p:nvPr/>
        </p:nvCxnSpPr>
        <p:spPr>
          <a:xfrm>
            <a:off x="4191000" y="5814001"/>
            <a:ext cx="3048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a:xfrm>
            <a:off x="7848600" y="0"/>
            <a:ext cx="1066800" cy="304800"/>
          </a:xfrm>
        </p:spPr>
        <p:txBody>
          <a:bodyPr>
            <a:normAutofit/>
          </a:bodyPr>
          <a:lstStyle/>
          <a:p>
            <a:pPr algn="r"/>
            <a:r>
              <a:rPr lang="en-US" sz="1200" dirty="0" smtClean="0"/>
              <a:t>Judges 17:1-5</a:t>
            </a:r>
            <a:endParaRPr lang="en-US" sz="1200" dirty="0"/>
          </a:p>
        </p:txBody>
      </p:sp>
      <p:sp>
        <p:nvSpPr>
          <p:cNvPr id="13" name="Title 1"/>
          <p:cNvSpPr txBox="1">
            <a:spLocks/>
          </p:cNvSpPr>
          <p:nvPr/>
        </p:nvSpPr>
        <p:spPr>
          <a:xfrm>
            <a:off x="8915400" y="485775"/>
            <a:ext cx="228600" cy="304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000" dirty="0" smtClean="0"/>
              <a:t>1</a:t>
            </a:r>
            <a:endParaRPr lang="en-US" sz="1000" dirty="0"/>
          </a:p>
        </p:txBody>
      </p:sp>
      <p:sp>
        <p:nvSpPr>
          <p:cNvPr id="14" name="Title 1"/>
          <p:cNvSpPr txBox="1">
            <a:spLocks/>
          </p:cNvSpPr>
          <p:nvPr/>
        </p:nvSpPr>
        <p:spPr>
          <a:xfrm>
            <a:off x="8915400" y="1200150"/>
            <a:ext cx="228600" cy="304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000" dirty="0" smtClean="0"/>
              <a:t>2</a:t>
            </a:r>
            <a:endParaRPr lang="en-US" sz="1000" dirty="0"/>
          </a:p>
        </p:txBody>
      </p:sp>
      <p:sp>
        <p:nvSpPr>
          <p:cNvPr id="19" name="Title 1"/>
          <p:cNvSpPr txBox="1">
            <a:spLocks/>
          </p:cNvSpPr>
          <p:nvPr/>
        </p:nvSpPr>
        <p:spPr>
          <a:xfrm>
            <a:off x="8915400" y="4133850"/>
            <a:ext cx="228600" cy="304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000" dirty="0" smtClean="0"/>
              <a:t>3</a:t>
            </a:r>
            <a:endParaRPr lang="en-US" sz="1000" dirty="0"/>
          </a:p>
        </p:txBody>
      </p:sp>
      <p:sp>
        <p:nvSpPr>
          <p:cNvPr id="25" name="Title 1"/>
          <p:cNvSpPr txBox="1">
            <a:spLocks/>
          </p:cNvSpPr>
          <p:nvPr/>
        </p:nvSpPr>
        <p:spPr>
          <a:xfrm>
            <a:off x="4076700" y="476250"/>
            <a:ext cx="228600" cy="304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000" dirty="0"/>
              <a:t>4</a:t>
            </a:r>
          </a:p>
        </p:txBody>
      </p:sp>
      <p:sp>
        <p:nvSpPr>
          <p:cNvPr id="27" name="Title 1"/>
          <p:cNvSpPr txBox="1">
            <a:spLocks/>
          </p:cNvSpPr>
          <p:nvPr/>
        </p:nvSpPr>
        <p:spPr>
          <a:xfrm>
            <a:off x="4076700" y="2700724"/>
            <a:ext cx="228600" cy="304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000" dirty="0"/>
              <a:t>5</a:t>
            </a:r>
          </a:p>
        </p:txBody>
      </p:sp>
      <p:pic>
        <p:nvPicPr>
          <p:cNvPr id="28" name="Picture 2" descr="D:\My Documents\HebrewCourseBriercrestFirstYear2014\Rocine Readings\03 Judges 16_4-20\pics\judges 17\hot potat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650" y="4052500"/>
            <a:ext cx="1066800"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58160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ntent Placeholder 2"/>
          <p:cNvSpPr>
            <a:spLocks noGrp="1"/>
          </p:cNvSpPr>
          <p:nvPr>
            <p:ph idx="1"/>
          </p:nvPr>
        </p:nvSpPr>
        <p:spPr>
          <a:xfrm>
            <a:off x="4724400" y="457200"/>
            <a:ext cx="4267200" cy="6172200"/>
          </a:xfrm>
        </p:spPr>
        <p:txBody>
          <a:bodyPr>
            <a:normAutofit/>
          </a:bodyPr>
          <a:lstStyle/>
          <a:p>
            <a:pPr marL="0" indent="0" algn="r" defTabSz="457200" rtl="1">
              <a:spcBef>
                <a:spcPts val="0"/>
              </a:spcBef>
              <a:buNone/>
              <a:tabLst>
                <a:tab pos="228600" algn="r"/>
                <a:tab pos="457200" algn="r"/>
                <a:tab pos="685800" algn="r"/>
                <a:tab pos="914400" algn="r"/>
              </a:tabLst>
            </a:pPr>
            <a:r>
              <a:rPr lang="he-IL" sz="2400" dirty="0">
                <a:latin typeface="SBL Hebrew" pitchFamily="2" charset="-79"/>
                <a:cs typeface="SBL Hebrew" pitchFamily="2" charset="-79"/>
              </a:rPr>
              <a:t>וַֽיְהִי־אִ֥ישׁ מֵֽהַר־אֶפְרָ֖יִם וּשְׁמ֥וֹ מִיכָֽיְהוּ׃ </a:t>
            </a:r>
          </a:p>
          <a:p>
            <a:pPr marL="0" indent="0" algn="r" defTabSz="457200" rtl="1">
              <a:spcBef>
                <a:spcPts val="0"/>
              </a:spcBef>
              <a:buNone/>
              <a:tabLst>
                <a:tab pos="228600" algn="r"/>
                <a:tab pos="457200" algn="r"/>
                <a:tab pos="685800" algn="r"/>
                <a:tab pos="914400" algn="r"/>
              </a:tabLst>
            </a:pPr>
            <a:endParaRPr lang="he-IL" sz="2400" dirty="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a:latin typeface="SBL Hebrew" pitchFamily="2" charset="-79"/>
                <a:cs typeface="SBL Hebrew" pitchFamily="2" charset="-79"/>
              </a:rPr>
              <a:t>וַיֹּ֣אמֶר לְאִמּ֡וֹ </a:t>
            </a:r>
            <a:endParaRPr lang="he-IL"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smtClean="0">
                <a:latin typeface="SBL Hebrew" pitchFamily="2" charset="-79"/>
                <a:cs typeface="SBL Hebrew" pitchFamily="2" charset="-79"/>
              </a:rPr>
              <a:t>	</a:t>
            </a:r>
            <a:r>
              <a:rPr lang="he-IL" sz="2400" dirty="0">
                <a:latin typeface="SBL Hebrew" pitchFamily="2" charset="-79"/>
                <a:cs typeface="SBL Hebrew" pitchFamily="2" charset="-79"/>
              </a:rPr>
              <a:t>	</a:t>
            </a:r>
            <a:r>
              <a:rPr lang="he-IL" sz="2400" dirty="0" smtClean="0">
                <a:latin typeface="SBL Hebrew" pitchFamily="2" charset="-79"/>
                <a:cs typeface="SBL Hebrew" pitchFamily="2" charset="-79"/>
              </a:rPr>
              <a:t>אֶלֶף֩ </a:t>
            </a:r>
            <a:r>
              <a:rPr lang="he-IL" sz="2400" dirty="0">
                <a:latin typeface="SBL Hebrew" pitchFamily="2" charset="-79"/>
                <a:cs typeface="SBL Hebrew" pitchFamily="2" charset="-79"/>
              </a:rPr>
              <a:t>וּמֵאָ֨ה הַכֶּ֜סֶף אֲשֶׁ֣ר לֻֽקַּֽח־לָ֗ךְ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a:latin typeface="SBL Hebrew" pitchFamily="2" charset="-79"/>
                <a:cs typeface="SBL Hebrew" pitchFamily="2" charset="-79"/>
              </a:rPr>
              <a:t>	</a:t>
            </a:r>
            <a:r>
              <a:rPr lang="en-US" sz="2400" dirty="0" smtClean="0">
                <a:latin typeface="SBL Hebrew" pitchFamily="2" charset="-79"/>
                <a:cs typeface="SBL Hebrew" pitchFamily="2" charset="-79"/>
              </a:rPr>
              <a:t>	</a:t>
            </a:r>
            <a:r>
              <a:rPr lang="he-IL" sz="2400" dirty="0" smtClean="0">
                <a:latin typeface="SBL Hebrew" pitchFamily="2" charset="-79"/>
                <a:cs typeface="SBL Hebrew" pitchFamily="2" charset="-79"/>
              </a:rPr>
              <a:t>ואתי </a:t>
            </a:r>
            <a:r>
              <a:rPr lang="he-IL" sz="2400" dirty="0">
                <a:latin typeface="SBL Hebrew" pitchFamily="2" charset="-79"/>
                <a:cs typeface="SBL Hebrew" pitchFamily="2" charset="-79"/>
              </a:rPr>
              <a:t>וְאַ֤תְּ אָלִית֙ וְגַם֙ אָמַ֣רְתְּ בְּאָזְנַ֔י </a:t>
            </a:r>
            <a:endParaRPr lang="he-IL"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smtClean="0">
                <a:latin typeface="SBL Hebrew" pitchFamily="2" charset="-79"/>
                <a:cs typeface="SBL Hebrew" pitchFamily="2" charset="-79"/>
              </a:rPr>
              <a:t>	</a:t>
            </a:r>
            <a:r>
              <a:rPr lang="he-IL" sz="2400" dirty="0">
                <a:latin typeface="SBL Hebrew" pitchFamily="2" charset="-79"/>
                <a:cs typeface="SBL Hebrew" pitchFamily="2" charset="-79"/>
              </a:rPr>
              <a:t>	</a:t>
            </a:r>
            <a:r>
              <a:rPr lang="he-IL" sz="2400" dirty="0" smtClean="0">
                <a:latin typeface="SBL Hebrew" pitchFamily="2" charset="-79"/>
                <a:cs typeface="SBL Hebrew" pitchFamily="2" charset="-79"/>
              </a:rPr>
              <a:t>הִנֵּֽה־הַכֶּ֥סֶף </a:t>
            </a:r>
            <a:r>
              <a:rPr lang="he-IL" sz="2400" dirty="0">
                <a:latin typeface="SBL Hebrew" pitchFamily="2" charset="-79"/>
                <a:cs typeface="SBL Hebrew" pitchFamily="2" charset="-79"/>
              </a:rPr>
              <a:t>אִתִּ֖י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a:latin typeface="SBL Hebrew" pitchFamily="2" charset="-79"/>
                <a:cs typeface="SBL Hebrew" pitchFamily="2" charset="-79"/>
              </a:rPr>
              <a:t>	</a:t>
            </a:r>
            <a:r>
              <a:rPr lang="en-US" sz="2400" dirty="0" smtClean="0">
                <a:latin typeface="SBL Hebrew" pitchFamily="2" charset="-79"/>
                <a:cs typeface="SBL Hebrew" pitchFamily="2" charset="-79"/>
              </a:rPr>
              <a:t>	</a:t>
            </a:r>
            <a:r>
              <a:rPr lang="he-IL" sz="2400" dirty="0" smtClean="0">
                <a:latin typeface="SBL Hebrew" pitchFamily="2" charset="-79"/>
                <a:cs typeface="SBL Hebrew" pitchFamily="2" charset="-79"/>
              </a:rPr>
              <a:t>אֲנִ֣י </a:t>
            </a:r>
            <a:r>
              <a:rPr lang="he-IL" sz="2400" dirty="0">
                <a:latin typeface="SBL Hebrew" pitchFamily="2" charset="-79"/>
                <a:cs typeface="SBL Hebrew" pitchFamily="2" charset="-79"/>
              </a:rPr>
              <a:t>לְקַחְתִּ֑יו </a:t>
            </a:r>
            <a:endParaRPr lang="he-IL"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וַתֹּ֣אמֶר </a:t>
            </a:r>
            <a:r>
              <a:rPr lang="he-IL" sz="2400" dirty="0">
                <a:latin typeface="SBL Hebrew" pitchFamily="2" charset="-79"/>
                <a:cs typeface="SBL Hebrew" pitchFamily="2" charset="-79"/>
              </a:rPr>
              <a:t>אִמּ֔וֹ </a:t>
            </a:r>
            <a:endParaRPr lang="he-IL"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smtClean="0">
                <a:latin typeface="SBL Hebrew" pitchFamily="2" charset="-79"/>
                <a:cs typeface="SBL Hebrew" pitchFamily="2" charset="-79"/>
              </a:rPr>
              <a:t>	</a:t>
            </a:r>
            <a:r>
              <a:rPr lang="he-IL" sz="2400" dirty="0">
                <a:latin typeface="SBL Hebrew" pitchFamily="2" charset="-79"/>
                <a:cs typeface="SBL Hebrew" pitchFamily="2" charset="-79"/>
              </a:rPr>
              <a:t>	</a:t>
            </a:r>
            <a:r>
              <a:rPr lang="he-IL" sz="2400" dirty="0" smtClean="0">
                <a:latin typeface="SBL Hebrew" pitchFamily="2" charset="-79"/>
                <a:cs typeface="SBL Hebrew" pitchFamily="2" charset="-79"/>
              </a:rPr>
              <a:t>בָּר֥וּךְ </a:t>
            </a:r>
            <a:r>
              <a:rPr lang="he-IL" sz="2400" dirty="0">
                <a:latin typeface="SBL Hebrew" pitchFamily="2" charset="-79"/>
                <a:cs typeface="SBL Hebrew" pitchFamily="2" charset="-79"/>
              </a:rPr>
              <a:t>בְּנִ֖י לַיהוָֽה׃ </a:t>
            </a:r>
          </a:p>
          <a:p>
            <a:pPr marL="0" indent="0" algn="r" defTabSz="457200" rtl="1">
              <a:spcBef>
                <a:spcPts val="0"/>
              </a:spcBef>
              <a:buNone/>
              <a:tabLst>
                <a:tab pos="228600" algn="r"/>
                <a:tab pos="457200" algn="r"/>
                <a:tab pos="685800" algn="r"/>
                <a:tab pos="914400" algn="r"/>
              </a:tabLst>
            </a:pPr>
            <a:endParaRPr lang="he-IL" sz="2400" dirty="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a:latin typeface="SBL Hebrew" pitchFamily="2" charset="-79"/>
                <a:cs typeface="SBL Hebrew" pitchFamily="2" charset="-79"/>
              </a:rPr>
              <a:t>וַיָּ֛שֶׁב אֶת־אֶֽלֶף־וּמֵאָ֥ה הַכֶּ֖סֶף לְאִמּ֑וֹ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וַתֹּ֣אמֶר </a:t>
            </a:r>
            <a:r>
              <a:rPr lang="he-IL" sz="2400" dirty="0">
                <a:latin typeface="SBL Hebrew" pitchFamily="2" charset="-79"/>
                <a:cs typeface="SBL Hebrew" pitchFamily="2" charset="-79"/>
              </a:rPr>
              <a:t>אִמּ֡וֹ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smtClean="0">
                <a:latin typeface="SBL Hebrew" pitchFamily="2" charset="-79"/>
                <a:cs typeface="SBL Hebrew" pitchFamily="2" charset="-79"/>
              </a:rPr>
              <a:t>	</a:t>
            </a:r>
            <a:r>
              <a:rPr lang="en-US" sz="2400" dirty="0">
                <a:latin typeface="SBL Hebrew" pitchFamily="2" charset="-79"/>
                <a:cs typeface="SBL Hebrew" pitchFamily="2" charset="-79"/>
              </a:rPr>
              <a:t>	</a:t>
            </a:r>
            <a:r>
              <a:rPr lang="he-IL" sz="2400" dirty="0" smtClean="0">
                <a:latin typeface="SBL Hebrew" pitchFamily="2" charset="-79"/>
                <a:cs typeface="SBL Hebrew" pitchFamily="2" charset="-79"/>
              </a:rPr>
              <a:t>הַקְדֵּ֣שׁ </a:t>
            </a:r>
            <a:r>
              <a:rPr lang="he-IL" sz="2400" dirty="0">
                <a:latin typeface="SBL Hebrew" pitchFamily="2" charset="-79"/>
                <a:cs typeface="SBL Hebrew" pitchFamily="2" charset="-79"/>
              </a:rPr>
              <a:t>הִקְדַּ֣שְׁתִּי אֶת־הַכֶּסֶף֩ לַיהוָ֨ה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smtClean="0">
                <a:latin typeface="SBL Hebrew" pitchFamily="2" charset="-79"/>
                <a:cs typeface="SBL Hebrew" pitchFamily="2" charset="-79"/>
              </a:rPr>
              <a:t>	</a:t>
            </a:r>
            <a:r>
              <a:rPr lang="en-US" sz="2400" dirty="0">
                <a:latin typeface="SBL Hebrew" pitchFamily="2" charset="-79"/>
                <a:cs typeface="SBL Hebrew" pitchFamily="2" charset="-79"/>
              </a:rPr>
              <a:t>	</a:t>
            </a:r>
            <a:r>
              <a:rPr lang="en-US" sz="2400" dirty="0" smtClean="0">
                <a:latin typeface="SBL Hebrew" pitchFamily="2" charset="-79"/>
                <a:cs typeface="SBL Hebrew" pitchFamily="2" charset="-79"/>
              </a:rPr>
              <a:t>	</a:t>
            </a:r>
            <a:r>
              <a:rPr lang="he-IL" sz="2400" dirty="0" smtClean="0">
                <a:latin typeface="SBL Hebrew" pitchFamily="2" charset="-79"/>
                <a:cs typeface="SBL Hebrew" pitchFamily="2" charset="-79"/>
              </a:rPr>
              <a:t>מִיָּדִ֜י </a:t>
            </a:r>
            <a:r>
              <a:rPr lang="he-IL" sz="2400" dirty="0">
                <a:latin typeface="SBL Hebrew" pitchFamily="2" charset="-79"/>
                <a:cs typeface="SBL Hebrew" pitchFamily="2" charset="-79"/>
              </a:rPr>
              <a:t>לִבְנִ֗י לַֽעֲשׂוֹת֙ פֶּ֣סֶל וּמַסֵּכָ֔ה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a:latin typeface="SBL Hebrew" pitchFamily="2" charset="-79"/>
                <a:cs typeface="SBL Hebrew" pitchFamily="2" charset="-79"/>
              </a:rPr>
              <a:t>	</a:t>
            </a:r>
            <a:r>
              <a:rPr lang="en-US" sz="2400" dirty="0" smtClean="0">
                <a:latin typeface="SBL Hebrew" pitchFamily="2" charset="-79"/>
                <a:cs typeface="SBL Hebrew" pitchFamily="2" charset="-79"/>
              </a:rPr>
              <a:t>	</a:t>
            </a:r>
            <a:r>
              <a:rPr lang="he-IL" sz="2400" dirty="0" smtClean="0">
                <a:solidFill>
                  <a:srgbClr val="008000"/>
                </a:solidFill>
                <a:latin typeface="SBL Hebrew" pitchFamily="2" charset="-79"/>
                <a:cs typeface="SBL Hebrew" pitchFamily="2" charset="-79"/>
              </a:rPr>
              <a:t>וְעַתָּ֖ה </a:t>
            </a:r>
            <a:r>
              <a:rPr lang="he-IL" sz="2400" dirty="0">
                <a:solidFill>
                  <a:srgbClr val="008000"/>
                </a:solidFill>
                <a:latin typeface="SBL Hebrew" pitchFamily="2" charset="-79"/>
                <a:cs typeface="SBL Hebrew" pitchFamily="2" charset="-79"/>
              </a:rPr>
              <a:t>אֲשִׁיבֶ֥נּוּ לָֽךְ׃ </a:t>
            </a:r>
          </a:p>
          <a:p>
            <a:pPr marL="0" indent="0" algn="r" defTabSz="457200" rtl="1">
              <a:spcBef>
                <a:spcPts val="0"/>
              </a:spcBef>
              <a:buNone/>
              <a:tabLst>
                <a:tab pos="228600" algn="r"/>
                <a:tab pos="457200" algn="r"/>
                <a:tab pos="685800" algn="r"/>
                <a:tab pos="914400" algn="r"/>
              </a:tabLst>
            </a:pPr>
            <a:endParaRPr lang="he-IL" sz="2400" dirty="0">
              <a:latin typeface="SBL Hebrew" pitchFamily="2" charset="-79"/>
              <a:cs typeface="SBL Hebrew" pitchFamily="2" charset="-79"/>
            </a:endParaRPr>
          </a:p>
        </p:txBody>
      </p:sp>
      <p:sp>
        <p:nvSpPr>
          <p:cNvPr id="17" name="Content Placeholder 2"/>
          <p:cNvSpPr txBox="1">
            <a:spLocks/>
          </p:cNvSpPr>
          <p:nvPr/>
        </p:nvSpPr>
        <p:spPr>
          <a:xfrm>
            <a:off x="152400" y="457200"/>
            <a:ext cx="4038600" cy="6172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spcBef>
                <a:spcPts val="0"/>
              </a:spcBef>
              <a:buNone/>
              <a:tabLst>
                <a:tab pos="228600" algn="r"/>
                <a:tab pos="457200" algn="r"/>
                <a:tab pos="685800" algn="r"/>
                <a:tab pos="914400" algn="r"/>
              </a:tabLst>
            </a:pPr>
            <a:r>
              <a:rPr lang="he-IL" sz="2400" dirty="0">
                <a:latin typeface="SBL Hebrew" pitchFamily="2" charset="-79"/>
                <a:cs typeface="SBL Hebrew" pitchFamily="2" charset="-79"/>
              </a:rPr>
              <a:t>וַיָּ֥שֶׁב אֶת־הַכֶּ֖סֶף לְאִמּ֑וֹ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וַתִּקַּ֣ח </a:t>
            </a:r>
            <a:r>
              <a:rPr lang="he-IL" sz="2400" dirty="0">
                <a:latin typeface="SBL Hebrew" pitchFamily="2" charset="-79"/>
                <a:cs typeface="SBL Hebrew" pitchFamily="2" charset="-79"/>
              </a:rPr>
              <a:t>אִמּוֹ֩ מָאתַ֨יִם כֶּ֜סֶף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וַתִּתְּנֵ֣הוּ </a:t>
            </a:r>
            <a:r>
              <a:rPr lang="he-IL" sz="2400" dirty="0">
                <a:latin typeface="SBL Hebrew" pitchFamily="2" charset="-79"/>
                <a:cs typeface="SBL Hebrew" pitchFamily="2" charset="-79"/>
              </a:rPr>
              <a:t>לַצּוֹרֵ֗ף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וַֽיַּעֲשֵׂ֙הוּ֙ </a:t>
            </a:r>
            <a:r>
              <a:rPr lang="he-IL" sz="2400" dirty="0">
                <a:latin typeface="SBL Hebrew" pitchFamily="2" charset="-79"/>
                <a:cs typeface="SBL Hebrew" pitchFamily="2" charset="-79"/>
              </a:rPr>
              <a:t>פֶּ֣סֶל וּמַסֵּכָ֔ה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וַיְהִ֖י </a:t>
            </a:r>
            <a:r>
              <a:rPr lang="he-IL" sz="2400" dirty="0">
                <a:latin typeface="SBL Hebrew" pitchFamily="2" charset="-79"/>
                <a:cs typeface="SBL Hebrew" pitchFamily="2" charset="-79"/>
              </a:rPr>
              <a:t>בְּבֵ֥ית מִיכָֽיְהוּ׃ </a:t>
            </a:r>
          </a:p>
          <a:p>
            <a:pPr marL="0" indent="0" algn="r" defTabSz="457200" rtl="1">
              <a:spcBef>
                <a:spcPts val="0"/>
              </a:spcBef>
              <a:buNone/>
              <a:tabLst>
                <a:tab pos="228600" algn="r"/>
                <a:tab pos="457200" algn="r"/>
                <a:tab pos="685800" algn="r"/>
                <a:tab pos="914400" algn="r"/>
              </a:tabLst>
            </a:pPr>
            <a:endParaRPr lang="he-IL" sz="2400" dirty="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smtClean="0">
                <a:latin typeface="SBL Hebrew" pitchFamily="2" charset="-79"/>
                <a:cs typeface="SBL Hebrew" pitchFamily="2" charset="-79"/>
              </a:rPr>
              <a:t>	</a:t>
            </a:r>
            <a:r>
              <a:rPr lang="he-IL" sz="2400" dirty="0" smtClean="0">
                <a:latin typeface="SBL Hebrew" pitchFamily="2" charset="-79"/>
                <a:cs typeface="SBL Hebrew" pitchFamily="2" charset="-79"/>
              </a:rPr>
              <a:t>וְהָאִ֣ישׁ </a:t>
            </a:r>
            <a:r>
              <a:rPr lang="he-IL" sz="2400" dirty="0">
                <a:latin typeface="SBL Hebrew" pitchFamily="2" charset="-79"/>
                <a:cs typeface="SBL Hebrew" pitchFamily="2" charset="-79"/>
              </a:rPr>
              <a:t>מִיכָ֔ה ל֖וֹ בֵּ֣ית אֱלֹהִ֑ים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וַיַּ֤עַשׂ </a:t>
            </a:r>
            <a:r>
              <a:rPr lang="he-IL" sz="2400" dirty="0">
                <a:latin typeface="SBL Hebrew" pitchFamily="2" charset="-79"/>
                <a:cs typeface="SBL Hebrew" pitchFamily="2" charset="-79"/>
              </a:rPr>
              <a:t>אֵפוֹד֙ וּתְרָפִ֔ים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וַיְמַלֵּ֗א </a:t>
            </a:r>
            <a:r>
              <a:rPr lang="he-IL" sz="2400" dirty="0">
                <a:latin typeface="SBL Hebrew" pitchFamily="2" charset="-79"/>
                <a:cs typeface="SBL Hebrew" pitchFamily="2" charset="-79"/>
              </a:rPr>
              <a:t>אֶת־יַ֤ד אַחַד֙ מִבָּנָ֔יו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וַיְהִי־ל֖וֹ </a:t>
            </a:r>
            <a:r>
              <a:rPr lang="he-IL" sz="2400" dirty="0">
                <a:latin typeface="SBL Hebrew" pitchFamily="2" charset="-79"/>
                <a:cs typeface="SBL Hebrew" pitchFamily="2" charset="-79"/>
              </a:rPr>
              <a:t>לְכֹהֵֽן</a:t>
            </a:r>
            <a:r>
              <a:rPr lang="he-IL" sz="2400" dirty="0" smtClean="0">
                <a:latin typeface="SBL Hebrew" pitchFamily="2" charset="-79"/>
                <a:cs typeface="SBL Hebrew" pitchFamily="2" charset="-79"/>
              </a:rPr>
              <a:t>׃</a:t>
            </a:r>
            <a:endParaRPr lang="he-IL" sz="2400" dirty="0">
              <a:latin typeface="SBL Hebrew" pitchFamily="2" charset="-79"/>
              <a:cs typeface="SBL Hebrew" pitchFamily="2" charset="-79"/>
            </a:endParaRPr>
          </a:p>
        </p:txBody>
      </p:sp>
      <p:sp>
        <p:nvSpPr>
          <p:cNvPr id="6" name="TextBox 5"/>
          <p:cNvSpPr txBox="1"/>
          <p:nvPr/>
        </p:nvSpPr>
        <p:spPr>
          <a:xfrm>
            <a:off x="4572000" y="1312217"/>
            <a:ext cx="1766038" cy="276999"/>
          </a:xfrm>
          <a:prstGeom prst="rect">
            <a:avLst/>
          </a:prstGeom>
          <a:noFill/>
        </p:spPr>
        <p:txBody>
          <a:bodyPr wrap="square" rtlCol="0">
            <a:spAutoFit/>
          </a:bodyPr>
          <a:lstStyle/>
          <a:p>
            <a:r>
              <a:rPr lang="en-US" sz="1200" dirty="0" smtClean="0">
                <a:solidFill>
                  <a:srgbClr val="FF33CC"/>
                </a:solidFill>
              </a:rPr>
              <a:t>Mother had some money</a:t>
            </a:r>
            <a:endParaRPr lang="en-CA" sz="1200" dirty="0">
              <a:solidFill>
                <a:srgbClr val="FF33CC"/>
              </a:solidFill>
            </a:endParaRPr>
          </a:p>
        </p:txBody>
      </p:sp>
      <p:sp>
        <p:nvSpPr>
          <p:cNvPr id="18" name="TextBox 17"/>
          <p:cNvSpPr txBox="1"/>
          <p:nvPr/>
        </p:nvSpPr>
        <p:spPr>
          <a:xfrm>
            <a:off x="4572000" y="2743200"/>
            <a:ext cx="1766038" cy="276999"/>
          </a:xfrm>
          <a:prstGeom prst="rect">
            <a:avLst/>
          </a:prstGeom>
          <a:noFill/>
        </p:spPr>
        <p:txBody>
          <a:bodyPr wrap="square" rtlCol="0">
            <a:spAutoFit/>
          </a:bodyPr>
          <a:lstStyle/>
          <a:p>
            <a:r>
              <a:rPr lang="en-US" sz="1200" dirty="0" smtClean="0">
                <a:solidFill>
                  <a:srgbClr val="0000FF"/>
                </a:solidFill>
              </a:rPr>
              <a:t>Son took the money</a:t>
            </a:r>
            <a:endParaRPr lang="en-CA" sz="1200" dirty="0">
              <a:solidFill>
                <a:srgbClr val="0000FF"/>
              </a:solidFill>
            </a:endParaRPr>
          </a:p>
        </p:txBody>
      </p:sp>
      <p:sp>
        <p:nvSpPr>
          <p:cNvPr id="20" name="TextBox 19"/>
          <p:cNvSpPr txBox="1"/>
          <p:nvPr/>
        </p:nvSpPr>
        <p:spPr>
          <a:xfrm>
            <a:off x="4572000" y="3914001"/>
            <a:ext cx="1981200" cy="276999"/>
          </a:xfrm>
          <a:prstGeom prst="rect">
            <a:avLst/>
          </a:prstGeom>
          <a:noFill/>
        </p:spPr>
        <p:txBody>
          <a:bodyPr wrap="square" rtlCol="0">
            <a:spAutoFit/>
          </a:bodyPr>
          <a:lstStyle/>
          <a:p>
            <a:r>
              <a:rPr lang="en-US" sz="1200" dirty="0" smtClean="0">
                <a:solidFill>
                  <a:srgbClr val="FF33CC"/>
                </a:solidFill>
              </a:rPr>
              <a:t>Now mother has the money</a:t>
            </a:r>
            <a:endParaRPr lang="en-CA" sz="1200" dirty="0">
              <a:solidFill>
                <a:srgbClr val="FF33CC"/>
              </a:solidFill>
            </a:endParaRPr>
          </a:p>
        </p:txBody>
      </p:sp>
      <p:sp>
        <p:nvSpPr>
          <p:cNvPr id="21" name="TextBox 20"/>
          <p:cNvSpPr txBox="1"/>
          <p:nvPr/>
        </p:nvSpPr>
        <p:spPr>
          <a:xfrm>
            <a:off x="4572000" y="5667375"/>
            <a:ext cx="1981200" cy="276999"/>
          </a:xfrm>
          <a:prstGeom prst="rect">
            <a:avLst/>
          </a:prstGeom>
          <a:noFill/>
        </p:spPr>
        <p:txBody>
          <a:bodyPr wrap="square" rtlCol="0">
            <a:spAutoFit/>
          </a:bodyPr>
          <a:lstStyle/>
          <a:p>
            <a:r>
              <a:rPr lang="en-US" sz="1200" dirty="0" smtClean="0">
                <a:solidFill>
                  <a:srgbClr val="0000FF"/>
                </a:solidFill>
              </a:rPr>
              <a:t>Now son has the money</a:t>
            </a:r>
            <a:endParaRPr lang="en-CA" sz="1200" dirty="0">
              <a:solidFill>
                <a:srgbClr val="0000FF"/>
              </a:solidFill>
            </a:endParaRPr>
          </a:p>
        </p:txBody>
      </p:sp>
      <p:sp>
        <p:nvSpPr>
          <p:cNvPr id="22" name="TextBox 21"/>
          <p:cNvSpPr txBox="1"/>
          <p:nvPr/>
        </p:nvSpPr>
        <p:spPr>
          <a:xfrm>
            <a:off x="76200" y="180201"/>
            <a:ext cx="1981200" cy="276999"/>
          </a:xfrm>
          <a:prstGeom prst="rect">
            <a:avLst/>
          </a:prstGeom>
          <a:noFill/>
        </p:spPr>
        <p:txBody>
          <a:bodyPr wrap="square" rtlCol="0">
            <a:spAutoFit/>
          </a:bodyPr>
          <a:lstStyle/>
          <a:p>
            <a:r>
              <a:rPr lang="en-US" sz="1200" dirty="0" smtClean="0">
                <a:solidFill>
                  <a:srgbClr val="FF33CC"/>
                </a:solidFill>
              </a:rPr>
              <a:t>Now mother has the money</a:t>
            </a:r>
            <a:endParaRPr lang="en-CA" sz="1200" dirty="0">
              <a:solidFill>
                <a:srgbClr val="FF33CC"/>
              </a:solidFill>
            </a:endParaRPr>
          </a:p>
        </p:txBody>
      </p:sp>
      <p:sp>
        <p:nvSpPr>
          <p:cNvPr id="23" name="TextBox 22"/>
          <p:cNvSpPr txBox="1"/>
          <p:nvPr/>
        </p:nvSpPr>
        <p:spPr>
          <a:xfrm>
            <a:off x="76200" y="1312216"/>
            <a:ext cx="1981200" cy="276999"/>
          </a:xfrm>
          <a:prstGeom prst="rect">
            <a:avLst/>
          </a:prstGeom>
          <a:noFill/>
        </p:spPr>
        <p:txBody>
          <a:bodyPr wrap="square" rtlCol="0">
            <a:spAutoFit/>
          </a:bodyPr>
          <a:lstStyle/>
          <a:p>
            <a:r>
              <a:rPr lang="en-US" sz="1200" dirty="0" smtClean="0">
                <a:solidFill>
                  <a:srgbClr val="FF33CC"/>
                </a:solidFill>
              </a:rPr>
              <a:t>Mother pays the refiner</a:t>
            </a:r>
            <a:endParaRPr lang="en-CA" sz="1200" dirty="0">
              <a:solidFill>
                <a:srgbClr val="FF33CC"/>
              </a:solidFill>
            </a:endParaRPr>
          </a:p>
        </p:txBody>
      </p:sp>
      <p:sp>
        <p:nvSpPr>
          <p:cNvPr id="24" name="TextBox 23"/>
          <p:cNvSpPr txBox="1"/>
          <p:nvPr/>
        </p:nvSpPr>
        <p:spPr>
          <a:xfrm>
            <a:off x="76200" y="4543990"/>
            <a:ext cx="4267200" cy="2031325"/>
          </a:xfrm>
          <a:prstGeom prst="rect">
            <a:avLst/>
          </a:prstGeom>
          <a:noFill/>
          <a:ln>
            <a:solidFill>
              <a:schemeClr val="tx1"/>
            </a:solidFill>
          </a:ln>
        </p:spPr>
        <p:txBody>
          <a:bodyPr wrap="square" rtlCol="0">
            <a:spAutoFit/>
          </a:bodyPr>
          <a:lstStyle/>
          <a:p>
            <a:r>
              <a:rPr lang="en-US" sz="1400" dirty="0"/>
              <a:t>NET </a:t>
            </a:r>
            <a:r>
              <a:rPr lang="en-US" sz="1400" dirty="0" smtClean="0"/>
              <a:t>Bible: In </a:t>
            </a:r>
            <a:r>
              <a:rPr lang="en-US" sz="1400" dirty="0"/>
              <a:t>the Hebrew text the statement, "</a:t>
            </a:r>
            <a:r>
              <a:rPr lang="en-US" sz="1400" dirty="0">
                <a:solidFill>
                  <a:srgbClr val="008000"/>
                </a:solidFill>
              </a:rPr>
              <a:t>but now I am giving it back to you</a:t>
            </a:r>
            <a:r>
              <a:rPr lang="en-US" sz="1400" dirty="0"/>
              <a:t>," appears at the end of v. 3 and is spoken by the mother. But v. 4 indicates that she did not give the money back to her son. Unless the statement is spoken by the woman to the LORD, it appears to be misplaced and fits much better in v. 2. It may have been accidentally omitted from a manuscript, written in the margin, and then later inserted in the wrong place in another manuscript. </a:t>
            </a:r>
          </a:p>
        </p:txBody>
      </p:sp>
      <p:sp>
        <p:nvSpPr>
          <p:cNvPr id="15" name="Title 1"/>
          <p:cNvSpPr>
            <a:spLocks noGrp="1"/>
          </p:cNvSpPr>
          <p:nvPr>
            <p:ph type="title"/>
          </p:nvPr>
        </p:nvSpPr>
        <p:spPr>
          <a:xfrm>
            <a:off x="7848600" y="0"/>
            <a:ext cx="1066800" cy="304800"/>
          </a:xfrm>
        </p:spPr>
        <p:txBody>
          <a:bodyPr>
            <a:normAutofit/>
          </a:bodyPr>
          <a:lstStyle/>
          <a:p>
            <a:pPr algn="r"/>
            <a:r>
              <a:rPr lang="en-US" sz="1200" dirty="0" smtClean="0"/>
              <a:t>Judges 17:1-5</a:t>
            </a:r>
            <a:endParaRPr lang="en-US" sz="1200" dirty="0"/>
          </a:p>
        </p:txBody>
      </p:sp>
      <p:sp>
        <p:nvSpPr>
          <p:cNvPr id="14" name="Title 1"/>
          <p:cNvSpPr txBox="1">
            <a:spLocks/>
          </p:cNvSpPr>
          <p:nvPr/>
        </p:nvSpPr>
        <p:spPr>
          <a:xfrm>
            <a:off x="8915400" y="485775"/>
            <a:ext cx="228600" cy="304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000" dirty="0" smtClean="0"/>
              <a:t>1</a:t>
            </a:r>
            <a:endParaRPr lang="en-US" sz="1000" dirty="0"/>
          </a:p>
        </p:txBody>
      </p:sp>
      <p:sp>
        <p:nvSpPr>
          <p:cNvPr id="19" name="Title 1"/>
          <p:cNvSpPr txBox="1">
            <a:spLocks/>
          </p:cNvSpPr>
          <p:nvPr/>
        </p:nvSpPr>
        <p:spPr>
          <a:xfrm>
            <a:off x="8915400" y="1200150"/>
            <a:ext cx="228600" cy="304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000" dirty="0" smtClean="0"/>
              <a:t>2</a:t>
            </a:r>
            <a:endParaRPr lang="en-US" sz="1000" dirty="0"/>
          </a:p>
        </p:txBody>
      </p:sp>
      <p:sp>
        <p:nvSpPr>
          <p:cNvPr id="25" name="Title 1"/>
          <p:cNvSpPr txBox="1">
            <a:spLocks/>
          </p:cNvSpPr>
          <p:nvPr/>
        </p:nvSpPr>
        <p:spPr>
          <a:xfrm>
            <a:off x="8915400" y="4133850"/>
            <a:ext cx="228600" cy="304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000" dirty="0" smtClean="0"/>
              <a:t>3</a:t>
            </a:r>
            <a:endParaRPr lang="en-US" sz="1000" dirty="0"/>
          </a:p>
        </p:txBody>
      </p:sp>
      <p:sp>
        <p:nvSpPr>
          <p:cNvPr id="27" name="Title 1"/>
          <p:cNvSpPr txBox="1">
            <a:spLocks/>
          </p:cNvSpPr>
          <p:nvPr/>
        </p:nvSpPr>
        <p:spPr>
          <a:xfrm>
            <a:off x="4076700" y="476250"/>
            <a:ext cx="228600" cy="304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000" dirty="0"/>
              <a:t>4</a:t>
            </a:r>
          </a:p>
        </p:txBody>
      </p:sp>
      <p:sp>
        <p:nvSpPr>
          <p:cNvPr id="28" name="Title 1"/>
          <p:cNvSpPr txBox="1">
            <a:spLocks/>
          </p:cNvSpPr>
          <p:nvPr/>
        </p:nvSpPr>
        <p:spPr>
          <a:xfrm>
            <a:off x="4076700" y="2700724"/>
            <a:ext cx="228600" cy="304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000" dirty="0"/>
              <a:t>5</a:t>
            </a:r>
          </a:p>
        </p:txBody>
      </p:sp>
      <p:sp>
        <p:nvSpPr>
          <p:cNvPr id="29" name="Freeform 28"/>
          <p:cNvSpPr/>
          <p:nvPr/>
        </p:nvSpPr>
        <p:spPr>
          <a:xfrm>
            <a:off x="8553449" y="3009900"/>
            <a:ext cx="561975" cy="2770532"/>
          </a:xfrm>
          <a:custGeom>
            <a:avLst/>
            <a:gdLst>
              <a:gd name="connsiteX0" fmla="*/ 9525 w 521503"/>
              <a:gd name="connsiteY0" fmla="*/ 2770532 h 2770532"/>
              <a:gd name="connsiteX1" fmla="*/ 400050 w 521503"/>
              <a:gd name="connsiteY1" fmla="*/ 2494307 h 2770532"/>
              <a:gd name="connsiteX2" fmla="*/ 504825 w 521503"/>
              <a:gd name="connsiteY2" fmla="*/ 1570382 h 2770532"/>
              <a:gd name="connsiteX3" fmla="*/ 466725 w 521503"/>
              <a:gd name="connsiteY3" fmla="*/ 198782 h 2770532"/>
              <a:gd name="connsiteX4" fmla="*/ 0 w 521503"/>
              <a:gd name="connsiteY4" fmla="*/ 36857 h 27705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1503" h="2770532">
                <a:moveTo>
                  <a:pt x="9525" y="2770532"/>
                </a:moveTo>
                <a:cubicBezTo>
                  <a:pt x="163512" y="2732432"/>
                  <a:pt x="317500" y="2694332"/>
                  <a:pt x="400050" y="2494307"/>
                </a:cubicBezTo>
                <a:cubicBezTo>
                  <a:pt x="482600" y="2294282"/>
                  <a:pt x="493713" y="1952969"/>
                  <a:pt x="504825" y="1570382"/>
                </a:cubicBezTo>
                <a:cubicBezTo>
                  <a:pt x="515937" y="1187795"/>
                  <a:pt x="550862" y="454369"/>
                  <a:pt x="466725" y="198782"/>
                </a:cubicBezTo>
                <a:cubicBezTo>
                  <a:pt x="382588" y="-56805"/>
                  <a:pt x="191294" y="-9974"/>
                  <a:pt x="0" y="36857"/>
                </a:cubicBezTo>
              </a:path>
            </a:pathLst>
          </a:custGeom>
          <a:noFill/>
          <a:ln w="19050">
            <a:solidFill>
              <a:srgbClr val="008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28467020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ntent Placeholder 2"/>
          <p:cNvSpPr>
            <a:spLocks noGrp="1"/>
          </p:cNvSpPr>
          <p:nvPr>
            <p:ph idx="1"/>
          </p:nvPr>
        </p:nvSpPr>
        <p:spPr>
          <a:xfrm>
            <a:off x="4724400" y="457200"/>
            <a:ext cx="4267200" cy="6172200"/>
          </a:xfrm>
        </p:spPr>
        <p:txBody>
          <a:bodyPr>
            <a:normAutofit/>
          </a:bodyPr>
          <a:lstStyle/>
          <a:p>
            <a:pPr marL="0" indent="0" algn="r" defTabSz="457200" rtl="1">
              <a:spcBef>
                <a:spcPts val="0"/>
              </a:spcBef>
              <a:buNone/>
              <a:tabLst>
                <a:tab pos="228600" algn="r"/>
                <a:tab pos="457200" algn="r"/>
                <a:tab pos="685800" algn="r"/>
                <a:tab pos="914400" algn="r"/>
              </a:tabLst>
            </a:pPr>
            <a:r>
              <a:rPr lang="he-IL" sz="2400" dirty="0">
                <a:latin typeface="SBL Hebrew" pitchFamily="2" charset="-79"/>
                <a:cs typeface="SBL Hebrew" pitchFamily="2" charset="-79"/>
              </a:rPr>
              <a:t>וַֽיְהִי־אִ֥ישׁ מֵֽהַר־אֶפְרָ֖יִם וּשְׁמ֥וֹ מִיכָֽיְהוּ׃ </a:t>
            </a:r>
          </a:p>
          <a:p>
            <a:pPr marL="0" indent="0" algn="r" defTabSz="457200" rtl="1">
              <a:spcBef>
                <a:spcPts val="0"/>
              </a:spcBef>
              <a:buNone/>
              <a:tabLst>
                <a:tab pos="228600" algn="r"/>
                <a:tab pos="457200" algn="r"/>
                <a:tab pos="685800" algn="r"/>
                <a:tab pos="914400" algn="r"/>
              </a:tabLst>
            </a:pPr>
            <a:endParaRPr lang="he-IL" sz="2400" dirty="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a:latin typeface="SBL Hebrew" pitchFamily="2" charset="-79"/>
                <a:cs typeface="SBL Hebrew" pitchFamily="2" charset="-79"/>
              </a:rPr>
              <a:t>וַיֹּ֣אמֶר לְאִמּ֡וֹ </a:t>
            </a:r>
            <a:endParaRPr lang="he-IL"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smtClean="0">
                <a:latin typeface="SBL Hebrew" pitchFamily="2" charset="-79"/>
                <a:cs typeface="SBL Hebrew" pitchFamily="2" charset="-79"/>
              </a:rPr>
              <a:t>	</a:t>
            </a:r>
            <a:r>
              <a:rPr lang="he-IL" sz="2400" dirty="0">
                <a:latin typeface="SBL Hebrew" pitchFamily="2" charset="-79"/>
                <a:cs typeface="SBL Hebrew" pitchFamily="2" charset="-79"/>
              </a:rPr>
              <a:t>	</a:t>
            </a:r>
            <a:r>
              <a:rPr lang="he-IL" sz="2400" dirty="0" smtClean="0">
                <a:latin typeface="SBL Hebrew" pitchFamily="2" charset="-79"/>
                <a:cs typeface="SBL Hebrew" pitchFamily="2" charset="-79"/>
              </a:rPr>
              <a:t>אֶלֶף֩ </a:t>
            </a:r>
            <a:r>
              <a:rPr lang="he-IL" sz="2400" dirty="0">
                <a:latin typeface="SBL Hebrew" pitchFamily="2" charset="-79"/>
                <a:cs typeface="SBL Hebrew" pitchFamily="2" charset="-79"/>
              </a:rPr>
              <a:t>וּמֵאָ֨ה הַכֶּ֜סֶף אֲשֶׁ֣ר לֻֽקַּֽח־לָ֗ךְ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a:latin typeface="SBL Hebrew" pitchFamily="2" charset="-79"/>
                <a:cs typeface="SBL Hebrew" pitchFamily="2" charset="-79"/>
              </a:rPr>
              <a:t>	</a:t>
            </a:r>
            <a:r>
              <a:rPr lang="en-US" sz="2400" dirty="0" smtClean="0">
                <a:latin typeface="SBL Hebrew" pitchFamily="2" charset="-79"/>
                <a:cs typeface="SBL Hebrew" pitchFamily="2" charset="-79"/>
              </a:rPr>
              <a:t>	</a:t>
            </a:r>
            <a:r>
              <a:rPr lang="he-IL" sz="2400" dirty="0" smtClean="0">
                <a:latin typeface="SBL Hebrew" pitchFamily="2" charset="-79"/>
                <a:cs typeface="SBL Hebrew" pitchFamily="2" charset="-79"/>
              </a:rPr>
              <a:t>ואתי </a:t>
            </a:r>
            <a:r>
              <a:rPr lang="he-IL" sz="2400" dirty="0">
                <a:latin typeface="SBL Hebrew" pitchFamily="2" charset="-79"/>
                <a:cs typeface="SBL Hebrew" pitchFamily="2" charset="-79"/>
              </a:rPr>
              <a:t>וְאַ֤תְּ אָלִית֙ וְגַם֙ אָמַ֣רְתְּ בְּאָזְנַ֔י </a:t>
            </a:r>
            <a:endParaRPr lang="he-IL"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smtClean="0">
                <a:latin typeface="SBL Hebrew" pitchFamily="2" charset="-79"/>
                <a:cs typeface="SBL Hebrew" pitchFamily="2" charset="-79"/>
              </a:rPr>
              <a:t>	</a:t>
            </a:r>
            <a:r>
              <a:rPr lang="he-IL" sz="2400" dirty="0">
                <a:latin typeface="SBL Hebrew" pitchFamily="2" charset="-79"/>
                <a:cs typeface="SBL Hebrew" pitchFamily="2" charset="-79"/>
              </a:rPr>
              <a:t>	</a:t>
            </a:r>
            <a:r>
              <a:rPr lang="he-IL" sz="2400" dirty="0" smtClean="0">
                <a:latin typeface="SBL Hebrew" pitchFamily="2" charset="-79"/>
                <a:cs typeface="SBL Hebrew" pitchFamily="2" charset="-79"/>
              </a:rPr>
              <a:t>הִנֵּֽה־הַכֶּ֥סֶף </a:t>
            </a:r>
            <a:r>
              <a:rPr lang="he-IL" sz="2400" dirty="0">
                <a:latin typeface="SBL Hebrew" pitchFamily="2" charset="-79"/>
                <a:cs typeface="SBL Hebrew" pitchFamily="2" charset="-79"/>
              </a:rPr>
              <a:t>אִתִּ֖י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a:latin typeface="SBL Hebrew" pitchFamily="2" charset="-79"/>
                <a:cs typeface="SBL Hebrew" pitchFamily="2" charset="-79"/>
              </a:rPr>
              <a:t>	</a:t>
            </a:r>
            <a:r>
              <a:rPr lang="en-US" sz="2400" dirty="0" smtClean="0">
                <a:latin typeface="SBL Hebrew" pitchFamily="2" charset="-79"/>
                <a:cs typeface="SBL Hebrew" pitchFamily="2" charset="-79"/>
              </a:rPr>
              <a:t>	</a:t>
            </a:r>
            <a:r>
              <a:rPr lang="he-IL" sz="2400" dirty="0" smtClean="0">
                <a:latin typeface="SBL Hebrew" pitchFamily="2" charset="-79"/>
                <a:cs typeface="SBL Hebrew" pitchFamily="2" charset="-79"/>
              </a:rPr>
              <a:t>אֲנִ֣י </a:t>
            </a:r>
            <a:r>
              <a:rPr lang="he-IL" sz="2400" dirty="0">
                <a:latin typeface="SBL Hebrew" pitchFamily="2" charset="-79"/>
                <a:cs typeface="SBL Hebrew" pitchFamily="2" charset="-79"/>
              </a:rPr>
              <a:t>לְקַחְתִּ֑יו </a:t>
            </a:r>
            <a:endParaRPr lang="he-IL"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וַתֹּ֣אמֶר </a:t>
            </a:r>
            <a:r>
              <a:rPr lang="he-IL" sz="2400" dirty="0">
                <a:latin typeface="SBL Hebrew" pitchFamily="2" charset="-79"/>
                <a:cs typeface="SBL Hebrew" pitchFamily="2" charset="-79"/>
              </a:rPr>
              <a:t>אִמּ֔וֹ </a:t>
            </a:r>
            <a:endParaRPr lang="he-IL"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smtClean="0">
                <a:latin typeface="SBL Hebrew" pitchFamily="2" charset="-79"/>
                <a:cs typeface="SBL Hebrew" pitchFamily="2" charset="-79"/>
              </a:rPr>
              <a:t>	</a:t>
            </a:r>
            <a:r>
              <a:rPr lang="he-IL" sz="2400" dirty="0">
                <a:latin typeface="SBL Hebrew" pitchFamily="2" charset="-79"/>
                <a:cs typeface="SBL Hebrew" pitchFamily="2" charset="-79"/>
              </a:rPr>
              <a:t>	</a:t>
            </a:r>
            <a:r>
              <a:rPr lang="he-IL" sz="2400" dirty="0" smtClean="0">
                <a:latin typeface="SBL Hebrew" pitchFamily="2" charset="-79"/>
                <a:cs typeface="SBL Hebrew" pitchFamily="2" charset="-79"/>
              </a:rPr>
              <a:t>בָּר֥וּךְ </a:t>
            </a:r>
            <a:r>
              <a:rPr lang="he-IL" sz="2400" dirty="0">
                <a:latin typeface="SBL Hebrew" pitchFamily="2" charset="-79"/>
                <a:cs typeface="SBL Hebrew" pitchFamily="2" charset="-79"/>
              </a:rPr>
              <a:t>בְּנִ֖י לַיהוָֽה׃ </a:t>
            </a:r>
          </a:p>
          <a:p>
            <a:pPr marL="0" indent="0" algn="r" defTabSz="457200" rtl="1">
              <a:spcBef>
                <a:spcPts val="0"/>
              </a:spcBef>
              <a:buNone/>
              <a:tabLst>
                <a:tab pos="228600" algn="r"/>
                <a:tab pos="457200" algn="r"/>
                <a:tab pos="685800" algn="r"/>
                <a:tab pos="914400" algn="r"/>
              </a:tabLst>
            </a:pPr>
            <a:endParaRPr lang="he-IL" sz="2400" dirty="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a:latin typeface="SBL Hebrew" pitchFamily="2" charset="-79"/>
                <a:cs typeface="SBL Hebrew" pitchFamily="2" charset="-79"/>
              </a:rPr>
              <a:t>וַיָּ֛שֶׁב אֶת־אֶֽלֶף־וּמֵאָ֥ה הַכֶּ֖סֶף לְאִמּ֑וֹ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וַתֹּ֣אמֶר </a:t>
            </a:r>
            <a:r>
              <a:rPr lang="he-IL" sz="2400" dirty="0">
                <a:latin typeface="SBL Hebrew" pitchFamily="2" charset="-79"/>
                <a:cs typeface="SBL Hebrew" pitchFamily="2" charset="-79"/>
              </a:rPr>
              <a:t>אִמּ֡וֹ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smtClean="0">
                <a:latin typeface="SBL Hebrew" pitchFamily="2" charset="-79"/>
                <a:cs typeface="SBL Hebrew" pitchFamily="2" charset="-79"/>
              </a:rPr>
              <a:t>	</a:t>
            </a:r>
            <a:r>
              <a:rPr lang="en-US" sz="2400" dirty="0">
                <a:latin typeface="SBL Hebrew" pitchFamily="2" charset="-79"/>
                <a:cs typeface="SBL Hebrew" pitchFamily="2" charset="-79"/>
              </a:rPr>
              <a:t>	</a:t>
            </a:r>
            <a:r>
              <a:rPr lang="he-IL" sz="2400" dirty="0" smtClean="0">
                <a:latin typeface="SBL Hebrew" pitchFamily="2" charset="-79"/>
                <a:cs typeface="SBL Hebrew" pitchFamily="2" charset="-79"/>
              </a:rPr>
              <a:t>הַקְדֵּ֣שׁ </a:t>
            </a:r>
            <a:r>
              <a:rPr lang="he-IL" sz="2400" dirty="0">
                <a:latin typeface="SBL Hebrew" pitchFamily="2" charset="-79"/>
                <a:cs typeface="SBL Hebrew" pitchFamily="2" charset="-79"/>
              </a:rPr>
              <a:t>הִקְדַּ֣שְׁתִּי אֶת־הַכֶּסֶף֩ לַיהוָ֨ה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smtClean="0">
                <a:latin typeface="SBL Hebrew" pitchFamily="2" charset="-79"/>
                <a:cs typeface="SBL Hebrew" pitchFamily="2" charset="-79"/>
              </a:rPr>
              <a:t>	</a:t>
            </a:r>
            <a:r>
              <a:rPr lang="en-US" sz="2400" dirty="0">
                <a:latin typeface="SBL Hebrew" pitchFamily="2" charset="-79"/>
                <a:cs typeface="SBL Hebrew" pitchFamily="2" charset="-79"/>
              </a:rPr>
              <a:t>	</a:t>
            </a:r>
            <a:r>
              <a:rPr lang="en-US" sz="2400" dirty="0" smtClean="0">
                <a:latin typeface="SBL Hebrew" pitchFamily="2" charset="-79"/>
                <a:cs typeface="SBL Hebrew" pitchFamily="2" charset="-79"/>
              </a:rPr>
              <a:t>	</a:t>
            </a:r>
            <a:r>
              <a:rPr lang="he-IL" sz="2400" dirty="0" smtClean="0">
                <a:latin typeface="SBL Hebrew" pitchFamily="2" charset="-79"/>
                <a:cs typeface="SBL Hebrew" pitchFamily="2" charset="-79"/>
              </a:rPr>
              <a:t>מִיָּדִ֜י </a:t>
            </a:r>
            <a:r>
              <a:rPr lang="he-IL" sz="2400" dirty="0">
                <a:latin typeface="SBL Hebrew" pitchFamily="2" charset="-79"/>
                <a:cs typeface="SBL Hebrew" pitchFamily="2" charset="-79"/>
              </a:rPr>
              <a:t>לִבְנִ֗י לַֽעֲשׂוֹת֙ פֶּ֣סֶל וּמַסֵּכָ֔ה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a:latin typeface="SBL Hebrew" pitchFamily="2" charset="-79"/>
                <a:cs typeface="SBL Hebrew" pitchFamily="2" charset="-79"/>
              </a:rPr>
              <a:t>	</a:t>
            </a:r>
            <a:r>
              <a:rPr lang="en-US" sz="2400" dirty="0" smtClean="0">
                <a:latin typeface="SBL Hebrew" pitchFamily="2" charset="-79"/>
                <a:cs typeface="SBL Hebrew" pitchFamily="2" charset="-79"/>
              </a:rPr>
              <a:t>	</a:t>
            </a:r>
            <a:r>
              <a:rPr lang="he-IL" sz="2400" dirty="0" smtClean="0">
                <a:solidFill>
                  <a:srgbClr val="008000"/>
                </a:solidFill>
                <a:latin typeface="SBL Hebrew" pitchFamily="2" charset="-79"/>
                <a:cs typeface="SBL Hebrew" pitchFamily="2" charset="-79"/>
              </a:rPr>
              <a:t>וְעַתָּ֖ה </a:t>
            </a:r>
            <a:r>
              <a:rPr lang="he-IL" sz="2400" dirty="0">
                <a:solidFill>
                  <a:srgbClr val="008000"/>
                </a:solidFill>
                <a:latin typeface="SBL Hebrew" pitchFamily="2" charset="-79"/>
                <a:cs typeface="SBL Hebrew" pitchFamily="2" charset="-79"/>
              </a:rPr>
              <a:t>אֲשִׁיבֶ֥נּוּ לָֽךְ׃ </a:t>
            </a:r>
          </a:p>
          <a:p>
            <a:pPr marL="0" indent="0" algn="r" defTabSz="457200" rtl="1">
              <a:spcBef>
                <a:spcPts val="0"/>
              </a:spcBef>
              <a:buNone/>
              <a:tabLst>
                <a:tab pos="228600" algn="r"/>
                <a:tab pos="457200" algn="r"/>
                <a:tab pos="685800" algn="r"/>
                <a:tab pos="914400" algn="r"/>
              </a:tabLst>
            </a:pPr>
            <a:endParaRPr lang="he-IL" sz="2400" dirty="0">
              <a:latin typeface="SBL Hebrew" pitchFamily="2" charset="-79"/>
              <a:cs typeface="SBL Hebrew" pitchFamily="2" charset="-79"/>
            </a:endParaRPr>
          </a:p>
        </p:txBody>
      </p:sp>
      <p:sp>
        <p:nvSpPr>
          <p:cNvPr id="17" name="Content Placeholder 2"/>
          <p:cNvSpPr txBox="1">
            <a:spLocks/>
          </p:cNvSpPr>
          <p:nvPr/>
        </p:nvSpPr>
        <p:spPr>
          <a:xfrm>
            <a:off x="152400" y="457200"/>
            <a:ext cx="4038600" cy="6172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spcBef>
                <a:spcPts val="0"/>
              </a:spcBef>
              <a:buNone/>
              <a:tabLst>
                <a:tab pos="228600" algn="r"/>
                <a:tab pos="457200" algn="r"/>
                <a:tab pos="685800" algn="r"/>
                <a:tab pos="914400" algn="r"/>
              </a:tabLst>
            </a:pPr>
            <a:r>
              <a:rPr lang="he-IL" sz="2400" dirty="0">
                <a:latin typeface="SBL Hebrew" pitchFamily="2" charset="-79"/>
                <a:cs typeface="SBL Hebrew" pitchFamily="2" charset="-79"/>
              </a:rPr>
              <a:t>וַיָּ֥שֶׁב אֶת־הַכֶּ֖סֶף לְאִמּ֑וֹ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וַתִּקַּ֣ח </a:t>
            </a:r>
            <a:r>
              <a:rPr lang="he-IL" sz="2400" dirty="0">
                <a:latin typeface="SBL Hebrew" pitchFamily="2" charset="-79"/>
                <a:cs typeface="SBL Hebrew" pitchFamily="2" charset="-79"/>
              </a:rPr>
              <a:t>אִמּוֹ֩ מָאתַ֨יִם כֶּ֜סֶף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וַתִּתְּנֵ֣הוּ </a:t>
            </a:r>
            <a:r>
              <a:rPr lang="he-IL" sz="2400" dirty="0">
                <a:latin typeface="SBL Hebrew" pitchFamily="2" charset="-79"/>
                <a:cs typeface="SBL Hebrew" pitchFamily="2" charset="-79"/>
              </a:rPr>
              <a:t>לַצּוֹרֵ֗ף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וַֽיַּעֲשֵׂ֙הוּ֙ </a:t>
            </a:r>
            <a:r>
              <a:rPr lang="he-IL" sz="2400" dirty="0">
                <a:latin typeface="SBL Hebrew" pitchFamily="2" charset="-79"/>
                <a:cs typeface="SBL Hebrew" pitchFamily="2" charset="-79"/>
              </a:rPr>
              <a:t>פֶּ֣סֶל וּמַסֵּכָ֔ה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וַיְהִ֖י </a:t>
            </a:r>
            <a:r>
              <a:rPr lang="he-IL" sz="2400" dirty="0">
                <a:latin typeface="SBL Hebrew" pitchFamily="2" charset="-79"/>
                <a:cs typeface="SBL Hebrew" pitchFamily="2" charset="-79"/>
              </a:rPr>
              <a:t>בְּבֵ֥ית מִיכָֽיְהוּ׃ </a:t>
            </a:r>
          </a:p>
          <a:p>
            <a:pPr marL="0" indent="0" algn="r" defTabSz="457200" rtl="1">
              <a:spcBef>
                <a:spcPts val="0"/>
              </a:spcBef>
              <a:buNone/>
              <a:tabLst>
                <a:tab pos="228600" algn="r"/>
                <a:tab pos="457200" algn="r"/>
                <a:tab pos="685800" algn="r"/>
                <a:tab pos="914400" algn="r"/>
              </a:tabLst>
            </a:pPr>
            <a:endParaRPr lang="he-IL" sz="2400" dirty="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smtClean="0">
                <a:latin typeface="SBL Hebrew" pitchFamily="2" charset="-79"/>
                <a:cs typeface="SBL Hebrew" pitchFamily="2" charset="-79"/>
              </a:rPr>
              <a:t>	</a:t>
            </a:r>
            <a:r>
              <a:rPr lang="he-IL" sz="2400" dirty="0" smtClean="0">
                <a:latin typeface="SBL Hebrew" pitchFamily="2" charset="-79"/>
                <a:cs typeface="SBL Hebrew" pitchFamily="2" charset="-79"/>
              </a:rPr>
              <a:t>וְהָאִ֣ישׁ </a:t>
            </a:r>
            <a:r>
              <a:rPr lang="he-IL" sz="2400" dirty="0">
                <a:latin typeface="SBL Hebrew" pitchFamily="2" charset="-79"/>
                <a:cs typeface="SBL Hebrew" pitchFamily="2" charset="-79"/>
              </a:rPr>
              <a:t>מִיכָ֔ה ל֖וֹ בֵּ֣ית אֱלֹהִ֑ים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וַיַּ֤עַשׂ </a:t>
            </a:r>
            <a:r>
              <a:rPr lang="he-IL" sz="2400" dirty="0">
                <a:latin typeface="SBL Hebrew" pitchFamily="2" charset="-79"/>
                <a:cs typeface="SBL Hebrew" pitchFamily="2" charset="-79"/>
              </a:rPr>
              <a:t>אֵפוֹד֙ וּתְרָפִ֔ים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וַיְמַלֵּ֗א </a:t>
            </a:r>
            <a:r>
              <a:rPr lang="he-IL" sz="2400" dirty="0">
                <a:latin typeface="SBL Hebrew" pitchFamily="2" charset="-79"/>
                <a:cs typeface="SBL Hebrew" pitchFamily="2" charset="-79"/>
              </a:rPr>
              <a:t>אֶת־יַ֤ד אַחַד֙ מִבָּנָ֔יו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וַיְהִי־ל֖וֹ </a:t>
            </a:r>
            <a:r>
              <a:rPr lang="he-IL" sz="2400" dirty="0">
                <a:latin typeface="SBL Hebrew" pitchFamily="2" charset="-79"/>
                <a:cs typeface="SBL Hebrew" pitchFamily="2" charset="-79"/>
              </a:rPr>
              <a:t>לְכֹהֵֽן</a:t>
            </a:r>
            <a:r>
              <a:rPr lang="he-IL" sz="2400" dirty="0" smtClean="0">
                <a:latin typeface="SBL Hebrew" pitchFamily="2" charset="-79"/>
                <a:cs typeface="SBL Hebrew" pitchFamily="2" charset="-79"/>
              </a:rPr>
              <a:t>׃</a:t>
            </a:r>
            <a:endParaRPr lang="he-IL" sz="2400" dirty="0">
              <a:latin typeface="SBL Hebrew" pitchFamily="2" charset="-79"/>
              <a:cs typeface="SBL Hebrew" pitchFamily="2" charset="-79"/>
            </a:endParaRPr>
          </a:p>
        </p:txBody>
      </p:sp>
      <p:sp>
        <p:nvSpPr>
          <p:cNvPr id="6" name="TextBox 5"/>
          <p:cNvSpPr txBox="1"/>
          <p:nvPr/>
        </p:nvSpPr>
        <p:spPr>
          <a:xfrm>
            <a:off x="4572000" y="1312217"/>
            <a:ext cx="1766038" cy="276999"/>
          </a:xfrm>
          <a:prstGeom prst="rect">
            <a:avLst/>
          </a:prstGeom>
          <a:noFill/>
        </p:spPr>
        <p:txBody>
          <a:bodyPr wrap="square" rtlCol="0">
            <a:spAutoFit/>
          </a:bodyPr>
          <a:lstStyle/>
          <a:p>
            <a:r>
              <a:rPr lang="en-US" sz="1200" dirty="0" smtClean="0">
                <a:solidFill>
                  <a:srgbClr val="FF33CC"/>
                </a:solidFill>
              </a:rPr>
              <a:t>Mother had some money</a:t>
            </a:r>
            <a:endParaRPr lang="en-CA" sz="1200" dirty="0">
              <a:solidFill>
                <a:srgbClr val="FF33CC"/>
              </a:solidFill>
            </a:endParaRPr>
          </a:p>
        </p:txBody>
      </p:sp>
      <p:sp>
        <p:nvSpPr>
          <p:cNvPr id="18" name="TextBox 17"/>
          <p:cNvSpPr txBox="1"/>
          <p:nvPr/>
        </p:nvSpPr>
        <p:spPr>
          <a:xfrm>
            <a:off x="4572000" y="2743200"/>
            <a:ext cx="1766038" cy="276999"/>
          </a:xfrm>
          <a:prstGeom prst="rect">
            <a:avLst/>
          </a:prstGeom>
          <a:noFill/>
        </p:spPr>
        <p:txBody>
          <a:bodyPr wrap="square" rtlCol="0">
            <a:spAutoFit/>
          </a:bodyPr>
          <a:lstStyle/>
          <a:p>
            <a:r>
              <a:rPr lang="en-US" sz="1200" dirty="0" smtClean="0">
                <a:solidFill>
                  <a:srgbClr val="0000FF"/>
                </a:solidFill>
              </a:rPr>
              <a:t>Son took the money</a:t>
            </a:r>
            <a:endParaRPr lang="en-CA" sz="1200" dirty="0">
              <a:solidFill>
                <a:srgbClr val="0000FF"/>
              </a:solidFill>
            </a:endParaRPr>
          </a:p>
        </p:txBody>
      </p:sp>
      <p:sp>
        <p:nvSpPr>
          <p:cNvPr id="20" name="TextBox 19"/>
          <p:cNvSpPr txBox="1"/>
          <p:nvPr/>
        </p:nvSpPr>
        <p:spPr>
          <a:xfrm>
            <a:off x="4572000" y="3914001"/>
            <a:ext cx="1981200" cy="276999"/>
          </a:xfrm>
          <a:prstGeom prst="rect">
            <a:avLst/>
          </a:prstGeom>
          <a:noFill/>
        </p:spPr>
        <p:txBody>
          <a:bodyPr wrap="square" rtlCol="0">
            <a:spAutoFit/>
          </a:bodyPr>
          <a:lstStyle/>
          <a:p>
            <a:r>
              <a:rPr lang="en-US" sz="1200" dirty="0" smtClean="0">
                <a:solidFill>
                  <a:srgbClr val="FF33CC"/>
                </a:solidFill>
              </a:rPr>
              <a:t>Now mother has the money</a:t>
            </a:r>
            <a:endParaRPr lang="en-CA" sz="1200" dirty="0">
              <a:solidFill>
                <a:srgbClr val="FF33CC"/>
              </a:solidFill>
            </a:endParaRPr>
          </a:p>
        </p:txBody>
      </p:sp>
      <p:sp>
        <p:nvSpPr>
          <p:cNvPr id="21" name="TextBox 20"/>
          <p:cNvSpPr txBox="1"/>
          <p:nvPr/>
        </p:nvSpPr>
        <p:spPr>
          <a:xfrm>
            <a:off x="4572000" y="5667375"/>
            <a:ext cx="1981200" cy="276999"/>
          </a:xfrm>
          <a:prstGeom prst="rect">
            <a:avLst/>
          </a:prstGeom>
          <a:noFill/>
        </p:spPr>
        <p:txBody>
          <a:bodyPr wrap="square" rtlCol="0">
            <a:spAutoFit/>
          </a:bodyPr>
          <a:lstStyle/>
          <a:p>
            <a:r>
              <a:rPr lang="en-US" sz="1200" dirty="0" smtClean="0">
                <a:solidFill>
                  <a:srgbClr val="0000FF"/>
                </a:solidFill>
              </a:rPr>
              <a:t>Now son has the money</a:t>
            </a:r>
            <a:endParaRPr lang="en-CA" sz="1200" dirty="0">
              <a:solidFill>
                <a:srgbClr val="0000FF"/>
              </a:solidFill>
            </a:endParaRPr>
          </a:p>
        </p:txBody>
      </p:sp>
      <p:sp>
        <p:nvSpPr>
          <p:cNvPr id="22" name="TextBox 21"/>
          <p:cNvSpPr txBox="1"/>
          <p:nvPr/>
        </p:nvSpPr>
        <p:spPr>
          <a:xfrm>
            <a:off x="76200" y="180201"/>
            <a:ext cx="1981200" cy="276999"/>
          </a:xfrm>
          <a:prstGeom prst="rect">
            <a:avLst/>
          </a:prstGeom>
          <a:noFill/>
        </p:spPr>
        <p:txBody>
          <a:bodyPr wrap="square" rtlCol="0">
            <a:spAutoFit/>
          </a:bodyPr>
          <a:lstStyle/>
          <a:p>
            <a:r>
              <a:rPr lang="en-US" sz="1200" dirty="0" smtClean="0">
                <a:solidFill>
                  <a:srgbClr val="FF33CC"/>
                </a:solidFill>
              </a:rPr>
              <a:t>Now mother has the money</a:t>
            </a:r>
            <a:endParaRPr lang="en-CA" sz="1200" dirty="0">
              <a:solidFill>
                <a:srgbClr val="FF33CC"/>
              </a:solidFill>
            </a:endParaRPr>
          </a:p>
        </p:txBody>
      </p:sp>
      <p:sp>
        <p:nvSpPr>
          <p:cNvPr id="23" name="TextBox 22"/>
          <p:cNvSpPr txBox="1"/>
          <p:nvPr/>
        </p:nvSpPr>
        <p:spPr>
          <a:xfrm>
            <a:off x="76200" y="1312216"/>
            <a:ext cx="1981200" cy="276999"/>
          </a:xfrm>
          <a:prstGeom prst="rect">
            <a:avLst/>
          </a:prstGeom>
          <a:noFill/>
        </p:spPr>
        <p:txBody>
          <a:bodyPr wrap="square" rtlCol="0">
            <a:spAutoFit/>
          </a:bodyPr>
          <a:lstStyle/>
          <a:p>
            <a:r>
              <a:rPr lang="en-US" sz="1200" dirty="0" smtClean="0">
                <a:solidFill>
                  <a:srgbClr val="FF33CC"/>
                </a:solidFill>
              </a:rPr>
              <a:t>Mother pays the refiner</a:t>
            </a:r>
            <a:endParaRPr lang="en-CA" sz="1200" dirty="0">
              <a:solidFill>
                <a:srgbClr val="FF33CC"/>
              </a:solidFill>
            </a:endParaRPr>
          </a:p>
        </p:txBody>
      </p:sp>
      <p:sp>
        <p:nvSpPr>
          <p:cNvPr id="15" name="Title 1"/>
          <p:cNvSpPr>
            <a:spLocks noGrp="1"/>
          </p:cNvSpPr>
          <p:nvPr>
            <p:ph type="title"/>
          </p:nvPr>
        </p:nvSpPr>
        <p:spPr>
          <a:xfrm>
            <a:off x="7848600" y="0"/>
            <a:ext cx="1066800" cy="304800"/>
          </a:xfrm>
        </p:spPr>
        <p:txBody>
          <a:bodyPr>
            <a:normAutofit/>
          </a:bodyPr>
          <a:lstStyle/>
          <a:p>
            <a:pPr algn="r"/>
            <a:r>
              <a:rPr lang="en-US" sz="1200" dirty="0" smtClean="0"/>
              <a:t>Judges 17:1-5</a:t>
            </a:r>
            <a:endParaRPr lang="en-US" sz="1200" dirty="0"/>
          </a:p>
        </p:txBody>
      </p:sp>
      <p:sp>
        <p:nvSpPr>
          <p:cNvPr id="14" name="Title 1"/>
          <p:cNvSpPr txBox="1">
            <a:spLocks/>
          </p:cNvSpPr>
          <p:nvPr/>
        </p:nvSpPr>
        <p:spPr>
          <a:xfrm>
            <a:off x="8915400" y="485775"/>
            <a:ext cx="228600" cy="304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000" dirty="0" smtClean="0"/>
              <a:t>1</a:t>
            </a:r>
            <a:endParaRPr lang="en-US" sz="1000" dirty="0"/>
          </a:p>
        </p:txBody>
      </p:sp>
      <p:sp>
        <p:nvSpPr>
          <p:cNvPr id="19" name="Title 1"/>
          <p:cNvSpPr txBox="1">
            <a:spLocks/>
          </p:cNvSpPr>
          <p:nvPr/>
        </p:nvSpPr>
        <p:spPr>
          <a:xfrm>
            <a:off x="8915400" y="1200150"/>
            <a:ext cx="228600" cy="304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000" dirty="0" smtClean="0"/>
              <a:t>2</a:t>
            </a:r>
            <a:endParaRPr lang="en-US" sz="1000" dirty="0"/>
          </a:p>
        </p:txBody>
      </p:sp>
      <p:sp>
        <p:nvSpPr>
          <p:cNvPr id="25" name="Title 1"/>
          <p:cNvSpPr txBox="1">
            <a:spLocks/>
          </p:cNvSpPr>
          <p:nvPr/>
        </p:nvSpPr>
        <p:spPr>
          <a:xfrm>
            <a:off x="8915400" y="4133850"/>
            <a:ext cx="228600" cy="304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000" dirty="0" smtClean="0"/>
              <a:t>3</a:t>
            </a:r>
            <a:endParaRPr lang="en-US" sz="1000" dirty="0"/>
          </a:p>
        </p:txBody>
      </p:sp>
      <p:sp>
        <p:nvSpPr>
          <p:cNvPr id="27" name="Title 1"/>
          <p:cNvSpPr txBox="1">
            <a:spLocks/>
          </p:cNvSpPr>
          <p:nvPr/>
        </p:nvSpPr>
        <p:spPr>
          <a:xfrm>
            <a:off x="4076700" y="476250"/>
            <a:ext cx="228600" cy="304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000" dirty="0"/>
              <a:t>4</a:t>
            </a:r>
          </a:p>
        </p:txBody>
      </p:sp>
      <p:sp>
        <p:nvSpPr>
          <p:cNvPr id="28" name="Title 1"/>
          <p:cNvSpPr txBox="1">
            <a:spLocks/>
          </p:cNvSpPr>
          <p:nvPr/>
        </p:nvSpPr>
        <p:spPr>
          <a:xfrm>
            <a:off x="4076700" y="2700724"/>
            <a:ext cx="228600" cy="304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000" dirty="0"/>
              <a:t>5</a:t>
            </a:r>
          </a:p>
        </p:txBody>
      </p:sp>
      <p:sp>
        <p:nvSpPr>
          <p:cNvPr id="29" name="Freeform 28"/>
          <p:cNvSpPr/>
          <p:nvPr/>
        </p:nvSpPr>
        <p:spPr>
          <a:xfrm>
            <a:off x="8553449" y="3009900"/>
            <a:ext cx="561975" cy="2770532"/>
          </a:xfrm>
          <a:custGeom>
            <a:avLst/>
            <a:gdLst>
              <a:gd name="connsiteX0" fmla="*/ 9525 w 521503"/>
              <a:gd name="connsiteY0" fmla="*/ 2770532 h 2770532"/>
              <a:gd name="connsiteX1" fmla="*/ 400050 w 521503"/>
              <a:gd name="connsiteY1" fmla="*/ 2494307 h 2770532"/>
              <a:gd name="connsiteX2" fmla="*/ 504825 w 521503"/>
              <a:gd name="connsiteY2" fmla="*/ 1570382 h 2770532"/>
              <a:gd name="connsiteX3" fmla="*/ 466725 w 521503"/>
              <a:gd name="connsiteY3" fmla="*/ 198782 h 2770532"/>
              <a:gd name="connsiteX4" fmla="*/ 0 w 521503"/>
              <a:gd name="connsiteY4" fmla="*/ 36857 h 27705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1503" h="2770532">
                <a:moveTo>
                  <a:pt x="9525" y="2770532"/>
                </a:moveTo>
                <a:cubicBezTo>
                  <a:pt x="163512" y="2732432"/>
                  <a:pt x="317500" y="2694332"/>
                  <a:pt x="400050" y="2494307"/>
                </a:cubicBezTo>
                <a:cubicBezTo>
                  <a:pt x="482600" y="2294282"/>
                  <a:pt x="493713" y="1952969"/>
                  <a:pt x="504825" y="1570382"/>
                </a:cubicBezTo>
                <a:cubicBezTo>
                  <a:pt x="515937" y="1187795"/>
                  <a:pt x="550862" y="454369"/>
                  <a:pt x="466725" y="198782"/>
                </a:cubicBezTo>
                <a:cubicBezTo>
                  <a:pt x="382588" y="-56805"/>
                  <a:pt x="191294" y="-9974"/>
                  <a:pt x="0" y="36857"/>
                </a:cubicBezTo>
              </a:path>
            </a:pathLst>
          </a:custGeom>
          <a:noFill/>
          <a:ln w="19050">
            <a:solidFill>
              <a:srgbClr val="008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4" name="TextBox 23"/>
          <p:cNvSpPr txBox="1"/>
          <p:nvPr/>
        </p:nvSpPr>
        <p:spPr>
          <a:xfrm>
            <a:off x="114300" y="1358205"/>
            <a:ext cx="4305300" cy="2246769"/>
          </a:xfrm>
          <a:prstGeom prst="rect">
            <a:avLst/>
          </a:prstGeom>
          <a:solidFill>
            <a:schemeClr val="bg1"/>
          </a:solidFill>
          <a:ln w="57150">
            <a:solidFill>
              <a:schemeClr val="tx1"/>
            </a:solidFill>
          </a:ln>
        </p:spPr>
        <p:txBody>
          <a:bodyPr wrap="square" rtlCol="0">
            <a:spAutoFit/>
          </a:bodyPr>
          <a:lstStyle/>
          <a:p>
            <a:pPr>
              <a:tabLst>
                <a:tab pos="228600" algn="l"/>
                <a:tab pos="457200" algn="l"/>
              </a:tabLst>
            </a:pPr>
            <a:r>
              <a:rPr lang="en-US" sz="1400" dirty="0" smtClean="0"/>
              <a:t>NET Bible Judges </a:t>
            </a:r>
            <a:r>
              <a:rPr lang="en-US" sz="1400" dirty="0"/>
              <a:t>17:2 </a:t>
            </a:r>
            <a:endParaRPr lang="en-US" sz="1400" dirty="0" smtClean="0"/>
          </a:p>
          <a:p>
            <a:pPr>
              <a:tabLst>
                <a:tab pos="228600" algn="l"/>
                <a:tab pos="457200" algn="l"/>
              </a:tabLst>
            </a:pPr>
            <a:r>
              <a:rPr lang="en-US" sz="1400" dirty="0" smtClean="0"/>
              <a:t>He </a:t>
            </a:r>
            <a:r>
              <a:rPr lang="en-US" sz="1400" dirty="0"/>
              <a:t>said to his mother, </a:t>
            </a:r>
            <a:endParaRPr lang="en-US" sz="1400" dirty="0" smtClean="0"/>
          </a:p>
          <a:p>
            <a:pPr>
              <a:tabLst>
                <a:tab pos="228600" algn="l"/>
                <a:tab pos="457200" algn="l"/>
              </a:tabLst>
            </a:pPr>
            <a:r>
              <a:rPr lang="en-US" sz="1400" dirty="0" smtClean="0"/>
              <a:t>	"</a:t>
            </a:r>
            <a:r>
              <a:rPr lang="en-US" sz="1400" dirty="0"/>
              <a:t>You know the eleven hundred pieces of silver which </a:t>
            </a:r>
            <a:endParaRPr lang="en-US" sz="1400" dirty="0" smtClean="0"/>
          </a:p>
          <a:p>
            <a:pPr>
              <a:tabLst>
                <a:tab pos="228600" algn="l"/>
                <a:tab pos="457200" algn="l"/>
              </a:tabLst>
            </a:pPr>
            <a:r>
              <a:rPr lang="en-US" sz="1400" dirty="0"/>
              <a:t>	</a:t>
            </a:r>
            <a:r>
              <a:rPr lang="en-US" sz="1400" dirty="0" smtClean="0"/>
              <a:t>	were stolen </a:t>
            </a:r>
            <a:r>
              <a:rPr lang="en-US" sz="1400" dirty="0"/>
              <a:t>from you, </a:t>
            </a:r>
            <a:endParaRPr lang="en-US" sz="1400" dirty="0" smtClean="0"/>
          </a:p>
          <a:p>
            <a:pPr>
              <a:tabLst>
                <a:tab pos="228600" algn="l"/>
                <a:tab pos="457200" algn="l"/>
              </a:tabLst>
            </a:pPr>
            <a:r>
              <a:rPr lang="en-US" sz="1400" dirty="0" smtClean="0"/>
              <a:t>	about </a:t>
            </a:r>
            <a:r>
              <a:rPr lang="en-US" sz="1400" dirty="0"/>
              <a:t>which I heard you pronounce a curse? </a:t>
            </a:r>
            <a:endParaRPr lang="en-US" sz="1400" dirty="0" smtClean="0"/>
          </a:p>
          <a:p>
            <a:pPr>
              <a:tabLst>
                <a:tab pos="228600" algn="l"/>
                <a:tab pos="457200" algn="l"/>
              </a:tabLst>
            </a:pPr>
            <a:r>
              <a:rPr lang="en-US" sz="1400" dirty="0" smtClean="0"/>
              <a:t>	Look </a:t>
            </a:r>
            <a:r>
              <a:rPr lang="en-US" sz="1400" dirty="0"/>
              <a:t>here, I have the silver. </a:t>
            </a:r>
            <a:endParaRPr lang="en-US" sz="1400" dirty="0" smtClean="0"/>
          </a:p>
          <a:p>
            <a:pPr>
              <a:tabLst>
                <a:tab pos="228600" algn="l"/>
                <a:tab pos="457200" algn="l"/>
              </a:tabLst>
            </a:pPr>
            <a:r>
              <a:rPr lang="en-US" sz="1400" dirty="0" smtClean="0"/>
              <a:t>	I </a:t>
            </a:r>
            <a:r>
              <a:rPr lang="en-US" sz="1400" dirty="0"/>
              <a:t>stole it, </a:t>
            </a:r>
            <a:endParaRPr lang="en-US" sz="1400" dirty="0" smtClean="0"/>
          </a:p>
          <a:p>
            <a:pPr>
              <a:tabLst>
                <a:tab pos="228600" algn="l"/>
                <a:tab pos="457200" algn="l"/>
              </a:tabLst>
            </a:pPr>
            <a:r>
              <a:rPr lang="en-US" sz="1400" dirty="0" smtClean="0">
                <a:solidFill>
                  <a:srgbClr val="008000"/>
                </a:solidFill>
              </a:rPr>
              <a:t>	but </a:t>
            </a:r>
            <a:r>
              <a:rPr lang="en-US" sz="1400" dirty="0">
                <a:solidFill>
                  <a:srgbClr val="008000"/>
                </a:solidFill>
              </a:rPr>
              <a:t>now I am giving it back to you.</a:t>
            </a:r>
            <a:r>
              <a:rPr lang="en-US" sz="1400" dirty="0"/>
              <a:t>" </a:t>
            </a:r>
            <a:endParaRPr lang="en-US" sz="1400" dirty="0" smtClean="0"/>
          </a:p>
          <a:p>
            <a:pPr>
              <a:tabLst>
                <a:tab pos="228600" algn="l"/>
                <a:tab pos="457200" algn="l"/>
              </a:tabLst>
            </a:pPr>
            <a:r>
              <a:rPr lang="en-US" sz="1400" dirty="0" smtClean="0"/>
              <a:t>His </a:t>
            </a:r>
            <a:r>
              <a:rPr lang="en-US" sz="1400" dirty="0"/>
              <a:t>mother said, </a:t>
            </a:r>
            <a:endParaRPr lang="en-US" sz="1400" dirty="0" smtClean="0"/>
          </a:p>
          <a:p>
            <a:pPr>
              <a:tabLst>
                <a:tab pos="228600" algn="l"/>
                <a:tab pos="457200" algn="l"/>
              </a:tabLst>
            </a:pPr>
            <a:r>
              <a:rPr lang="en-US" sz="1400" dirty="0" smtClean="0"/>
              <a:t>	"</a:t>
            </a:r>
            <a:r>
              <a:rPr lang="en-US" sz="1400" dirty="0"/>
              <a:t>May the LORD reward you, my son</a:t>
            </a:r>
            <a:r>
              <a:rPr lang="en-US" sz="1400" dirty="0" smtClean="0"/>
              <a:t>!"</a:t>
            </a:r>
            <a:endParaRPr lang="en-US" sz="1400" dirty="0"/>
          </a:p>
        </p:txBody>
      </p:sp>
      <p:sp>
        <p:nvSpPr>
          <p:cNvPr id="26" name="TextBox 25"/>
          <p:cNvSpPr txBox="1"/>
          <p:nvPr/>
        </p:nvSpPr>
        <p:spPr>
          <a:xfrm>
            <a:off x="76200" y="4543990"/>
            <a:ext cx="4267200" cy="2031325"/>
          </a:xfrm>
          <a:prstGeom prst="rect">
            <a:avLst/>
          </a:prstGeom>
          <a:noFill/>
          <a:ln>
            <a:solidFill>
              <a:schemeClr val="tx1"/>
            </a:solidFill>
          </a:ln>
        </p:spPr>
        <p:txBody>
          <a:bodyPr wrap="square" rtlCol="0">
            <a:spAutoFit/>
          </a:bodyPr>
          <a:lstStyle/>
          <a:p>
            <a:r>
              <a:rPr lang="en-US" sz="1400" dirty="0"/>
              <a:t>NET </a:t>
            </a:r>
            <a:r>
              <a:rPr lang="en-US" sz="1400" dirty="0" smtClean="0"/>
              <a:t>Bible: In </a:t>
            </a:r>
            <a:r>
              <a:rPr lang="en-US" sz="1400" dirty="0"/>
              <a:t>the Hebrew text the statement, "</a:t>
            </a:r>
            <a:r>
              <a:rPr lang="en-US" sz="1400" dirty="0">
                <a:solidFill>
                  <a:srgbClr val="008000"/>
                </a:solidFill>
              </a:rPr>
              <a:t>but now I am giving it back to you</a:t>
            </a:r>
            <a:r>
              <a:rPr lang="en-US" sz="1400" dirty="0"/>
              <a:t>," appears at the end of v. 3 and is spoken by the mother. But v. 4 indicates that she did not give the money back to her son. Unless the statement is spoken by the woman to the LORD, it appears to be misplaced and fits much better in v. 2. It may have been accidentally omitted from a manuscript, written in the margin, and then later inserted in the wrong place in another manuscript. </a:t>
            </a:r>
          </a:p>
        </p:txBody>
      </p:sp>
    </p:spTree>
    <p:extLst>
      <p:ext uri="{BB962C8B-B14F-4D97-AF65-F5344CB8AC3E}">
        <p14:creationId xmlns:p14="http://schemas.microsoft.com/office/powerpoint/2010/main" val="24074007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2"/>
          <p:cNvSpPr>
            <a:spLocks noGrp="1"/>
          </p:cNvSpPr>
          <p:nvPr>
            <p:ph idx="1"/>
          </p:nvPr>
        </p:nvSpPr>
        <p:spPr>
          <a:xfrm>
            <a:off x="4724400" y="457200"/>
            <a:ext cx="4267200" cy="6172200"/>
          </a:xfrm>
        </p:spPr>
        <p:txBody>
          <a:bodyPr>
            <a:normAutofit/>
          </a:bodyPr>
          <a:lstStyle/>
          <a:p>
            <a:pPr marL="0" indent="0" algn="r" defTabSz="457200" rtl="1">
              <a:spcBef>
                <a:spcPts val="0"/>
              </a:spcBef>
              <a:buNone/>
              <a:tabLst>
                <a:tab pos="228600" algn="r"/>
                <a:tab pos="457200" algn="r"/>
                <a:tab pos="685800" algn="r"/>
                <a:tab pos="914400" algn="r"/>
              </a:tabLst>
            </a:pPr>
            <a:r>
              <a:rPr lang="he-IL" sz="2400" dirty="0">
                <a:latin typeface="SBL Hebrew" pitchFamily="2" charset="-79"/>
                <a:cs typeface="SBL Hebrew" pitchFamily="2" charset="-79"/>
              </a:rPr>
              <a:t>וַֽיְהִי־אִ֥ישׁ מֵֽהַר־אֶפְרָ֖יִם וּשְׁמ֥וֹ מִיכָֽיְהוּ׃ </a:t>
            </a:r>
          </a:p>
          <a:p>
            <a:pPr marL="0" indent="0" algn="r" defTabSz="457200" rtl="1">
              <a:spcBef>
                <a:spcPts val="0"/>
              </a:spcBef>
              <a:buNone/>
              <a:tabLst>
                <a:tab pos="228600" algn="r"/>
                <a:tab pos="457200" algn="r"/>
                <a:tab pos="685800" algn="r"/>
                <a:tab pos="914400" algn="r"/>
              </a:tabLst>
            </a:pPr>
            <a:endParaRPr lang="he-IL" sz="2400" dirty="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a:latin typeface="SBL Hebrew" pitchFamily="2" charset="-79"/>
                <a:cs typeface="SBL Hebrew" pitchFamily="2" charset="-79"/>
              </a:rPr>
              <a:t>וַיֹּ֣אמֶר לְאִמּ֡וֹ </a:t>
            </a:r>
            <a:endParaRPr lang="he-IL"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smtClean="0">
                <a:latin typeface="SBL Hebrew" pitchFamily="2" charset="-79"/>
                <a:cs typeface="SBL Hebrew" pitchFamily="2" charset="-79"/>
              </a:rPr>
              <a:t>	</a:t>
            </a:r>
            <a:r>
              <a:rPr lang="he-IL" sz="2400" dirty="0">
                <a:latin typeface="SBL Hebrew" pitchFamily="2" charset="-79"/>
                <a:cs typeface="SBL Hebrew" pitchFamily="2" charset="-79"/>
              </a:rPr>
              <a:t>	</a:t>
            </a:r>
            <a:r>
              <a:rPr lang="he-IL" sz="2400" dirty="0" smtClean="0">
                <a:latin typeface="SBL Hebrew" pitchFamily="2" charset="-79"/>
                <a:cs typeface="SBL Hebrew" pitchFamily="2" charset="-79"/>
              </a:rPr>
              <a:t>אֶלֶף֩ </a:t>
            </a:r>
            <a:r>
              <a:rPr lang="he-IL" sz="2400" dirty="0">
                <a:latin typeface="SBL Hebrew" pitchFamily="2" charset="-79"/>
                <a:cs typeface="SBL Hebrew" pitchFamily="2" charset="-79"/>
              </a:rPr>
              <a:t>וּמֵאָ֨ה הַכֶּ֜סֶף אֲשֶׁ֣ר לֻֽקַּֽח־לָ֗ךְ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a:latin typeface="SBL Hebrew" pitchFamily="2" charset="-79"/>
                <a:cs typeface="SBL Hebrew" pitchFamily="2" charset="-79"/>
              </a:rPr>
              <a:t>	</a:t>
            </a:r>
            <a:r>
              <a:rPr lang="en-US" sz="2400" dirty="0" smtClean="0">
                <a:latin typeface="SBL Hebrew" pitchFamily="2" charset="-79"/>
                <a:cs typeface="SBL Hebrew" pitchFamily="2" charset="-79"/>
              </a:rPr>
              <a:t>	</a:t>
            </a:r>
            <a:r>
              <a:rPr lang="he-IL" sz="2400" dirty="0" smtClean="0">
                <a:latin typeface="SBL Hebrew" pitchFamily="2" charset="-79"/>
                <a:cs typeface="SBL Hebrew" pitchFamily="2" charset="-79"/>
              </a:rPr>
              <a:t>ואתי </a:t>
            </a:r>
            <a:r>
              <a:rPr lang="he-IL" sz="2400" dirty="0">
                <a:latin typeface="SBL Hebrew" pitchFamily="2" charset="-79"/>
                <a:cs typeface="SBL Hebrew" pitchFamily="2" charset="-79"/>
              </a:rPr>
              <a:t>וְאַ֤תְּ אָלִית֙ וְגַם֙ אָמַ֣רְתְּ בְּאָזְנַ֔י </a:t>
            </a:r>
            <a:endParaRPr lang="he-IL"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smtClean="0">
                <a:latin typeface="SBL Hebrew" pitchFamily="2" charset="-79"/>
                <a:cs typeface="SBL Hebrew" pitchFamily="2" charset="-79"/>
              </a:rPr>
              <a:t>	</a:t>
            </a:r>
            <a:r>
              <a:rPr lang="he-IL" sz="2400" dirty="0">
                <a:latin typeface="SBL Hebrew" pitchFamily="2" charset="-79"/>
                <a:cs typeface="SBL Hebrew" pitchFamily="2" charset="-79"/>
              </a:rPr>
              <a:t>	</a:t>
            </a:r>
            <a:r>
              <a:rPr lang="he-IL" sz="2400" dirty="0" smtClean="0">
                <a:latin typeface="SBL Hebrew" pitchFamily="2" charset="-79"/>
                <a:cs typeface="SBL Hebrew" pitchFamily="2" charset="-79"/>
              </a:rPr>
              <a:t>הִנֵּֽה־הַכֶּ֥סֶף </a:t>
            </a:r>
            <a:r>
              <a:rPr lang="he-IL" sz="2400" dirty="0">
                <a:latin typeface="SBL Hebrew" pitchFamily="2" charset="-79"/>
                <a:cs typeface="SBL Hebrew" pitchFamily="2" charset="-79"/>
              </a:rPr>
              <a:t>אִתִּ֖י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a:latin typeface="SBL Hebrew" pitchFamily="2" charset="-79"/>
                <a:cs typeface="SBL Hebrew" pitchFamily="2" charset="-79"/>
              </a:rPr>
              <a:t>	</a:t>
            </a:r>
            <a:r>
              <a:rPr lang="en-US" sz="2400" dirty="0" smtClean="0">
                <a:latin typeface="SBL Hebrew" pitchFamily="2" charset="-79"/>
                <a:cs typeface="SBL Hebrew" pitchFamily="2" charset="-79"/>
              </a:rPr>
              <a:t>	</a:t>
            </a:r>
            <a:r>
              <a:rPr lang="he-IL" sz="2400" dirty="0" smtClean="0">
                <a:latin typeface="SBL Hebrew" pitchFamily="2" charset="-79"/>
                <a:cs typeface="SBL Hebrew" pitchFamily="2" charset="-79"/>
              </a:rPr>
              <a:t>אֲנִ֣י </a:t>
            </a:r>
            <a:r>
              <a:rPr lang="he-IL" sz="2400" dirty="0">
                <a:latin typeface="SBL Hebrew" pitchFamily="2" charset="-79"/>
                <a:cs typeface="SBL Hebrew" pitchFamily="2" charset="-79"/>
              </a:rPr>
              <a:t>לְקַחְתִּ֑יו </a:t>
            </a:r>
            <a:endParaRPr lang="he-IL"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וַתֹּ֣אמֶר </a:t>
            </a:r>
            <a:r>
              <a:rPr lang="he-IL" sz="2400" dirty="0">
                <a:latin typeface="SBL Hebrew" pitchFamily="2" charset="-79"/>
                <a:cs typeface="SBL Hebrew" pitchFamily="2" charset="-79"/>
              </a:rPr>
              <a:t>אִמּ֔וֹ </a:t>
            </a:r>
            <a:endParaRPr lang="he-IL"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smtClean="0">
                <a:latin typeface="SBL Hebrew" pitchFamily="2" charset="-79"/>
                <a:cs typeface="SBL Hebrew" pitchFamily="2" charset="-79"/>
              </a:rPr>
              <a:t>	</a:t>
            </a:r>
            <a:r>
              <a:rPr lang="he-IL" sz="2400" dirty="0">
                <a:latin typeface="SBL Hebrew" pitchFamily="2" charset="-79"/>
                <a:cs typeface="SBL Hebrew" pitchFamily="2" charset="-79"/>
              </a:rPr>
              <a:t>	</a:t>
            </a:r>
            <a:r>
              <a:rPr lang="he-IL" sz="2400" dirty="0" smtClean="0">
                <a:latin typeface="SBL Hebrew" pitchFamily="2" charset="-79"/>
                <a:cs typeface="SBL Hebrew" pitchFamily="2" charset="-79"/>
              </a:rPr>
              <a:t>בָּר֥וּךְ </a:t>
            </a:r>
            <a:r>
              <a:rPr lang="he-IL" sz="2400" dirty="0">
                <a:latin typeface="SBL Hebrew" pitchFamily="2" charset="-79"/>
                <a:cs typeface="SBL Hebrew" pitchFamily="2" charset="-79"/>
              </a:rPr>
              <a:t>בְּנִ֖י לַיהוָֽה׃ </a:t>
            </a:r>
          </a:p>
          <a:p>
            <a:pPr marL="0" indent="0" algn="r" defTabSz="457200" rtl="1">
              <a:spcBef>
                <a:spcPts val="0"/>
              </a:spcBef>
              <a:buNone/>
              <a:tabLst>
                <a:tab pos="228600" algn="r"/>
                <a:tab pos="457200" algn="r"/>
                <a:tab pos="685800" algn="r"/>
                <a:tab pos="914400" algn="r"/>
              </a:tabLst>
            </a:pPr>
            <a:endParaRPr lang="he-IL" sz="2400" dirty="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a:solidFill>
                  <a:srgbClr val="FF0000"/>
                </a:solidFill>
                <a:latin typeface="SBL Hebrew" pitchFamily="2" charset="-79"/>
                <a:cs typeface="SBL Hebrew" pitchFamily="2" charset="-79"/>
              </a:rPr>
              <a:t>וַיָּ֛שֶׁב</a:t>
            </a:r>
            <a:r>
              <a:rPr lang="he-IL" sz="2400" dirty="0">
                <a:latin typeface="SBL Hebrew" pitchFamily="2" charset="-79"/>
                <a:cs typeface="SBL Hebrew" pitchFamily="2" charset="-79"/>
              </a:rPr>
              <a:t> אֶת־אֶֽלֶף־וּמֵאָ֥ה הַכֶּ֖סֶף לְאִמּ֑וֹ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וַתֹּ֣אמֶר </a:t>
            </a:r>
            <a:r>
              <a:rPr lang="he-IL" sz="2400" dirty="0">
                <a:latin typeface="SBL Hebrew" pitchFamily="2" charset="-79"/>
                <a:cs typeface="SBL Hebrew" pitchFamily="2" charset="-79"/>
              </a:rPr>
              <a:t>אִמּ֡וֹ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smtClean="0">
                <a:latin typeface="SBL Hebrew" pitchFamily="2" charset="-79"/>
                <a:cs typeface="SBL Hebrew" pitchFamily="2" charset="-79"/>
              </a:rPr>
              <a:t>	</a:t>
            </a:r>
            <a:r>
              <a:rPr lang="en-US" sz="2400" dirty="0">
                <a:latin typeface="SBL Hebrew" pitchFamily="2" charset="-79"/>
                <a:cs typeface="SBL Hebrew" pitchFamily="2" charset="-79"/>
              </a:rPr>
              <a:t>	</a:t>
            </a:r>
            <a:r>
              <a:rPr lang="he-IL" sz="2400" dirty="0" smtClean="0">
                <a:latin typeface="SBL Hebrew" pitchFamily="2" charset="-79"/>
                <a:cs typeface="SBL Hebrew" pitchFamily="2" charset="-79"/>
              </a:rPr>
              <a:t>הַקְדֵּ֣שׁ </a:t>
            </a:r>
            <a:r>
              <a:rPr lang="he-IL" sz="2400" dirty="0">
                <a:latin typeface="SBL Hebrew" pitchFamily="2" charset="-79"/>
                <a:cs typeface="SBL Hebrew" pitchFamily="2" charset="-79"/>
              </a:rPr>
              <a:t>הִקְדַּ֣שְׁתִּי אֶת־הַכֶּסֶף֩ לַיהוָ֨ה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smtClean="0">
                <a:latin typeface="SBL Hebrew" pitchFamily="2" charset="-79"/>
                <a:cs typeface="SBL Hebrew" pitchFamily="2" charset="-79"/>
              </a:rPr>
              <a:t>	</a:t>
            </a:r>
            <a:r>
              <a:rPr lang="en-US" sz="2400" dirty="0">
                <a:latin typeface="SBL Hebrew" pitchFamily="2" charset="-79"/>
                <a:cs typeface="SBL Hebrew" pitchFamily="2" charset="-79"/>
              </a:rPr>
              <a:t>	</a:t>
            </a:r>
            <a:r>
              <a:rPr lang="en-US" sz="2400" dirty="0" smtClean="0">
                <a:latin typeface="SBL Hebrew" pitchFamily="2" charset="-79"/>
                <a:cs typeface="SBL Hebrew" pitchFamily="2" charset="-79"/>
              </a:rPr>
              <a:t>	</a:t>
            </a:r>
            <a:r>
              <a:rPr lang="he-IL" sz="2400" dirty="0" smtClean="0">
                <a:latin typeface="SBL Hebrew" pitchFamily="2" charset="-79"/>
                <a:cs typeface="SBL Hebrew" pitchFamily="2" charset="-79"/>
              </a:rPr>
              <a:t>מִיָּדִ֜י </a:t>
            </a:r>
            <a:r>
              <a:rPr lang="he-IL" sz="2400" dirty="0">
                <a:latin typeface="SBL Hebrew" pitchFamily="2" charset="-79"/>
                <a:cs typeface="SBL Hebrew" pitchFamily="2" charset="-79"/>
              </a:rPr>
              <a:t>לִבְנִ֗י לַֽעֲשׂוֹת֙ פֶּ֣סֶל וּמַסֵּכָ֔ה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a:solidFill>
                  <a:srgbClr val="008000"/>
                </a:solidFill>
                <a:latin typeface="SBL Hebrew" pitchFamily="2" charset="-79"/>
                <a:cs typeface="SBL Hebrew" pitchFamily="2" charset="-79"/>
              </a:rPr>
              <a:t>	</a:t>
            </a:r>
            <a:r>
              <a:rPr lang="en-US" sz="2400" dirty="0" smtClean="0">
                <a:solidFill>
                  <a:srgbClr val="008000"/>
                </a:solidFill>
                <a:latin typeface="SBL Hebrew" pitchFamily="2" charset="-79"/>
                <a:cs typeface="SBL Hebrew" pitchFamily="2" charset="-79"/>
              </a:rPr>
              <a:t>	</a:t>
            </a:r>
            <a:r>
              <a:rPr lang="he-IL" sz="2400" dirty="0" smtClean="0">
                <a:solidFill>
                  <a:srgbClr val="008000"/>
                </a:solidFill>
                <a:latin typeface="SBL Hebrew" pitchFamily="2" charset="-79"/>
                <a:cs typeface="SBL Hebrew" pitchFamily="2" charset="-79"/>
              </a:rPr>
              <a:t>וְעַתָּ֖ה </a:t>
            </a:r>
            <a:r>
              <a:rPr lang="he-IL" sz="2400" dirty="0">
                <a:solidFill>
                  <a:srgbClr val="008000"/>
                </a:solidFill>
                <a:latin typeface="SBL Hebrew" pitchFamily="2" charset="-79"/>
                <a:cs typeface="SBL Hebrew" pitchFamily="2" charset="-79"/>
              </a:rPr>
              <a:t>אֲשִׁיבֶ֥נּוּ לָֽךְ׃ </a:t>
            </a:r>
          </a:p>
          <a:p>
            <a:pPr marL="0" indent="0" algn="r" defTabSz="457200" rtl="1">
              <a:spcBef>
                <a:spcPts val="0"/>
              </a:spcBef>
              <a:buNone/>
              <a:tabLst>
                <a:tab pos="228600" algn="r"/>
                <a:tab pos="457200" algn="r"/>
                <a:tab pos="685800" algn="r"/>
                <a:tab pos="914400" algn="r"/>
              </a:tabLst>
            </a:pPr>
            <a:endParaRPr lang="he-IL" sz="2400" dirty="0">
              <a:latin typeface="SBL Hebrew" pitchFamily="2" charset="-79"/>
              <a:cs typeface="SBL Hebrew" pitchFamily="2" charset="-79"/>
            </a:endParaRPr>
          </a:p>
        </p:txBody>
      </p:sp>
      <p:sp>
        <p:nvSpPr>
          <p:cNvPr id="11" name="Content Placeholder 2"/>
          <p:cNvSpPr txBox="1">
            <a:spLocks/>
          </p:cNvSpPr>
          <p:nvPr/>
        </p:nvSpPr>
        <p:spPr>
          <a:xfrm>
            <a:off x="152400" y="457200"/>
            <a:ext cx="4038600" cy="6172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spcBef>
                <a:spcPts val="0"/>
              </a:spcBef>
              <a:buNone/>
              <a:tabLst>
                <a:tab pos="228600" algn="r"/>
                <a:tab pos="457200" algn="r"/>
                <a:tab pos="685800" algn="r"/>
                <a:tab pos="914400" algn="r"/>
              </a:tabLst>
            </a:pPr>
            <a:r>
              <a:rPr lang="he-IL" sz="2400" dirty="0">
                <a:solidFill>
                  <a:srgbClr val="FF0000"/>
                </a:solidFill>
                <a:latin typeface="SBL Hebrew" pitchFamily="2" charset="-79"/>
                <a:cs typeface="SBL Hebrew" pitchFamily="2" charset="-79"/>
              </a:rPr>
              <a:t>וַיָּ֥שֶׁב</a:t>
            </a:r>
            <a:r>
              <a:rPr lang="he-IL" sz="2400" dirty="0">
                <a:latin typeface="SBL Hebrew" pitchFamily="2" charset="-79"/>
                <a:cs typeface="SBL Hebrew" pitchFamily="2" charset="-79"/>
              </a:rPr>
              <a:t> אֶת־הַכֶּ֖סֶף לְאִמּ֑וֹ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וַתִּקַּ֣ח </a:t>
            </a:r>
            <a:r>
              <a:rPr lang="he-IL" sz="2400" dirty="0">
                <a:latin typeface="SBL Hebrew" pitchFamily="2" charset="-79"/>
                <a:cs typeface="SBL Hebrew" pitchFamily="2" charset="-79"/>
              </a:rPr>
              <a:t>אִמּוֹ֩ מָאתַ֨יִם כֶּ֜סֶף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וַתִּתְּנֵ֣הוּ </a:t>
            </a:r>
            <a:r>
              <a:rPr lang="he-IL" sz="2400" dirty="0">
                <a:latin typeface="SBL Hebrew" pitchFamily="2" charset="-79"/>
                <a:cs typeface="SBL Hebrew" pitchFamily="2" charset="-79"/>
              </a:rPr>
              <a:t>לַצּוֹרֵ֗ף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וַֽיַּעֲשֵׂ֙הוּ֙ </a:t>
            </a:r>
            <a:r>
              <a:rPr lang="he-IL" sz="2400" dirty="0">
                <a:latin typeface="SBL Hebrew" pitchFamily="2" charset="-79"/>
                <a:cs typeface="SBL Hebrew" pitchFamily="2" charset="-79"/>
              </a:rPr>
              <a:t>פֶּ֣סֶל וּמַסֵּכָ֔ה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וַיְהִ֖י </a:t>
            </a:r>
            <a:r>
              <a:rPr lang="he-IL" sz="2400" dirty="0">
                <a:latin typeface="SBL Hebrew" pitchFamily="2" charset="-79"/>
                <a:cs typeface="SBL Hebrew" pitchFamily="2" charset="-79"/>
              </a:rPr>
              <a:t>בְּבֵ֥ית מִיכָֽיְהוּ׃ </a:t>
            </a:r>
          </a:p>
          <a:p>
            <a:pPr marL="0" indent="0" algn="r" defTabSz="457200" rtl="1">
              <a:spcBef>
                <a:spcPts val="0"/>
              </a:spcBef>
              <a:buNone/>
              <a:tabLst>
                <a:tab pos="228600" algn="r"/>
                <a:tab pos="457200" algn="r"/>
                <a:tab pos="685800" algn="r"/>
                <a:tab pos="914400" algn="r"/>
              </a:tabLst>
            </a:pPr>
            <a:endParaRPr lang="he-IL" sz="2400" dirty="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smtClean="0">
                <a:latin typeface="SBL Hebrew" pitchFamily="2" charset="-79"/>
                <a:cs typeface="SBL Hebrew" pitchFamily="2" charset="-79"/>
              </a:rPr>
              <a:t>	</a:t>
            </a:r>
            <a:r>
              <a:rPr lang="he-IL" sz="2400" dirty="0" smtClean="0">
                <a:latin typeface="SBL Hebrew" pitchFamily="2" charset="-79"/>
                <a:cs typeface="SBL Hebrew" pitchFamily="2" charset="-79"/>
              </a:rPr>
              <a:t>וְהָאִ֣ישׁ </a:t>
            </a:r>
            <a:r>
              <a:rPr lang="he-IL" sz="2400" dirty="0">
                <a:latin typeface="SBL Hebrew" pitchFamily="2" charset="-79"/>
                <a:cs typeface="SBL Hebrew" pitchFamily="2" charset="-79"/>
              </a:rPr>
              <a:t>מִיכָ֔ה ל֖וֹ בֵּ֣ית אֱלֹהִ֑ים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וַיַּ֤עַשׂ </a:t>
            </a:r>
            <a:r>
              <a:rPr lang="he-IL" sz="2400" dirty="0">
                <a:latin typeface="SBL Hebrew" pitchFamily="2" charset="-79"/>
                <a:cs typeface="SBL Hebrew" pitchFamily="2" charset="-79"/>
              </a:rPr>
              <a:t>אֵפוֹד֙ וּתְרָפִ֔ים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וַיְמַלֵּ֗א </a:t>
            </a:r>
            <a:r>
              <a:rPr lang="he-IL" sz="2400" dirty="0">
                <a:latin typeface="SBL Hebrew" pitchFamily="2" charset="-79"/>
                <a:cs typeface="SBL Hebrew" pitchFamily="2" charset="-79"/>
              </a:rPr>
              <a:t>אֶת־יַ֤ד אַחַד֙ מִבָּנָ֔יו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וַיְהִי־ל֖וֹ </a:t>
            </a:r>
            <a:r>
              <a:rPr lang="he-IL" sz="2400" dirty="0">
                <a:latin typeface="SBL Hebrew" pitchFamily="2" charset="-79"/>
                <a:cs typeface="SBL Hebrew" pitchFamily="2" charset="-79"/>
              </a:rPr>
              <a:t>לְכֹהֵֽן</a:t>
            </a:r>
            <a:r>
              <a:rPr lang="he-IL" sz="2400" dirty="0" smtClean="0">
                <a:latin typeface="SBL Hebrew" pitchFamily="2" charset="-79"/>
                <a:cs typeface="SBL Hebrew" pitchFamily="2" charset="-79"/>
              </a:rPr>
              <a:t>׃</a:t>
            </a:r>
            <a:endParaRPr lang="he-IL" sz="2400" dirty="0">
              <a:latin typeface="SBL Hebrew" pitchFamily="2" charset="-79"/>
              <a:cs typeface="SBL Hebrew" pitchFamily="2" charset="-79"/>
            </a:endParaRPr>
          </a:p>
        </p:txBody>
      </p:sp>
      <p:sp>
        <p:nvSpPr>
          <p:cNvPr id="5" name="TextBox 4"/>
          <p:cNvSpPr txBox="1"/>
          <p:nvPr/>
        </p:nvSpPr>
        <p:spPr>
          <a:xfrm>
            <a:off x="0" y="4167187"/>
            <a:ext cx="5715000" cy="2462213"/>
          </a:xfrm>
          <a:prstGeom prst="rect">
            <a:avLst/>
          </a:prstGeom>
          <a:noFill/>
        </p:spPr>
        <p:txBody>
          <a:bodyPr wrap="square" rtlCol="0">
            <a:spAutoFit/>
          </a:bodyPr>
          <a:lstStyle/>
          <a:p>
            <a:r>
              <a:rPr lang="en-US" sz="1400" dirty="0" smtClean="0"/>
              <a:t>Example of </a:t>
            </a:r>
            <a:r>
              <a:rPr lang="en-US" sz="1400" dirty="0" err="1" smtClean="0"/>
              <a:t>wayyiqtol</a:t>
            </a:r>
            <a:r>
              <a:rPr lang="en-US" sz="1400" dirty="0" smtClean="0"/>
              <a:t> as </a:t>
            </a:r>
            <a:r>
              <a:rPr lang="en-US" sz="1400" dirty="0" smtClean="0">
                <a:solidFill>
                  <a:srgbClr val="FF0000"/>
                </a:solidFill>
              </a:rPr>
              <a:t>recapitulation</a:t>
            </a:r>
            <a:r>
              <a:rPr lang="en-US" sz="1400" dirty="0" smtClean="0"/>
              <a:t>?</a:t>
            </a:r>
          </a:p>
          <a:p>
            <a:pPr marL="228600" lvl="1" indent="-228600">
              <a:buFont typeface="Arial" panose="020B0604020202020204" pitchFamily="34" charset="0"/>
              <a:buChar char="•"/>
              <a:tabLst>
                <a:tab pos="228600" algn="l"/>
                <a:tab pos="457200" algn="l"/>
                <a:tab pos="685800" algn="l"/>
              </a:tabLst>
            </a:pPr>
            <a:r>
              <a:rPr lang="en-US" sz="1400" dirty="0" smtClean="0"/>
              <a:t>Summary remark </a:t>
            </a:r>
          </a:p>
          <a:p>
            <a:pPr marL="685800" lvl="2" indent="-228600">
              <a:buFont typeface="Arial" panose="020B0604020202020204" pitchFamily="34" charset="0"/>
              <a:buChar char="•"/>
              <a:tabLst>
                <a:tab pos="228600" algn="l"/>
                <a:tab pos="457200" algn="l"/>
                <a:tab pos="685800" algn="l"/>
              </a:tabLst>
            </a:pPr>
            <a:r>
              <a:rPr lang="en-US" sz="1400" dirty="0" smtClean="0"/>
              <a:t>Gen 2:1 </a:t>
            </a:r>
          </a:p>
          <a:p>
            <a:pPr marL="685800" lvl="3">
              <a:tabLst>
                <a:tab pos="228600" algn="l"/>
                <a:tab pos="457200" algn="l"/>
                <a:tab pos="685800" algn="l"/>
              </a:tabLst>
            </a:pPr>
            <a:r>
              <a:rPr lang="he-IL" sz="1400" dirty="0" smtClean="0">
                <a:solidFill>
                  <a:srgbClr val="FF0000"/>
                </a:solidFill>
                <a:latin typeface="SBL Hebrew" panose="02000000000000000000" pitchFamily="2" charset="-79"/>
                <a:cs typeface="SBL Hebrew" panose="02000000000000000000" pitchFamily="2" charset="-79"/>
              </a:rPr>
              <a:t>וַיְכֻלּ֛וּ</a:t>
            </a:r>
            <a:r>
              <a:rPr lang="he-IL" sz="1400" dirty="0" smtClean="0">
                <a:latin typeface="SBL Hebrew" panose="02000000000000000000" pitchFamily="2" charset="-79"/>
                <a:cs typeface="SBL Hebrew" panose="02000000000000000000" pitchFamily="2" charset="-79"/>
              </a:rPr>
              <a:t> </a:t>
            </a:r>
            <a:r>
              <a:rPr lang="he-IL" sz="1400" dirty="0">
                <a:latin typeface="SBL Hebrew" panose="02000000000000000000" pitchFamily="2" charset="-79"/>
                <a:cs typeface="SBL Hebrew" panose="02000000000000000000" pitchFamily="2" charset="-79"/>
              </a:rPr>
              <a:t>הַשָּׁמַ֥יִם וְהָאָ֖רֶץ וְכָל־צְבָאָֽם׃</a:t>
            </a:r>
            <a:endParaRPr lang="en-US" sz="1400" dirty="0" smtClean="0">
              <a:latin typeface="SBL Hebrew" panose="02000000000000000000" pitchFamily="2" charset="-79"/>
              <a:cs typeface="SBL Hebrew" panose="02000000000000000000" pitchFamily="2" charset="-79"/>
            </a:endParaRPr>
          </a:p>
          <a:p>
            <a:pPr marL="685800" lvl="3">
              <a:tabLst>
                <a:tab pos="228600" algn="l"/>
                <a:tab pos="457200" algn="l"/>
                <a:tab pos="685800" algn="l"/>
              </a:tabLst>
            </a:pPr>
            <a:r>
              <a:rPr lang="en-US" sz="1400" i="1" dirty="0" smtClean="0"/>
              <a:t>Thus </a:t>
            </a:r>
            <a:r>
              <a:rPr lang="en-US" sz="1400" dirty="0" smtClean="0"/>
              <a:t>the heavens and the earth </a:t>
            </a:r>
            <a:r>
              <a:rPr lang="en-US" sz="1400" i="1" dirty="0" smtClean="0">
                <a:solidFill>
                  <a:srgbClr val="FF0000"/>
                </a:solidFill>
              </a:rPr>
              <a:t>were completed</a:t>
            </a:r>
            <a:r>
              <a:rPr lang="en-US" sz="1400" dirty="0" smtClean="0"/>
              <a:t>.</a:t>
            </a:r>
          </a:p>
          <a:p>
            <a:pPr marL="685800" lvl="2" indent="-228600">
              <a:buFont typeface="Arial" panose="020B0604020202020204" pitchFamily="34" charset="0"/>
              <a:buChar char="•"/>
              <a:tabLst>
                <a:tab pos="228600" algn="l"/>
                <a:tab pos="457200" algn="l"/>
                <a:tab pos="685800" algn="l"/>
              </a:tabLst>
            </a:pPr>
            <a:r>
              <a:rPr lang="en-US" sz="1400" dirty="0" smtClean="0"/>
              <a:t>Gen 23:20 </a:t>
            </a:r>
          </a:p>
          <a:p>
            <a:pPr marL="685800" lvl="2">
              <a:tabLst>
                <a:tab pos="228600" algn="l"/>
                <a:tab pos="457200" algn="l"/>
                <a:tab pos="685800" algn="l"/>
              </a:tabLst>
            </a:pPr>
            <a:r>
              <a:rPr lang="he-IL" sz="1400" dirty="0">
                <a:solidFill>
                  <a:srgbClr val="FF0000"/>
                </a:solidFill>
                <a:latin typeface="SBL Hebrew" panose="02000000000000000000" pitchFamily="2" charset="-79"/>
                <a:cs typeface="SBL Hebrew" panose="02000000000000000000" pitchFamily="2" charset="-79"/>
              </a:rPr>
              <a:t>וַיָּ֙קָם</a:t>
            </a:r>
            <a:r>
              <a:rPr lang="he-IL" sz="1400" dirty="0">
                <a:latin typeface="SBL Hebrew" panose="02000000000000000000" pitchFamily="2" charset="-79"/>
                <a:cs typeface="SBL Hebrew" panose="02000000000000000000" pitchFamily="2" charset="-79"/>
              </a:rPr>
              <a:t> הַשָּׂדֶ֜ה וְהַמְּעָרָ֧ה אֲשֶׁר־בּ֛וֹ לְאַבְרָהָ֖ם</a:t>
            </a:r>
            <a:endParaRPr lang="en-US" sz="1400" dirty="0">
              <a:latin typeface="SBL Hebrew" panose="02000000000000000000" pitchFamily="2" charset="-79"/>
              <a:cs typeface="SBL Hebrew" panose="02000000000000000000" pitchFamily="2" charset="-79"/>
            </a:endParaRPr>
          </a:p>
          <a:p>
            <a:pPr marL="685800" lvl="2">
              <a:tabLst>
                <a:tab pos="228600" algn="l"/>
                <a:tab pos="457200" algn="l"/>
                <a:tab pos="685800" algn="l"/>
              </a:tabLst>
            </a:pPr>
            <a:r>
              <a:rPr lang="en-US" sz="1400" dirty="0" smtClean="0"/>
              <a:t>So the field and the cave in it </a:t>
            </a:r>
            <a:r>
              <a:rPr lang="en-US" sz="1400" i="1" dirty="0" smtClean="0">
                <a:solidFill>
                  <a:srgbClr val="FF0000"/>
                </a:solidFill>
              </a:rPr>
              <a:t>were confirmed </a:t>
            </a:r>
            <a:r>
              <a:rPr lang="en-US" sz="1400" dirty="0" smtClean="0"/>
              <a:t>for Abraham.</a:t>
            </a:r>
          </a:p>
          <a:p>
            <a:pPr marL="228600" indent="-228600">
              <a:buFont typeface="Arial" panose="020B0604020202020204" pitchFamily="34" charset="0"/>
              <a:buChar char="•"/>
              <a:tabLst>
                <a:tab pos="228600" algn="l"/>
                <a:tab pos="457200" algn="l"/>
                <a:tab pos="685800" algn="l"/>
              </a:tabLst>
            </a:pPr>
            <a:r>
              <a:rPr lang="en-US" sz="1400" dirty="0" smtClean="0"/>
              <a:t>Pluperfect (controversial)</a:t>
            </a:r>
          </a:p>
          <a:p>
            <a:pPr marL="685800" lvl="1" indent="-228600">
              <a:buFont typeface="Arial" panose="020B0604020202020204" pitchFamily="34" charset="0"/>
              <a:buChar char="•"/>
              <a:tabLst>
                <a:tab pos="228600" algn="l"/>
                <a:tab pos="457200" algn="l"/>
                <a:tab pos="685800" algn="l"/>
              </a:tabLst>
            </a:pPr>
            <a:r>
              <a:rPr lang="en-US" sz="1400" dirty="0" err="1" smtClean="0"/>
              <a:t>Num</a:t>
            </a:r>
            <a:r>
              <a:rPr lang="en-US" sz="1400" dirty="0" smtClean="0"/>
              <a:t> 1:47-49, Ex 4:11-12,18-19, 1 Kings 13:12</a:t>
            </a:r>
          </a:p>
          <a:p>
            <a:pPr marL="0" lvl="1">
              <a:tabLst>
                <a:tab pos="228600" algn="l"/>
                <a:tab pos="457200" algn="l"/>
                <a:tab pos="685800" algn="l"/>
              </a:tabLst>
            </a:pPr>
            <a:r>
              <a:rPr lang="en-US" sz="1400" dirty="0" smtClean="0"/>
              <a:t>(See </a:t>
            </a:r>
            <a:r>
              <a:rPr lang="en-US" sz="1400" dirty="0" err="1" smtClean="0"/>
              <a:t>Waltke</a:t>
            </a:r>
            <a:r>
              <a:rPr lang="en-US" sz="1400" dirty="0" smtClean="0"/>
              <a:t>/O’Connor p. 550 &amp; 552)</a:t>
            </a:r>
          </a:p>
        </p:txBody>
      </p:sp>
      <p:sp>
        <p:nvSpPr>
          <p:cNvPr id="8" name="Freeform 7"/>
          <p:cNvSpPr/>
          <p:nvPr/>
        </p:nvSpPr>
        <p:spPr>
          <a:xfrm>
            <a:off x="8553449" y="3009900"/>
            <a:ext cx="561975" cy="2770532"/>
          </a:xfrm>
          <a:custGeom>
            <a:avLst/>
            <a:gdLst>
              <a:gd name="connsiteX0" fmla="*/ 9525 w 521503"/>
              <a:gd name="connsiteY0" fmla="*/ 2770532 h 2770532"/>
              <a:gd name="connsiteX1" fmla="*/ 400050 w 521503"/>
              <a:gd name="connsiteY1" fmla="*/ 2494307 h 2770532"/>
              <a:gd name="connsiteX2" fmla="*/ 504825 w 521503"/>
              <a:gd name="connsiteY2" fmla="*/ 1570382 h 2770532"/>
              <a:gd name="connsiteX3" fmla="*/ 466725 w 521503"/>
              <a:gd name="connsiteY3" fmla="*/ 198782 h 2770532"/>
              <a:gd name="connsiteX4" fmla="*/ 0 w 521503"/>
              <a:gd name="connsiteY4" fmla="*/ 36857 h 27705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1503" h="2770532">
                <a:moveTo>
                  <a:pt x="9525" y="2770532"/>
                </a:moveTo>
                <a:cubicBezTo>
                  <a:pt x="163512" y="2732432"/>
                  <a:pt x="317500" y="2694332"/>
                  <a:pt x="400050" y="2494307"/>
                </a:cubicBezTo>
                <a:cubicBezTo>
                  <a:pt x="482600" y="2294282"/>
                  <a:pt x="493713" y="1952969"/>
                  <a:pt x="504825" y="1570382"/>
                </a:cubicBezTo>
                <a:cubicBezTo>
                  <a:pt x="515937" y="1187795"/>
                  <a:pt x="550862" y="454369"/>
                  <a:pt x="466725" y="198782"/>
                </a:cubicBezTo>
                <a:cubicBezTo>
                  <a:pt x="382588" y="-56805"/>
                  <a:pt x="191294" y="-9974"/>
                  <a:pt x="0" y="36857"/>
                </a:cubicBezTo>
              </a:path>
            </a:pathLst>
          </a:custGeom>
          <a:noFill/>
          <a:ln w="19050">
            <a:solidFill>
              <a:srgbClr val="008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3" name="Title 1"/>
          <p:cNvSpPr>
            <a:spLocks noGrp="1"/>
          </p:cNvSpPr>
          <p:nvPr>
            <p:ph type="title"/>
          </p:nvPr>
        </p:nvSpPr>
        <p:spPr>
          <a:xfrm>
            <a:off x="7848600" y="0"/>
            <a:ext cx="1066800" cy="304800"/>
          </a:xfrm>
        </p:spPr>
        <p:txBody>
          <a:bodyPr>
            <a:normAutofit/>
          </a:bodyPr>
          <a:lstStyle/>
          <a:p>
            <a:pPr algn="r"/>
            <a:r>
              <a:rPr lang="en-US" sz="1200" dirty="0" smtClean="0"/>
              <a:t>Judges 17:1-5</a:t>
            </a:r>
            <a:endParaRPr lang="en-US" sz="1200" dirty="0"/>
          </a:p>
        </p:txBody>
      </p:sp>
      <p:sp>
        <p:nvSpPr>
          <p:cNvPr id="7" name="Title 1"/>
          <p:cNvSpPr txBox="1">
            <a:spLocks/>
          </p:cNvSpPr>
          <p:nvPr/>
        </p:nvSpPr>
        <p:spPr>
          <a:xfrm>
            <a:off x="8915400" y="485775"/>
            <a:ext cx="228600" cy="304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000" dirty="0" smtClean="0"/>
              <a:t>1</a:t>
            </a:r>
            <a:endParaRPr lang="en-US" sz="1000" dirty="0"/>
          </a:p>
        </p:txBody>
      </p:sp>
      <p:sp>
        <p:nvSpPr>
          <p:cNvPr id="9" name="Title 1"/>
          <p:cNvSpPr txBox="1">
            <a:spLocks/>
          </p:cNvSpPr>
          <p:nvPr/>
        </p:nvSpPr>
        <p:spPr>
          <a:xfrm>
            <a:off x="8915400" y="1200150"/>
            <a:ext cx="228600" cy="304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000" dirty="0" smtClean="0"/>
              <a:t>2</a:t>
            </a:r>
            <a:endParaRPr lang="en-US" sz="1000" dirty="0"/>
          </a:p>
        </p:txBody>
      </p:sp>
      <p:sp>
        <p:nvSpPr>
          <p:cNvPr id="12" name="Title 1"/>
          <p:cNvSpPr txBox="1">
            <a:spLocks/>
          </p:cNvSpPr>
          <p:nvPr/>
        </p:nvSpPr>
        <p:spPr>
          <a:xfrm>
            <a:off x="8915400" y="4133850"/>
            <a:ext cx="228600" cy="304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000" dirty="0" smtClean="0"/>
              <a:t>3</a:t>
            </a:r>
            <a:endParaRPr lang="en-US" sz="1000" dirty="0"/>
          </a:p>
        </p:txBody>
      </p:sp>
      <p:sp>
        <p:nvSpPr>
          <p:cNvPr id="14" name="Title 1"/>
          <p:cNvSpPr txBox="1">
            <a:spLocks/>
          </p:cNvSpPr>
          <p:nvPr/>
        </p:nvSpPr>
        <p:spPr>
          <a:xfrm>
            <a:off x="4076700" y="476250"/>
            <a:ext cx="228600" cy="304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000" dirty="0"/>
              <a:t>4</a:t>
            </a:r>
          </a:p>
        </p:txBody>
      </p:sp>
      <p:sp>
        <p:nvSpPr>
          <p:cNvPr id="15" name="Title 1"/>
          <p:cNvSpPr txBox="1">
            <a:spLocks/>
          </p:cNvSpPr>
          <p:nvPr/>
        </p:nvSpPr>
        <p:spPr>
          <a:xfrm>
            <a:off x="4076700" y="2700724"/>
            <a:ext cx="228600" cy="304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000" dirty="0"/>
              <a:t>5</a:t>
            </a:r>
          </a:p>
        </p:txBody>
      </p:sp>
    </p:spTree>
    <p:extLst>
      <p:ext uri="{BB962C8B-B14F-4D97-AF65-F5344CB8AC3E}">
        <p14:creationId xmlns:p14="http://schemas.microsoft.com/office/powerpoint/2010/main" val="13868867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2"/>
          <p:cNvSpPr>
            <a:spLocks noGrp="1"/>
          </p:cNvSpPr>
          <p:nvPr>
            <p:ph idx="1"/>
          </p:nvPr>
        </p:nvSpPr>
        <p:spPr>
          <a:xfrm>
            <a:off x="4724400" y="457200"/>
            <a:ext cx="4267200" cy="6172200"/>
          </a:xfrm>
        </p:spPr>
        <p:txBody>
          <a:bodyPr>
            <a:normAutofit/>
          </a:bodyPr>
          <a:lstStyle/>
          <a:p>
            <a:pPr marL="0" indent="0" algn="r" defTabSz="457200" rtl="1">
              <a:spcBef>
                <a:spcPts val="0"/>
              </a:spcBef>
              <a:buNone/>
              <a:tabLst>
                <a:tab pos="228600" algn="r"/>
                <a:tab pos="457200" algn="r"/>
                <a:tab pos="685800" algn="r"/>
                <a:tab pos="914400" algn="r"/>
              </a:tabLst>
            </a:pPr>
            <a:r>
              <a:rPr lang="he-IL" sz="2400" dirty="0">
                <a:latin typeface="SBL Hebrew" pitchFamily="2" charset="-79"/>
                <a:cs typeface="SBL Hebrew" pitchFamily="2" charset="-79"/>
              </a:rPr>
              <a:t>וַֽיְהִי־אִ֥ישׁ מֵֽהַר־אֶפְרָ֖יִם וּשְׁמ֥וֹ מִיכָֽיְהוּ׃ </a:t>
            </a:r>
          </a:p>
          <a:p>
            <a:pPr marL="0" indent="0" algn="r" defTabSz="457200" rtl="1">
              <a:spcBef>
                <a:spcPts val="0"/>
              </a:spcBef>
              <a:buNone/>
              <a:tabLst>
                <a:tab pos="228600" algn="r"/>
                <a:tab pos="457200" algn="r"/>
                <a:tab pos="685800" algn="r"/>
                <a:tab pos="914400" algn="r"/>
              </a:tabLst>
            </a:pPr>
            <a:endParaRPr lang="he-IL" sz="2400" dirty="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a:latin typeface="SBL Hebrew" pitchFamily="2" charset="-79"/>
                <a:cs typeface="SBL Hebrew" pitchFamily="2" charset="-79"/>
              </a:rPr>
              <a:t>וַיֹּ֣אמֶר לְאִמּ֡וֹ </a:t>
            </a:r>
            <a:endParaRPr lang="he-IL"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smtClean="0">
                <a:latin typeface="SBL Hebrew" pitchFamily="2" charset="-79"/>
                <a:cs typeface="SBL Hebrew" pitchFamily="2" charset="-79"/>
              </a:rPr>
              <a:t>	</a:t>
            </a:r>
            <a:r>
              <a:rPr lang="he-IL" sz="2400" dirty="0">
                <a:latin typeface="SBL Hebrew" pitchFamily="2" charset="-79"/>
                <a:cs typeface="SBL Hebrew" pitchFamily="2" charset="-79"/>
              </a:rPr>
              <a:t>	</a:t>
            </a:r>
            <a:r>
              <a:rPr lang="he-IL" sz="2400" dirty="0" smtClean="0">
                <a:latin typeface="SBL Hebrew" pitchFamily="2" charset="-79"/>
                <a:cs typeface="SBL Hebrew" pitchFamily="2" charset="-79"/>
              </a:rPr>
              <a:t>אֶלֶף֩ </a:t>
            </a:r>
            <a:r>
              <a:rPr lang="he-IL" sz="2400" dirty="0">
                <a:latin typeface="SBL Hebrew" pitchFamily="2" charset="-79"/>
                <a:cs typeface="SBL Hebrew" pitchFamily="2" charset="-79"/>
              </a:rPr>
              <a:t>וּמֵאָ֨ה הַכֶּ֜סֶף אֲשֶׁ֣ר לֻֽקַּֽח־לָ֗ךְ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a:latin typeface="SBL Hebrew" pitchFamily="2" charset="-79"/>
                <a:cs typeface="SBL Hebrew" pitchFamily="2" charset="-79"/>
              </a:rPr>
              <a:t>	</a:t>
            </a:r>
            <a:r>
              <a:rPr lang="en-US" sz="2400" dirty="0" smtClean="0">
                <a:latin typeface="SBL Hebrew" pitchFamily="2" charset="-79"/>
                <a:cs typeface="SBL Hebrew" pitchFamily="2" charset="-79"/>
              </a:rPr>
              <a:t>	</a:t>
            </a:r>
            <a:r>
              <a:rPr lang="he-IL" sz="2400" dirty="0" smtClean="0">
                <a:latin typeface="SBL Hebrew" pitchFamily="2" charset="-79"/>
                <a:cs typeface="SBL Hebrew" pitchFamily="2" charset="-79"/>
              </a:rPr>
              <a:t>ואתי </a:t>
            </a:r>
            <a:r>
              <a:rPr lang="he-IL" sz="2400" dirty="0">
                <a:latin typeface="SBL Hebrew" pitchFamily="2" charset="-79"/>
                <a:cs typeface="SBL Hebrew" pitchFamily="2" charset="-79"/>
              </a:rPr>
              <a:t>וְאַ֤תְּ אָלִית֙ וְגַם֙ אָמַ֣רְתְּ בְּאָזְנַ֔י </a:t>
            </a:r>
            <a:endParaRPr lang="he-IL"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smtClean="0">
                <a:latin typeface="SBL Hebrew" pitchFamily="2" charset="-79"/>
                <a:cs typeface="SBL Hebrew" pitchFamily="2" charset="-79"/>
              </a:rPr>
              <a:t>	</a:t>
            </a:r>
            <a:r>
              <a:rPr lang="he-IL" sz="2400" dirty="0">
                <a:latin typeface="SBL Hebrew" pitchFamily="2" charset="-79"/>
                <a:cs typeface="SBL Hebrew" pitchFamily="2" charset="-79"/>
              </a:rPr>
              <a:t>	</a:t>
            </a:r>
            <a:r>
              <a:rPr lang="he-IL" sz="2400" dirty="0" smtClean="0">
                <a:latin typeface="SBL Hebrew" pitchFamily="2" charset="-79"/>
                <a:cs typeface="SBL Hebrew" pitchFamily="2" charset="-79"/>
              </a:rPr>
              <a:t>הִנֵּֽה־הַכֶּ֥סֶף </a:t>
            </a:r>
            <a:r>
              <a:rPr lang="he-IL" sz="2400" dirty="0">
                <a:latin typeface="SBL Hebrew" pitchFamily="2" charset="-79"/>
                <a:cs typeface="SBL Hebrew" pitchFamily="2" charset="-79"/>
              </a:rPr>
              <a:t>אִתִּ֖י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a:latin typeface="SBL Hebrew" pitchFamily="2" charset="-79"/>
                <a:cs typeface="SBL Hebrew" pitchFamily="2" charset="-79"/>
              </a:rPr>
              <a:t>	</a:t>
            </a:r>
            <a:r>
              <a:rPr lang="en-US" sz="2400" dirty="0" smtClean="0">
                <a:latin typeface="SBL Hebrew" pitchFamily="2" charset="-79"/>
                <a:cs typeface="SBL Hebrew" pitchFamily="2" charset="-79"/>
              </a:rPr>
              <a:t>	</a:t>
            </a:r>
            <a:r>
              <a:rPr lang="he-IL" sz="2400" dirty="0" smtClean="0">
                <a:latin typeface="SBL Hebrew" pitchFamily="2" charset="-79"/>
                <a:cs typeface="SBL Hebrew" pitchFamily="2" charset="-79"/>
              </a:rPr>
              <a:t>אֲנִ֣י </a:t>
            </a:r>
            <a:r>
              <a:rPr lang="he-IL" sz="2400" dirty="0">
                <a:latin typeface="SBL Hebrew" pitchFamily="2" charset="-79"/>
                <a:cs typeface="SBL Hebrew" pitchFamily="2" charset="-79"/>
              </a:rPr>
              <a:t>לְקַחְתִּ֑יו </a:t>
            </a:r>
            <a:endParaRPr lang="he-IL"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וַתֹּ֣אמֶר </a:t>
            </a:r>
            <a:r>
              <a:rPr lang="he-IL" sz="2400" dirty="0">
                <a:latin typeface="SBL Hebrew" pitchFamily="2" charset="-79"/>
                <a:cs typeface="SBL Hebrew" pitchFamily="2" charset="-79"/>
              </a:rPr>
              <a:t>אִמּ֔וֹ </a:t>
            </a:r>
            <a:endParaRPr lang="he-IL"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smtClean="0">
                <a:latin typeface="SBL Hebrew" pitchFamily="2" charset="-79"/>
                <a:cs typeface="SBL Hebrew" pitchFamily="2" charset="-79"/>
              </a:rPr>
              <a:t>	</a:t>
            </a:r>
            <a:r>
              <a:rPr lang="he-IL" sz="2400" dirty="0">
                <a:latin typeface="SBL Hebrew" pitchFamily="2" charset="-79"/>
                <a:cs typeface="SBL Hebrew" pitchFamily="2" charset="-79"/>
              </a:rPr>
              <a:t>	</a:t>
            </a:r>
            <a:r>
              <a:rPr lang="he-IL" sz="2400" dirty="0" smtClean="0">
                <a:latin typeface="SBL Hebrew" pitchFamily="2" charset="-79"/>
                <a:cs typeface="SBL Hebrew" pitchFamily="2" charset="-79"/>
              </a:rPr>
              <a:t>בָּר֥וּךְ </a:t>
            </a:r>
            <a:r>
              <a:rPr lang="he-IL" sz="2400" dirty="0">
                <a:latin typeface="SBL Hebrew" pitchFamily="2" charset="-79"/>
                <a:cs typeface="SBL Hebrew" pitchFamily="2" charset="-79"/>
              </a:rPr>
              <a:t>בְּנִ֖י לַיהוָֽה׃ </a:t>
            </a:r>
          </a:p>
          <a:p>
            <a:pPr marL="0" indent="0" algn="r" defTabSz="457200" rtl="1">
              <a:spcBef>
                <a:spcPts val="0"/>
              </a:spcBef>
              <a:buNone/>
              <a:tabLst>
                <a:tab pos="228600" algn="r"/>
                <a:tab pos="457200" algn="r"/>
                <a:tab pos="685800" algn="r"/>
                <a:tab pos="914400" algn="r"/>
              </a:tabLst>
            </a:pPr>
            <a:endParaRPr lang="he-IL" sz="2400" dirty="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a:solidFill>
                  <a:srgbClr val="FF0000"/>
                </a:solidFill>
                <a:latin typeface="SBL Hebrew" pitchFamily="2" charset="-79"/>
                <a:cs typeface="SBL Hebrew" pitchFamily="2" charset="-79"/>
              </a:rPr>
              <a:t>וַיָּ֛שֶׁב</a:t>
            </a:r>
            <a:r>
              <a:rPr lang="he-IL" sz="2400" dirty="0">
                <a:latin typeface="SBL Hebrew" pitchFamily="2" charset="-79"/>
                <a:cs typeface="SBL Hebrew" pitchFamily="2" charset="-79"/>
              </a:rPr>
              <a:t> אֶת־אֶֽלֶף־וּמֵאָ֥ה הַכֶּ֖סֶף לְאִמּ֑וֹ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וַתֹּ֣אמֶר </a:t>
            </a:r>
            <a:r>
              <a:rPr lang="he-IL" sz="2400" dirty="0">
                <a:latin typeface="SBL Hebrew" pitchFamily="2" charset="-79"/>
                <a:cs typeface="SBL Hebrew" pitchFamily="2" charset="-79"/>
              </a:rPr>
              <a:t>אִמּ֡וֹ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smtClean="0">
                <a:latin typeface="SBL Hebrew" pitchFamily="2" charset="-79"/>
                <a:cs typeface="SBL Hebrew" pitchFamily="2" charset="-79"/>
              </a:rPr>
              <a:t>	</a:t>
            </a:r>
            <a:r>
              <a:rPr lang="en-US" sz="2400" dirty="0">
                <a:latin typeface="SBL Hebrew" pitchFamily="2" charset="-79"/>
                <a:cs typeface="SBL Hebrew" pitchFamily="2" charset="-79"/>
              </a:rPr>
              <a:t>	</a:t>
            </a:r>
            <a:r>
              <a:rPr lang="he-IL" sz="2400" dirty="0" smtClean="0">
                <a:latin typeface="SBL Hebrew" pitchFamily="2" charset="-79"/>
                <a:cs typeface="SBL Hebrew" pitchFamily="2" charset="-79"/>
              </a:rPr>
              <a:t>הַקְדֵּ֣שׁ </a:t>
            </a:r>
            <a:r>
              <a:rPr lang="he-IL" sz="2400" dirty="0">
                <a:latin typeface="SBL Hebrew" pitchFamily="2" charset="-79"/>
                <a:cs typeface="SBL Hebrew" pitchFamily="2" charset="-79"/>
              </a:rPr>
              <a:t>הִקְדַּ֣שְׁתִּי אֶת־הַכֶּסֶף֩ לַיהוָ֨ה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smtClean="0">
                <a:latin typeface="SBL Hebrew" pitchFamily="2" charset="-79"/>
                <a:cs typeface="SBL Hebrew" pitchFamily="2" charset="-79"/>
              </a:rPr>
              <a:t>	</a:t>
            </a:r>
            <a:r>
              <a:rPr lang="en-US" sz="2400" dirty="0">
                <a:latin typeface="SBL Hebrew" pitchFamily="2" charset="-79"/>
                <a:cs typeface="SBL Hebrew" pitchFamily="2" charset="-79"/>
              </a:rPr>
              <a:t>	</a:t>
            </a:r>
            <a:r>
              <a:rPr lang="en-US" sz="2400" dirty="0" smtClean="0">
                <a:latin typeface="SBL Hebrew" pitchFamily="2" charset="-79"/>
                <a:cs typeface="SBL Hebrew" pitchFamily="2" charset="-79"/>
              </a:rPr>
              <a:t>	</a:t>
            </a:r>
            <a:r>
              <a:rPr lang="he-IL" sz="2400" dirty="0" smtClean="0">
                <a:latin typeface="SBL Hebrew" pitchFamily="2" charset="-79"/>
                <a:cs typeface="SBL Hebrew" pitchFamily="2" charset="-79"/>
              </a:rPr>
              <a:t>מִיָּדִ֜י </a:t>
            </a:r>
            <a:r>
              <a:rPr lang="he-IL" sz="2400" dirty="0">
                <a:latin typeface="SBL Hebrew" pitchFamily="2" charset="-79"/>
                <a:cs typeface="SBL Hebrew" pitchFamily="2" charset="-79"/>
              </a:rPr>
              <a:t>לִבְנִ֗י לַֽעֲשׂוֹת֙ פֶּ֣סֶל וּמַסֵּכָ֔ה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a:solidFill>
                  <a:srgbClr val="008000"/>
                </a:solidFill>
                <a:latin typeface="SBL Hebrew" pitchFamily="2" charset="-79"/>
                <a:cs typeface="SBL Hebrew" pitchFamily="2" charset="-79"/>
              </a:rPr>
              <a:t>	</a:t>
            </a:r>
            <a:r>
              <a:rPr lang="en-US" sz="2400" dirty="0" smtClean="0">
                <a:solidFill>
                  <a:srgbClr val="008000"/>
                </a:solidFill>
                <a:latin typeface="SBL Hebrew" pitchFamily="2" charset="-79"/>
                <a:cs typeface="SBL Hebrew" pitchFamily="2" charset="-79"/>
              </a:rPr>
              <a:t>	</a:t>
            </a:r>
            <a:r>
              <a:rPr lang="he-IL" sz="2400" dirty="0" smtClean="0">
                <a:solidFill>
                  <a:srgbClr val="008000"/>
                </a:solidFill>
                <a:latin typeface="SBL Hebrew" pitchFamily="2" charset="-79"/>
                <a:cs typeface="SBL Hebrew" pitchFamily="2" charset="-79"/>
              </a:rPr>
              <a:t>וְעַתָּ֖ה </a:t>
            </a:r>
            <a:r>
              <a:rPr lang="he-IL" sz="2400" dirty="0">
                <a:solidFill>
                  <a:srgbClr val="008000"/>
                </a:solidFill>
                <a:latin typeface="SBL Hebrew" pitchFamily="2" charset="-79"/>
                <a:cs typeface="SBL Hebrew" pitchFamily="2" charset="-79"/>
              </a:rPr>
              <a:t>אֲשִׁיבֶ֥נּוּ לָֽךְ׃ </a:t>
            </a:r>
          </a:p>
          <a:p>
            <a:pPr marL="0" indent="0" algn="r" defTabSz="457200" rtl="1">
              <a:spcBef>
                <a:spcPts val="0"/>
              </a:spcBef>
              <a:buNone/>
              <a:tabLst>
                <a:tab pos="228600" algn="r"/>
                <a:tab pos="457200" algn="r"/>
                <a:tab pos="685800" algn="r"/>
                <a:tab pos="914400" algn="r"/>
              </a:tabLst>
            </a:pPr>
            <a:endParaRPr lang="he-IL" sz="2400" dirty="0">
              <a:latin typeface="SBL Hebrew" pitchFamily="2" charset="-79"/>
              <a:cs typeface="SBL Hebrew" pitchFamily="2" charset="-79"/>
            </a:endParaRPr>
          </a:p>
        </p:txBody>
      </p:sp>
      <p:sp>
        <p:nvSpPr>
          <p:cNvPr id="11" name="Content Placeholder 2"/>
          <p:cNvSpPr txBox="1">
            <a:spLocks/>
          </p:cNvSpPr>
          <p:nvPr/>
        </p:nvSpPr>
        <p:spPr>
          <a:xfrm>
            <a:off x="152400" y="457200"/>
            <a:ext cx="4038600" cy="6172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spcBef>
                <a:spcPts val="0"/>
              </a:spcBef>
              <a:buNone/>
              <a:tabLst>
                <a:tab pos="228600" algn="r"/>
                <a:tab pos="457200" algn="r"/>
                <a:tab pos="685800" algn="r"/>
                <a:tab pos="914400" algn="r"/>
              </a:tabLst>
            </a:pPr>
            <a:r>
              <a:rPr lang="he-IL" sz="2400" dirty="0">
                <a:solidFill>
                  <a:srgbClr val="FF0000"/>
                </a:solidFill>
                <a:latin typeface="SBL Hebrew" pitchFamily="2" charset="-79"/>
                <a:cs typeface="SBL Hebrew" pitchFamily="2" charset="-79"/>
              </a:rPr>
              <a:t>וַיָּ֥שֶׁב</a:t>
            </a:r>
            <a:r>
              <a:rPr lang="he-IL" sz="2400" dirty="0">
                <a:latin typeface="SBL Hebrew" pitchFamily="2" charset="-79"/>
                <a:cs typeface="SBL Hebrew" pitchFamily="2" charset="-79"/>
              </a:rPr>
              <a:t> אֶת־הַכֶּ֖סֶף לְאִמּ֑וֹ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וַתִּקַּ֣ח </a:t>
            </a:r>
            <a:r>
              <a:rPr lang="he-IL" sz="2400" dirty="0">
                <a:latin typeface="SBL Hebrew" pitchFamily="2" charset="-79"/>
                <a:cs typeface="SBL Hebrew" pitchFamily="2" charset="-79"/>
              </a:rPr>
              <a:t>אִמּוֹ֩ מָאתַ֨יִם כֶּ֜סֶף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וַתִּתְּנֵ֣הוּ </a:t>
            </a:r>
            <a:r>
              <a:rPr lang="he-IL" sz="2400" dirty="0">
                <a:latin typeface="SBL Hebrew" pitchFamily="2" charset="-79"/>
                <a:cs typeface="SBL Hebrew" pitchFamily="2" charset="-79"/>
              </a:rPr>
              <a:t>לַצּוֹרֵ֗ף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וַֽיַּעֲשֵׂ֙הוּ֙ </a:t>
            </a:r>
            <a:r>
              <a:rPr lang="he-IL" sz="2400" dirty="0">
                <a:latin typeface="SBL Hebrew" pitchFamily="2" charset="-79"/>
                <a:cs typeface="SBL Hebrew" pitchFamily="2" charset="-79"/>
              </a:rPr>
              <a:t>פֶּ֣סֶל וּמַסֵּכָ֔ה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וַיְהִ֖י </a:t>
            </a:r>
            <a:r>
              <a:rPr lang="he-IL" sz="2400" dirty="0">
                <a:latin typeface="SBL Hebrew" pitchFamily="2" charset="-79"/>
                <a:cs typeface="SBL Hebrew" pitchFamily="2" charset="-79"/>
              </a:rPr>
              <a:t>בְּבֵ֥ית מִיכָֽיְהוּ׃ </a:t>
            </a:r>
          </a:p>
          <a:p>
            <a:pPr marL="0" indent="0" algn="r" defTabSz="457200" rtl="1">
              <a:spcBef>
                <a:spcPts val="0"/>
              </a:spcBef>
              <a:buNone/>
              <a:tabLst>
                <a:tab pos="228600" algn="r"/>
                <a:tab pos="457200" algn="r"/>
                <a:tab pos="685800" algn="r"/>
                <a:tab pos="914400" algn="r"/>
              </a:tabLst>
            </a:pPr>
            <a:endParaRPr lang="he-IL" sz="2400" dirty="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en-US" sz="2400" dirty="0" smtClean="0">
                <a:latin typeface="SBL Hebrew" pitchFamily="2" charset="-79"/>
                <a:cs typeface="SBL Hebrew" pitchFamily="2" charset="-79"/>
              </a:rPr>
              <a:t>	</a:t>
            </a:r>
            <a:r>
              <a:rPr lang="he-IL" sz="2400" dirty="0" smtClean="0">
                <a:latin typeface="SBL Hebrew" pitchFamily="2" charset="-79"/>
                <a:cs typeface="SBL Hebrew" pitchFamily="2" charset="-79"/>
              </a:rPr>
              <a:t>וְהָאִ֣ישׁ </a:t>
            </a:r>
            <a:r>
              <a:rPr lang="he-IL" sz="2400" dirty="0">
                <a:latin typeface="SBL Hebrew" pitchFamily="2" charset="-79"/>
                <a:cs typeface="SBL Hebrew" pitchFamily="2" charset="-79"/>
              </a:rPr>
              <a:t>מִיכָ֔ה ל֖וֹ בֵּ֣ית אֱלֹהִ֑ים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וַיַּ֤עַשׂ </a:t>
            </a:r>
            <a:r>
              <a:rPr lang="he-IL" sz="2400" dirty="0">
                <a:latin typeface="SBL Hebrew" pitchFamily="2" charset="-79"/>
                <a:cs typeface="SBL Hebrew" pitchFamily="2" charset="-79"/>
              </a:rPr>
              <a:t>אֵפוֹד֙ וּתְרָפִ֔ים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וַיְמַלֵּ֗א </a:t>
            </a:r>
            <a:r>
              <a:rPr lang="he-IL" sz="2400" dirty="0">
                <a:latin typeface="SBL Hebrew" pitchFamily="2" charset="-79"/>
                <a:cs typeface="SBL Hebrew" pitchFamily="2" charset="-79"/>
              </a:rPr>
              <a:t>אֶת־יַ֤ד אַחַד֙ מִבָּנָ֔יו </a:t>
            </a:r>
            <a:endParaRPr lang="en-US" sz="2400" dirty="0" smtClean="0">
              <a:latin typeface="SBL Hebrew" pitchFamily="2" charset="-79"/>
              <a:cs typeface="SBL Hebrew" pitchFamily="2" charset="-79"/>
            </a:endParaRPr>
          </a:p>
          <a:p>
            <a:pPr marL="0" indent="0" algn="r" defTabSz="457200" rtl="1">
              <a:spcBef>
                <a:spcPts val="0"/>
              </a:spcBef>
              <a:buNone/>
              <a:tabLst>
                <a:tab pos="228600" algn="r"/>
                <a:tab pos="457200" algn="r"/>
                <a:tab pos="685800" algn="r"/>
                <a:tab pos="914400" algn="r"/>
              </a:tabLst>
            </a:pPr>
            <a:r>
              <a:rPr lang="he-IL" sz="2400" dirty="0" smtClean="0">
                <a:latin typeface="SBL Hebrew" pitchFamily="2" charset="-79"/>
                <a:cs typeface="SBL Hebrew" pitchFamily="2" charset="-79"/>
              </a:rPr>
              <a:t>וַיְהִי־ל֖וֹ </a:t>
            </a:r>
            <a:r>
              <a:rPr lang="he-IL" sz="2400" dirty="0">
                <a:latin typeface="SBL Hebrew" pitchFamily="2" charset="-79"/>
                <a:cs typeface="SBL Hebrew" pitchFamily="2" charset="-79"/>
              </a:rPr>
              <a:t>לְכֹהֵֽן</a:t>
            </a:r>
            <a:r>
              <a:rPr lang="he-IL" sz="2400" dirty="0" smtClean="0">
                <a:latin typeface="SBL Hebrew" pitchFamily="2" charset="-79"/>
                <a:cs typeface="SBL Hebrew" pitchFamily="2" charset="-79"/>
              </a:rPr>
              <a:t>׃</a:t>
            </a:r>
            <a:endParaRPr lang="he-IL" sz="2400" dirty="0">
              <a:latin typeface="SBL Hebrew" pitchFamily="2" charset="-79"/>
              <a:cs typeface="SBL Hebrew" pitchFamily="2" charset="-79"/>
            </a:endParaRPr>
          </a:p>
        </p:txBody>
      </p:sp>
      <p:sp>
        <p:nvSpPr>
          <p:cNvPr id="7" name="TextBox 6"/>
          <p:cNvSpPr txBox="1"/>
          <p:nvPr/>
        </p:nvSpPr>
        <p:spPr>
          <a:xfrm>
            <a:off x="4572000" y="1312217"/>
            <a:ext cx="1766038" cy="276999"/>
          </a:xfrm>
          <a:prstGeom prst="rect">
            <a:avLst/>
          </a:prstGeom>
          <a:noFill/>
        </p:spPr>
        <p:txBody>
          <a:bodyPr wrap="square" rtlCol="0">
            <a:spAutoFit/>
          </a:bodyPr>
          <a:lstStyle/>
          <a:p>
            <a:r>
              <a:rPr lang="en-US" sz="1200" dirty="0" smtClean="0">
                <a:solidFill>
                  <a:srgbClr val="FF33CC"/>
                </a:solidFill>
              </a:rPr>
              <a:t>Mother had some money</a:t>
            </a:r>
            <a:endParaRPr lang="en-CA" sz="1200" dirty="0">
              <a:solidFill>
                <a:srgbClr val="FF33CC"/>
              </a:solidFill>
            </a:endParaRPr>
          </a:p>
        </p:txBody>
      </p:sp>
      <p:sp>
        <p:nvSpPr>
          <p:cNvPr id="9" name="TextBox 8"/>
          <p:cNvSpPr txBox="1"/>
          <p:nvPr/>
        </p:nvSpPr>
        <p:spPr>
          <a:xfrm>
            <a:off x="4572000" y="2743200"/>
            <a:ext cx="1766038" cy="276999"/>
          </a:xfrm>
          <a:prstGeom prst="rect">
            <a:avLst/>
          </a:prstGeom>
          <a:noFill/>
        </p:spPr>
        <p:txBody>
          <a:bodyPr wrap="square" rtlCol="0">
            <a:spAutoFit/>
          </a:bodyPr>
          <a:lstStyle/>
          <a:p>
            <a:r>
              <a:rPr lang="en-US" sz="1200" dirty="0" smtClean="0">
                <a:solidFill>
                  <a:srgbClr val="0000FF"/>
                </a:solidFill>
              </a:rPr>
              <a:t>Son took the money</a:t>
            </a:r>
            <a:endParaRPr lang="en-CA" sz="1200" dirty="0">
              <a:solidFill>
                <a:srgbClr val="0000FF"/>
              </a:solidFill>
            </a:endParaRPr>
          </a:p>
        </p:txBody>
      </p:sp>
      <p:sp>
        <p:nvSpPr>
          <p:cNvPr id="12" name="TextBox 11"/>
          <p:cNvSpPr txBox="1"/>
          <p:nvPr/>
        </p:nvSpPr>
        <p:spPr>
          <a:xfrm>
            <a:off x="4495799" y="3914001"/>
            <a:ext cx="4579153" cy="276999"/>
          </a:xfrm>
          <a:prstGeom prst="rect">
            <a:avLst/>
          </a:prstGeom>
          <a:noFill/>
        </p:spPr>
        <p:txBody>
          <a:bodyPr wrap="square" rtlCol="0">
            <a:spAutoFit/>
          </a:bodyPr>
          <a:lstStyle/>
          <a:p>
            <a:r>
              <a:rPr lang="en-US" sz="1200" dirty="0">
                <a:solidFill>
                  <a:srgbClr val="FF0000"/>
                </a:solidFill>
              </a:rPr>
              <a:t>When</a:t>
            </a:r>
            <a:r>
              <a:rPr lang="en-US" sz="1200" dirty="0"/>
              <a:t> he gave back to </a:t>
            </a:r>
            <a:r>
              <a:rPr lang="en-US" sz="1200" dirty="0">
                <a:solidFill>
                  <a:srgbClr val="FF33CC"/>
                </a:solidFill>
              </a:rPr>
              <a:t>his mother </a:t>
            </a:r>
            <a:r>
              <a:rPr lang="en-US" sz="1200" dirty="0"/>
              <a:t>the eleven hundred pieces of silver</a:t>
            </a:r>
            <a:r>
              <a:rPr lang="en-US" sz="1200" dirty="0" smtClean="0"/>
              <a:t>,</a:t>
            </a:r>
            <a:endParaRPr lang="en-CA" sz="1200" dirty="0"/>
          </a:p>
        </p:txBody>
      </p:sp>
      <p:sp>
        <p:nvSpPr>
          <p:cNvPr id="16" name="TextBox 15"/>
          <p:cNvSpPr txBox="1"/>
          <p:nvPr/>
        </p:nvSpPr>
        <p:spPr>
          <a:xfrm>
            <a:off x="4572000" y="3038475"/>
            <a:ext cx="1981200" cy="276999"/>
          </a:xfrm>
          <a:prstGeom prst="rect">
            <a:avLst/>
          </a:prstGeom>
          <a:noFill/>
        </p:spPr>
        <p:txBody>
          <a:bodyPr wrap="square" rtlCol="0">
            <a:spAutoFit/>
          </a:bodyPr>
          <a:lstStyle/>
          <a:p>
            <a:r>
              <a:rPr lang="en-US" sz="1200" dirty="0" smtClean="0">
                <a:solidFill>
                  <a:srgbClr val="FF33CC"/>
                </a:solidFill>
              </a:rPr>
              <a:t>Son gives back the money</a:t>
            </a:r>
            <a:endParaRPr lang="en-CA" sz="1200" dirty="0">
              <a:solidFill>
                <a:srgbClr val="FF33CC"/>
              </a:solidFill>
            </a:endParaRPr>
          </a:p>
        </p:txBody>
      </p:sp>
      <p:sp>
        <p:nvSpPr>
          <p:cNvPr id="17" name="TextBox 16"/>
          <p:cNvSpPr txBox="1"/>
          <p:nvPr/>
        </p:nvSpPr>
        <p:spPr>
          <a:xfrm>
            <a:off x="4495800" y="4523601"/>
            <a:ext cx="4343400" cy="276999"/>
          </a:xfrm>
          <a:prstGeom prst="rect">
            <a:avLst/>
          </a:prstGeom>
          <a:noFill/>
        </p:spPr>
        <p:txBody>
          <a:bodyPr wrap="square" rtlCol="0">
            <a:spAutoFit/>
          </a:bodyPr>
          <a:lstStyle/>
          <a:p>
            <a:r>
              <a:rPr lang="en-US" sz="1200" dirty="0" smtClean="0">
                <a:solidFill>
                  <a:srgbClr val="FF33CC"/>
                </a:solidFill>
              </a:rPr>
              <a:t>his </a:t>
            </a:r>
            <a:r>
              <a:rPr lang="en-US" sz="1200" dirty="0">
                <a:solidFill>
                  <a:srgbClr val="FF33CC"/>
                </a:solidFill>
              </a:rPr>
              <a:t>mother </a:t>
            </a:r>
            <a:r>
              <a:rPr lang="en-US" sz="1200" dirty="0" smtClean="0"/>
              <a:t>said…</a:t>
            </a:r>
            <a:endParaRPr lang="en-CA" sz="1200" dirty="0"/>
          </a:p>
        </p:txBody>
      </p:sp>
      <p:sp>
        <p:nvSpPr>
          <p:cNvPr id="18" name="TextBox 17"/>
          <p:cNvSpPr txBox="1"/>
          <p:nvPr/>
        </p:nvSpPr>
        <p:spPr>
          <a:xfrm>
            <a:off x="152400" y="256401"/>
            <a:ext cx="4579153" cy="276999"/>
          </a:xfrm>
          <a:prstGeom prst="rect">
            <a:avLst/>
          </a:prstGeom>
          <a:noFill/>
        </p:spPr>
        <p:txBody>
          <a:bodyPr wrap="square" rtlCol="0">
            <a:spAutoFit/>
          </a:bodyPr>
          <a:lstStyle/>
          <a:p>
            <a:r>
              <a:rPr lang="en-US" sz="1200" dirty="0">
                <a:solidFill>
                  <a:srgbClr val="FF0000"/>
                </a:solidFill>
              </a:rPr>
              <a:t>When</a:t>
            </a:r>
            <a:r>
              <a:rPr lang="en-US" sz="1200" dirty="0"/>
              <a:t> he gave the silver back to </a:t>
            </a:r>
            <a:r>
              <a:rPr lang="en-US" sz="1200" dirty="0">
                <a:solidFill>
                  <a:srgbClr val="FF33CC"/>
                </a:solidFill>
              </a:rPr>
              <a:t>his mother</a:t>
            </a:r>
            <a:r>
              <a:rPr lang="en-US" sz="1200" dirty="0"/>
              <a:t>, </a:t>
            </a:r>
            <a:endParaRPr lang="en-US" sz="1200" dirty="0" smtClean="0"/>
          </a:p>
        </p:txBody>
      </p:sp>
      <p:sp>
        <p:nvSpPr>
          <p:cNvPr id="19" name="TextBox 18"/>
          <p:cNvSpPr txBox="1"/>
          <p:nvPr/>
        </p:nvSpPr>
        <p:spPr>
          <a:xfrm>
            <a:off x="152400" y="914400"/>
            <a:ext cx="4579153" cy="276999"/>
          </a:xfrm>
          <a:prstGeom prst="rect">
            <a:avLst/>
          </a:prstGeom>
          <a:noFill/>
        </p:spPr>
        <p:txBody>
          <a:bodyPr wrap="square" rtlCol="0">
            <a:spAutoFit/>
          </a:bodyPr>
          <a:lstStyle/>
          <a:p>
            <a:r>
              <a:rPr lang="en-US" sz="1200" dirty="0" smtClean="0">
                <a:solidFill>
                  <a:srgbClr val="FF33CC"/>
                </a:solidFill>
              </a:rPr>
              <a:t>she took </a:t>
            </a:r>
            <a:r>
              <a:rPr lang="en-US" sz="1200" dirty="0" smtClean="0"/>
              <a:t>…</a:t>
            </a:r>
            <a:endParaRPr lang="en-CA" sz="1200" dirty="0"/>
          </a:p>
        </p:txBody>
      </p:sp>
      <p:sp>
        <p:nvSpPr>
          <p:cNvPr id="20" name="TextBox 19"/>
          <p:cNvSpPr txBox="1"/>
          <p:nvPr/>
        </p:nvSpPr>
        <p:spPr>
          <a:xfrm>
            <a:off x="152400" y="1312216"/>
            <a:ext cx="4579153" cy="276999"/>
          </a:xfrm>
          <a:prstGeom prst="rect">
            <a:avLst/>
          </a:prstGeom>
          <a:noFill/>
        </p:spPr>
        <p:txBody>
          <a:bodyPr wrap="square" rtlCol="0">
            <a:spAutoFit/>
          </a:bodyPr>
          <a:lstStyle/>
          <a:p>
            <a:r>
              <a:rPr lang="en-US" sz="1200" dirty="0" smtClean="0">
                <a:solidFill>
                  <a:srgbClr val="FF33CC"/>
                </a:solidFill>
              </a:rPr>
              <a:t>she paid </a:t>
            </a:r>
            <a:r>
              <a:rPr lang="en-US" sz="1200" dirty="0" smtClean="0"/>
              <a:t>…</a:t>
            </a:r>
            <a:endParaRPr lang="en-CA" sz="1200" dirty="0"/>
          </a:p>
        </p:txBody>
      </p:sp>
      <p:sp>
        <p:nvSpPr>
          <p:cNvPr id="21" name="TextBox 20"/>
          <p:cNvSpPr txBox="1"/>
          <p:nvPr/>
        </p:nvSpPr>
        <p:spPr>
          <a:xfrm>
            <a:off x="0" y="4167187"/>
            <a:ext cx="5715000" cy="2462213"/>
          </a:xfrm>
          <a:prstGeom prst="rect">
            <a:avLst/>
          </a:prstGeom>
          <a:noFill/>
        </p:spPr>
        <p:txBody>
          <a:bodyPr wrap="square" rtlCol="0">
            <a:spAutoFit/>
          </a:bodyPr>
          <a:lstStyle/>
          <a:p>
            <a:r>
              <a:rPr lang="en-US" sz="1400" dirty="0" smtClean="0"/>
              <a:t>Example of </a:t>
            </a:r>
            <a:r>
              <a:rPr lang="en-US" sz="1400" dirty="0" err="1" smtClean="0"/>
              <a:t>wayyiqtol</a:t>
            </a:r>
            <a:r>
              <a:rPr lang="en-US" sz="1400" dirty="0" smtClean="0"/>
              <a:t> as </a:t>
            </a:r>
            <a:r>
              <a:rPr lang="en-US" sz="1400" dirty="0" smtClean="0">
                <a:solidFill>
                  <a:srgbClr val="FF0000"/>
                </a:solidFill>
              </a:rPr>
              <a:t>recapitulation</a:t>
            </a:r>
            <a:r>
              <a:rPr lang="en-US" sz="1400" dirty="0" smtClean="0"/>
              <a:t>?</a:t>
            </a:r>
          </a:p>
          <a:p>
            <a:pPr marL="228600" lvl="1" indent="-228600">
              <a:buFont typeface="Arial" panose="020B0604020202020204" pitchFamily="34" charset="0"/>
              <a:buChar char="•"/>
              <a:tabLst>
                <a:tab pos="228600" algn="l"/>
                <a:tab pos="457200" algn="l"/>
                <a:tab pos="685800" algn="l"/>
              </a:tabLst>
            </a:pPr>
            <a:r>
              <a:rPr lang="en-US" sz="1400" dirty="0" smtClean="0"/>
              <a:t>Summary remark </a:t>
            </a:r>
          </a:p>
          <a:p>
            <a:pPr marL="685800" lvl="2" indent="-228600">
              <a:buFont typeface="Arial" panose="020B0604020202020204" pitchFamily="34" charset="0"/>
              <a:buChar char="•"/>
              <a:tabLst>
                <a:tab pos="228600" algn="l"/>
                <a:tab pos="457200" algn="l"/>
                <a:tab pos="685800" algn="l"/>
              </a:tabLst>
            </a:pPr>
            <a:r>
              <a:rPr lang="en-US" sz="1400" dirty="0" smtClean="0"/>
              <a:t>Gen 2:1 </a:t>
            </a:r>
          </a:p>
          <a:p>
            <a:pPr marL="685800" lvl="3">
              <a:tabLst>
                <a:tab pos="228600" algn="l"/>
                <a:tab pos="457200" algn="l"/>
                <a:tab pos="685800" algn="l"/>
              </a:tabLst>
            </a:pPr>
            <a:r>
              <a:rPr lang="he-IL" sz="1400" dirty="0" smtClean="0">
                <a:solidFill>
                  <a:srgbClr val="FF0000"/>
                </a:solidFill>
                <a:latin typeface="SBL Hebrew" panose="02000000000000000000" pitchFamily="2" charset="-79"/>
                <a:cs typeface="SBL Hebrew" panose="02000000000000000000" pitchFamily="2" charset="-79"/>
              </a:rPr>
              <a:t>וַיְכֻלּ֛וּ</a:t>
            </a:r>
            <a:r>
              <a:rPr lang="he-IL" sz="1400" dirty="0" smtClean="0">
                <a:latin typeface="SBL Hebrew" panose="02000000000000000000" pitchFamily="2" charset="-79"/>
                <a:cs typeface="SBL Hebrew" panose="02000000000000000000" pitchFamily="2" charset="-79"/>
              </a:rPr>
              <a:t> </a:t>
            </a:r>
            <a:r>
              <a:rPr lang="he-IL" sz="1400" dirty="0">
                <a:latin typeface="SBL Hebrew" panose="02000000000000000000" pitchFamily="2" charset="-79"/>
                <a:cs typeface="SBL Hebrew" panose="02000000000000000000" pitchFamily="2" charset="-79"/>
              </a:rPr>
              <a:t>הַשָּׁמַ֥יִם וְהָאָ֖רֶץ וְכָל־צְבָאָֽם׃</a:t>
            </a:r>
            <a:endParaRPr lang="en-US" sz="1400" dirty="0" smtClean="0">
              <a:latin typeface="SBL Hebrew" panose="02000000000000000000" pitchFamily="2" charset="-79"/>
              <a:cs typeface="SBL Hebrew" panose="02000000000000000000" pitchFamily="2" charset="-79"/>
            </a:endParaRPr>
          </a:p>
          <a:p>
            <a:pPr marL="685800" lvl="3">
              <a:tabLst>
                <a:tab pos="228600" algn="l"/>
                <a:tab pos="457200" algn="l"/>
                <a:tab pos="685800" algn="l"/>
              </a:tabLst>
            </a:pPr>
            <a:r>
              <a:rPr lang="en-US" sz="1400" i="1" dirty="0" smtClean="0"/>
              <a:t>Thus </a:t>
            </a:r>
            <a:r>
              <a:rPr lang="en-US" sz="1400" dirty="0" smtClean="0"/>
              <a:t>the heavens and the earth </a:t>
            </a:r>
            <a:r>
              <a:rPr lang="en-US" sz="1400" i="1" dirty="0" smtClean="0">
                <a:solidFill>
                  <a:srgbClr val="FF0000"/>
                </a:solidFill>
              </a:rPr>
              <a:t>were completed</a:t>
            </a:r>
            <a:r>
              <a:rPr lang="en-US" sz="1400" dirty="0" smtClean="0"/>
              <a:t>.</a:t>
            </a:r>
          </a:p>
          <a:p>
            <a:pPr marL="685800" lvl="2" indent="-228600">
              <a:buFont typeface="Arial" panose="020B0604020202020204" pitchFamily="34" charset="0"/>
              <a:buChar char="•"/>
              <a:tabLst>
                <a:tab pos="228600" algn="l"/>
                <a:tab pos="457200" algn="l"/>
                <a:tab pos="685800" algn="l"/>
              </a:tabLst>
            </a:pPr>
            <a:r>
              <a:rPr lang="en-US" sz="1400" dirty="0" smtClean="0"/>
              <a:t>Gen 23:20 </a:t>
            </a:r>
          </a:p>
          <a:p>
            <a:pPr marL="685800" lvl="2">
              <a:tabLst>
                <a:tab pos="228600" algn="l"/>
                <a:tab pos="457200" algn="l"/>
                <a:tab pos="685800" algn="l"/>
              </a:tabLst>
            </a:pPr>
            <a:r>
              <a:rPr lang="he-IL" sz="1400" dirty="0">
                <a:solidFill>
                  <a:srgbClr val="FF0000"/>
                </a:solidFill>
                <a:latin typeface="SBL Hebrew" panose="02000000000000000000" pitchFamily="2" charset="-79"/>
                <a:cs typeface="SBL Hebrew" panose="02000000000000000000" pitchFamily="2" charset="-79"/>
              </a:rPr>
              <a:t>וַיָּ֙קָם</a:t>
            </a:r>
            <a:r>
              <a:rPr lang="he-IL" sz="1400" dirty="0">
                <a:latin typeface="SBL Hebrew" panose="02000000000000000000" pitchFamily="2" charset="-79"/>
                <a:cs typeface="SBL Hebrew" panose="02000000000000000000" pitchFamily="2" charset="-79"/>
              </a:rPr>
              <a:t> הַשָּׂדֶ֜ה וְהַמְּעָרָ֧ה אֲשֶׁר־בּ֛וֹ לְאַבְרָהָ֖ם</a:t>
            </a:r>
            <a:endParaRPr lang="en-US" sz="1400" dirty="0">
              <a:latin typeface="SBL Hebrew" panose="02000000000000000000" pitchFamily="2" charset="-79"/>
              <a:cs typeface="SBL Hebrew" panose="02000000000000000000" pitchFamily="2" charset="-79"/>
            </a:endParaRPr>
          </a:p>
          <a:p>
            <a:pPr marL="685800" lvl="2">
              <a:tabLst>
                <a:tab pos="228600" algn="l"/>
                <a:tab pos="457200" algn="l"/>
                <a:tab pos="685800" algn="l"/>
              </a:tabLst>
            </a:pPr>
            <a:r>
              <a:rPr lang="en-US" sz="1400" dirty="0" smtClean="0"/>
              <a:t>So the field and the cave in it </a:t>
            </a:r>
            <a:r>
              <a:rPr lang="en-US" sz="1400" i="1" dirty="0" smtClean="0">
                <a:solidFill>
                  <a:srgbClr val="FF0000"/>
                </a:solidFill>
              </a:rPr>
              <a:t>were confirmed </a:t>
            </a:r>
            <a:r>
              <a:rPr lang="en-US" sz="1400" dirty="0" smtClean="0"/>
              <a:t>for Abraham.</a:t>
            </a:r>
          </a:p>
          <a:p>
            <a:pPr marL="228600" indent="-228600">
              <a:buFont typeface="Arial" panose="020B0604020202020204" pitchFamily="34" charset="0"/>
              <a:buChar char="•"/>
              <a:tabLst>
                <a:tab pos="228600" algn="l"/>
                <a:tab pos="457200" algn="l"/>
                <a:tab pos="685800" algn="l"/>
              </a:tabLst>
            </a:pPr>
            <a:r>
              <a:rPr lang="en-US" sz="1400" dirty="0" smtClean="0"/>
              <a:t>Pluperfect (controversial)</a:t>
            </a:r>
          </a:p>
          <a:p>
            <a:pPr marL="685800" lvl="1" indent="-228600">
              <a:buFont typeface="Arial" panose="020B0604020202020204" pitchFamily="34" charset="0"/>
              <a:buChar char="•"/>
              <a:tabLst>
                <a:tab pos="228600" algn="l"/>
                <a:tab pos="457200" algn="l"/>
                <a:tab pos="685800" algn="l"/>
              </a:tabLst>
            </a:pPr>
            <a:r>
              <a:rPr lang="en-US" sz="1400" dirty="0" err="1" smtClean="0"/>
              <a:t>Num</a:t>
            </a:r>
            <a:r>
              <a:rPr lang="en-US" sz="1400" dirty="0" smtClean="0"/>
              <a:t> 1:47-49, Ex 4:11-12,18-19, 1 Kings 13:12</a:t>
            </a:r>
          </a:p>
          <a:p>
            <a:pPr marL="0" lvl="1">
              <a:tabLst>
                <a:tab pos="228600" algn="l"/>
                <a:tab pos="457200" algn="l"/>
                <a:tab pos="685800" algn="l"/>
              </a:tabLst>
            </a:pPr>
            <a:r>
              <a:rPr lang="en-US" sz="1400" dirty="0" smtClean="0"/>
              <a:t>(See </a:t>
            </a:r>
            <a:r>
              <a:rPr lang="en-US" sz="1400" dirty="0" err="1" smtClean="0"/>
              <a:t>Waltke</a:t>
            </a:r>
            <a:r>
              <a:rPr lang="en-US" sz="1400" dirty="0" smtClean="0"/>
              <a:t>/O’Connor p. 550 &amp; 552)</a:t>
            </a:r>
          </a:p>
        </p:txBody>
      </p:sp>
      <p:sp>
        <p:nvSpPr>
          <p:cNvPr id="22" name="Title 1"/>
          <p:cNvSpPr>
            <a:spLocks noGrp="1"/>
          </p:cNvSpPr>
          <p:nvPr>
            <p:ph type="title"/>
          </p:nvPr>
        </p:nvSpPr>
        <p:spPr>
          <a:xfrm>
            <a:off x="7848600" y="0"/>
            <a:ext cx="1066800" cy="304800"/>
          </a:xfrm>
        </p:spPr>
        <p:txBody>
          <a:bodyPr>
            <a:normAutofit/>
          </a:bodyPr>
          <a:lstStyle/>
          <a:p>
            <a:pPr algn="r"/>
            <a:r>
              <a:rPr lang="en-US" sz="1200" dirty="0" smtClean="0"/>
              <a:t>Judges 17:1-5</a:t>
            </a:r>
            <a:endParaRPr lang="en-US" sz="1200" dirty="0"/>
          </a:p>
        </p:txBody>
      </p:sp>
      <p:sp>
        <p:nvSpPr>
          <p:cNvPr id="15" name="Title 1"/>
          <p:cNvSpPr txBox="1">
            <a:spLocks/>
          </p:cNvSpPr>
          <p:nvPr/>
        </p:nvSpPr>
        <p:spPr>
          <a:xfrm>
            <a:off x="8915400" y="485775"/>
            <a:ext cx="228600" cy="304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000" dirty="0" smtClean="0"/>
              <a:t>1</a:t>
            </a:r>
            <a:endParaRPr lang="en-US" sz="1000" dirty="0"/>
          </a:p>
        </p:txBody>
      </p:sp>
      <p:sp>
        <p:nvSpPr>
          <p:cNvPr id="23" name="Title 1"/>
          <p:cNvSpPr txBox="1">
            <a:spLocks/>
          </p:cNvSpPr>
          <p:nvPr/>
        </p:nvSpPr>
        <p:spPr>
          <a:xfrm>
            <a:off x="8915400" y="1200150"/>
            <a:ext cx="228600" cy="304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000" dirty="0" smtClean="0"/>
              <a:t>2</a:t>
            </a:r>
            <a:endParaRPr lang="en-US" sz="1000" dirty="0"/>
          </a:p>
        </p:txBody>
      </p:sp>
      <p:sp>
        <p:nvSpPr>
          <p:cNvPr id="24" name="Title 1"/>
          <p:cNvSpPr txBox="1">
            <a:spLocks/>
          </p:cNvSpPr>
          <p:nvPr/>
        </p:nvSpPr>
        <p:spPr>
          <a:xfrm>
            <a:off x="8915400" y="4133850"/>
            <a:ext cx="228600" cy="304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000" dirty="0" smtClean="0"/>
              <a:t>3</a:t>
            </a:r>
            <a:endParaRPr lang="en-US" sz="1000" dirty="0"/>
          </a:p>
        </p:txBody>
      </p:sp>
      <p:sp>
        <p:nvSpPr>
          <p:cNvPr id="25" name="Title 1"/>
          <p:cNvSpPr txBox="1">
            <a:spLocks/>
          </p:cNvSpPr>
          <p:nvPr/>
        </p:nvSpPr>
        <p:spPr>
          <a:xfrm>
            <a:off x="4076700" y="476250"/>
            <a:ext cx="228600" cy="304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000" dirty="0"/>
              <a:t>4</a:t>
            </a:r>
          </a:p>
        </p:txBody>
      </p:sp>
      <p:sp>
        <p:nvSpPr>
          <p:cNvPr id="26" name="Title 1"/>
          <p:cNvSpPr txBox="1">
            <a:spLocks/>
          </p:cNvSpPr>
          <p:nvPr/>
        </p:nvSpPr>
        <p:spPr>
          <a:xfrm>
            <a:off x="4076700" y="2700724"/>
            <a:ext cx="228600" cy="304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000" dirty="0"/>
              <a:t>5</a:t>
            </a:r>
          </a:p>
        </p:txBody>
      </p:sp>
      <p:sp>
        <p:nvSpPr>
          <p:cNvPr id="27" name="Freeform 26"/>
          <p:cNvSpPr/>
          <p:nvPr/>
        </p:nvSpPr>
        <p:spPr>
          <a:xfrm>
            <a:off x="8553449" y="3009900"/>
            <a:ext cx="561975" cy="2770532"/>
          </a:xfrm>
          <a:custGeom>
            <a:avLst/>
            <a:gdLst>
              <a:gd name="connsiteX0" fmla="*/ 9525 w 521503"/>
              <a:gd name="connsiteY0" fmla="*/ 2770532 h 2770532"/>
              <a:gd name="connsiteX1" fmla="*/ 400050 w 521503"/>
              <a:gd name="connsiteY1" fmla="*/ 2494307 h 2770532"/>
              <a:gd name="connsiteX2" fmla="*/ 504825 w 521503"/>
              <a:gd name="connsiteY2" fmla="*/ 1570382 h 2770532"/>
              <a:gd name="connsiteX3" fmla="*/ 466725 w 521503"/>
              <a:gd name="connsiteY3" fmla="*/ 198782 h 2770532"/>
              <a:gd name="connsiteX4" fmla="*/ 0 w 521503"/>
              <a:gd name="connsiteY4" fmla="*/ 36857 h 27705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1503" h="2770532">
                <a:moveTo>
                  <a:pt x="9525" y="2770532"/>
                </a:moveTo>
                <a:cubicBezTo>
                  <a:pt x="163512" y="2732432"/>
                  <a:pt x="317500" y="2694332"/>
                  <a:pt x="400050" y="2494307"/>
                </a:cubicBezTo>
                <a:cubicBezTo>
                  <a:pt x="482600" y="2294282"/>
                  <a:pt x="493713" y="1952969"/>
                  <a:pt x="504825" y="1570382"/>
                </a:cubicBezTo>
                <a:cubicBezTo>
                  <a:pt x="515937" y="1187795"/>
                  <a:pt x="550862" y="454369"/>
                  <a:pt x="466725" y="198782"/>
                </a:cubicBezTo>
                <a:cubicBezTo>
                  <a:pt x="382588" y="-56805"/>
                  <a:pt x="191294" y="-9974"/>
                  <a:pt x="0" y="36857"/>
                </a:cubicBezTo>
              </a:path>
            </a:pathLst>
          </a:custGeom>
          <a:noFill/>
          <a:ln w="19050">
            <a:solidFill>
              <a:srgbClr val="008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27366029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HOTO" val="TRUE"/>
  <p:tag name="FILENAME" val="E:\Todd Sites\0 Adds\3 Judah\Tabernacle\sr\Tabernacle high priest2.jpg"/>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3622</TotalTime>
  <Words>1569</Words>
  <Application>Microsoft Office PowerPoint</Application>
  <PresentationFormat>On-screen Show (4:3)</PresentationFormat>
  <Paragraphs>415</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Judges 17:1-5</vt:lpstr>
      <vt:lpstr>Judges 17:1-5</vt:lpstr>
      <vt:lpstr>Judges 17:1-5</vt:lpstr>
      <vt:lpstr>Judges 17:1-5</vt:lpstr>
      <vt:lpstr>Judges 17:1-5</vt:lpstr>
      <vt:lpstr>Judges 17:1-5</vt:lpstr>
      <vt:lpstr>Judges 17:1-5</vt:lpstr>
      <vt:lpstr>Judges 17:1-5</vt:lpstr>
      <vt:lpstr>PowerPoint Presentation</vt:lpstr>
      <vt:lpstr>Judges 17:6-13</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Samuel 1</dc:title>
  <dc:creator>Charles Grebe</dc:creator>
  <cp:lastModifiedBy>Carlos</cp:lastModifiedBy>
  <cp:revision>289</cp:revision>
  <dcterms:created xsi:type="dcterms:W3CDTF">2006-08-16T00:00:00Z</dcterms:created>
  <dcterms:modified xsi:type="dcterms:W3CDTF">2015-10-16T14:04:28Z</dcterms:modified>
</cp:coreProperties>
</file>