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88" r:id="rId2"/>
    <p:sldId id="257" r:id="rId3"/>
    <p:sldId id="310" r:id="rId4"/>
    <p:sldId id="289" r:id="rId5"/>
    <p:sldId id="311" r:id="rId6"/>
    <p:sldId id="290" r:id="rId7"/>
    <p:sldId id="312" r:id="rId8"/>
    <p:sldId id="291" r:id="rId9"/>
    <p:sldId id="313" r:id="rId10"/>
    <p:sldId id="314" r:id="rId11"/>
    <p:sldId id="292" r:id="rId12"/>
    <p:sldId id="309" r:id="rId13"/>
    <p:sldId id="315" r:id="rId14"/>
    <p:sldId id="293" r:id="rId15"/>
    <p:sldId id="316" r:id="rId16"/>
    <p:sldId id="318" r:id="rId17"/>
    <p:sldId id="321" r:id="rId18"/>
    <p:sldId id="324" r:id="rId19"/>
    <p:sldId id="326" r:id="rId20"/>
    <p:sldId id="325" r:id="rId21"/>
    <p:sldId id="327" r:id="rId22"/>
    <p:sldId id="329" r:id="rId23"/>
    <p:sldId id="330" r:id="rId24"/>
    <p:sldId id="332" r:id="rId25"/>
    <p:sldId id="333" r:id="rId26"/>
    <p:sldId id="294" r:id="rId27"/>
    <p:sldId id="319" r:id="rId28"/>
    <p:sldId id="295" r:id="rId29"/>
    <p:sldId id="334" r:id="rId30"/>
    <p:sldId id="335" r:id="rId31"/>
    <p:sldId id="336" r:id="rId32"/>
    <p:sldId id="337" r:id="rId33"/>
    <p:sldId id="296" r:id="rId34"/>
    <p:sldId id="338" r:id="rId35"/>
    <p:sldId id="339" r:id="rId36"/>
    <p:sldId id="341" r:id="rId37"/>
    <p:sldId id="342" r:id="rId38"/>
    <p:sldId id="340" r:id="rId39"/>
    <p:sldId id="343" r:id="rId40"/>
    <p:sldId id="297" r:id="rId41"/>
    <p:sldId id="344" r:id="rId42"/>
    <p:sldId id="300" r:id="rId43"/>
    <p:sldId id="345" r:id="rId44"/>
    <p:sldId id="346" r:id="rId45"/>
    <p:sldId id="347"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FF33CC"/>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2" autoAdjust="0"/>
  </p:normalViewPr>
  <p:slideViewPr>
    <p:cSldViewPr>
      <p:cViewPr varScale="1">
        <p:scale>
          <a:sx n="95" d="100"/>
          <a:sy n="95" d="100"/>
        </p:scale>
        <p:origin x="-108" y="-21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10/2/2015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019800"/>
            <a:ext cx="29718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3200" dirty="0" smtClean="0">
                <a:solidFill>
                  <a:schemeClr val="bg1"/>
                </a:solidFill>
                <a:cs typeface="Times New Roman" pitchFamily="18" charset="0"/>
              </a:rPr>
              <a:t>Judges 16:4-20</a:t>
            </a:r>
            <a:endParaRPr lang="en-US" sz="3200" dirty="0">
              <a:solidFill>
                <a:schemeClr val="bg1"/>
              </a:solidFill>
              <a:cs typeface="Times New Roman" pitchFamily="18" charset="0"/>
            </a:endParaRPr>
          </a:p>
        </p:txBody>
      </p:sp>
      <p:sp>
        <p:nvSpPr>
          <p:cNvPr id="6" name="Title 1"/>
          <p:cNvSpPr txBox="1">
            <a:spLocks/>
          </p:cNvSpPr>
          <p:nvPr/>
        </p:nvSpPr>
        <p:spPr>
          <a:xfrm>
            <a:off x="5105400" y="6019800"/>
            <a:ext cx="3810000" cy="53070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3600" dirty="0" smtClean="0">
                <a:solidFill>
                  <a:schemeClr val="bg1"/>
                </a:solidFill>
                <a:latin typeface="SBL Hebrew" pitchFamily="2" charset="-79"/>
                <a:cs typeface="SBL Hebrew" pitchFamily="2" charset="-79"/>
              </a:rPr>
              <a:t>שֹׁפְטִים טז ד-כ</a:t>
            </a:r>
            <a:endParaRPr lang="en-US" sz="3600" dirty="0">
              <a:solidFill>
                <a:schemeClr val="bg1"/>
              </a:solidFill>
              <a:latin typeface="SBL Hebrew" pitchFamily="2" charset="-79"/>
              <a:cs typeface="SBL Hebrew" pitchFamily="2" charset="-79"/>
            </a:endParaRPr>
          </a:p>
        </p:txBody>
      </p:sp>
      <p:pic>
        <p:nvPicPr>
          <p:cNvPr id="1026" name="Picture 2" descr="D:\My Documents\HebrewCourseBriercrestFirstYear2014\Rocine Readings\03 Judges 16_4-20\pics\samson_and_delilah_by_zacharypark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1131" y="467557"/>
            <a:ext cx="6281737" cy="5095043"/>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3200400" y="6172200"/>
            <a:ext cx="2971800" cy="609600"/>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defTabSz="457200"/>
            <a:r>
              <a:rPr lang="en-US" sz="3200" dirty="0" smtClean="0">
                <a:solidFill>
                  <a:srgbClr val="FF0000"/>
                </a:solidFill>
                <a:cs typeface="Times New Roman" pitchFamily="18" charset="0"/>
              </a:rPr>
              <a:t>A Discourse Analysis</a:t>
            </a:r>
            <a:endParaRPr lang="en-US" sz="3200" dirty="0">
              <a:solidFill>
                <a:srgbClr val="FF0000"/>
              </a:solidFill>
              <a:cs typeface="Times New Roman" pitchFamily="18" charset="0"/>
            </a:endParaRPr>
          </a:p>
        </p:txBody>
      </p:sp>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16:12</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וַתִּקַּ֣ח דְּלִילָה֩ עֲבֹתִ֨ים חֲדָשִׁ֜ים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וַתַּאַסְרֵ֣הוּ </a:t>
            </a:r>
            <a:r>
              <a:rPr lang="he-IL" dirty="0">
                <a:latin typeface="SBL Hebrew" pitchFamily="2" charset="-79"/>
                <a:cs typeface="SBL Hebrew" pitchFamily="2" charset="-79"/>
              </a:rPr>
              <a:t>בָהֶ֗ם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וַתֹּ֤אמֶר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וְהָאֹרֵ֖ב </a:t>
            </a:r>
            <a:r>
              <a:rPr lang="he-IL" dirty="0">
                <a:latin typeface="SBL Hebrew" pitchFamily="2" charset="-79"/>
                <a:cs typeface="SBL Hebrew" pitchFamily="2" charset="-79"/>
              </a:rPr>
              <a:t>יֹשֵׁ֣ב בֶּחָ֑דֶר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וַֽיְנַתְּקֵ֛ם </a:t>
            </a:r>
            <a:r>
              <a:rPr lang="he-IL" dirty="0">
                <a:latin typeface="SBL Hebrew" pitchFamily="2" charset="-79"/>
                <a:cs typeface="SBL Hebrew" pitchFamily="2" charset="-79"/>
              </a:rPr>
              <a:t>מֵעַ֥ל זְרֹעֹתָ֖יו כַּחֽוּט׃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1550489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16:12</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וַתִּקַּ֣ח</a:t>
            </a:r>
            <a:r>
              <a:rPr lang="he-IL" dirty="0">
                <a:latin typeface="SBL Hebrew" pitchFamily="2" charset="-79"/>
                <a:cs typeface="SBL Hebrew" pitchFamily="2" charset="-79"/>
              </a:rPr>
              <a:t> דְּלִילָה֩ עֲבֹתִ֨ים חֲדָשִׁ֜ים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וַתַּאַסְרֵ֣הוּ</a:t>
            </a:r>
            <a:r>
              <a:rPr lang="he-IL" dirty="0" smtClean="0">
                <a:latin typeface="SBL Hebrew" pitchFamily="2" charset="-79"/>
                <a:cs typeface="SBL Hebrew" pitchFamily="2" charset="-79"/>
              </a:rPr>
              <a:t> </a:t>
            </a:r>
            <a:r>
              <a:rPr lang="he-IL" dirty="0">
                <a:latin typeface="SBL Hebrew" pitchFamily="2" charset="-79"/>
                <a:cs typeface="SBL Hebrew" pitchFamily="2" charset="-79"/>
              </a:rPr>
              <a:t>בָהֶ֗ם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וְהָאֹרֵ֖ב </a:t>
            </a:r>
            <a:r>
              <a:rPr lang="he-IL" dirty="0">
                <a:solidFill>
                  <a:srgbClr val="00B0F0"/>
                </a:solidFill>
                <a:latin typeface="SBL Hebrew" pitchFamily="2" charset="-79"/>
                <a:cs typeface="SBL Hebrew" pitchFamily="2" charset="-79"/>
              </a:rPr>
              <a:t>יֹשֵׁ֣ב</a:t>
            </a:r>
            <a:r>
              <a:rPr lang="he-IL" dirty="0">
                <a:latin typeface="SBL Hebrew" pitchFamily="2" charset="-79"/>
                <a:cs typeface="SBL Hebrew" pitchFamily="2" charset="-79"/>
              </a:rPr>
              <a:t> בֶּחָ֑דֶר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וַֽיְנַתְּקֵ֛ם</a:t>
            </a:r>
            <a:r>
              <a:rPr lang="he-IL" dirty="0" smtClean="0">
                <a:latin typeface="SBL Hebrew" pitchFamily="2" charset="-79"/>
                <a:cs typeface="SBL Hebrew" pitchFamily="2" charset="-79"/>
              </a:rPr>
              <a:t> </a:t>
            </a:r>
            <a:r>
              <a:rPr lang="he-IL" dirty="0">
                <a:latin typeface="SBL Hebrew" pitchFamily="2" charset="-79"/>
                <a:cs typeface="SBL Hebrew" pitchFamily="2" charset="-79"/>
              </a:rPr>
              <a:t>מֵעַ֥ל זְרֹעֹתָ֖יו כַּחֽוּט׃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371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408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19812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1504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0800" y="2378908"/>
            <a:ext cx="892104" cy="338554"/>
          </a:xfrm>
          <a:prstGeom prst="rect">
            <a:avLst/>
          </a:prstGeom>
          <a:noFill/>
          <a:ln>
            <a:noFill/>
          </a:ln>
        </p:spPr>
        <p:txBody>
          <a:bodyPr wrap="none" rtlCol="0">
            <a:spAutoFit/>
          </a:bodyPr>
          <a:lstStyle/>
          <a:p>
            <a:r>
              <a:rPr lang="en-US" sz="1600" dirty="0" smtClean="0"/>
              <a:t>Genre: ?</a:t>
            </a:r>
            <a:endParaRPr lang="en-CA" sz="1600" dirty="0"/>
          </a:p>
        </p:txBody>
      </p:sp>
      <p:sp>
        <p:nvSpPr>
          <p:cNvPr id="12" name="TextBox 11"/>
          <p:cNvSpPr txBox="1"/>
          <p:nvPr/>
        </p:nvSpPr>
        <p:spPr>
          <a:xfrm>
            <a:off x="152400" y="2666662"/>
            <a:ext cx="341458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 Scene setting</a:t>
            </a:r>
            <a:endParaRPr lang="en-CA" sz="1600" dirty="0"/>
          </a:p>
        </p:txBody>
      </p:sp>
      <p:cxnSp>
        <p:nvCxnSpPr>
          <p:cNvPr id="13" name="Straight Arrow Connector 12"/>
          <p:cNvCxnSpPr>
            <a:stCxn id="12" idx="3"/>
          </p:cNvCxnSpPr>
          <p:nvPr/>
        </p:nvCxnSpPr>
        <p:spPr>
          <a:xfrm>
            <a:off x="3566989" y="2835939"/>
            <a:ext cx="586298"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3200400"/>
            <a:ext cx="3775264" cy="338554"/>
          </a:xfrm>
          <a:prstGeom prst="rect">
            <a:avLst/>
          </a:prstGeom>
          <a:noFill/>
          <a:ln>
            <a:solidFill>
              <a:schemeClr val="tx1"/>
            </a:solidFill>
          </a:ln>
        </p:spPr>
        <p:txBody>
          <a:bodyPr wrap="none" rtlCol="0">
            <a:spAutoFit/>
          </a:bodyPr>
          <a:lstStyle/>
          <a:p>
            <a:r>
              <a:rPr lang="en-US" sz="1600" dirty="0" smtClean="0"/>
              <a:t>[Offline] </a:t>
            </a:r>
            <a:r>
              <a:rPr lang="en-US" sz="1600" dirty="0" smtClean="0">
                <a:solidFill>
                  <a:srgbClr val="00B0F0"/>
                </a:solidFill>
              </a:rPr>
              <a:t>Participle</a:t>
            </a:r>
            <a:r>
              <a:rPr lang="en-US" sz="1600" dirty="0" smtClean="0"/>
              <a:t>: Backgrounded activities</a:t>
            </a:r>
            <a:endParaRPr lang="en-CA" sz="1600" dirty="0"/>
          </a:p>
        </p:txBody>
      </p:sp>
      <p:cxnSp>
        <p:nvCxnSpPr>
          <p:cNvPr id="15" name="Straight Arrow Connector 14"/>
          <p:cNvCxnSpPr>
            <a:stCxn id="14" idx="3"/>
          </p:cNvCxnSpPr>
          <p:nvPr/>
        </p:nvCxnSpPr>
        <p:spPr>
          <a:xfrm>
            <a:off x="3927664" y="3369677"/>
            <a:ext cx="9491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52400" y="37338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7" name="Straight Arrow Connector 16"/>
          <p:cNvCxnSpPr>
            <a:stCxn id="16" idx="3"/>
          </p:cNvCxnSpPr>
          <p:nvPr/>
        </p:nvCxnSpPr>
        <p:spPr>
          <a:xfrm>
            <a:off x="2070874" y="39030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9918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16:13</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וַתֹּ֨אמֶר דְּלִילָ֜ה אֶל־שִׁמְשׁ֗וֹן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עַד־הֵ֜נָּה </a:t>
            </a:r>
            <a:r>
              <a:rPr lang="he-IL" dirty="0">
                <a:latin typeface="SBL Hebrew" pitchFamily="2" charset="-79"/>
                <a:cs typeface="SBL Hebrew" pitchFamily="2" charset="-79"/>
              </a:rPr>
              <a:t>הֵתַ֤לְתָּ בִּי֙ וַתְּדַבֵּ֤ר אֵלַי֙ כְּזָבִ֔ים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הַגִּ֣ידָה </a:t>
            </a:r>
            <a:r>
              <a:rPr lang="he-IL" dirty="0">
                <a:latin typeface="SBL Hebrew" pitchFamily="2" charset="-79"/>
                <a:cs typeface="SBL Hebrew" pitchFamily="2" charset="-79"/>
              </a:rPr>
              <a:t>לִּ֔י בַּמֶּ֖ה תֵּאָסֵ֑ר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וַיֹּ֣אמֶר </a:t>
            </a:r>
            <a:r>
              <a:rPr lang="he-IL" dirty="0">
                <a:latin typeface="SBL Hebrew" pitchFamily="2" charset="-79"/>
                <a:cs typeface="SBL Hebrew" pitchFamily="2" charset="-79"/>
              </a:rPr>
              <a:t>אֵלֶ֔יהָ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אִם־תַּאַרְגִ֗י </a:t>
            </a:r>
            <a:r>
              <a:rPr lang="he-IL" dirty="0">
                <a:latin typeface="SBL Hebrew" pitchFamily="2" charset="-79"/>
                <a:cs typeface="SBL Hebrew" pitchFamily="2" charset="-79"/>
              </a:rPr>
              <a:t>אֶת־שֶׁ֛בַע מַחְלְפ֥וֹת רֹאשִׁ֖י עִם־הַמַּסָּֽכֶת׃ </a:t>
            </a:r>
            <a:endParaRPr lang="en-US" dirty="0" smtClean="0">
              <a:latin typeface="SBL Hebrew" pitchFamily="2" charset="-79"/>
              <a:cs typeface="SBL Hebrew" pitchFamily="2" charset="-79"/>
            </a:endParaRPr>
          </a:p>
        </p:txBody>
      </p:sp>
      <p:sp>
        <p:nvSpPr>
          <p:cNvPr id="5" name="Rectangle 4"/>
          <p:cNvSpPr/>
          <p:nvPr/>
        </p:nvSpPr>
        <p:spPr>
          <a:xfrm>
            <a:off x="533400" y="5458361"/>
            <a:ext cx="7924800" cy="1323439"/>
          </a:xfrm>
          <a:prstGeom prst="rect">
            <a:avLst/>
          </a:prstGeom>
        </p:spPr>
        <p:txBody>
          <a:bodyPr wrap="square">
            <a:spAutoFit/>
          </a:bodyPr>
          <a:lstStyle/>
          <a:p>
            <a:r>
              <a:rPr lang="en-US" sz="2000" dirty="0"/>
              <a:t>Holman Christian Standard Bible (HCSB</a:t>
            </a:r>
            <a:r>
              <a:rPr lang="en-US" sz="2000" dirty="0" smtClean="0"/>
              <a:t>) footnote:</a:t>
            </a:r>
          </a:p>
          <a:p>
            <a:pPr lvl="1"/>
            <a:r>
              <a:rPr lang="en-US" sz="2000" dirty="0" smtClean="0"/>
              <a:t>LXX </a:t>
            </a:r>
            <a:r>
              <a:rPr lang="en-US" sz="2000" dirty="0"/>
              <a:t>reads </a:t>
            </a:r>
            <a:r>
              <a:rPr lang="en-US" sz="2000" i="1" dirty="0"/>
              <a:t>loom and fasten [</a:t>
            </a:r>
            <a:r>
              <a:rPr lang="en-US" sz="2000" i="1" dirty="0" smtClean="0"/>
              <a:t>them</a:t>
            </a:r>
            <a:r>
              <a:rPr lang="en-US" sz="2000" i="1" dirty="0"/>
              <a:t>]</a:t>
            </a:r>
            <a:r>
              <a:rPr lang="en-US" sz="2000" i="1" dirty="0" smtClean="0"/>
              <a:t> </a:t>
            </a:r>
            <a:r>
              <a:rPr lang="en-US" sz="2000" i="1" dirty="0"/>
              <a:t>with a pin into the wall and I will become weak and be like any other man." </a:t>
            </a:r>
            <a:r>
              <a:rPr lang="en-US" sz="2000" dirty="0" smtClean="0"/>
              <a:t>14 </a:t>
            </a:r>
            <a:r>
              <a:rPr lang="en-US" sz="2000" i="1" dirty="0" smtClean="0"/>
              <a:t>And </a:t>
            </a:r>
            <a:r>
              <a:rPr lang="en-US" sz="2000" i="1" dirty="0"/>
              <a:t>while he was sleeping, Delilah wove the seven braids on his head into the loom. </a:t>
            </a:r>
            <a:endParaRPr lang="en-US" sz="2000" dirty="0" smtClean="0"/>
          </a:p>
        </p:txBody>
      </p:sp>
    </p:spTree>
    <p:extLst>
      <p:ext uri="{BB962C8B-B14F-4D97-AF65-F5344CB8AC3E}">
        <p14:creationId xmlns:p14="http://schemas.microsoft.com/office/powerpoint/2010/main" val="3320903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16:13</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דְּלִילָ֜ה אֶל־שִׁמְשׁ֗וֹן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עַד־הֵ֜נָּה</a:t>
            </a:r>
            <a:r>
              <a:rPr lang="he-IL" dirty="0" smtClean="0">
                <a:solidFill>
                  <a:srgbClr val="C00000"/>
                </a:solidFill>
                <a:latin typeface="SBL Hebrew" pitchFamily="2" charset="-79"/>
                <a:cs typeface="SBL Hebrew" pitchFamily="2" charset="-79"/>
              </a:rPr>
              <a:t>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a:t>
            </a:r>
            <a:r>
              <a:rPr lang="he-IL" dirty="0">
                <a:solidFill>
                  <a:srgbClr val="C00000"/>
                </a:solidFill>
                <a:latin typeface="SBL Hebrew" pitchFamily="2" charset="-79"/>
                <a:cs typeface="SBL Hebrew" pitchFamily="2" charset="-79"/>
              </a:rPr>
              <a:t> </a:t>
            </a:r>
            <a:r>
              <a:rPr lang="he-IL" dirty="0">
                <a:solidFill>
                  <a:srgbClr val="FF33CC"/>
                </a:solidFill>
                <a:latin typeface="SBL Hebrew" pitchFamily="2" charset="-79"/>
                <a:cs typeface="SBL Hebrew" pitchFamily="2" charset="-79"/>
              </a:rPr>
              <a:t>וַתְּדַבֵּ֤ר</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אֵלַי֙ כְּזָבִ֔ים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הַגִּ֣ידָה</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בַּמֶּ֖ה </a:t>
            </a:r>
            <a:r>
              <a:rPr lang="he-IL" dirty="0">
                <a:solidFill>
                  <a:srgbClr val="0000FF"/>
                </a:solidFill>
                <a:latin typeface="SBL Hebrew" pitchFamily="2" charset="-79"/>
                <a:cs typeface="SBL Hebrew" pitchFamily="2" charset="-79"/>
              </a:rPr>
              <a:t>תֵּאָסֵ֑ר </a:t>
            </a:r>
            <a:endParaRPr lang="en-US" dirty="0" smtClean="0">
              <a:solidFill>
                <a:srgbClr val="0000FF"/>
              </a:solidFill>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0000FF"/>
                </a:solidFill>
                <a:latin typeface="SBL Hebrew" pitchFamily="2" charset="-79"/>
                <a:cs typeface="SBL Hebrew" pitchFamily="2" charset="-79"/>
              </a:rPr>
              <a:t>תַּאַרְגִ֗י</a:t>
            </a:r>
            <a:r>
              <a:rPr lang="he-IL" dirty="0" smtClean="0">
                <a:solidFill>
                  <a:schemeClr val="tx2"/>
                </a:solidFill>
                <a:latin typeface="SBL Hebrew" pitchFamily="2" charset="-79"/>
                <a:cs typeface="SBL Hebrew" pitchFamily="2" charset="-79"/>
              </a:rPr>
              <a:t> </a:t>
            </a:r>
            <a:r>
              <a:rPr lang="he-IL" dirty="0">
                <a:latin typeface="SBL Hebrew" pitchFamily="2" charset="-79"/>
                <a:cs typeface="SBL Hebrew" pitchFamily="2" charset="-79"/>
              </a:rPr>
              <a:t>אֶת־שֶׁ֛בַע מַחְלְפ֥וֹת רֹאשִׁ֖י עִם־הַמַּסָּֽכֶת׃ </a:t>
            </a:r>
            <a:endParaRPr lang="en-US" dirty="0" smtClean="0">
              <a:latin typeface="SBL Hebrew" pitchFamily="2" charset="-79"/>
              <a:cs typeface="SBL Hebrew" pitchFamily="2" charset="-79"/>
            </a:endParaRPr>
          </a:p>
        </p:txBody>
      </p:sp>
      <p:sp>
        <p:nvSpPr>
          <p:cNvPr id="5" name="Rectangle 4"/>
          <p:cNvSpPr/>
          <p:nvPr/>
        </p:nvSpPr>
        <p:spPr>
          <a:xfrm>
            <a:off x="533400" y="5458361"/>
            <a:ext cx="7924800" cy="1323439"/>
          </a:xfrm>
          <a:prstGeom prst="rect">
            <a:avLst/>
          </a:prstGeom>
        </p:spPr>
        <p:txBody>
          <a:bodyPr wrap="square">
            <a:spAutoFit/>
          </a:bodyPr>
          <a:lstStyle/>
          <a:p>
            <a:r>
              <a:rPr lang="en-US" sz="2000" dirty="0"/>
              <a:t>Holman Christian Standard Bible (HCSB</a:t>
            </a:r>
            <a:r>
              <a:rPr lang="en-US" sz="2000" dirty="0" smtClean="0"/>
              <a:t>) footnote:</a:t>
            </a:r>
          </a:p>
          <a:p>
            <a:pPr lvl="1"/>
            <a:r>
              <a:rPr lang="en-US" sz="2000" dirty="0" smtClean="0"/>
              <a:t>LXX </a:t>
            </a:r>
            <a:r>
              <a:rPr lang="en-US" sz="2000" dirty="0"/>
              <a:t>reads </a:t>
            </a:r>
            <a:r>
              <a:rPr lang="en-US" sz="2000" i="1" dirty="0"/>
              <a:t>loom and fasten [</a:t>
            </a:r>
            <a:r>
              <a:rPr lang="en-US" sz="2000" i="1" dirty="0" smtClean="0"/>
              <a:t>them</a:t>
            </a:r>
            <a:r>
              <a:rPr lang="en-US" sz="2000" i="1" dirty="0"/>
              <a:t>]</a:t>
            </a:r>
            <a:r>
              <a:rPr lang="en-US" sz="2000" i="1" dirty="0" smtClean="0"/>
              <a:t> </a:t>
            </a:r>
            <a:r>
              <a:rPr lang="en-US" sz="2000" i="1" dirty="0"/>
              <a:t>with a pin into the wall and I will become weak and be like any other man." </a:t>
            </a:r>
            <a:r>
              <a:rPr lang="en-US" sz="2000" dirty="0" smtClean="0"/>
              <a:t>14 </a:t>
            </a:r>
            <a:r>
              <a:rPr lang="en-US" sz="2000" i="1" dirty="0" smtClean="0"/>
              <a:t>And </a:t>
            </a:r>
            <a:r>
              <a:rPr lang="en-US" sz="2000" i="1" dirty="0"/>
              <a:t>while he was sleeping, Delilah wove the seven braids on his head into the loom. </a:t>
            </a:r>
            <a:endParaRPr lang="en-US" sz="2000" dirty="0" smtClean="0"/>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270944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87872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0800" y="243004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12" name="TextBox 11"/>
          <p:cNvSpPr txBox="1"/>
          <p:nvPr/>
        </p:nvSpPr>
        <p:spPr>
          <a:xfrm>
            <a:off x="25400" y="1340840"/>
            <a:ext cx="2471318" cy="584775"/>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0000"/>
                </a:solidFill>
              </a:rPr>
              <a:t>Qatal</a:t>
            </a:r>
            <a:r>
              <a:rPr lang="en-US" sz="1600" dirty="0"/>
              <a:t> </a:t>
            </a:r>
            <a:r>
              <a:rPr lang="en-US" sz="1600" dirty="0" smtClean="0"/>
              <a:t>or X-</a:t>
            </a:r>
            <a:r>
              <a:rPr lang="en-US" sz="1600" dirty="0" err="1" smtClean="0">
                <a:solidFill>
                  <a:srgbClr val="FF0000"/>
                </a:solidFill>
              </a:rPr>
              <a:t>Qatal</a:t>
            </a:r>
            <a:r>
              <a:rPr lang="en-US" sz="1600" dirty="0" smtClean="0"/>
              <a:t>:</a:t>
            </a:r>
          </a:p>
          <a:p>
            <a:r>
              <a:rPr lang="en-US" sz="1600" dirty="0" smtClean="0"/>
              <a:t>opens an oral HN</a:t>
            </a:r>
            <a:endParaRPr lang="en-CA" sz="1600" dirty="0"/>
          </a:p>
        </p:txBody>
      </p:sp>
      <p:sp>
        <p:nvSpPr>
          <p:cNvPr id="13" name="TextBox 12"/>
          <p:cNvSpPr txBox="1"/>
          <p:nvPr/>
        </p:nvSpPr>
        <p:spPr>
          <a:xfrm>
            <a:off x="-76200" y="1061440"/>
            <a:ext cx="1944443" cy="338554"/>
          </a:xfrm>
          <a:prstGeom prst="rect">
            <a:avLst/>
          </a:prstGeom>
          <a:noFill/>
          <a:ln>
            <a:noFill/>
          </a:ln>
        </p:spPr>
        <p:txBody>
          <a:bodyPr wrap="none" rtlCol="0">
            <a:spAutoFit/>
          </a:bodyPr>
          <a:lstStyle/>
          <a:p>
            <a:r>
              <a:rPr lang="en-US" sz="1600" dirty="0" smtClean="0"/>
              <a:t>Genre: HN (see v. 10)</a:t>
            </a:r>
            <a:endParaRPr lang="en-CA" sz="1600" dirty="0"/>
          </a:p>
        </p:txBody>
      </p:sp>
      <p:sp>
        <p:nvSpPr>
          <p:cNvPr id="14" name="TextBox 13"/>
          <p:cNvSpPr txBox="1"/>
          <p:nvPr/>
        </p:nvSpPr>
        <p:spPr>
          <a:xfrm>
            <a:off x="-76200" y="1972846"/>
            <a:ext cx="2430281" cy="338554"/>
          </a:xfrm>
          <a:prstGeom prst="rect">
            <a:avLst/>
          </a:prstGeom>
          <a:noFill/>
          <a:ln>
            <a:noFill/>
          </a:ln>
        </p:spPr>
        <p:txBody>
          <a:bodyPr wrap="none" rtlCol="0">
            <a:spAutoFit/>
          </a:bodyPr>
          <a:lstStyle/>
          <a:p>
            <a:r>
              <a:rPr lang="en-US" sz="1600" dirty="0" smtClean="0"/>
              <a:t>Genre: Hort. (see verse 10)</a:t>
            </a:r>
            <a:endParaRPr lang="en-CA" sz="1600" dirty="0"/>
          </a:p>
        </p:txBody>
      </p:sp>
      <p:sp>
        <p:nvSpPr>
          <p:cNvPr id="18" name="TextBox 17"/>
          <p:cNvSpPr txBox="1"/>
          <p:nvPr/>
        </p:nvSpPr>
        <p:spPr>
          <a:xfrm>
            <a:off x="38100" y="3623846"/>
            <a:ext cx="2297039" cy="338554"/>
          </a:xfrm>
          <a:prstGeom prst="rect">
            <a:avLst/>
          </a:prstGeom>
          <a:noFill/>
          <a:ln>
            <a:noFill/>
          </a:ln>
        </p:spPr>
        <p:txBody>
          <a:bodyPr wrap="none" rtlCol="0">
            <a:spAutoFit/>
          </a:bodyPr>
          <a:lstStyle/>
          <a:p>
            <a:r>
              <a:rPr lang="en-US" sz="1600" dirty="0" smtClean="0"/>
              <a:t>(See verse 7 &amp; 11 above.)</a:t>
            </a:r>
            <a:endParaRPr lang="en-CA" sz="1600" dirty="0"/>
          </a:p>
        </p:txBody>
      </p:sp>
    </p:spTree>
    <p:extLst>
      <p:ext uri="{BB962C8B-B14F-4D97-AF65-F5344CB8AC3E}">
        <p14:creationId xmlns:p14="http://schemas.microsoft.com/office/powerpoint/2010/main" val="5133825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16:14</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וַתִּתְקַע֙ בַּיָּתֵ֔ד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וַתֹּ֣אמֶר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וַיִּיקַץ֙ </a:t>
            </a:r>
            <a:r>
              <a:rPr lang="he-IL" dirty="0">
                <a:latin typeface="SBL Hebrew" pitchFamily="2" charset="-79"/>
                <a:cs typeface="SBL Hebrew" pitchFamily="2" charset="-79"/>
              </a:rPr>
              <a:t>מִשְּׁנָת֔וֹ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וַיִּסַּ֛ע </a:t>
            </a:r>
            <a:r>
              <a:rPr lang="he-IL" dirty="0">
                <a:latin typeface="SBL Hebrew" pitchFamily="2" charset="-79"/>
                <a:cs typeface="SBL Hebrew" pitchFamily="2" charset="-79"/>
              </a:rPr>
              <a:t>אֶת־הַיְתַ֥ד הָאֶ֖רֶג וְאֶת־הַמַּסָּֽכֶת׃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813275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16:14</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וַתִּתְקַע֙</a:t>
            </a:r>
            <a:r>
              <a:rPr lang="he-IL" dirty="0">
                <a:latin typeface="SBL Hebrew" pitchFamily="2" charset="-79"/>
                <a:cs typeface="SBL Hebrew" pitchFamily="2" charset="-79"/>
              </a:rPr>
              <a:t> בַּיָּתֵ֔ד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וַיִּיקַץ֙</a:t>
            </a:r>
            <a:r>
              <a:rPr lang="he-IL" dirty="0" smtClean="0">
                <a:latin typeface="SBL Hebrew" pitchFamily="2" charset="-79"/>
                <a:cs typeface="SBL Hebrew" pitchFamily="2" charset="-79"/>
              </a:rPr>
              <a:t> </a:t>
            </a:r>
            <a:r>
              <a:rPr lang="he-IL" dirty="0">
                <a:latin typeface="SBL Hebrew" pitchFamily="2" charset="-79"/>
                <a:cs typeface="SBL Hebrew" pitchFamily="2" charset="-79"/>
              </a:rPr>
              <a:t>מִשְּׁנָת֔וֹ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וַיִּסַּ֛ע</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אֶת־הַיְתַ֥ד הָאֶ֖רֶג וְאֶת־הַמַּסָּֽכֶת׃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2954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4646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255704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72632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52400" y="31242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2" name="Straight Arrow Connector 11"/>
          <p:cNvCxnSpPr>
            <a:stCxn id="11" idx="3"/>
          </p:cNvCxnSpPr>
          <p:nvPr/>
        </p:nvCxnSpPr>
        <p:spPr>
          <a:xfrm>
            <a:off x="2070874" y="32934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800" y="1790700"/>
            <a:ext cx="892104" cy="338554"/>
          </a:xfrm>
          <a:prstGeom prst="rect">
            <a:avLst/>
          </a:prstGeom>
          <a:noFill/>
          <a:ln>
            <a:noFill/>
          </a:ln>
        </p:spPr>
        <p:txBody>
          <a:bodyPr wrap="none" rtlCol="0">
            <a:spAutoFit/>
          </a:bodyPr>
          <a:lstStyle/>
          <a:p>
            <a:r>
              <a:rPr lang="en-US" sz="1600" dirty="0" smtClean="0"/>
              <a:t>Genre: ?</a:t>
            </a:r>
            <a:endParaRPr lang="en-CA" sz="1600" dirty="0"/>
          </a:p>
        </p:txBody>
      </p:sp>
      <p:sp>
        <p:nvSpPr>
          <p:cNvPr id="14" name="TextBox 13"/>
          <p:cNvSpPr txBox="1"/>
          <p:nvPr/>
        </p:nvSpPr>
        <p:spPr>
          <a:xfrm>
            <a:off x="152400" y="2078454"/>
            <a:ext cx="341458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 Scene setting</a:t>
            </a:r>
            <a:endParaRPr lang="en-CA" sz="1600" dirty="0"/>
          </a:p>
        </p:txBody>
      </p:sp>
      <p:cxnSp>
        <p:nvCxnSpPr>
          <p:cNvPr id="15" name="Straight Arrow Connector 14"/>
          <p:cNvCxnSpPr>
            <a:stCxn id="14" idx="3"/>
          </p:cNvCxnSpPr>
          <p:nvPr/>
        </p:nvCxnSpPr>
        <p:spPr>
          <a:xfrm>
            <a:off x="3566989" y="2247731"/>
            <a:ext cx="586298"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1599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וַתֹּ֣אמֶר 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אֵ֚יךְ </a:t>
            </a:r>
            <a:r>
              <a:rPr lang="he-IL" dirty="0">
                <a:latin typeface="SBL Hebrew" pitchFamily="2" charset="-79"/>
                <a:cs typeface="SBL Hebrew" pitchFamily="2" charset="-79"/>
              </a:rPr>
              <a:t>תֹּאמַ֣ר אֲהַבְתִּ֔יךְ וְלִבְּךָ֖ אֵ֣ין אִתִּ֑י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הֵתַ֣לְתָּ בִּ֔י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וְלֹא־הִגַּ֣דְתָּ </a:t>
            </a:r>
            <a:r>
              <a:rPr lang="he-IL" dirty="0">
                <a:latin typeface="SBL Hebrew" pitchFamily="2" charset="-79"/>
                <a:cs typeface="SBL Hebrew" pitchFamily="2" charset="-79"/>
              </a:rPr>
              <a:t>לִּ֔י בַּמֶּ֖ה כֹּחֲךָ֥ גָדֽוֹל׃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p:txBody>
      </p:sp>
    </p:spTree>
    <p:extLst>
      <p:ext uri="{BB962C8B-B14F-4D97-AF65-F5344CB8AC3E}">
        <p14:creationId xmlns:p14="http://schemas.microsoft.com/office/powerpoint/2010/main" val="25769035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Tree>
    <p:extLst>
      <p:ext uri="{BB962C8B-B14F-4D97-AF65-F5344CB8AC3E}">
        <p14:creationId xmlns:p14="http://schemas.microsoft.com/office/powerpoint/2010/main" val="19439886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
        <p:nvSpPr>
          <p:cNvPr id="13" name="Rectangle 12"/>
          <p:cNvSpPr/>
          <p:nvPr/>
        </p:nvSpPr>
        <p:spPr>
          <a:xfrm>
            <a:off x="63500" y="278605"/>
            <a:ext cx="8928100" cy="923330"/>
          </a:xfrm>
          <a:prstGeom prst="rect">
            <a:avLst/>
          </a:prstGeom>
          <a:solidFill>
            <a:schemeClr val="bg1"/>
          </a:solidFill>
          <a:ln w="38100">
            <a:solidFill>
              <a:schemeClr val="tx1"/>
            </a:solidFill>
          </a:ln>
        </p:spPr>
        <p:txBody>
          <a:bodyPr wrap="square">
            <a:spAutoFit/>
          </a:bodyPr>
          <a:lstStyle/>
          <a:p>
            <a:r>
              <a:rPr lang="en-US" dirty="0"/>
              <a:t>As a native speaker of Hebrew Delilah had a number of styles available to her for putting the pressure on Samson. She could have voiced her complaint as a </a:t>
            </a:r>
            <a:r>
              <a:rPr lang="en-US" dirty="0" smtClean="0"/>
              <a:t>story, </a:t>
            </a:r>
            <a:r>
              <a:rPr lang="en-US" dirty="0"/>
              <a:t>that is, as a series of events as follows</a:t>
            </a:r>
            <a:r>
              <a:rPr lang="en-US" dirty="0" smtClean="0"/>
              <a:t>:</a:t>
            </a:r>
            <a:endParaRPr lang="en-CA" dirty="0"/>
          </a:p>
        </p:txBody>
      </p:sp>
      <p:sp>
        <p:nvSpPr>
          <p:cNvPr id="14" name="Rectangle 13"/>
          <p:cNvSpPr/>
          <p:nvPr/>
        </p:nvSpPr>
        <p:spPr>
          <a:xfrm>
            <a:off x="1765851" y="4492129"/>
            <a:ext cx="3136349" cy="2308324"/>
          </a:xfrm>
          <a:prstGeom prst="rect">
            <a:avLst/>
          </a:prstGeom>
          <a:noFill/>
          <a:ln w="38100">
            <a:solidFill>
              <a:schemeClr val="tx1"/>
            </a:solidFill>
          </a:ln>
        </p:spPr>
        <p:txBody>
          <a:bodyPr wrap="square">
            <a:spAutoFit/>
          </a:bodyPr>
          <a:lstStyle/>
          <a:p>
            <a:r>
              <a:rPr lang="en-US" dirty="0" smtClean="0"/>
              <a:t>HISTORICAL NARRATIVE</a:t>
            </a:r>
          </a:p>
          <a:p>
            <a:r>
              <a:rPr lang="en-US" dirty="0" smtClean="0"/>
              <a:t>1.      Then you told me</a:t>
            </a:r>
          </a:p>
          <a:p>
            <a:r>
              <a:rPr lang="en-US" dirty="0" smtClean="0"/>
              <a:t>2</a:t>
            </a:r>
            <a:r>
              <a:rPr lang="en-US" dirty="0"/>
              <a:t>.      And you loved me</a:t>
            </a:r>
          </a:p>
          <a:p>
            <a:r>
              <a:rPr lang="en-US" dirty="0" smtClean="0"/>
              <a:t>3</a:t>
            </a:r>
            <a:r>
              <a:rPr lang="en-US" dirty="0"/>
              <a:t>.      But your heart forsook me</a:t>
            </a:r>
          </a:p>
          <a:p>
            <a:r>
              <a:rPr lang="en-US" dirty="0" smtClean="0"/>
              <a:t>4</a:t>
            </a:r>
            <a:r>
              <a:rPr lang="en-US" dirty="0"/>
              <a:t>.      And you mocked me</a:t>
            </a:r>
          </a:p>
          <a:p>
            <a:r>
              <a:rPr lang="en-US" dirty="0" smtClean="0"/>
              <a:t>5</a:t>
            </a:r>
            <a:r>
              <a:rPr lang="en-US" dirty="0"/>
              <a:t>.      And you kept secrets</a:t>
            </a:r>
          </a:p>
          <a:p>
            <a:pPr>
              <a:tabLst>
                <a:tab pos="228600" algn="l"/>
              </a:tabLst>
            </a:pPr>
            <a:r>
              <a:rPr lang="en-US" dirty="0" smtClean="0"/>
              <a:t>The </a:t>
            </a:r>
            <a:r>
              <a:rPr lang="en-US" dirty="0"/>
              <a:t>sixth clause does not translate as an event very well</a:t>
            </a:r>
            <a:endParaRPr lang="en-CA" dirty="0"/>
          </a:p>
        </p:txBody>
      </p:sp>
    </p:spTree>
    <p:extLst>
      <p:ext uri="{BB962C8B-B14F-4D97-AF65-F5344CB8AC3E}">
        <p14:creationId xmlns:p14="http://schemas.microsoft.com/office/powerpoint/2010/main" val="790388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
        <p:nvSpPr>
          <p:cNvPr id="13" name="Rectangle 12"/>
          <p:cNvSpPr/>
          <p:nvPr/>
        </p:nvSpPr>
        <p:spPr>
          <a:xfrm>
            <a:off x="63500" y="278605"/>
            <a:ext cx="8928100" cy="923330"/>
          </a:xfrm>
          <a:prstGeom prst="rect">
            <a:avLst/>
          </a:prstGeom>
          <a:solidFill>
            <a:schemeClr val="bg1"/>
          </a:solidFill>
          <a:ln w="38100">
            <a:solidFill>
              <a:schemeClr val="tx1"/>
            </a:solidFill>
          </a:ln>
        </p:spPr>
        <p:txBody>
          <a:bodyPr wrap="square">
            <a:spAutoFit/>
          </a:bodyPr>
          <a:lstStyle/>
          <a:p>
            <a:r>
              <a:rPr lang="en-US" dirty="0"/>
              <a:t>As a native speaker of Hebrew Delilah had a number of styles available to her for putting the pressure on Samson. She could have voiced her complaint as a </a:t>
            </a:r>
            <a:r>
              <a:rPr lang="en-US" dirty="0" smtClean="0"/>
              <a:t>story, </a:t>
            </a:r>
            <a:r>
              <a:rPr lang="en-US" dirty="0"/>
              <a:t>that is, as a series of events as follows</a:t>
            </a:r>
            <a:r>
              <a:rPr lang="en-US" dirty="0" smtClean="0"/>
              <a:t>:</a:t>
            </a:r>
            <a:endParaRPr lang="en-CA" dirty="0"/>
          </a:p>
        </p:txBody>
      </p:sp>
      <p:sp>
        <p:nvSpPr>
          <p:cNvPr id="14" name="Rectangle 13"/>
          <p:cNvSpPr/>
          <p:nvPr/>
        </p:nvSpPr>
        <p:spPr>
          <a:xfrm>
            <a:off x="1765851" y="4492129"/>
            <a:ext cx="3136349" cy="2308324"/>
          </a:xfrm>
          <a:prstGeom prst="rect">
            <a:avLst/>
          </a:prstGeom>
          <a:noFill/>
          <a:ln w="38100">
            <a:solidFill>
              <a:schemeClr val="tx1"/>
            </a:solidFill>
          </a:ln>
        </p:spPr>
        <p:txBody>
          <a:bodyPr wrap="square">
            <a:spAutoFit/>
          </a:bodyPr>
          <a:lstStyle/>
          <a:p>
            <a:r>
              <a:rPr lang="en-US" dirty="0" smtClean="0"/>
              <a:t>HISTORICAL NARRATIVE</a:t>
            </a:r>
          </a:p>
          <a:p>
            <a:r>
              <a:rPr lang="en-US" dirty="0" smtClean="0"/>
              <a:t>1.      Then you told me</a:t>
            </a:r>
          </a:p>
          <a:p>
            <a:r>
              <a:rPr lang="en-US" dirty="0" smtClean="0"/>
              <a:t>2</a:t>
            </a:r>
            <a:r>
              <a:rPr lang="en-US" dirty="0"/>
              <a:t>.      And you loved me</a:t>
            </a:r>
          </a:p>
          <a:p>
            <a:r>
              <a:rPr lang="en-US" dirty="0" smtClean="0"/>
              <a:t>3</a:t>
            </a:r>
            <a:r>
              <a:rPr lang="en-US" dirty="0"/>
              <a:t>.      But your heart forsook me</a:t>
            </a:r>
          </a:p>
          <a:p>
            <a:r>
              <a:rPr lang="en-US" dirty="0" smtClean="0"/>
              <a:t>4</a:t>
            </a:r>
            <a:r>
              <a:rPr lang="en-US" dirty="0"/>
              <a:t>.      And you mocked me</a:t>
            </a:r>
          </a:p>
          <a:p>
            <a:r>
              <a:rPr lang="en-US" dirty="0" smtClean="0"/>
              <a:t>5</a:t>
            </a:r>
            <a:r>
              <a:rPr lang="en-US" dirty="0"/>
              <a:t>.      And you kept secrets</a:t>
            </a:r>
          </a:p>
          <a:p>
            <a:pPr>
              <a:tabLst>
                <a:tab pos="228600" algn="l"/>
              </a:tabLst>
            </a:pPr>
            <a:r>
              <a:rPr lang="en-US" dirty="0" smtClean="0"/>
              <a:t>The </a:t>
            </a:r>
            <a:r>
              <a:rPr lang="en-US" dirty="0"/>
              <a:t>sixth clause does not translate as an event very well</a:t>
            </a:r>
            <a:endParaRPr lang="en-CA" dirty="0"/>
          </a:p>
        </p:txBody>
      </p:sp>
      <p:sp>
        <p:nvSpPr>
          <p:cNvPr id="19" name="Rectangle 18"/>
          <p:cNvSpPr/>
          <p:nvPr/>
        </p:nvSpPr>
        <p:spPr>
          <a:xfrm>
            <a:off x="5029200" y="5858470"/>
            <a:ext cx="3886200" cy="923330"/>
          </a:xfrm>
          <a:prstGeom prst="rect">
            <a:avLst/>
          </a:prstGeom>
          <a:solidFill>
            <a:schemeClr val="bg1"/>
          </a:solidFill>
          <a:ln w="38100">
            <a:solidFill>
              <a:schemeClr val="tx1"/>
            </a:solidFill>
          </a:ln>
        </p:spPr>
        <p:txBody>
          <a:bodyPr wrap="square">
            <a:spAutoFit/>
          </a:bodyPr>
          <a:lstStyle/>
          <a:p>
            <a:r>
              <a:rPr lang="en-US" dirty="0"/>
              <a:t>If Delilah would have chosen to complain in this manner she would have chosen the series of </a:t>
            </a:r>
            <a:r>
              <a:rPr lang="en-US" dirty="0" err="1" smtClean="0"/>
              <a:t>wayyiqtols</a:t>
            </a:r>
            <a:r>
              <a:rPr lang="en-US" dirty="0" smtClean="0"/>
              <a:t>.</a:t>
            </a:r>
            <a:endParaRPr lang="en-CA" dirty="0"/>
          </a:p>
        </p:txBody>
      </p:sp>
    </p:spTree>
    <p:extLst>
      <p:ext uri="{BB962C8B-B14F-4D97-AF65-F5344CB8AC3E}">
        <p14:creationId xmlns:p14="http://schemas.microsoft.com/office/powerpoint/2010/main" val="489947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16:4-5</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וַֽיְהִי֙ </a:t>
            </a:r>
            <a:r>
              <a:rPr lang="he-IL" dirty="0">
                <a:latin typeface="SBL Hebrew" pitchFamily="2" charset="-79"/>
                <a:cs typeface="SBL Hebrew" pitchFamily="2" charset="-79"/>
              </a:rPr>
              <a:t>אַחֲרֵי־כֵ֔ן </a:t>
            </a:r>
            <a:endParaRPr lang="he-IL"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וַיֶּאֱהַ֥ב </a:t>
            </a:r>
            <a:r>
              <a:rPr lang="he-IL" dirty="0">
                <a:latin typeface="SBL Hebrew" pitchFamily="2" charset="-79"/>
                <a:cs typeface="SBL Hebrew" pitchFamily="2" charset="-79"/>
              </a:rPr>
              <a:t>אִשָּׁ֖ה בְּנַ֣חַל שֹׂרֵ֑ק וּשְׁמָ֖הּ דְּלִילָֽה</a:t>
            </a:r>
            <a:r>
              <a:rPr lang="he-IL" dirty="0" smtClean="0">
                <a:latin typeface="SBL Hebrew" pitchFamily="2" charset="-79"/>
                <a:cs typeface="SBL Hebrew" pitchFamily="2" charset="-79"/>
              </a:rPr>
              <a:t>׃</a:t>
            </a:r>
          </a:p>
          <a:p>
            <a:pPr marL="0" indent="0" algn="r" defTabSz="457200" rtl="1">
              <a:buNone/>
            </a:pPr>
            <a:endParaRPr lang="he-IL"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וַיַּעֲל֨וּ אֵלֶ֜יהָ סַרְנֵ֣י פְלִשְׁתִּ֗ים </a:t>
            </a:r>
            <a:endParaRPr lang="he-IL"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וַיֹּ֨אמְרוּ </a:t>
            </a:r>
            <a:r>
              <a:rPr lang="he-IL" dirty="0">
                <a:latin typeface="SBL Hebrew" pitchFamily="2" charset="-79"/>
                <a:cs typeface="SBL Hebrew" pitchFamily="2" charset="-79"/>
              </a:rPr>
              <a:t>לָ֜הּ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פַּתִּ֣י </a:t>
            </a:r>
            <a:r>
              <a:rPr lang="he-IL" dirty="0">
                <a:latin typeface="SBL Hebrew" pitchFamily="2" charset="-79"/>
                <a:cs typeface="SBL Hebrew" pitchFamily="2" charset="-79"/>
              </a:rPr>
              <a:t>אוֹת֗וֹ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וּרְאִי֙ </a:t>
            </a:r>
            <a:r>
              <a:rPr lang="he-IL" dirty="0">
                <a:latin typeface="SBL Hebrew" pitchFamily="2" charset="-79"/>
                <a:cs typeface="SBL Hebrew" pitchFamily="2" charset="-79"/>
              </a:rPr>
              <a:t>בַּמֶּה֙ כֹּח֣וֹ גָד֔וֹל וּבַמֶּה֙ נ֣וּכַל ל֔וֹ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וַאֲסַרְנֻ֖הוּ </a:t>
            </a:r>
            <a:r>
              <a:rPr lang="he-IL" dirty="0">
                <a:latin typeface="SBL Hebrew" pitchFamily="2" charset="-79"/>
                <a:cs typeface="SBL Hebrew" pitchFamily="2" charset="-79"/>
              </a:rPr>
              <a:t>לְעַנֹּת֑וֹ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וַאֲנַ֙חְנוּ֙ </a:t>
            </a:r>
            <a:r>
              <a:rPr lang="he-IL" dirty="0">
                <a:latin typeface="SBL Hebrew" pitchFamily="2" charset="-79"/>
                <a:cs typeface="SBL Hebrew" pitchFamily="2" charset="-79"/>
              </a:rPr>
              <a:t>נִתַּן־לָ֔ךְ אִ֕ישׁ אֶ֥לֶף וּמֵאָ֖ה כָּֽסֶף׃ </a:t>
            </a:r>
            <a:endParaRPr lang="he-IL" dirty="0" smtClean="0">
              <a:latin typeface="SBL Hebrew" pitchFamily="2" charset="-79"/>
              <a:cs typeface="SBL Hebrew" pitchFamily="2" charset="-79"/>
            </a:endParaRPr>
          </a:p>
          <a:p>
            <a:pPr marL="0" indent="0" algn="r" defTabSz="457200" rtl="1">
              <a:buNone/>
            </a:pPr>
            <a:endParaRPr lang="he-IL" dirty="0">
              <a:latin typeface="SBL Hebrew" pitchFamily="2" charset="-79"/>
              <a:cs typeface="SBL Hebrew" pitchFamily="2" charset="-79"/>
            </a:endParaRPr>
          </a:p>
          <a:p>
            <a:pPr marL="0" indent="0" algn="r" defTabSz="457200" rtl="1">
              <a:buNone/>
            </a:pP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17368140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
        <p:nvSpPr>
          <p:cNvPr id="13" name="Rectangle 12"/>
          <p:cNvSpPr/>
          <p:nvPr/>
        </p:nvSpPr>
        <p:spPr>
          <a:xfrm>
            <a:off x="63500" y="278605"/>
            <a:ext cx="8928100" cy="923330"/>
          </a:xfrm>
          <a:prstGeom prst="rect">
            <a:avLst/>
          </a:prstGeom>
          <a:solidFill>
            <a:schemeClr val="bg1"/>
          </a:solidFill>
          <a:ln w="38100">
            <a:solidFill>
              <a:schemeClr val="tx1"/>
            </a:solidFill>
          </a:ln>
        </p:spPr>
        <p:txBody>
          <a:bodyPr wrap="square">
            <a:spAutoFit/>
          </a:bodyPr>
          <a:lstStyle/>
          <a:p>
            <a:r>
              <a:rPr lang="en-US" dirty="0"/>
              <a:t>Then again, there is another kind of discourse that you will learn about in Module Four which Delilah could have used which may have been a more appropriate choice than the Historical Narrative</a:t>
            </a:r>
            <a:r>
              <a:rPr lang="en-US" dirty="0" smtClean="0"/>
              <a:t>.</a:t>
            </a:r>
            <a:endParaRPr lang="en-US" dirty="0"/>
          </a:p>
        </p:txBody>
      </p:sp>
    </p:spTree>
    <p:extLst>
      <p:ext uri="{BB962C8B-B14F-4D97-AF65-F5344CB8AC3E}">
        <p14:creationId xmlns:p14="http://schemas.microsoft.com/office/powerpoint/2010/main" val="12841128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765851" y="4674275"/>
            <a:ext cx="4558749" cy="2031325"/>
          </a:xfrm>
          <a:prstGeom prst="rect">
            <a:avLst/>
          </a:prstGeom>
          <a:noFill/>
          <a:ln w="38100">
            <a:solidFill>
              <a:schemeClr val="tx1"/>
            </a:solidFill>
          </a:ln>
        </p:spPr>
        <p:txBody>
          <a:bodyPr wrap="square">
            <a:spAutoFit/>
          </a:bodyPr>
          <a:lstStyle/>
          <a:p>
            <a:r>
              <a:rPr lang="en-US" dirty="0"/>
              <a:t>PROCEDURAL DISCOURSE</a:t>
            </a:r>
          </a:p>
          <a:p>
            <a:r>
              <a:rPr lang="en-US" dirty="0"/>
              <a:t>1.      You kept telling me</a:t>
            </a:r>
          </a:p>
          <a:p>
            <a:r>
              <a:rPr lang="en-US" dirty="0"/>
              <a:t>2.      I am a lover of you</a:t>
            </a:r>
          </a:p>
          <a:p>
            <a:r>
              <a:rPr lang="en-US" dirty="0"/>
              <a:t>3.      But you would be a mocker of me</a:t>
            </a:r>
          </a:p>
          <a:p>
            <a:r>
              <a:rPr lang="en-US" dirty="0"/>
              <a:t>4.      And your heart would be a </a:t>
            </a:r>
            <a:r>
              <a:rPr lang="en-US" dirty="0" err="1"/>
              <a:t>forsaker</a:t>
            </a:r>
            <a:r>
              <a:rPr lang="en-US" dirty="0"/>
              <a:t> of me</a:t>
            </a:r>
          </a:p>
          <a:p>
            <a:r>
              <a:rPr lang="en-US" dirty="0"/>
              <a:t>5.      And you would be a keeper of secrets</a:t>
            </a:r>
          </a:p>
          <a:p>
            <a:r>
              <a:rPr lang="en-US" dirty="0"/>
              <a:t>Again, we will leave the sixth clause out.</a:t>
            </a:r>
            <a:endParaRPr lang="en-CA" dirty="0"/>
          </a:p>
        </p:txBody>
      </p:sp>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4" name="Rectangle 3"/>
          <p:cNvSpPr/>
          <p:nvPr/>
        </p:nvSpPr>
        <p:spPr>
          <a:xfrm>
            <a:off x="4527550" y="4495800"/>
            <a:ext cx="233045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
        <p:nvSpPr>
          <p:cNvPr id="13" name="Rectangle 12"/>
          <p:cNvSpPr/>
          <p:nvPr/>
        </p:nvSpPr>
        <p:spPr>
          <a:xfrm>
            <a:off x="63500" y="152400"/>
            <a:ext cx="8928100" cy="1477328"/>
          </a:xfrm>
          <a:prstGeom prst="rect">
            <a:avLst/>
          </a:prstGeom>
          <a:solidFill>
            <a:schemeClr val="bg1"/>
          </a:solidFill>
          <a:ln w="38100">
            <a:solidFill>
              <a:schemeClr val="tx1"/>
            </a:solidFill>
          </a:ln>
        </p:spPr>
        <p:txBody>
          <a:bodyPr wrap="square">
            <a:spAutoFit/>
          </a:bodyPr>
          <a:lstStyle/>
          <a:p>
            <a:r>
              <a:rPr lang="en-US" dirty="0"/>
              <a:t>Procedural Discourse tells how something used to be done in the past. It is usually the discourse of choice when the writer wanted to describe repeated, habitual action in the past. It would have been a very appropriate choice for Delilah to stress that Samson kept mocking her and so forth. In fact, the first form Delilah uses, the </a:t>
            </a:r>
            <a:r>
              <a:rPr lang="en-US" dirty="0" err="1"/>
              <a:t>yiqtol</a:t>
            </a:r>
            <a:r>
              <a:rPr lang="en-US" dirty="0"/>
              <a:t>, very often initiates a Procedural Discourse. Here is how a Procedural Discourse would have sounded:</a:t>
            </a:r>
          </a:p>
        </p:txBody>
      </p:sp>
      <p:cxnSp>
        <p:nvCxnSpPr>
          <p:cNvPr id="9" name="Straight Connector 8"/>
          <p:cNvCxnSpPr/>
          <p:nvPr/>
        </p:nvCxnSpPr>
        <p:spPr>
          <a:xfrm>
            <a:off x="4511040" y="4663440"/>
            <a:ext cx="0" cy="8420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526280" y="5486400"/>
            <a:ext cx="181356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23330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765851" y="4674275"/>
            <a:ext cx="4558749" cy="2031325"/>
          </a:xfrm>
          <a:prstGeom prst="rect">
            <a:avLst/>
          </a:prstGeom>
          <a:noFill/>
          <a:ln w="38100">
            <a:solidFill>
              <a:schemeClr val="tx1"/>
            </a:solidFill>
          </a:ln>
        </p:spPr>
        <p:txBody>
          <a:bodyPr wrap="square">
            <a:spAutoFit/>
          </a:bodyPr>
          <a:lstStyle/>
          <a:p>
            <a:r>
              <a:rPr lang="en-US" dirty="0"/>
              <a:t>PROCEDURAL DISCOURSE</a:t>
            </a:r>
          </a:p>
          <a:p>
            <a:r>
              <a:rPr lang="en-US" dirty="0"/>
              <a:t>1.      You kept telling me</a:t>
            </a:r>
          </a:p>
          <a:p>
            <a:r>
              <a:rPr lang="en-US" dirty="0"/>
              <a:t>2.      I am a lover of you</a:t>
            </a:r>
          </a:p>
          <a:p>
            <a:r>
              <a:rPr lang="en-US" dirty="0"/>
              <a:t>3.      But you would be a mocker of me</a:t>
            </a:r>
          </a:p>
          <a:p>
            <a:r>
              <a:rPr lang="en-US" dirty="0"/>
              <a:t>4.      And your heart would be a </a:t>
            </a:r>
            <a:r>
              <a:rPr lang="en-US" dirty="0" err="1"/>
              <a:t>forsaker</a:t>
            </a:r>
            <a:r>
              <a:rPr lang="en-US" dirty="0"/>
              <a:t> of me</a:t>
            </a:r>
          </a:p>
          <a:p>
            <a:r>
              <a:rPr lang="en-US" dirty="0"/>
              <a:t>5.      And you would be a keeper of secrets</a:t>
            </a:r>
          </a:p>
          <a:p>
            <a:r>
              <a:rPr lang="en-US" dirty="0"/>
              <a:t>Again, we will leave the sixth clause out.</a:t>
            </a:r>
            <a:endParaRPr lang="en-CA" dirty="0"/>
          </a:p>
        </p:txBody>
      </p:sp>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4" name="Rectangle 3"/>
          <p:cNvSpPr/>
          <p:nvPr/>
        </p:nvSpPr>
        <p:spPr>
          <a:xfrm>
            <a:off x="4527550" y="4495800"/>
            <a:ext cx="233045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cxnSp>
        <p:nvCxnSpPr>
          <p:cNvPr id="9" name="Straight Connector 8"/>
          <p:cNvCxnSpPr/>
          <p:nvPr/>
        </p:nvCxnSpPr>
        <p:spPr>
          <a:xfrm>
            <a:off x="4511040" y="4663440"/>
            <a:ext cx="0" cy="8420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4526280" y="5486400"/>
            <a:ext cx="1813560" cy="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63500" y="152400"/>
            <a:ext cx="8928100" cy="1200329"/>
          </a:xfrm>
          <a:prstGeom prst="rect">
            <a:avLst/>
          </a:prstGeom>
          <a:solidFill>
            <a:schemeClr val="bg1"/>
          </a:solidFill>
          <a:ln w="38100">
            <a:solidFill>
              <a:schemeClr val="tx1"/>
            </a:solidFill>
          </a:ln>
        </p:spPr>
        <p:txBody>
          <a:bodyPr wrap="square">
            <a:spAutoFit/>
          </a:bodyPr>
          <a:lstStyle/>
          <a:p>
            <a:r>
              <a:rPr lang="en-US" dirty="0">
                <a:solidFill>
                  <a:srgbClr val="FF0000"/>
                </a:solidFill>
              </a:rPr>
              <a:t>However</a:t>
            </a:r>
            <a:r>
              <a:rPr lang="en-US" dirty="0"/>
              <a:t>, the mainline verb form of Procedural Discourse is the </a:t>
            </a:r>
            <a:r>
              <a:rPr lang="en-US" dirty="0" err="1"/>
              <a:t>weqatal</a:t>
            </a:r>
            <a:r>
              <a:rPr lang="en-US" dirty="0"/>
              <a:t>, and Delilah </a:t>
            </a:r>
            <a:r>
              <a:rPr lang="en-US" b="1" dirty="0"/>
              <a:t>does not use a single </a:t>
            </a:r>
            <a:r>
              <a:rPr lang="en-US" b="1" dirty="0" err="1"/>
              <a:t>weqatal</a:t>
            </a:r>
            <a:r>
              <a:rPr lang="en-US" b="1" dirty="0"/>
              <a:t> in her speech</a:t>
            </a:r>
            <a:r>
              <a:rPr lang="en-US" dirty="0"/>
              <a:t>. Rather, she chooses 5 out of 6 (clauses 2–6) verb forms or clause types that are </a:t>
            </a:r>
            <a:r>
              <a:rPr lang="en-US" b="1" dirty="0"/>
              <a:t>stative or adjectival </a:t>
            </a:r>
            <a:r>
              <a:rPr lang="en-US" dirty="0"/>
              <a:t>in nature. Her little tirade is more about the </a:t>
            </a:r>
            <a:r>
              <a:rPr lang="en-US" b="1" u="sng" dirty="0"/>
              <a:t>kind of person Samson</a:t>
            </a:r>
            <a:r>
              <a:rPr lang="en-US" dirty="0"/>
              <a:t> is than it is about anything he has done once or repeatedly</a:t>
            </a:r>
            <a:r>
              <a:rPr lang="en-US" dirty="0" smtClean="0"/>
              <a:t>.</a:t>
            </a:r>
            <a:endParaRPr lang="en-US" dirty="0"/>
          </a:p>
        </p:txBody>
      </p:sp>
    </p:spTree>
    <p:extLst>
      <p:ext uri="{BB962C8B-B14F-4D97-AF65-F5344CB8AC3E}">
        <p14:creationId xmlns:p14="http://schemas.microsoft.com/office/powerpoint/2010/main" val="72775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16:15</a:t>
            </a:r>
            <a:endParaRPr lang="en-US" sz="1400" dirty="0"/>
          </a:p>
        </p:txBody>
      </p:sp>
      <p:sp>
        <p:nvSpPr>
          <p:cNvPr id="4" name="Rectangle 3"/>
          <p:cNvSpPr/>
          <p:nvPr/>
        </p:nvSpPr>
        <p:spPr>
          <a:xfrm>
            <a:off x="4527550" y="4495800"/>
            <a:ext cx="233045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אֵלָ֗יו </a:t>
            </a:r>
            <a:endParaRPr lang="en-US" dirty="0">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אֵ֚יךְ</a:t>
            </a:r>
            <a:r>
              <a:rPr lang="he-IL" dirty="0" smtClean="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תֹּאמַ֣ר</a:t>
            </a:r>
            <a:r>
              <a:rPr lang="he-IL" dirty="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אֲהַבְתִּ֔יךְ</a:t>
            </a:r>
            <a:r>
              <a:rPr lang="he-IL" dirty="0" smtClean="0">
                <a:solidFill>
                  <a:srgbClr val="C00000"/>
                </a:solidFill>
                <a:latin typeface="SBL Hebrew" pitchFamily="2" charset="-79"/>
                <a:cs typeface="SBL Hebrew" pitchFamily="2" charset="-79"/>
              </a:rPr>
              <a:t> </a:t>
            </a:r>
            <a:endParaRPr lang="en-US" dirty="0" smtClean="0">
              <a:solidFill>
                <a:srgbClr val="C00000"/>
              </a:solidFill>
              <a:latin typeface="SBL Hebrew" pitchFamily="2" charset="-79"/>
              <a:cs typeface="SBL Hebrew" pitchFamily="2" charset="-79"/>
            </a:endParaRPr>
          </a:p>
          <a:p>
            <a:pPr marL="0" indent="0" algn="r" defTabSz="457200" rtl="1">
              <a:buNone/>
            </a:pPr>
            <a:r>
              <a:rPr lang="en-US" dirty="0">
                <a:solidFill>
                  <a:srgbClr val="C00000"/>
                </a:solidFill>
                <a:latin typeface="SBL Hebrew" pitchFamily="2" charset="-79"/>
                <a:cs typeface="SBL Hebrew" pitchFamily="2" charset="-79"/>
              </a:rPr>
              <a:t>	</a:t>
            </a: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לִבְּךָ֖ </a:t>
            </a:r>
            <a:r>
              <a:rPr lang="he-IL" dirty="0">
                <a:solidFill>
                  <a:schemeClr val="accent6">
                    <a:lumMod val="75000"/>
                  </a:schemeClr>
                </a:solidFill>
                <a:latin typeface="SBL Hebrew" pitchFamily="2" charset="-79"/>
                <a:cs typeface="SBL Hebrew" pitchFamily="2" charset="-79"/>
              </a:rPr>
              <a:t>אֵ֣ין אִתִּ֑י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sz="1000" dirty="0" smtClean="0">
                <a:latin typeface="SBL Hebrew" pitchFamily="2" charset="-79"/>
                <a:cs typeface="SBL Hebrew" pitchFamily="2" charset="-79"/>
              </a:rPr>
              <a:t> </a:t>
            </a:r>
          </a:p>
          <a:p>
            <a:pPr marL="0" indent="0" algn="r" defTabSz="457200" rtl="1">
              <a:buNone/>
            </a:pPr>
            <a:endParaRPr lang="en-US" sz="1000"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זֶ֣ה </a:t>
            </a:r>
            <a:r>
              <a:rPr lang="he-IL" dirty="0">
                <a:latin typeface="SBL Hebrew" pitchFamily="2" charset="-79"/>
                <a:cs typeface="SBL Hebrew" pitchFamily="2" charset="-79"/>
              </a:rPr>
              <a:t>שָׁלֹ֤שׁ פְּעָמִים֙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C00000"/>
                </a:solidFill>
                <a:latin typeface="SBL Hebrew" pitchFamily="2" charset="-79"/>
                <a:cs typeface="SBL Hebrew" pitchFamily="2" charset="-79"/>
              </a:rPr>
              <a:t>ְ</a:t>
            </a:r>
            <a:r>
              <a:rPr lang="he-IL" dirty="0" smtClean="0">
                <a:solidFill>
                  <a:schemeClr val="accent6">
                    <a:lumMod val="75000"/>
                  </a:schemeClr>
                </a:solidFill>
                <a:latin typeface="SBL Hebrew" pitchFamily="2" charset="-79"/>
                <a:cs typeface="SBL Hebrew" pitchFamily="2" charset="-79"/>
              </a:rPr>
              <a:t>לֹא־</a:t>
            </a:r>
            <a:r>
              <a:rPr lang="he-IL" dirty="0" smtClean="0">
                <a:solidFill>
                  <a:srgbClr val="FF0000"/>
                </a:solidFill>
                <a:latin typeface="SBL Hebrew" pitchFamily="2" charset="-79"/>
                <a:cs typeface="SBL Hebrew" pitchFamily="2" charset="-79"/>
              </a:rPr>
              <a:t>הִגַּ֣דְתּ</a:t>
            </a:r>
            <a:r>
              <a:rPr lang="he-IL" dirty="0" smtClean="0">
                <a:solidFill>
                  <a:schemeClr val="accent6">
                    <a:lumMod val="75000"/>
                  </a:schemeClr>
                </a:solidFill>
                <a:latin typeface="SBL Hebrew" pitchFamily="2" charset="-79"/>
                <a:cs typeface="SBL Hebrew" pitchFamily="2" charset="-79"/>
              </a:rPr>
              <a:t>ָ</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p:txBody>
      </p:sp>
      <p:sp>
        <p:nvSpPr>
          <p:cNvPr id="6" name="TextBox 5"/>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850393"/>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22" name="TextBox 21"/>
          <p:cNvSpPr txBox="1"/>
          <p:nvPr/>
        </p:nvSpPr>
        <p:spPr>
          <a:xfrm>
            <a:off x="76200" y="1752600"/>
            <a:ext cx="3050387" cy="338554"/>
          </a:xfrm>
          <a:prstGeom prst="rect">
            <a:avLst/>
          </a:prstGeom>
          <a:noFill/>
          <a:ln>
            <a:solidFill>
              <a:schemeClr val="tx1"/>
            </a:solidFill>
          </a:ln>
        </p:spPr>
        <p:txBody>
          <a:bodyPr wrap="none" rtlCol="0">
            <a:spAutoFit/>
          </a:bodyPr>
          <a:lstStyle/>
          <a:p>
            <a:r>
              <a:rPr lang="en-US" sz="1600" dirty="0" err="1" smtClean="0">
                <a:solidFill>
                  <a:srgbClr val="0000FF"/>
                </a:solidFill>
              </a:rPr>
              <a:t>Yiqtol</a:t>
            </a:r>
            <a:r>
              <a:rPr lang="en-US" sz="1600" dirty="0" smtClean="0"/>
              <a:t>: repetitive action in the past</a:t>
            </a:r>
            <a:endParaRPr lang="en-CA" sz="1600" dirty="0"/>
          </a:p>
        </p:txBody>
      </p:sp>
      <p:sp>
        <p:nvSpPr>
          <p:cNvPr id="24" name="TextBox 23"/>
          <p:cNvSpPr txBox="1"/>
          <p:nvPr/>
        </p:nvSpPr>
        <p:spPr>
          <a:xfrm>
            <a:off x="76200" y="2362200"/>
            <a:ext cx="1626151" cy="338554"/>
          </a:xfrm>
          <a:prstGeom prst="rect">
            <a:avLst/>
          </a:prstGeom>
          <a:noFill/>
          <a:ln>
            <a:solidFill>
              <a:schemeClr val="tx1"/>
            </a:solidFill>
          </a:ln>
        </p:spPr>
        <p:txBody>
          <a:bodyPr wrap="none" rtlCol="0">
            <a:spAutoFit/>
          </a:bodyPr>
          <a:lstStyle/>
          <a:p>
            <a:r>
              <a:rPr lang="en-US" sz="1600" dirty="0" err="1" smtClean="0">
                <a:solidFill>
                  <a:srgbClr val="FF0000"/>
                </a:solidFill>
              </a:rPr>
              <a:t>Qatal</a:t>
            </a:r>
            <a:r>
              <a:rPr lang="en-US" sz="1600" dirty="0"/>
              <a:t>: </a:t>
            </a:r>
            <a:r>
              <a:rPr lang="en-US" sz="1600" dirty="0" smtClean="0"/>
              <a:t>attribution</a:t>
            </a:r>
            <a:endParaRPr lang="en-CA" sz="1600" dirty="0">
              <a:solidFill>
                <a:srgbClr val="FF33CC"/>
              </a:solidFill>
            </a:endParaRPr>
          </a:p>
        </p:txBody>
      </p:sp>
      <p:sp>
        <p:nvSpPr>
          <p:cNvPr id="26" name="TextBox 25"/>
          <p:cNvSpPr txBox="1"/>
          <p:nvPr/>
        </p:nvSpPr>
        <p:spPr>
          <a:xfrm>
            <a:off x="76200" y="2895600"/>
            <a:ext cx="2630272" cy="338554"/>
          </a:xfrm>
          <a:prstGeom prst="rect">
            <a:avLst/>
          </a:prstGeom>
          <a:noFill/>
          <a:ln>
            <a:solidFill>
              <a:schemeClr val="tx1"/>
            </a:solidFill>
          </a:ln>
        </p:spPr>
        <p:txBody>
          <a:bodyPr wrap="none" rtlCol="0">
            <a:spAutoFit/>
          </a:bodyPr>
          <a:lstStyle/>
          <a:p>
            <a:r>
              <a:rPr lang="en-US" sz="1600" dirty="0" smtClean="0">
                <a:solidFill>
                  <a:schemeClr val="accent6">
                    <a:lumMod val="75000"/>
                  </a:schemeClr>
                </a:solidFill>
              </a:rPr>
              <a:t>Negative Particle of Existence</a:t>
            </a:r>
            <a:endParaRPr lang="en-CA" sz="1600" dirty="0">
              <a:solidFill>
                <a:schemeClr val="accent6">
                  <a:lumMod val="75000"/>
                </a:schemeClr>
              </a:solidFill>
            </a:endParaRPr>
          </a:p>
        </p:txBody>
      </p:sp>
      <p:sp>
        <p:nvSpPr>
          <p:cNvPr id="28" name="TextBox 27"/>
          <p:cNvSpPr txBox="1"/>
          <p:nvPr/>
        </p:nvSpPr>
        <p:spPr>
          <a:xfrm>
            <a:off x="76200" y="5029200"/>
            <a:ext cx="1573892" cy="338554"/>
          </a:xfrm>
          <a:prstGeom prst="rect">
            <a:avLst/>
          </a:prstGeom>
          <a:noFill/>
          <a:ln>
            <a:solidFill>
              <a:schemeClr val="tx1"/>
            </a:solidFill>
          </a:ln>
        </p:spPr>
        <p:txBody>
          <a:bodyPr wrap="none" rtlCol="0">
            <a:spAutoFit/>
          </a:bodyPr>
          <a:lstStyle/>
          <a:p>
            <a:r>
              <a:rPr lang="en-US" sz="1600" dirty="0" err="1" smtClean="0"/>
              <a:t>Verbless</a:t>
            </a:r>
            <a:r>
              <a:rPr lang="en-US" sz="1600" dirty="0" smtClean="0"/>
              <a:t> Clause </a:t>
            </a:r>
            <a:endParaRPr lang="en-CA" sz="1600" dirty="0"/>
          </a:p>
        </p:txBody>
      </p:sp>
      <p:sp>
        <p:nvSpPr>
          <p:cNvPr id="31" name="TextBox 30"/>
          <p:cNvSpPr txBox="1"/>
          <p:nvPr/>
        </p:nvSpPr>
        <p:spPr>
          <a:xfrm>
            <a:off x="76200" y="4495800"/>
            <a:ext cx="1474058" cy="338554"/>
          </a:xfrm>
          <a:prstGeom prst="rect">
            <a:avLst/>
          </a:prstGeom>
          <a:noFill/>
          <a:ln>
            <a:solidFill>
              <a:schemeClr val="tx1"/>
            </a:solidFill>
          </a:ln>
        </p:spPr>
        <p:txBody>
          <a:bodyPr wrap="none" rtlCol="0">
            <a:spAutoFit/>
          </a:bodyPr>
          <a:lstStyle/>
          <a:p>
            <a:r>
              <a:rPr lang="en-US" sz="1600" dirty="0" err="1" smtClean="0">
                <a:solidFill>
                  <a:schemeClr val="accent6">
                    <a:lumMod val="75000"/>
                  </a:schemeClr>
                </a:solidFill>
              </a:rPr>
              <a:t>Irrealis</a:t>
            </a:r>
            <a:r>
              <a:rPr lang="en-US" sz="1600" dirty="0" smtClean="0">
                <a:solidFill>
                  <a:schemeClr val="accent6">
                    <a:lumMod val="75000"/>
                  </a:schemeClr>
                </a:solidFill>
              </a:rPr>
              <a:t> w. </a:t>
            </a:r>
            <a:r>
              <a:rPr lang="en-US" sz="1600" dirty="0" err="1" smtClean="0">
                <a:solidFill>
                  <a:srgbClr val="FF0000"/>
                </a:solidFill>
              </a:rPr>
              <a:t>Qatal</a:t>
            </a:r>
            <a:endParaRPr lang="en-CA" sz="1600" dirty="0">
              <a:solidFill>
                <a:srgbClr val="FF0000"/>
              </a:solidFill>
            </a:endParaRPr>
          </a:p>
        </p:txBody>
      </p:sp>
      <p:sp>
        <p:nvSpPr>
          <p:cNvPr id="33" name="TextBox 32"/>
          <p:cNvSpPr txBox="1"/>
          <p:nvPr/>
        </p:nvSpPr>
        <p:spPr>
          <a:xfrm>
            <a:off x="76200" y="3886200"/>
            <a:ext cx="2024080" cy="338554"/>
          </a:xfrm>
          <a:prstGeom prst="rect">
            <a:avLst/>
          </a:prstGeom>
          <a:noFill/>
          <a:ln>
            <a:solidFill>
              <a:schemeClr val="tx1"/>
            </a:solidFill>
          </a:ln>
        </p:spPr>
        <p:txBody>
          <a:bodyPr wrap="none" rtlCol="0">
            <a:spAutoFit/>
          </a:bodyPr>
          <a:lstStyle/>
          <a:p>
            <a:r>
              <a:rPr lang="en-US" sz="1600" dirty="0" smtClean="0"/>
              <a:t>X-</a:t>
            </a:r>
            <a:r>
              <a:rPr lang="en-US" sz="1600" dirty="0" err="1" smtClean="0">
                <a:solidFill>
                  <a:srgbClr val="FF0000"/>
                </a:solidFill>
              </a:rPr>
              <a:t>Qatal</a:t>
            </a:r>
            <a:r>
              <a:rPr lang="en-US" sz="1600" dirty="0" smtClean="0"/>
              <a:t>: Topicalization</a:t>
            </a:r>
            <a:endParaRPr lang="en-CA" sz="1600" dirty="0">
              <a:solidFill>
                <a:srgbClr val="FF33CC"/>
              </a:solidFill>
            </a:endParaRPr>
          </a:p>
        </p:txBody>
      </p:sp>
      <p:sp>
        <p:nvSpPr>
          <p:cNvPr id="19" name="Rectangle 18"/>
          <p:cNvSpPr/>
          <p:nvPr/>
        </p:nvSpPr>
        <p:spPr>
          <a:xfrm>
            <a:off x="63500" y="152400"/>
            <a:ext cx="8928100" cy="1200329"/>
          </a:xfrm>
          <a:prstGeom prst="rect">
            <a:avLst/>
          </a:prstGeom>
          <a:solidFill>
            <a:schemeClr val="bg1"/>
          </a:solidFill>
          <a:ln w="38100">
            <a:solidFill>
              <a:schemeClr val="tx1"/>
            </a:solidFill>
          </a:ln>
        </p:spPr>
        <p:txBody>
          <a:bodyPr wrap="square">
            <a:spAutoFit/>
          </a:bodyPr>
          <a:lstStyle/>
          <a:p>
            <a:r>
              <a:rPr lang="en-US" dirty="0">
                <a:solidFill>
                  <a:srgbClr val="FF0000"/>
                </a:solidFill>
              </a:rPr>
              <a:t>However</a:t>
            </a:r>
            <a:r>
              <a:rPr lang="en-US" dirty="0"/>
              <a:t>, the mainline verb form of Procedural Discourse is the </a:t>
            </a:r>
            <a:r>
              <a:rPr lang="en-US" dirty="0" err="1"/>
              <a:t>weqatal</a:t>
            </a:r>
            <a:r>
              <a:rPr lang="en-US" dirty="0"/>
              <a:t>, and Delilah </a:t>
            </a:r>
            <a:r>
              <a:rPr lang="en-US" b="1" dirty="0"/>
              <a:t>does not use a single </a:t>
            </a:r>
            <a:r>
              <a:rPr lang="en-US" b="1" dirty="0" err="1"/>
              <a:t>weqatal</a:t>
            </a:r>
            <a:r>
              <a:rPr lang="en-US" b="1" dirty="0"/>
              <a:t> in her speech</a:t>
            </a:r>
            <a:r>
              <a:rPr lang="en-US" dirty="0"/>
              <a:t>. Rather, she chooses 5 out of 6 (clauses 2–6) verb forms or clause types that are </a:t>
            </a:r>
            <a:r>
              <a:rPr lang="en-US" b="1" dirty="0"/>
              <a:t>stative or adjectival </a:t>
            </a:r>
            <a:r>
              <a:rPr lang="en-US" dirty="0"/>
              <a:t>in nature. Her little tirade is more about the </a:t>
            </a:r>
            <a:r>
              <a:rPr lang="en-US" b="1" u="sng" dirty="0"/>
              <a:t>kind of person Samson</a:t>
            </a:r>
            <a:r>
              <a:rPr lang="en-US" dirty="0"/>
              <a:t> is than it is about anything he has done once or repeatedly</a:t>
            </a:r>
            <a:r>
              <a:rPr lang="en-US" dirty="0" smtClean="0"/>
              <a:t>.</a:t>
            </a:r>
            <a:endParaRPr lang="en-US" dirty="0"/>
          </a:p>
        </p:txBody>
      </p:sp>
      <p:sp>
        <p:nvSpPr>
          <p:cNvPr id="20" name="Rectangle 19"/>
          <p:cNvSpPr/>
          <p:nvPr/>
        </p:nvSpPr>
        <p:spPr>
          <a:xfrm>
            <a:off x="63500" y="5782270"/>
            <a:ext cx="8928100" cy="923330"/>
          </a:xfrm>
          <a:prstGeom prst="rect">
            <a:avLst/>
          </a:prstGeom>
          <a:solidFill>
            <a:schemeClr val="bg1"/>
          </a:solidFill>
          <a:ln w="38100">
            <a:solidFill>
              <a:schemeClr val="tx1"/>
            </a:solidFill>
          </a:ln>
        </p:spPr>
        <p:txBody>
          <a:bodyPr wrap="square">
            <a:spAutoFit/>
          </a:bodyPr>
          <a:lstStyle/>
          <a:p>
            <a:r>
              <a:rPr lang="en-US" dirty="0"/>
              <a:t>Do you remember the initial </a:t>
            </a:r>
            <a:r>
              <a:rPr lang="en-US" dirty="0" err="1"/>
              <a:t>wayyiqtol</a:t>
            </a:r>
            <a:r>
              <a:rPr lang="en-US" dirty="0"/>
              <a:t> of this entire reading? It </a:t>
            </a:r>
            <a:r>
              <a:rPr lang="en-US" dirty="0" smtClean="0"/>
              <a:t>is</a:t>
            </a:r>
            <a:r>
              <a:rPr lang="he-IL" dirty="0" smtClean="0">
                <a:latin typeface="SBL Hebrew" panose="02000000000000000000" pitchFamily="2" charset="-79"/>
                <a:cs typeface="SBL Hebrew" panose="02000000000000000000" pitchFamily="2" charset="-79"/>
              </a:rPr>
              <a:t>וַיֶּאֱהַב</a:t>
            </a:r>
            <a:r>
              <a:rPr lang="he-IL" dirty="0" smtClean="0"/>
              <a:t> </a:t>
            </a:r>
            <a:r>
              <a:rPr lang="en-US" dirty="0" smtClean="0"/>
              <a:t> with </a:t>
            </a:r>
            <a:r>
              <a:rPr lang="en-US" dirty="0"/>
              <a:t>which the narrator of the account seems unwilling to do the very thing that Delilah is doing during this speech—criticize Samson’s character</a:t>
            </a:r>
            <a:r>
              <a:rPr lang="en-US" dirty="0" smtClean="0"/>
              <a:t>.</a:t>
            </a:r>
            <a:endParaRPr lang="en-US" dirty="0"/>
          </a:p>
        </p:txBody>
      </p:sp>
    </p:spTree>
    <p:extLst>
      <p:ext uri="{BB962C8B-B14F-4D97-AF65-F5344CB8AC3E}">
        <p14:creationId xmlns:p14="http://schemas.microsoft.com/office/powerpoint/2010/main" val="3445942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0220" y="304800"/>
            <a:ext cx="2463560" cy="369332"/>
          </a:xfrm>
          <a:prstGeom prst="rect">
            <a:avLst/>
          </a:prstGeom>
        </p:spPr>
        <p:txBody>
          <a:bodyPr wrap="none">
            <a:spAutoFit/>
          </a:bodyPr>
          <a:lstStyle/>
          <a:p>
            <a:r>
              <a:rPr lang="en-CA" dirty="0"/>
              <a:t>EXPOSITORY DISCOURSE</a:t>
            </a:r>
          </a:p>
        </p:txBody>
      </p:sp>
      <p:sp>
        <p:nvSpPr>
          <p:cNvPr id="3" name="Rectangle 2"/>
          <p:cNvSpPr/>
          <p:nvPr/>
        </p:nvSpPr>
        <p:spPr>
          <a:xfrm>
            <a:off x="107950" y="838200"/>
            <a:ext cx="8928100" cy="2031325"/>
          </a:xfrm>
          <a:prstGeom prst="rect">
            <a:avLst/>
          </a:prstGeom>
          <a:solidFill>
            <a:schemeClr val="bg1"/>
          </a:solidFill>
          <a:ln w="38100">
            <a:solidFill>
              <a:schemeClr val="tx1"/>
            </a:solidFill>
          </a:ln>
        </p:spPr>
        <p:txBody>
          <a:bodyPr wrap="square">
            <a:spAutoFit/>
          </a:bodyPr>
          <a:lstStyle/>
          <a:p>
            <a:r>
              <a:rPr lang="en-US" dirty="0"/>
              <a:t>The question therefore remains: If Delilah did not use Historical Narrative or Procedural Discourse, what kind of discourse did she use. The answer is </a:t>
            </a:r>
            <a:r>
              <a:rPr lang="en-US" b="1" dirty="0">
                <a:solidFill>
                  <a:srgbClr val="0000FF"/>
                </a:solidFill>
              </a:rPr>
              <a:t>Expository Discourse</a:t>
            </a:r>
            <a:r>
              <a:rPr lang="en-US" dirty="0"/>
              <a:t>. Expository Discourse is one of the least studied genres because passages of Expository Discourse in the prose sections of the Hebrew Bible are fairly infrequent and usually quite short. This writer believes that Expository Discourse is critical to the subject of Biblical Hebrew poetry, but since this course is devoted only to prose, we won’t spend much time studying Expository Discourse.</a:t>
            </a:r>
          </a:p>
        </p:txBody>
      </p:sp>
    </p:spTree>
    <p:extLst>
      <p:ext uri="{BB962C8B-B14F-4D97-AF65-F5344CB8AC3E}">
        <p14:creationId xmlns:p14="http://schemas.microsoft.com/office/powerpoint/2010/main" val="33770568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40220" y="304800"/>
            <a:ext cx="2463560" cy="369332"/>
          </a:xfrm>
          <a:prstGeom prst="rect">
            <a:avLst/>
          </a:prstGeom>
        </p:spPr>
        <p:txBody>
          <a:bodyPr wrap="none">
            <a:spAutoFit/>
          </a:bodyPr>
          <a:lstStyle/>
          <a:p>
            <a:r>
              <a:rPr lang="en-CA" dirty="0"/>
              <a:t>EXPOSITORY DISCOURSE</a:t>
            </a:r>
          </a:p>
        </p:txBody>
      </p:sp>
      <p:sp>
        <p:nvSpPr>
          <p:cNvPr id="3" name="Rectangle 2"/>
          <p:cNvSpPr/>
          <p:nvPr/>
        </p:nvSpPr>
        <p:spPr>
          <a:xfrm>
            <a:off x="107950" y="838200"/>
            <a:ext cx="8928100" cy="2585323"/>
          </a:xfrm>
          <a:prstGeom prst="rect">
            <a:avLst/>
          </a:prstGeom>
          <a:solidFill>
            <a:schemeClr val="bg1"/>
          </a:solidFill>
          <a:ln w="38100">
            <a:solidFill>
              <a:schemeClr val="tx1"/>
            </a:solidFill>
          </a:ln>
        </p:spPr>
        <p:txBody>
          <a:bodyPr wrap="square">
            <a:spAutoFit/>
          </a:bodyPr>
          <a:lstStyle/>
          <a:p>
            <a:r>
              <a:rPr lang="en-US" dirty="0"/>
              <a:t>Recall that a genre is defined by the task it performs and the constructions which characterize it (see the introduction to Module One). The task in </a:t>
            </a:r>
            <a:r>
              <a:rPr lang="en-US" b="1" dirty="0">
                <a:solidFill>
                  <a:srgbClr val="0000FF"/>
                </a:solidFill>
              </a:rPr>
              <a:t>Expository Discourse </a:t>
            </a:r>
            <a:r>
              <a:rPr lang="en-US" dirty="0"/>
              <a:t>is to </a:t>
            </a:r>
            <a:r>
              <a:rPr lang="en-US" b="1" u="sng" dirty="0">
                <a:solidFill>
                  <a:srgbClr val="0000FF"/>
                </a:solidFill>
              </a:rPr>
              <a:t>explain and/or argue a thesis</a:t>
            </a:r>
            <a:r>
              <a:rPr lang="en-US" dirty="0"/>
              <a:t>. Most of this book is Expository Discourse! The mainline construction in Biblical Hebrew Expository Discourse is that one which is best suited to making a statement: the </a:t>
            </a:r>
            <a:r>
              <a:rPr lang="en-US" b="1" u="sng" dirty="0" err="1">
                <a:solidFill>
                  <a:srgbClr val="0000FF"/>
                </a:solidFill>
              </a:rPr>
              <a:t>verbless</a:t>
            </a:r>
            <a:r>
              <a:rPr lang="en-US" b="1" u="sng" dirty="0">
                <a:solidFill>
                  <a:srgbClr val="0000FF"/>
                </a:solidFill>
              </a:rPr>
              <a:t> clause</a:t>
            </a:r>
            <a:r>
              <a:rPr lang="en-US" dirty="0"/>
              <a:t>. Other nominal-type clauses like </a:t>
            </a:r>
            <a:r>
              <a:rPr lang="en-US" dirty="0">
                <a:solidFill>
                  <a:srgbClr val="0000FF"/>
                </a:solidFill>
              </a:rPr>
              <a:t>X-</a:t>
            </a:r>
            <a:r>
              <a:rPr lang="en-US" dirty="0" err="1">
                <a:solidFill>
                  <a:srgbClr val="0000FF"/>
                </a:solidFill>
              </a:rPr>
              <a:t>qatal</a:t>
            </a:r>
            <a:r>
              <a:rPr lang="en-US" dirty="0"/>
              <a:t> and clauses formed with verbal </a:t>
            </a:r>
            <a:r>
              <a:rPr lang="en-US" dirty="0">
                <a:solidFill>
                  <a:srgbClr val="0000FF"/>
                </a:solidFill>
              </a:rPr>
              <a:t>participles</a:t>
            </a:r>
            <a:r>
              <a:rPr lang="en-US" dirty="0"/>
              <a:t> are probably high-ranking. The lowest ranking clause-types are probably </a:t>
            </a:r>
            <a:r>
              <a:rPr lang="en-US" i="1" dirty="0" err="1"/>
              <a:t>yiqtol</a:t>
            </a:r>
            <a:r>
              <a:rPr lang="en-US" dirty="0"/>
              <a:t> and </a:t>
            </a:r>
            <a:r>
              <a:rPr lang="en-US" i="1" dirty="0" err="1"/>
              <a:t>wayyiqtol</a:t>
            </a:r>
            <a:r>
              <a:rPr lang="en-US" dirty="0"/>
              <a:t> constructions. In some ways, the discourse profile scheme for Expository Discourse is the Historical Narrative scheme flipped up-side-down. Below is a tentative discourse profile scheme for Expository Discourse.</a:t>
            </a:r>
          </a:p>
        </p:txBody>
      </p:sp>
      <p:sp>
        <p:nvSpPr>
          <p:cNvPr id="5" name="Rectangle 4"/>
          <p:cNvSpPr/>
          <p:nvPr/>
        </p:nvSpPr>
        <p:spPr>
          <a:xfrm>
            <a:off x="107950" y="3657600"/>
            <a:ext cx="8928100" cy="2862322"/>
          </a:xfrm>
          <a:prstGeom prst="rect">
            <a:avLst/>
          </a:prstGeom>
          <a:solidFill>
            <a:schemeClr val="bg1"/>
          </a:solidFill>
          <a:ln w="38100">
            <a:solidFill>
              <a:schemeClr val="tx1"/>
            </a:solidFill>
          </a:ln>
        </p:spPr>
        <p:txBody>
          <a:bodyPr wrap="square">
            <a:spAutoFit/>
          </a:bodyPr>
          <a:lstStyle/>
          <a:p>
            <a:pPr algn="ctr"/>
            <a:r>
              <a:rPr lang="en-US" dirty="0"/>
              <a:t>TENTATIVE EXPOSITORY DISCOURSE PROFILE SCHEME:</a:t>
            </a:r>
          </a:p>
          <a:p>
            <a:endParaRPr lang="en-US" dirty="0"/>
          </a:p>
          <a:p>
            <a:r>
              <a:rPr lang="en-US" dirty="0"/>
              <a:t>1. Mainline: </a:t>
            </a:r>
            <a:r>
              <a:rPr lang="en-US" dirty="0" err="1">
                <a:solidFill>
                  <a:srgbClr val="0000FF"/>
                </a:solidFill>
              </a:rPr>
              <a:t>Verbless</a:t>
            </a:r>
            <a:r>
              <a:rPr lang="en-US" dirty="0">
                <a:solidFill>
                  <a:srgbClr val="0000FF"/>
                </a:solidFill>
              </a:rPr>
              <a:t> clause</a:t>
            </a:r>
          </a:p>
          <a:p>
            <a:endParaRPr lang="en-US" dirty="0"/>
          </a:p>
          <a:p>
            <a:r>
              <a:rPr lang="en-US" dirty="0"/>
              <a:t>  Off-the-line:</a:t>
            </a:r>
          </a:p>
          <a:p>
            <a:r>
              <a:rPr lang="en-US" dirty="0"/>
              <a:t>  2. Clauses with </a:t>
            </a:r>
            <a:r>
              <a:rPr lang="en-US" dirty="0" err="1"/>
              <a:t>qatal</a:t>
            </a:r>
            <a:r>
              <a:rPr lang="en-US" dirty="0"/>
              <a:t> of </a:t>
            </a:r>
            <a:r>
              <a:rPr lang="he-IL" dirty="0">
                <a:latin typeface="SBL Hebrew" panose="02000000000000000000" pitchFamily="2" charset="-79"/>
                <a:cs typeface="SBL Hebrew" panose="02000000000000000000" pitchFamily="2" charset="-79"/>
              </a:rPr>
              <a:t>היה</a:t>
            </a:r>
          </a:p>
          <a:p>
            <a:r>
              <a:rPr lang="en-US" dirty="0" smtClean="0"/>
              <a:t>   </a:t>
            </a:r>
            <a:r>
              <a:rPr lang="en-US" dirty="0"/>
              <a:t>3. X-</a:t>
            </a:r>
            <a:r>
              <a:rPr lang="en-US" dirty="0" err="1"/>
              <a:t>qatal</a:t>
            </a:r>
            <a:r>
              <a:rPr lang="en-US" dirty="0"/>
              <a:t> of other </a:t>
            </a:r>
            <a:r>
              <a:rPr lang="en-US" dirty="0" smtClean="0"/>
              <a:t>roots</a:t>
            </a:r>
          </a:p>
          <a:p>
            <a:r>
              <a:rPr lang="en-US" dirty="0" smtClean="0"/>
              <a:t>    </a:t>
            </a:r>
            <a:r>
              <a:rPr lang="en-US" dirty="0"/>
              <a:t>4. Clauses with </a:t>
            </a:r>
            <a:r>
              <a:rPr lang="en-US" dirty="0" err="1"/>
              <a:t>yiqtol</a:t>
            </a:r>
            <a:r>
              <a:rPr lang="en-US" dirty="0"/>
              <a:t> with a present time reference, </a:t>
            </a:r>
            <a:r>
              <a:rPr lang="en-US" dirty="0" err="1"/>
              <a:t>irrealis</a:t>
            </a:r>
            <a:endParaRPr lang="en-US" dirty="0"/>
          </a:p>
          <a:p>
            <a:r>
              <a:rPr lang="en-US" dirty="0"/>
              <a:t>     5. </a:t>
            </a:r>
            <a:r>
              <a:rPr lang="en-US" dirty="0" err="1"/>
              <a:t>Qatal</a:t>
            </a:r>
            <a:r>
              <a:rPr lang="en-US" dirty="0"/>
              <a:t> and </a:t>
            </a:r>
            <a:r>
              <a:rPr lang="en-US" dirty="0" err="1"/>
              <a:t>yiqtol</a:t>
            </a:r>
            <a:r>
              <a:rPr lang="en-US" dirty="0"/>
              <a:t> in dependent clauses</a:t>
            </a:r>
          </a:p>
          <a:p>
            <a:r>
              <a:rPr lang="en-US" dirty="0"/>
              <a:t>      6. Embedded discourse</a:t>
            </a:r>
          </a:p>
        </p:txBody>
      </p:sp>
      <p:sp>
        <p:nvSpPr>
          <p:cNvPr id="6" name="Rectangle 5"/>
          <p:cNvSpPr/>
          <p:nvPr/>
        </p:nvSpPr>
        <p:spPr>
          <a:xfrm>
            <a:off x="7696200" y="6019800"/>
            <a:ext cx="1219200" cy="369332"/>
          </a:xfrm>
          <a:prstGeom prst="rect">
            <a:avLst/>
          </a:prstGeom>
          <a:solidFill>
            <a:schemeClr val="bg1"/>
          </a:solidFill>
          <a:ln w="38100">
            <a:solidFill>
              <a:schemeClr val="tx1"/>
            </a:solidFill>
          </a:ln>
        </p:spPr>
        <p:txBody>
          <a:bodyPr wrap="square">
            <a:spAutoFit/>
          </a:bodyPr>
          <a:lstStyle/>
          <a:p>
            <a:pPr algn="ctr"/>
            <a:r>
              <a:rPr lang="en-US" dirty="0" err="1" smtClean="0"/>
              <a:t>Rocine</a:t>
            </a:r>
            <a:r>
              <a:rPr lang="en-US" dirty="0" smtClean="0"/>
              <a:t> 319</a:t>
            </a:r>
            <a:endParaRPr lang="en-US" dirty="0"/>
          </a:p>
        </p:txBody>
      </p:sp>
    </p:spTree>
    <p:extLst>
      <p:ext uri="{BB962C8B-B14F-4D97-AF65-F5344CB8AC3E}">
        <p14:creationId xmlns:p14="http://schemas.microsoft.com/office/powerpoint/2010/main" val="2390329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16:16</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וַ֠יְהִי </a:t>
            </a:r>
            <a:r>
              <a:rPr lang="he-IL" dirty="0">
                <a:latin typeface="SBL Hebrew" pitchFamily="2" charset="-79"/>
                <a:cs typeface="SBL Hebrew" pitchFamily="2" charset="-79"/>
              </a:rPr>
              <a:t>כִּֽי־הֵצִ֨יקָה לּ֧וֹ בִדְבָרֶ֛יהָ כָּל־הַיָּמִ֖ים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וַתְּאַֽלֲצֵ֑הוּ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וַתִּקְצַ֥ר </a:t>
            </a:r>
            <a:r>
              <a:rPr lang="he-IL" dirty="0">
                <a:latin typeface="SBL Hebrew" pitchFamily="2" charset="-79"/>
                <a:cs typeface="SBL Hebrew" pitchFamily="2" charset="-79"/>
              </a:rPr>
              <a:t>נַפְשׁ֖וֹ לָמֽוּת׃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1181636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16:16</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dirty="0">
                <a:latin typeface="SBL Hebrew" pitchFamily="2" charset="-79"/>
                <a:cs typeface="SBL Hebrew" pitchFamily="2" charset="-79"/>
              </a:rPr>
              <a:t>	</a:t>
            </a:r>
            <a:r>
              <a:rPr lang="he-IL" dirty="0">
                <a:solidFill>
                  <a:schemeClr val="accent6"/>
                </a:solidFill>
                <a:latin typeface="SBL Hebrew" pitchFamily="2" charset="-79"/>
                <a:cs typeface="SBL Hebrew" pitchFamily="2" charset="-79"/>
              </a:rPr>
              <a:t>וַ֠יְהִי</a:t>
            </a:r>
            <a:r>
              <a:rPr lang="he-IL" dirty="0">
                <a:latin typeface="SBL Hebrew" pitchFamily="2" charset="-79"/>
                <a:cs typeface="SBL Hebrew" pitchFamily="2" charset="-79"/>
              </a:rPr>
              <a:t> כִּֽי־הֵצִ֨יקָה לּ֧וֹ בִדְבָרֶ֛יהָ כָּל־הַיָּמִ֖ים </a:t>
            </a:r>
            <a:endParaRPr lang="en-US" dirty="0">
              <a:latin typeface="SBL Hebrew" pitchFamily="2" charset="-79"/>
              <a:cs typeface="SBL Hebrew" pitchFamily="2" charset="-79"/>
            </a:endParaRPr>
          </a:p>
          <a:p>
            <a:pPr marL="0" indent="0" algn="r" defTabSz="457200" rtl="1">
              <a:buNone/>
            </a:pPr>
            <a:r>
              <a:rPr lang="he-IL" dirty="0">
                <a:solidFill>
                  <a:srgbClr val="FF33CC"/>
                </a:solidFill>
                <a:latin typeface="SBL Hebrew" pitchFamily="2" charset="-79"/>
                <a:cs typeface="SBL Hebrew" pitchFamily="2" charset="-79"/>
              </a:rPr>
              <a:t>וַתְּאַֽלֲצֵ֑הוּ </a:t>
            </a:r>
            <a:endParaRPr lang="en-US" dirty="0">
              <a:solidFill>
                <a:srgbClr val="FF33CC"/>
              </a:solidFill>
              <a:latin typeface="SBL Hebrew" pitchFamily="2" charset="-79"/>
              <a:cs typeface="SBL Hebrew" pitchFamily="2" charset="-79"/>
            </a:endParaRPr>
          </a:p>
          <a:p>
            <a:pPr marL="0" indent="0" algn="r" defTabSz="457200" rtl="1">
              <a:buNone/>
            </a:pPr>
            <a:r>
              <a:rPr lang="he-IL" dirty="0">
                <a:solidFill>
                  <a:srgbClr val="FF33CC"/>
                </a:solidFill>
                <a:latin typeface="SBL Hebrew" pitchFamily="2" charset="-79"/>
                <a:cs typeface="SBL Hebrew" pitchFamily="2" charset="-79"/>
              </a:rPr>
              <a:t>וַתִּקְצַ֥ר</a:t>
            </a:r>
            <a:r>
              <a:rPr lang="he-IL" dirty="0">
                <a:latin typeface="SBL Hebrew" pitchFamily="2" charset="-79"/>
                <a:cs typeface="SBL Hebrew" pitchFamily="2" charset="-79"/>
              </a:rPr>
              <a:t> נַפְשׁ֖וֹ לָמֽוּת׃ </a:t>
            </a:r>
            <a:endParaRPr lang="en-US" dirty="0">
              <a:latin typeface="SBL Hebrew" pitchFamily="2" charset="-79"/>
              <a:cs typeface="SBL Hebrew" pitchFamily="2" charset="-79"/>
            </a:endParaRPr>
          </a:p>
        </p:txBody>
      </p:sp>
      <p:sp>
        <p:nvSpPr>
          <p:cNvPr id="4" name="TextBox 3"/>
          <p:cNvSpPr txBox="1"/>
          <p:nvPr/>
        </p:nvSpPr>
        <p:spPr>
          <a:xfrm>
            <a:off x="152400" y="685800"/>
            <a:ext cx="2415020"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chemeClr val="accent6"/>
                </a:solidFill>
              </a:rPr>
              <a:t>Wayyiqtol</a:t>
            </a:r>
            <a:r>
              <a:rPr lang="en-US" sz="1600" dirty="0" smtClean="0">
                <a:solidFill>
                  <a:schemeClr val="accent6"/>
                </a:solidFill>
              </a:rPr>
              <a:t> of </a:t>
            </a:r>
            <a:r>
              <a:rPr lang="he-IL" sz="1600" dirty="0" smtClean="0">
                <a:solidFill>
                  <a:schemeClr val="accent6"/>
                </a:solidFill>
              </a:rPr>
              <a:t>היה</a:t>
            </a:r>
            <a:r>
              <a:rPr lang="en-US" sz="1600" dirty="0" smtClean="0"/>
              <a:t>: </a:t>
            </a:r>
          </a:p>
          <a:p>
            <a:r>
              <a:rPr lang="en-US" sz="1600" dirty="0" smtClean="0"/>
              <a:t>Transition marker</a:t>
            </a:r>
            <a:endParaRPr lang="en-CA" sz="1600" dirty="0"/>
          </a:p>
        </p:txBody>
      </p:sp>
      <p:cxnSp>
        <p:nvCxnSpPr>
          <p:cNvPr id="5" name="Straight Arrow Connector 4"/>
          <p:cNvCxnSpPr>
            <a:stCxn id="4" idx="3"/>
          </p:cNvCxnSpPr>
          <p:nvPr/>
        </p:nvCxnSpPr>
        <p:spPr>
          <a:xfrm>
            <a:off x="2567420" y="978188"/>
            <a:ext cx="32818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39804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422975"/>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92252"/>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1956375"/>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125652"/>
            <a:ext cx="8247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14690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וַיַּגֶּד־לָ֣הּ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וַיֹּ֤אמֶר </a:t>
            </a:r>
            <a:r>
              <a:rPr lang="he-IL" dirty="0">
                <a:latin typeface="SBL Hebrew" pitchFamily="2" charset="-79"/>
                <a:cs typeface="SBL Hebrew" pitchFamily="2" charset="-79"/>
              </a:rPr>
              <a:t>לָהּ֙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מוֹרָה֙ </a:t>
            </a:r>
            <a:r>
              <a:rPr lang="he-IL" dirty="0">
                <a:latin typeface="SBL Hebrew" pitchFamily="2" charset="-79"/>
                <a:cs typeface="SBL Hebrew" pitchFamily="2" charset="-79"/>
              </a:rPr>
              <a:t>לֹֽא־עָלָ֣ה עַל־רֹאשִׁ֔י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כִּֽי־נְזִ֧יר </a:t>
            </a:r>
            <a:r>
              <a:rPr lang="he-IL" dirty="0">
                <a:latin typeface="SBL Hebrew" pitchFamily="2" charset="-79"/>
                <a:cs typeface="SBL Hebrew" pitchFamily="2" charset="-79"/>
              </a:rPr>
              <a:t>אֱלֹהִ֛ים אֲנִ֖י מִבֶּ֣טֶן אִמִּ֑י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אִם־גֻּלַּ֙חְתִּי֙ </a:t>
            </a:r>
            <a:r>
              <a:rPr lang="he-IL" dirty="0">
                <a:latin typeface="SBL Hebrew" pitchFamily="2" charset="-79"/>
                <a:cs typeface="SBL Hebrew" pitchFamily="2" charset="-79"/>
              </a:rPr>
              <a:t>וְסָ֣ר מִמֶּ֣נִּי כֹחִ֔י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וְחָלִ֥יתִי </a:t>
            </a:r>
            <a:r>
              <a:rPr lang="he-IL" dirty="0">
                <a:latin typeface="SBL Hebrew" pitchFamily="2" charset="-79"/>
                <a:cs typeface="SBL Hebrew" pitchFamily="2" charset="-79"/>
              </a:rPr>
              <a:t>וְהָיִ֖יתִי כְּכָל־הָאָדָֽם׃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4551194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וַיַּגֶּד</a:t>
            </a:r>
            <a:r>
              <a:rPr lang="he-IL" dirty="0">
                <a:latin typeface="SBL Hebrew" pitchFamily="2" charset="-79"/>
                <a:cs typeface="SBL Hebrew" pitchFamily="2" charset="-79"/>
              </a:rPr>
              <a:t>־לָ֣הּ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לָהּ֙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מוֹרָה֙ </a:t>
            </a:r>
            <a:r>
              <a:rPr lang="he-IL" dirty="0">
                <a:latin typeface="SBL Hebrew" pitchFamily="2" charset="-79"/>
                <a:cs typeface="SBL Hebrew" pitchFamily="2" charset="-79"/>
              </a:rPr>
              <a:t>לֹֽא־</a:t>
            </a:r>
            <a:r>
              <a:rPr lang="he-IL" dirty="0">
                <a:solidFill>
                  <a:srgbClr val="FF0000"/>
                </a:solidFill>
                <a:latin typeface="SBL Hebrew" pitchFamily="2" charset="-79"/>
                <a:cs typeface="SBL Hebrew" pitchFamily="2" charset="-79"/>
              </a:rPr>
              <a:t>עָלָ֣ה</a:t>
            </a:r>
            <a:r>
              <a:rPr lang="he-IL" dirty="0">
                <a:latin typeface="SBL Hebrew" pitchFamily="2" charset="-79"/>
                <a:cs typeface="SBL Hebrew" pitchFamily="2" charset="-79"/>
              </a:rPr>
              <a:t> עַל־רֹאשִׁ֔י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כִּֽי־נְזִ֧יר </a:t>
            </a:r>
            <a:r>
              <a:rPr lang="he-IL" dirty="0">
                <a:latin typeface="SBL Hebrew" pitchFamily="2" charset="-79"/>
                <a:cs typeface="SBL Hebrew" pitchFamily="2" charset="-79"/>
              </a:rPr>
              <a:t>אֱלֹהִ֛ים אֲנִ֖י מִבֶּ֣טֶן אִמִּ֑י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FF0000"/>
                </a:solidFill>
                <a:latin typeface="SBL Hebrew" pitchFamily="2" charset="-79"/>
                <a:cs typeface="SBL Hebrew" pitchFamily="2" charset="-79"/>
              </a:rPr>
              <a:t>גֻּלַּ֙חְתִּי֙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מִמֶּ֣נִּי כֹחִ֔י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חָלִ֥יתִי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הָיִ֖יתִי</a:t>
            </a:r>
            <a:r>
              <a:rPr lang="he-IL" dirty="0">
                <a:latin typeface="SBL Hebrew" pitchFamily="2" charset="-79"/>
                <a:cs typeface="SBL Hebrew" pitchFamily="2" charset="-79"/>
              </a:rPr>
              <a:t> כְּכָל־הָאָדָֽם׃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371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408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2917950"/>
            <a:ext cx="2541593"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10" name="TextBox 9"/>
          <p:cNvSpPr txBox="1"/>
          <p:nvPr/>
        </p:nvSpPr>
        <p:spPr>
          <a:xfrm>
            <a:off x="152400" y="3183354"/>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sp>
        <p:nvSpPr>
          <p:cNvPr id="16" name="TextBox 15"/>
          <p:cNvSpPr txBox="1"/>
          <p:nvPr/>
        </p:nvSpPr>
        <p:spPr>
          <a:xfrm>
            <a:off x="152400" y="3521908"/>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0" name="Freeform 19"/>
          <p:cNvSpPr/>
          <p:nvPr/>
        </p:nvSpPr>
        <p:spPr>
          <a:xfrm>
            <a:off x="3305908" y="2986956"/>
            <a:ext cx="2833635" cy="258662"/>
          </a:xfrm>
          <a:custGeom>
            <a:avLst/>
            <a:gdLst>
              <a:gd name="connsiteX0" fmla="*/ 0 w 2833635"/>
              <a:gd name="connsiteY0" fmla="*/ 258662 h 258662"/>
              <a:gd name="connsiteX1" fmla="*/ 1065125 w 2833635"/>
              <a:gd name="connsiteY1" fmla="*/ 37598 h 258662"/>
              <a:gd name="connsiteX2" fmla="*/ 2029767 w 2833635"/>
              <a:gd name="connsiteY2" fmla="*/ 7453 h 258662"/>
              <a:gd name="connsiteX3" fmla="*/ 2833635 w 2833635"/>
              <a:gd name="connsiteY3" fmla="*/ 117985 h 258662"/>
            </a:gdLst>
            <a:ahLst/>
            <a:cxnLst>
              <a:cxn ang="0">
                <a:pos x="connsiteX0" y="connsiteY0"/>
              </a:cxn>
              <a:cxn ang="0">
                <a:pos x="connsiteX1" y="connsiteY1"/>
              </a:cxn>
              <a:cxn ang="0">
                <a:pos x="connsiteX2" y="connsiteY2"/>
              </a:cxn>
              <a:cxn ang="0">
                <a:pos x="connsiteX3" y="connsiteY3"/>
              </a:cxn>
            </a:cxnLst>
            <a:rect l="l" t="t" r="r" b="b"/>
            <a:pathLst>
              <a:path w="2833635" h="258662">
                <a:moveTo>
                  <a:pt x="0" y="258662"/>
                </a:moveTo>
                <a:cubicBezTo>
                  <a:pt x="363415" y="169064"/>
                  <a:pt x="726831" y="79466"/>
                  <a:pt x="1065125" y="37598"/>
                </a:cubicBezTo>
                <a:cubicBezTo>
                  <a:pt x="1403419" y="-4270"/>
                  <a:pt x="1735015" y="-5945"/>
                  <a:pt x="2029767" y="7453"/>
                </a:cubicBezTo>
                <a:cubicBezTo>
                  <a:pt x="2324519" y="20851"/>
                  <a:pt x="2579077" y="69418"/>
                  <a:pt x="2833635" y="11798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reeform 21"/>
          <p:cNvSpPr/>
          <p:nvPr/>
        </p:nvSpPr>
        <p:spPr>
          <a:xfrm>
            <a:off x="2029767" y="3476730"/>
            <a:ext cx="3597310" cy="241160"/>
          </a:xfrm>
          <a:custGeom>
            <a:avLst/>
            <a:gdLst>
              <a:gd name="connsiteX0" fmla="*/ 0 w 3597310"/>
              <a:gd name="connsiteY0" fmla="*/ 241160 h 241160"/>
              <a:gd name="connsiteX1" fmla="*/ 2080009 w 3597310"/>
              <a:gd name="connsiteY1" fmla="*/ 221063 h 241160"/>
              <a:gd name="connsiteX2" fmla="*/ 3597310 w 3597310"/>
              <a:gd name="connsiteY2" fmla="*/ 0 h 241160"/>
            </a:gdLst>
            <a:ahLst/>
            <a:cxnLst>
              <a:cxn ang="0">
                <a:pos x="connsiteX0" y="connsiteY0"/>
              </a:cxn>
              <a:cxn ang="0">
                <a:pos x="connsiteX1" y="connsiteY1"/>
              </a:cxn>
              <a:cxn ang="0">
                <a:pos x="connsiteX2" y="connsiteY2"/>
              </a:cxn>
            </a:cxnLst>
            <a:rect l="l" t="t" r="r" b="b"/>
            <a:pathLst>
              <a:path w="3597310" h="241160">
                <a:moveTo>
                  <a:pt x="0" y="241160"/>
                </a:moveTo>
                <a:lnTo>
                  <a:pt x="2080009" y="221063"/>
                </a:lnTo>
                <a:cubicBezTo>
                  <a:pt x="2679561" y="180870"/>
                  <a:pt x="3138435" y="90435"/>
                  <a:pt x="3597310"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a:off x="152400" y="3860462"/>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4" name="Freeform 23"/>
          <p:cNvSpPr/>
          <p:nvPr/>
        </p:nvSpPr>
        <p:spPr>
          <a:xfrm>
            <a:off x="2019719" y="4129873"/>
            <a:ext cx="3938954" cy="281496"/>
          </a:xfrm>
          <a:custGeom>
            <a:avLst/>
            <a:gdLst>
              <a:gd name="connsiteX0" fmla="*/ 0 w 3938954"/>
              <a:gd name="connsiteY0" fmla="*/ 0 h 281496"/>
              <a:gd name="connsiteX1" fmla="*/ 2632668 w 3938954"/>
              <a:gd name="connsiteY1" fmla="*/ 281353 h 281496"/>
              <a:gd name="connsiteX2" fmla="*/ 3938954 w 3938954"/>
              <a:gd name="connsiteY2" fmla="*/ 30145 h 281496"/>
            </a:gdLst>
            <a:ahLst/>
            <a:cxnLst>
              <a:cxn ang="0">
                <a:pos x="connsiteX0" y="connsiteY0"/>
              </a:cxn>
              <a:cxn ang="0">
                <a:pos x="connsiteX1" y="connsiteY1"/>
              </a:cxn>
              <a:cxn ang="0">
                <a:pos x="connsiteX2" y="connsiteY2"/>
              </a:cxn>
            </a:cxnLst>
            <a:rect l="l" t="t" r="r" b="b"/>
            <a:pathLst>
              <a:path w="3938954" h="281496">
                <a:moveTo>
                  <a:pt x="0" y="0"/>
                </a:moveTo>
                <a:cubicBezTo>
                  <a:pt x="988088" y="138164"/>
                  <a:pt x="1976176" y="276329"/>
                  <a:pt x="2632668" y="281353"/>
                </a:cubicBezTo>
                <a:cubicBezTo>
                  <a:pt x="3289160" y="286377"/>
                  <a:pt x="3614057" y="158261"/>
                  <a:pt x="3938954" y="3014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Freeform 24"/>
          <p:cNvSpPr/>
          <p:nvPr/>
        </p:nvSpPr>
        <p:spPr>
          <a:xfrm>
            <a:off x="2009670" y="4119824"/>
            <a:ext cx="4793064" cy="401934"/>
          </a:xfrm>
          <a:custGeom>
            <a:avLst/>
            <a:gdLst>
              <a:gd name="connsiteX0" fmla="*/ 0 w 4793064"/>
              <a:gd name="connsiteY0" fmla="*/ 0 h 401934"/>
              <a:gd name="connsiteX1" fmla="*/ 3205425 w 4793064"/>
              <a:gd name="connsiteY1" fmla="*/ 401934 h 401934"/>
              <a:gd name="connsiteX2" fmla="*/ 4793064 w 4793064"/>
              <a:gd name="connsiteY2" fmla="*/ 0 h 401934"/>
            </a:gdLst>
            <a:ahLst/>
            <a:cxnLst>
              <a:cxn ang="0">
                <a:pos x="connsiteX0" y="connsiteY0"/>
              </a:cxn>
              <a:cxn ang="0">
                <a:pos x="connsiteX1" y="connsiteY1"/>
              </a:cxn>
              <a:cxn ang="0">
                <a:pos x="connsiteX2" y="connsiteY2"/>
              </a:cxn>
            </a:cxnLst>
            <a:rect l="l" t="t" r="r" b="b"/>
            <a:pathLst>
              <a:path w="4793064" h="401934">
                <a:moveTo>
                  <a:pt x="0" y="0"/>
                </a:moveTo>
                <a:cubicBezTo>
                  <a:pt x="1203290" y="200967"/>
                  <a:pt x="2406581" y="401934"/>
                  <a:pt x="3205425" y="401934"/>
                </a:cubicBezTo>
                <a:cubicBezTo>
                  <a:pt x="4004269" y="401934"/>
                  <a:pt x="4398666" y="200967"/>
                  <a:pt x="4793064"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152400" y="1981200"/>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cxnSp>
        <p:nvCxnSpPr>
          <p:cNvPr id="27" name="Straight Arrow Connector 26"/>
          <p:cNvCxnSpPr>
            <a:stCxn id="26" idx="3"/>
          </p:cNvCxnSpPr>
          <p:nvPr/>
        </p:nvCxnSpPr>
        <p:spPr>
          <a:xfrm>
            <a:off x="3288900" y="2150477"/>
            <a:ext cx="4449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52400" y="2579396"/>
            <a:ext cx="2184252"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a:t>
            </a:r>
            <a:endParaRPr lang="en-CA" sz="1600" dirty="0"/>
          </a:p>
        </p:txBody>
      </p:sp>
      <p:cxnSp>
        <p:nvCxnSpPr>
          <p:cNvPr id="32" name="Straight Arrow Connector 31"/>
          <p:cNvCxnSpPr>
            <a:stCxn id="30" idx="3"/>
          </p:cNvCxnSpPr>
          <p:nvPr/>
        </p:nvCxnSpPr>
        <p:spPr>
          <a:xfrm>
            <a:off x="2336652" y="2748673"/>
            <a:ext cx="4065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6257" y="2540913"/>
            <a:ext cx="973343" cy="430887"/>
          </a:xfrm>
          <a:prstGeom prst="rect">
            <a:avLst/>
          </a:prstGeom>
          <a:noFill/>
          <a:ln>
            <a:noFill/>
          </a:ln>
        </p:spPr>
        <p:txBody>
          <a:bodyPr wrap="none" rtlCol="0">
            <a:spAutoFit/>
          </a:bodyPr>
          <a:lstStyle/>
          <a:p>
            <a:r>
              <a:rPr lang="en-US" sz="1100" dirty="0" smtClean="0"/>
              <a:t>Non-standard</a:t>
            </a:r>
          </a:p>
          <a:p>
            <a:r>
              <a:rPr lang="en-US" sz="1100" dirty="0" smtClean="0"/>
              <a:t>word order</a:t>
            </a:r>
            <a:endParaRPr lang="en-CA" sz="1100" dirty="0"/>
          </a:p>
        </p:txBody>
      </p:sp>
      <p:sp>
        <p:nvSpPr>
          <p:cNvPr id="36" name="TextBox 35"/>
          <p:cNvSpPr txBox="1"/>
          <p:nvPr/>
        </p:nvSpPr>
        <p:spPr>
          <a:xfrm>
            <a:off x="50800" y="1710154"/>
            <a:ext cx="2395977" cy="338554"/>
          </a:xfrm>
          <a:prstGeom prst="rect">
            <a:avLst/>
          </a:prstGeom>
          <a:noFill/>
          <a:ln>
            <a:noFill/>
          </a:ln>
        </p:spPr>
        <p:txBody>
          <a:bodyPr wrap="none" rtlCol="0">
            <a:spAutoFit/>
          </a:bodyPr>
          <a:lstStyle/>
          <a:p>
            <a:r>
              <a:rPr lang="en-US" sz="1600" dirty="0" smtClean="0"/>
              <a:t>Genre: Historical Narrative</a:t>
            </a:r>
            <a:endParaRPr lang="en-CA" sz="1600" dirty="0"/>
          </a:p>
        </p:txBody>
      </p:sp>
    </p:spTree>
    <p:extLst>
      <p:ext uri="{BB962C8B-B14F-4D97-AF65-F5344CB8AC3E}">
        <p14:creationId xmlns:p14="http://schemas.microsoft.com/office/powerpoint/2010/main" val="1239059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16:4-5</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en-US" dirty="0" smtClean="0">
                <a:latin typeface="SBL Hebrew" pitchFamily="2" charset="-79"/>
                <a:cs typeface="SBL Hebrew" pitchFamily="2" charset="-79"/>
              </a:rPr>
              <a:t>	</a:t>
            </a:r>
            <a:r>
              <a:rPr lang="he-IL" dirty="0" smtClean="0">
                <a:solidFill>
                  <a:schemeClr val="accent6"/>
                </a:solidFill>
                <a:latin typeface="SBL Hebrew" pitchFamily="2" charset="-79"/>
                <a:cs typeface="SBL Hebrew" pitchFamily="2" charset="-79"/>
              </a:rPr>
              <a:t>וַֽיְהִי֙ </a:t>
            </a:r>
            <a:r>
              <a:rPr lang="he-IL" dirty="0">
                <a:latin typeface="SBL Hebrew" pitchFamily="2" charset="-79"/>
                <a:cs typeface="SBL Hebrew" pitchFamily="2" charset="-79"/>
              </a:rPr>
              <a:t>אַחֲרֵי־כֵ֔ן </a:t>
            </a:r>
            <a:endParaRPr lang="he-IL"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וַיֶּאֱהַ֥ב</a:t>
            </a:r>
            <a:r>
              <a:rPr lang="he-IL" dirty="0" smtClean="0">
                <a:latin typeface="SBL Hebrew" pitchFamily="2" charset="-79"/>
                <a:cs typeface="SBL Hebrew" pitchFamily="2" charset="-79"/>
              </a:rPr>
              <a:t> </a:t>
            </a:r>
            <a:r>
              <a:rPr lang="he-IL" dirty="0">
                <a:latin typeface="SBL Hebrew" pitchFamily="2" charset="-79"/>
                <a:cs typeface="SBL Hebrew" pitchFamily="2" charset="-79"/>
              </a:rPr>
              <a:t>אִשָּׁ֖ה בְּנַ֣חַל שֹׂרֵ֑ק וּשְׁמָ֖הּ דְּלִילָֽה</a:t>
            </a:r>
            <a:r>
              <a:rPr lang="he-IL" dirty="0" smtClean="0">
                <a:latin typeface="SBL Hebrew" pitchFamily="2" charset="-79"/>
                <a:cs typeface="SBL Hebrew" pitchFamily="2" charset="-79"/>
              </a:rPr>
              <a:t>׃</a:t>
            </a:r>
          </a:p>
          <a:p>
            <a:pPr marL="0" indent="0" algn="r" defTabSz="457200" rtl="1">
              <a:buNone/>
            </a:pPr>
            <a:endParaRPr lang="he-IL" dirty="0">
              <a:latin typeface="SBL Hebrew" pitchFamily="2" charset="-79"/>
              <a:cs typeface="SBL Hebrew" pitchFamily="2" charset="-79"/>
            </a:endParaRPr>
          </a:p>
          <a:p>
            <a:pPr marL="0" indent="0" algn="r" defTabSz="457200" rtl="1">
              <a:buNone/>
            </a:pPr>
            <a:r>
              <a:rPr lang="he-IL" dirty="0">
                <a:solidFill>
                  <a:srgbClr val="FF33CC"/>
                </a:solidFill>
                <a:latin typeface="SBL Hebrew" pitchFamily="2" charset="-79"/>
                <a:cs typeface="SBL Hebrew" pitchFamily="2" charset="-79"/>
              </a:rPr>
              <a:t>וַיַּעֲל֨וּ</a:t>
            </a:r>
            <a:r>
              <a:rPr lang="he-IL" dirty="0">
                <a:latin typeface="SBL Hebrew" pitchFamily="2" charset="-79"/>
                <a:cs typeface="SBL Hebrew" pitchFamily="2" charset="-79"/>
              </a:rPr>
              <a:t> אֵלֶ֜יהָ סַרְנֵ֣י פְלִשְׁתִּ֗ים </a:t>
            </a:r>
            <a:endParaRPr lang="he-IL"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וַיֹּ֨אמְרוּ</a:t>
            </a:r>
            <a:r>
              <a:rPr lang="he-IL" dirty="0" smtClean="0">
                <a:latin typeface="SBL Hebrew" pitchFamily="2" charset="-79"/>
                <a:cs typeface="SBL Hebrew" pitchFamily="2" charset="-79"/>
              </a:rPr>
              <a:t> </a:t>
            </a:r>
            <a:r>
              <a:rPr lang="he-IL" dirty="0">
                <a:latin typeface="SBL Hebrew" pitchFamily="2" charset="-79"/>
                <a:cs typeface="SBL Hebrew" pitchFamily="2" charset="-79"/>
              </a:rPr>
              <a:t>לָ֜הּ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solidFill>
                  <a:srgbClr val="7030A0"/>
                </a:solidFill>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פַּתִּ֣י </a:t>
            </a:r>
            <a:r>
              <a:rPr lang="he-IL" dirty="0">
                <a:latin typeface="SBL Hebrew" pitchFamily="2" charset="-79"/>
                <a:cs typeface="SBL Hebrew" pitchFamily="2" charset="-79"/>
              </a:rPr>
              <a:t>אוֹת֗וֹ </a:t>
            </a:r>
            <a:endParaRPr lang="he-IL"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008000"/>
                </a:solidFill>
                <a:latin typeface="SBL Hebrew" pitchFamily="2" charset="-79"/>
                <a:cs typeface="SBL Hebrew" pitchFamily="2" charset="-79"/>
              </a:rPr>
              <a:t>רְאִי֙ </a:t>
            </a:r>
            <a:r>
              <a:rPr lang="he-IL" dirty="0">
                <a:latin typeface="SBL Hebrew" pitchFamily="2" charset="-79"/>
                <a:cs typeface="SBL Hebrew" pitchFamily="2" charset="-79"/>
              </a:rPr>
              <a:t>בַּמֶּה֙ כֹּח֣וֹ גָד֔וֹל וּבַמֶּה֙ נ֣וּכַל ל֔וֹ </a:t>
            </a:r>
            <a:endParaRPr lang="he-IL" dirty="0" smtClean="0">
              <a:latin typeface="SBL Hebrew" pitchFamily="2" charset="-79"/>
              <a:cs typeface="SBL Hebrew" pitchFamily="2" charset="-79"/>
            </a:endParaRPr>
          </a:p>
          <a:p>
            <a:pPr marL="0" indent="0" algn="r" defTabSz="457200" rtl="1">
              <a:buNone/>
            </a:pPr>
            <a:r>
              <a:rPr lang="en-US" dirty="0" smtClean="0">
                <a:solidFill>
                  <a:srgbClr val="7030A0"/>
                </a:solidFill>
                <a:latin typeface="SBL Hebrew" pitchFamily="2" charset="-79"/>
                <a:cs typeface="SBL Hebrew" pitchFamily="2" charset="-79"/>
              </a:rPr>
              <a:t>	</a:t>
            </a:r>
            <a:r>
              <a:rPr lang="he-IL" dirty="0">
                <a:solidFill>
                  <a:srgbClr val="7030A0"/>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אֲסַרְנֻ֖הוּ </a:t>
            </a:r>
            <a:r>
              <a:rPr lang="he-IL" dirty="0">
                <a:latin typeface="SBL Hebrew" pitchFamily="2" charset="-79"/>
                <a:cs typeface="SBL Hebrew" pitchFamily="2" charset="-79"/>
              </a:rPr>
              <a:t>לְעַנֹּת֑וֹ </a:t>
            </a:r>
            <a:endParaRPr lang="he-IL" dirty="0" smtClean="0">
              <a:latin typeface="SBL Hebrew" pitchFamily="2" charset="-79"/>
              <a:cs typeface="SBL Hebrew" pitchFamily="2" charset="-79"/>
            </a:endParaRPr>
          </a:p>
          <a:p>
            <a:pPr marL="0" indent="0" algn="r" defTabSz="457200" rtl="1">
              <a:buNone/>
            </a:pPr>
            <a:r>
              <a:rPr lang="en-US" dirty="0" smtClean="0">
                <a:solidFill>
                  <a:srgbClr val="7030A0"/>
                </a:solidFill>
                <a:latin typeface="SBL Hebrew" pitchFamily="2" charset="-79"/>
                <a:cs typeface="SBL Hebrew" pitchFamily="2" charset="-79"/>
              </a:rPr>
              <a:t>	</a:t>
            </a:r>
            <a:r>
              <a:rPr lang="he-IL" dirty="0">
                <a:latin typeface="SBL Hebrew" pitchFamily="2" charset="-79"/>
                <a:cs typeface="SBL Hebrew" pitchFamily="2" charset="-79"/>
              </a:rPr>
              <a:t>	</a:t>
            </a:r>
            <a:r>
              <a:rPr lang="he-IL" dirty="0" smtClean="0">
                <a:latin typeface="SBL Hebrew" pitchFamily="2" charset="-79"/>
                <a:cs typeface="SBL Hebrew" pitchFamily="2" charset="-79"/>
              </a:rPr>
              <a:t>וַאֲנַ֙חְנוּ֙ </a:t>
            </a:r>
            <a:r>
              <a:rPr lang="he-IL" dirty="0">
                <a:solidFill>
                  <a:srgbClr val="0000FF"/>
                </a:solidFill>
                <a:latin typeface="SBL Hebrew" pitchFamily="2" charset="-79"/>
                <a:cs typeface="SBL Hebrew" pitchFamily="2" charset="-79"/>
              </a:rPr>
              <a:t>נִתַּן</a:t>
            </a:r>
            <a:r>
              <a:rPr lang="he-IL" dirty="0">
                <a:latin typeface="SBL Hebrew" pitchFamily="2" charset="-79"/>
                <a:cs typeface="SBL Hebrew" pitchFamily="2" charset="-79"/>
              </a:rPr>
              <a:t>־לָ֔ךְ אִ֕ישׁ אֶ֥לֶף וּמֵאָ֖ה כָּֽסֶף׃ </a:t>
            </a:r>
            <a:endParaRPr lang="he-IL" dirty="0" smtClean="0">
              <a:latin typeface="SBL Hebrew" pitchFamily="2" charset="-79"/>
              <a:cs typeface="SBL Hebrew" pitchFamily="2" charset="-79"/>
            </a:endParaRPr>
          </a:p>
          <a:p>
            <a:pPr marL="0" indent="0" algn="r" defTabSz="457200" rtl="1">
              <a:buNone/>
            </a:pPr>
            <a:endParaRPr lang="he-IL" dirty="0">
              <a:latin typeface="SBL Hebrew" pitchFamily="2" charset="-79"/>
              <a:cs typeface="SBL Hebrew" pitchFamily="2" charset="-79"/>
            </a:endParaRPr>
          </a:p>
          <a:p>
            <a:pPr marL="0" indent="0" algn="r" defTabSz="457200" rtl="1">
              <a:buNone/>
            </a:pPr>
            <a:endParaRPr lang="en-US" dirty="0" smtClean="0">
              <a:latin typeface="SBL Hebrew" pitchFamily="2" charset="-79"/>
              <a:cs typeface="SBL Hebrew" pitchFamily="2" charset="-79"/>
            </a:endParaRPr>
          </a:p>
        </p:txBody>
      </p:sp>
      <p:sp>
        <p:nvSpPr>
          <p:cNvPr id="4" name="TextBox 3"/>
          <p:cNvSpPr txBox="1"/>
          <p:nvPr/>
        </p:nvSpPr>
        <p:spPr>
          <a:xfrm>
            <a:off x="152400" y="838200"/>
            <a:ext cx="3874266"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chemeClr val="accent6"/>
                </a:solidFill>
              </a:rPr>
              <a:t>Wayyiqtol</a:t>
            </a:r>
            <a:r>
              <a:rPr lang="en-US" sz="1600" dirty="0" smtClean="0">
                <a:solidFill>
                  <a:schemeClr val="accent6"/>
                </a:solidFill>
              </a:rPr>
              <a:t> of </a:t>
            </a:r>
            <a:r>
              <a:rPr lang="he-IL" sz="1600" dirty="0" smtClean="0">
                <a:solidFill>
                  <a:schemeClr val="accent6"/>
                </a:solidFill>
              </a:rPr>
              <a:t>היה</a:t>
            </a:r>
            <a:r>
              <a:rPr lang="en-US" sz="1600" dirty="0" smtClean="0"/>
              <a:t>: Transition marker</a:t>
            </a:r>
            <a:endParaRPr lang="en-CA" sz="1600" dirty="0"/>
          </a:p>
        </p:txBody>
      </p:sp>
      <p:cxnSp>
        <p:nvCxnSpPr>
          <p:cNvPr id="5" name="Straight Arrow Connector 4"/>
          <p:cNvCxnSpPr>
            <a:stCxn id="4" idx="3"/>
          </p:cNvCxnSpPr>
          <p:nvPr/>
        </p:nvCxnSpPr>
        <p:spPr>
          <a:xfrm>
            <a:off x="4026666" y="1007477"/>
            <a:ext cx="46913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3369846"/>
            <a:ext cx="2534155" cy="338554"/>
          </a:xfrm>
          <a:prstGeom prst="rect">
            <a:avLst/>
          </a:prstGeom>
          <a:noFill/>
          <a:ln>
            <a:noFill/>
          </a:ln>
        </p:spPr>
        <p:txBody>
          <a:bodyPr wrap="none" rtlCol="0">
            <a:spAutoFit/>
          </a:bodyPr>
          <a:lstStyle/>
          <a:p>
            <a:r>
              <a:rPr lang="en-US" sz="1600" dirty="0" smtClean="0"/>
              <a:t>Genre: Hortatory Discourse</a:t>
            </a:r>
            <a:endParaRPr lang="en-CA" sz="1600" dirty="0"/>
          </a:p>
        </p:txBody>
      </p:sp>
      <p:sp>
        <p:nvSpPr>
          <p:cNvPr id="10" name="TextBox 9"/>
          <p:cNvSpPr txBox="1"/>
          <p:nvPr/>
        </p:nvSpPr>
        <p:spPr>
          <a:xfrm>
            <a:off x="152400" y="36576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11" name="TextBox 10"/>
          <p:cNvSpPr txBox="1"/>
          <p:nvPr/>
        </p:nvSpPr>
        <p:spPr>
          <a:xfrm>
            <a:off x="152400" y="42672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cxnSp>
        <p:nvCxnSpPr>
          <p:cNvPr id="12" name="Straight Arrow Connector 11"/>
          <p:cNvCxnSpPr>
            <a:stCxn id="10" idx="3"/>
          </p:cNvCxnSpPr>
          <p:nvPr/>
        </p:nvCxnSpPr>
        <p:spPr>
          <a:xfrm>
            <a:off x="2135507" y="3826877"/>
            <a:ext cx="37856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135507" y="4436477"/>
            <a:ext cx="37856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52400" y="4995446"/>
            <a:ext cx="361720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Weqatal</a:t>
            </a:r>
            <a:r>
              <a:rPr lang="en-US" sz="1600" dirty="0" smtClean="0"/>
              <a:t>: Consequence, purpose</a:t>
            </a:r>
            <a:endParaRPr lang="en-CA" sz="1600" dirty="0"/>
          </a:p>
        </p:txBody>
      </p:sp>
      <p:cxnSp>
        <p:nvCxnSpPr>
          <p:cNvPr id="17" name="Straight Arrow Connector 16"/>
          <p:cNvCxnSpPr>
            <a:stCxn id="16" idx="3"/>
          </p:cNvCxnSpPr>
          <p:nvPr/>
        </p:nvCxnSpPr>
        <p:spPr>
          <a:xfrm>
            <a:off x="3769609" y="5164723"/>
            <a:ext cx="42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2400" y="5909846"/>
            <a:ext cx="2785955"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0000FF"/>
                </a:solidFill>
              </a:rPr>
              <a:t>Yiqtol</a:t>
            </a:r>
            <a:r>
              <a:rPr lang="en-US" sz="1600" dirty="0" smtClean="0"/>
              <a:t>: Topicalization</a:t>
            </a:r>
            <a:endParaRPr lang="en-CA" sz="1600" dirty="0"/>
          </a:p>
        </p:txBody>
      </p:sp>
      <p:cxnSp>
        <p:nvCxnSpPr>
          <p:cNvPr id="21" name="Straight Arrow Connector 20"/>
          <p:cNvCxnSpPr>
            <a:stCxn id="20" idx="3"/>
          </p:cNvCxnSpPr>
          <p:nvPr/>
        </p:nvCxnSpPr>
        <p:spPr>
          <a:xfrm flipV="1">
            <a:off x="2938355" y="5909846"/>
            <a:ext cx="3157645" cy="1692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0800" y="1206500"/>
            <a:ext cx="2466509"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4" name="TextBox 23"/>
          <p:cNvSpPr txBox="1"/>
          <p:nvPr/>
        </p:nvSpPr>
        <p:spPr>
          <a:xfrm>
            <a:off x="152400" y="149425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25" name="Straight Arrow Connector 24"/>
          <p:cNvCxnSpPr>
            <a:stCxn id="24" idx="3"/>
          </p:cNvCxnSpPr>
          <p:nvPr/>
        </p:nvCxnSpPr>
        <p:spPr>
          <a:xfrm>
            <a:off x="2070874" y="1663531"/>
            <a:ext cx="44319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2700" y="5613400"/>
            <a:ext cx="2588081"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27" name="TextBox 26"/>
          <p:cNvSpPr txBox="1"/>
          <p:nvPr/>
        </p:nvSpPr>
        <p:spPr>
          <a:xfrm>
            <a:off x="50800" y="4724569"/>
            <a:ext cx="2588081" cy="338554"/>
          </a:xfrm>
          <a:prstGeom prst="rect">
            <a:avLst/>
          </a:prstGeom>
          <a:noFill/>
          <a:ln>
            <a:noFill/>
          </a:ln>
        </p:spPr>
        <p:txBody>
          <a:bodyPr wrap="none" rtlCol="0">
            <a:spAutoFit/>
          </a:bodyPr>
          <a:lstStyle/>
          <a:p>
            <a:r>
              <a:rPr lang="en-US" sz="1600" dirty="0" smtClean="0"/>
              <a:t>Genre: Predictive Narrative?</a:t>
            </a:r>
            <a:endParaRPr lang="en-CA" sz="1600" dirty="0"/>
          </a:p>
        </p:txBody>
      </p:sp>
    </p:spTree>
    <p:extLst>
      <p:ext uri="{BB962C8B-B14F-4D97-AF65-F5344CB8AC3E}">
        <p14:creationId xmlns:p14="http://schemas.microsoft.com/office/powerpoint/2010/main" val="27749853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וַיַּגֶּד</a:t>
            </a:r>
            <a:r>
              <a:rPr lang="he-IL" dirty="0">
                <a:latin typeface="SBL Hebrew" pitchFamily="2" charset="-79"/>
                <a:cs typeface="SBL Hebrew" pitchFamily="2" charset="-79"/>
              </a:rPr>
              <a:t>־לָ֣הּ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לָהּ֙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מוֹרָה֙ </a:t>
            </a:r>
            <a:r>
              <a:rPr lang="he-IL" dirty="0">
                <a:latin typeface="SBL Hebrew" pitchFamily="2" charset="-79"/>
                <a:cs typeface="SBL Hebrew" pitchFamily="2" charset="-79"/>
              </a:rPr>
              <a:t>לֹֽא־</a:t>
            </a:r>
            <a:r>
              <a:rPr lang="he-IL" dirty="0">
                <a:solidFill>
                  <a:srgbClr val="FF0000"/>
                </a:solidFill>
                <a:latin typeface="SBL Hebrew" pitchFamily="2" charset="-79"/>
                <a:cs typeface="SBL Hebrew" pitchFamily="2" charset="-79"/>
              </a:rPr>
              <a:t>עָלָ֣ה</a:t>
            </a:r>
            <a:r>
              <a:rPr lang="he-IL" dirty="0">
                <a:latin typeface="SBL Hebrew" pitchFamily="2" charset="-79"/>
                <a:cs typeface="SBL Hebrew" pitchFamily="2" charset="-79"/>
              </a:rPr>
              <a:t> עַל־רֹאשִׁ֔י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כִּֽי־נְזִ֧יר </a:t>
            </a:r>
            <a:r>
              <a:rPr lang="he-IL" dirty="0">
                <a:latin typeface="SBL Hebrew" pitchFamily="2" charset="-79"/>
                <a:cs typeface="SBL Hebrew" pitchFamily="2" charset="-79"/>
              </a:rPr>
              <a:t>אֱלֹהִ֛ים אֲנִ֖י מִבֶּ֣טֶן אִמִּ֑י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FF0000"/>
                </a:solidFill>
                <a:latin typeface="SBL Hebrew" pitchFamily="2" charset="-79"/>
                <a:cs typeface="SBL Hebrew" pitchFamily="2" charset="-79"/>
              </a:rPr>
              <a:t>גֻּלַּ֙חְתִּי֙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מִמֶּ֣נִּי כֹחִ֔י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חָלִ֥יתִי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הָיִ֖יתִי</a:t>
            </a:r>
            <a:r>
              <a:rPr lang="he-IL" dirty="0">
                <a:latin typeface="SBL Hebrew" pitchFamily="2" charset="-79"/>
                <a:cs typeface="SBL Hebrew" pitchFamily="2" charset="-79"/>
              </a:rPr>
              <a:t> כְּכָל־הָאָדָֽם׃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371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408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2917950"/>
            <a:ext cx="2541593"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10" name="TextBox 9"/>
          <p:cNvSpPr txBox="1"/>
          <p:nvPr/>
        </p:nvSpPr>
        <p:spPr>
          <a:xfrm>
            <a:off x="152400" y="3183354"/>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sp>
        <p:nvSpPr>
          <p:cNvPr id="16" name="TextBox 15"/>
          <p:cNvSpPr txBox="1"/>
          <p:nvPr/>
        </p:nvSpPr>
        <p:spPr>
          <a:xfrm>
            <a:off x="152400" y="3521908"/>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0" name="Freeform 19"/>
          <p:cNvSpPr/>
          <p:nvPr/>
        </p:nvSpPr>
        <p:spPr>
          <a:xfrm>
            <a:off x="3305908" y="2986956"/>
            <a:ext cx="2833635" cy="258662"/>
          </a:xfrm>
          <a:custGeom>
            <a:avLst/>
            <a:gdLst>
              <a:gd name="connsiteX0" fmla="*/ 0 w 2833635"/>
              <a:gd name="connsiteY0" fmla="*/ 258662 h 258662"/>
              <a:gd name="connsiteX1" fmla="*/ 1065125 w 2833635"/>
              <a:gd name="connsiteY1" fmla="*/ 37598 h 258662"/>
              <a:gd name="connsiteX2" fmla="*/ 2029767 w 2833635"/>
              <a:gd name="connsiteY2" fmla="*/ 7453 h 258662"/>
              <a:gd name="connsiteX3" fmla="*/ 2833635 w 2833635"/>
              <a:gd name="connsiteY3" fmla="*/ 117985 h 258662"/>
            </a:gdLst>
            <a:ahLst/>
            <a:cxnLst>
              <a:cxn ang="0">
                <a:pos x="connsiteX0" y="connsiteY0"/>
              </a:cxn>
              <a:cxn ang="0">
                <a:pos x="connsiteX1" y="connsiteY1"/>
              </a:cxn>
              <a:cxn ang="0">
                <a:pos x="connsiteX2" y="connsiteY2"/>
              </a:cxn>
              <a:cxn ang="0">
                <a:pos x="connsiteX3" y="connsiteY3"/>
              </a:cxn>
            </a:cxnLst>
            <a:rect l="l" t="t" r="r" b="b"/>
            <a:pathLst>
              <a:path w="2833635" h="258662">
                <a:moveTo>
                  <a:pt x="0" y="258662"/>
                </a:moveTo>
                <a:cubicBezTo>
                  <a:pt x="363415" y="169064"/>
                  <a:pt x="726831" y="79466"/>
                  <a:pt x="1065125" y="37598"/>
                </a:cubicBezTo>
                <a:cubicBezTo>
                  <a:pt x="1403419" y="-4270"/>
                  <a:pt x="1735015" y="-5945"/>
                  <a:pt x="2029767" y="7453"/>
                </a:cubicBezTo>
                <a:cubicBezTo>
                  <a:pt x="2324519" y="20851"/>
                  <a:pt x="2579077" y="69418"/>
                  <a:pt x="2833635" y="11798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reeform 21"/>
          <p:cNvSpPr/>
          <p:nvPr/>
        </p:nvSpPr>
        <p:spPr>
          <a:xfrm>
            <a:off x="2029767" y="3476730"/>
            <a:ext cx="3597310" cy="241160"/>
          </a:xfrm>
          <a:custGeom>
            <a:avLst/>
            <a:gdLst>
              <a:gd name="connsiteX0" fmla="*/ 0 w 3597310"/>
              <a:gd name="connsiteY0" fmla="*/ 241160 h 241160"/>
              <a:gd name="connsiteX1" fmla="*/ 2080009 w 3597310"/>
              <a:gd name="connsiteY1" fmla="*/ 221063 h 241160"/>
              <a:gd name="connsiteX2" fmla="*/ 3597310 w 3597310"/>
              <a:gd name="connsiteY2" fmla="*/ 0 h 241160"/>
            </a:gdLst>
            <a:ahLst/>
            <a:cxnLst>
              <a:cxn ang="0">
                <a:pos x="connsiteX0" y="connsiteY0"/>
              </a:cxn>
              <a:cxn ang="0">
                <a:pos x="connsiteX1" y="connsiteY1"/>
              </a:cxn>
              <a:cxn ang="0">
                <a:pos x="connsiteX2" y="connsiteY2"/>
              </a:cxn>
            </a:cxnLst>
            <a:rect l="l" t="t" r="r" b="b"/>
            <a:pathLst>
              <a:path w="3597310" h="241160">
                <a:moveTo>
                  <a:pt x="0" y="241160"/>
                </a:moveTo>
                <a:lnTo>
                  <a:pt x="2080009" y="221063"/>
                </a:lnTo>
                <a:cubicBezTo>
                  <a:pt x="2679561" y="180870"/>
                  <a:pt x="3138435" y="90435"/>
                  <a:pt x="3597310"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a:off x="152400" y="3860462"/>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4" name="Freeform 23"/>
          <p:cNvSpPr/>
          <p:nvPr/>
        </p:nvSpPr>
        <p:spPr>
          <a:xfrm>
            <a:off x="2019719" y="4129873"/>
            <a:ext cx="3938954" cy="281496"/>
          </a:xfrm>
          <a:custGeom>
            <a:avLst/>
            <a:gdLst>
              <a:gd name="connsiteX0" fmla="*/ 0 w 3938954"/>
              <a:gd name="connsiteY0" fmla="*/ 0 h 281496"/>
              <a:gd name="connsiteX1" fmla="*/ 2632668 w 3938954"/>
              <a:gd name="connsiteY1" fmla="*/ 281353 h 281496"/>
              <a:gd name="connsiteX2" fmla="*/ 3938954 w 3938954"/>
              <a:gd name="connsiteY2" fmla="*/ 30145 h 281496"/>
            </a:gdLst>
            <a:ahLst/>
            <a:cxnLst>
              <a:cxn ang="0">
                <a:pos x="connsiteX0" y="connsiteY0"/>
              </a:cxn>
              <a:cxn ang="0">
                <a:pos x="connsiteX1" y="connsiteY1"/>
              </a:cxn>
              <a:cxn ang="0">
                <a:pos x="connsiteX2" y="connsiteY2"/>
              </a:cxn>
            </a:cxnLst>
            <a:rect l="l" t="t" r="r" b="b"/>
            <a:pathLst>
              <a:path w="3938954" h="281496">
                <a:moveTo>
                  <a:pt x="0" y="0"/>
                </a:moveTo>
                <a:cubicBezTo>
                  <a:pt x="988088" y="138164"/>
                  <a:pt x="1976176" y="276329"/>
                  <a:pt x="2632668" y="281353"/>
                </a:cubicBezTo>
                <a:cubicBezTo>
                  <a:pt x="3289160" y="286377"/>
                  <a:pt x="3614057" y="158261"/>
                  <a:pt x="3938954" y="3014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Freeform 24"/>
          <p:cNvSpPr/>
          <p:nvPr/>
        </p:nvSpPr>
        <p:spPr>
          <a:xfrm>
            <a:off x="2009670" y="4119824"/>
            <a:ext cx="4793064" cy="401934"/>
          </a:xfrm>
          <a:custGeom>
            <a:avLst/>
            <a:gdLst>
              <a:gd name="connsiteX0" fmla="*/ 0 w 4793064"/>
              <a:gd name="connsiteY0" fmla="*/ 0 h 401934"/>
              <a:gd name="connsiteX1" fmla="*/ 3205425 w 4793064"/>
              <a:gd name="connsiteY1" fmla="*/ 401934 h 401934"/>
              <a:gd name="connsiteX2" fmla="*/ 4793064 w 4793064"/>
              <a:gd name="connsiteY2" fmla="*/ 0 h 401934"/>
            </a:gdLst>
            <a:ahLst/>
            <a:cxnLst>
              <a:cxn ang="0">
                <a:pos x="connsiteX0" y="connsiteY0"/>
              </a:cxn>
              <a:cxn ang="0">
                <a:pos x="connsiteX1" y="connsiteY1"/>
              </a:cxn>
              <a:cxn ang="0">
                <a:pos x="connsiteX2" y="connsiteY2"/>
              </a:cxn>
            </a:cxnLst>
            <a:rect l="l" t="t" r="r" b="b"/>
            <a:pathLst>
              <a:path w="4793064" h="401934">
                <a:moveTo>
                  <a:pt x="0" y="0"/>
                </a:moveTo>
                <a:cubicBezTo>
                  <a:pt x="1203290" y="200967"/>
                  <a:pt x="2406581" y="401934"/>
                  <a:pt x="3205425" y="401934"/>
                </a:cubicBezTo>
                <a:cubicBezTo>
                  <a:pt x="4004269" y="401934"/>
                  <a:pt x="4398666" y="200967"/>
                  <a:pt x="4793064"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152400" y="1981200"/>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cxnSp>
        <p:nvCxnSpPr>
          <p:cNvPr id="27" name="Straight Arrow Connector 26"/>
          <p:cNvCxnSpPr>
            <a:stCxn id="26" idx="3"/>
          </p:cNvCxnSpPr>
          <p:nvPr/>
        </p:nvCxnSpPr>
        <p:spPr>
          <a:xfrm>
            <a:off x="3288900" y="2150477"/>
            <a:ext cx="4449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52400" y="2579396"/>
            <a:ext cx="2184252"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a:t>
            </a:r>
            <a:endParaRPr lang="en-CA" sz="1600" dirty="0"/>
          </a:p>
        </p:txBody>
      </p:sp>
      <p:cxnSp>
        <p:nvCxnSpPr>
          <p:cNvPr id="32" name="Straight Arrow Connector 31"/>
          <p:cNvCxnSpPr>
            <a:stCxn id="30" idx="3"/>
          </p:cNvCxnSpPr>
          <p:nvPr/>
        </p:nvCxnSpPr>
        <p:spPr>
          <a:xfrm>
            <a:off x="2336652" y="2748673"/>
            <a:ext cx="4065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6257" y="2540913"/>
            <a:ext cx="973343" cy="430887"/>
          </a:xfrm>
          <a:prstGeom prst="rect">
            <a:avLst/>
          </a:prstGeom>
          <a:noFill/>
          <a:ln>
            <a:noFill/>
          </a:ln>
        </p:spPr>
        <p:txBody>
          <a:bodyPr wrap="none" rtlCol="0">
            <a:spAutoFit/>
          </a:bodyPr>
          <a:lstStyle/>
          <a:p>
            <a:r>
              <a:rPr lang="en-US" sz="1100" dirty="0" smtClean="0"/>
              <a:t>Non-standard</a:t>
            </a:r>
          </a:p>
          <a:p>
            <a:r>
              <a:rPr lang="en-US" sz="1100" dirty="0" smtClean="0"/>
              <a:t>word order</a:t>
            </a:r>
            <a:endParaRPr lang="en-CA" sz="1100" dirty="0"/>
          </a:p>
        </p:txBody>
      </p:sp>
      <p:sp>
        <p:nvSpPr>
          <p:cNvPr id="36" name="TextBox 35"/>
          <p:cNvSpPr txBox="1"/>
          <p:nvPr/>
        </p:nvSpPr>
        <p:spPr>
          <a:xfrm>
            <a:off x="50800" y="1710154"/>
            <a:ext cx="2395977"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8" name="Rectangle 27"/>
          <p:cNvSpPr/>
          <p:nvPr/>
        </p:nvSpPr>
        <p:spPr>
          <a:xfrm>
            <a:off x="63500" y="4876800"/>
            <a:ext cx="8928100" cy="646331"/>
          </a:xfrm>
          <a:prstGeom prst="rect">
            <a:avLst/>
          </a:prstGeom>
          <a:solidFill>
            <a:schemeClr val="bg1"/>
          </a:solidFill>
          <a:ln w="38100">
            <a:solidFill>
              <a:schemeClr val="tx1"/>
            </a:solidFill>
          </a:ln>
        </p:spPr>
        <p:txBody>
          <a:bodyPr wrap="square">
            <a:spAutoFit/>
          </a:bodyPr>
          <a:lstStyle/>
          <a:p>
            <a:r>
              <a:rPr lang="en-US" dirty="0"/>
              <a:t>In his first three responses to Delilah’s inquiries his responses were </a:t>
            </a:r>
            <a:r>
              <a:rPr lang="he-IL" dirty="0" smtClean="0">
                <a:latin typeface="SBL Hebrew" panose="02000000000000000000" pitchFamily="2" charset="-79"/>
                <a:cs typeface="SBL Hebrew" panose="02000000000000000000" pitchFamily="2" charset="-79"/>
              </a:rPr>
              <a:t>אִם-</a:t>
            </a:r>
            <a:r>
              <a:rPr lang="en-US" dirty="0" smtClean="0"/>
              <a:t> </a:t>
            </a:r>
            <a:r>
              <a:rPr lang="en-US" dirty="0" err="1" smtClean="0">
                <a:solidFill>
                  <a:srgbClr val="0000FF"/>
                </a:solidFill>
              </a:rPr>
              <a:t>yiqtols</a:t>
            </a:r>
            <a:r>
              <a:rPr lang="en-US" dirty="0"/>
              <a:t>: if they bind (vs. 7), if they bind (V. 11), and if you weave (V. 13). In contrast, we have here an </a:t>
            </a:r>
            <a:r>
              <a:rPr lang="he-IL" dirty="0" smtClean="0">
                <a:latin typeface="SBL Hebrew" panose="02000000000000000000" pitchFamily="2" charset="-79"/>
                <a:cs typeface="SBL Hebrew" panose="02000000000000000000" pitchFamily="2" charset="-79"/>
              </a:rPr>
              <a:t>אִם-</a:t>
            </a:r>
            <a:r>
              <a:rPr lang="en-US" dirty="0" smtClean="0"/>
              <a:t> </a:t>
            </a:r>
            <a:r>
              <a:rPr lang="en-US" dirty="0" err="1" smtClean="0">
                <a:solidFill>
                  <a:srgbClr val="FF0000"/>
                </a:solidFill>
              </a:rPr>
              <a:t>qatal</a:t>
            </a:r>
            <a:r>
              <a:rPr lang="en-US" dirty="0"/>
              <a:t>.</a:t>
            </a:r>
          </a:p>
        </p:txBody>
      </p:sp>
    </p:spTree>
    <p:extLst>
      <p:ext uri="{BB962C8B-B14F-4D97-AF65-F5344CB8AC3E}">
        <p14:creationId xmlns:p14="http://schemas.microsoft.com/office/powerpoint/2010/main" val="8735388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וַיַּגֶּד</a:t>
            </a:r>
            <a:r>
              <a:rPr lang="he-IL" dirty="0">
                <a:latin typeface="SBL Hebrew" pitchFamily="2" charset="-79"/>
                <a:cs typeface="SBL Hebrew" pitchFamily="2" charset="-79"/>
              </a:rPr>
              <a:t>־לָ֣הּ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לָהּ֙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מוֹרָה֙ </a:t>
            </a:r>
            <a:r>
              <a:rPr lang="he-IL" dirty="0">
                <a:latin typeface="SBL Hebrew" pitchFamily="2" charset="-79"/>
                <a:cs typeface="SBL Hebrew" pitchFamily="2" charset="-79"/>
              </a:rPr>
              <a:t>לֹֽא־</a:t>
            </a:r>
            <a:r>
              <a:rPr lang="he-IL" dirty="0">
                <a:solidFill>
                  <a:srgbClr val="FF0000"/>
                </a:solidFill>
                <a:latin typeface="SBL Hebrew" pitchFamily="2" charset="-79"/>
                <a:cs typeface="SBL Hebrew" pitchFamily="2" charset="-79"/>
              </a:rPr>
              <a:t>עָלָ֣ה</a:t>
            </a:r>
            <a:r>
              <a:rPr lang="he-IL" dirty="0">
                <a:latin typeface="SBL Hebrew" pitchFamily="2" charset="-79"/>
                <a:cs typeface="SBL Hebrew" pitchFamily="2" charset="-79"/>
              </a:rPr>
              <a:t> עַל־רֹאשִׁ֔י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כִּֽי־נְזִ֧יר </a:t>
            </a:r>
            <a:r>
              <a:rPr lang="he-IL" dirty="0">
                <a:latin typeface="SBL Hebrew" pitchFamily="2" charset="-79"/>
                <a:cs typeface="SBL Hebrew" pitchFamily="2" charset="-79"/>
              </a:rPr>
              <a:t>אֱלֹהִ֛ים אֲנִ֖י מִבֶּ֣טֶן אִמִּ֑י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FF0000"/>
                </a:solidFill>
                <a:latin typeface="SBL Hebrew" pitchFamily="2" charset="-79"/>
                <a:cs typeface="SBL Hebrew" pitchFamily="2" charset="-79"/>
              </a:rPr>
              <a:t>גֻּלַּ֙חְתִּי֙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מִמֶּ֣נִּי כֹחִ֔י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חָלִ֥יתִי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הָיִ֖יתִי</a:t>
            </a:r>
            <a:r>
              <a:rPr lang="he-IL" dirty="0">
                <a:latin typeface="SBL Hebrew" pitchFamily="2" charset="-79"/>
                <a:cs typeface="SBL Hebrew" pitchFamily="2" charset="-79"/>
              </a:rPr>
              <a:t> כְּכָל־הָאָדָֽם׃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371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408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2917950"/>
            <a:ext cx="2541593"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10" name="TextBox 9"/>
          <p:cNvSpPr txBox="1"/>
          <p:nvPr/>
        </p:nvSpPr>
        <p:spPr>
          <a:xfrm>
            <a:off x="152400" y="3183354"/>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sp>
        <p:nvSpPr>
          <p:cNvPr id="16" name="TextBox 15"/>
          <p:cNvSpPr txBox="1"/>
          <p:nvPr/>
        </p:nvSpPr>
        <p:spPr>
          <a:xfrm>
            <a:off x="152400" y="3521908"/>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0" name="Freeform 19"/>
          <p:cNvSpPr/>
          <p:nvPr/>
        </p:nvSpPr>
        <p:spPr>
          <a:xfrm>
            <a:off x="3305908" y="2986956"/>
            <a:ext cx="2833635" cy="258662"/>
          </a:xfrm>
          <a:custGeom>
            <a:avLst/>
            <a:gdLst>
              <a:gd name="connsiteX0" fmla="*/ 0 w 2833635"/>
              <a:gd name="connsiteY0" fmla="*/ 258662 h 258662"/>
              <a:gd name="connsiteX1" fmla="*/ 1065125 w 2833635"/>
              <a:gd name="connsiteY1" fmla="*/ 37598 h 258662"/>
              <a:gd name="connsiteX2" fmla="*/ 2029767 w 2833635"/>
              <a:gd name="connsiteY2" fmla="*/ 7453 h 258662"/>
              <a:gd name="connsiteX3" fmla="*/ 2833635 w 2833635"/>
              <a:gd name="connsiteY3" fmla="*/ 117985 h 258662"/>
            </a:gdLst>
            <a:ahLst/>
            <a:cxnLst>
              <a:cxn ang="0">
                <a:pos x="connsiteX0" y="connsiteY0"/>
              </a:cxn>
              <a:cxn ang="0">
                <a:pos x="connsiteX1" y="connsiteY1"/>
              </a:cxn>
              <a:cxn ang="0">
                <a:pos x="connsiteX2" y="connsiteY2"/>
              </a:cxn>
              <a:cxn ang="0">
                <a:pos x="connsiteX3" y="connsiteY3"/>
              </a:cxn>
            </a:cxnLst>
            <a:rect l="l" t="t" r="r" b="b"/>
            <a:pathLst>
              <a:path w="2833635" h="258662">
                <a:moveTo>
                  <a:pt x="0" y="258662"/>
                </a:moveTo>
                <a:cubicBezTo>
                  <a:pt x="363415" y="169064"/>
                  <a:pt x="726831" y="79466"/>
                  <a:pt x="1065125" y="37598"/>
                </a:cubicBezTo>
                <a:cubicBezTo>
                  <a:pt x="1403419" y="-4270"/>
                  <a:pt x="1735015" y="-5945"/>
                  <a:pt x="2029767" y="7453"/>
                </a:cubicBezTo>
                <a:cubicBezTo>
                  <a:pt x="2324519" y="20851"/>
                  <a:pt x="2579077" y="69418"/>
                  <a:pt x="2833635" y="11798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reeform 21"/>
          <p:cNvSpPr/>
          <p:nvPr/>
        </p:nvSpPr>
        <p:spPr>
          <a:xfrm>
            <a:off x="2029767" y="3476730"/>
            <a:ext cx="3597310" cy="241160"/>
          </a:xfrm>
          <a:custGeom>
            <a:avLst/>
            <a:gdLst>
              <a:gd name="connsiteX0" fmla="*/ 0 w 3597310"/>
              <a:gd name="connsiteY0" fmla="*/ 241160 h 241160"/>
              <a:gd name="connsiteX1" fmla="*/ 2080009 w 3597310"/>
              <a:gd name="connsiteY1" fmla="*/ 221063 h 241160"/>
              <a:gd name="connsiteX2" fmla="*/ 3597310 w 3597310"/>
              <a:gd name="connsiteY2" fmla="*/ 0 h 241160"/>
            </a:gdLst>
            <a:ahLst/>
            <a:cxnLst>
              <a:cxn ang="0">
                <a:pos x="connsiteX0" y="connsiteY0"/>
              </a:cxn>
              <a:cxn ang="0">
                <a:pos x="connsiteX1" y="connsiteY1"/>
              </a:cxn>
              <a:cxn ang="0">
                <a:pos x="connsiteX2" y="connsiteY2"/>
              </a:cxn>
            </a:cxnLst>
            <a:rect l="l" t="t" r="r" b="b"/>
            <a:pathLst>
              <a:path w="3597310" h="241160">
                <a:moveTo>
                  <a:pt x="0" y="241160"/>
                </a:moveTo>
                <a:lnTo>
                  <a:pt x="2080009" y="221063"/>
                </a:lnTo>
                <a:cubicBezTo>
                  <a:pt x="2679561" y="180870"/>
                  <a:pt x="3138435" y="90435"/>
                  <a:pt x="3597310"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a:off x="152400" y="3860462"/>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4" name="Freeform 23"/>
          <p:cNvSpPr/>
          <p:nvPr/>
        </p:nvSpPr>
        <p:spPr>
          <a:xfrm>
            <a:off x="2019719" y="4129873"/>
            <a:ext cx="3938954" cy="281496"/>
          </a:xfrm>
          <a:custGeom>
            <a:avLst/>
            <a:gdLst>
              <a:gd name="connsiteX0" fmla="*/ 0 w 3938954"/>
              <a:gd name="connsiteY0" fmla="*/ 0 h 281496"/>
              <a:gd name="connsiteX1" fmla="*/ 2632668 w 3938954"/>
              <a:gd name="connsiteY1" fmla="*/ 281353 h 281496"/>
              <a:gd name="connsiteX2" fmla="*/ 3938954 w 3938954"/>
              <a:gd name="connsiteY2" fmla="*/ 30145 h 281496"/>
            </a:gdLst>
            <a:ahLst/>
            <a:cxnLst>
              <a:cxn ang="0">
                <a:pos x="connsiteX0" y="connsiteY0"/>
              </a:cxn>
              <a:cxn ang="0">
                <a:pos x="connsiteX1" y="connsiteY1"/>
              </a:cxn>
              <a:cxn ang="0">
                <a:pos x="connsiteX2" y="connsiteY2"/>
              </a:cxn>
            </a:cxnLst>
            <a:rect l="l" t="t" r="r" b="b"/>
            <a:pathLst>
              <a:path w="3938954" h="281496">
                <a:moveTo>
                  <a:pt x="0" y="0"/>
                </a:moveTo>
                <a:cubicBezTo>
                  <a:pt x="988088" y="138164"/>
                  <a:pt x="1976176" y="276329"/>
                  <a:pt x="2632668" y="281353"/>
                </a:cubicBezTo>
                <a:cubicBezTo>
                  <a:pt x="3289160" y="286377"/>
                  <a:pt x="3614057" y="158261"/>
                  <a:pt x="3938954" y="3014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Freeform 24"/>
          <p:cNvSpPr/>
          <p:nvPr/>
        </p:nvSpPr>
        <p:spPr>
          <a:xfrm>
            <a:off x="2009670" y="4119824"/>
            <a:ext cx="4793064" cy="401934"/>
          </a:xfrm>
          <a:custGeom>
            <a:avLst/>
            <a:gdLst>
              <a:gd name="connsiteX0" fmla="*/ 0 w 4793064"/>
              <a:gd name="connsiteY0" fmla="*/ 0 h 401934"/>
              <a:gd name="connsiteX1" fmla="*/ 3205425 w 4793064"/>
              <a:gd name="connsiteY1" fmla="*/ 401934 h 401934"/>
              <a:gd name="connsiteX2" fmla="*/ 4793064 w 4793064"/>
              <a:gd name="connsiteY2" fmla="*/ 0 h 401934"/>
            </a:gdLst>
            <a:ahLst/>
            <a:cxnLst>
              <a:cxn ang="0">
                <a:pos x="connsiteX0" y="connsiteY0"/>
              </a:cxn>
              <a:cxn ang="0">
                <a:pos x="connsiteX1" y="connsiteY1"/>
              </a:cxn>
              <a:cxn ang="0">
                <a:pos x="connsiteX2" y="connsiteY2"/>
              </a:cxn>
            </a:cxnLst>
            <a:rect l="l" t="t" r="r" b="b"/>
            <a:pathLst>
              <a:path w="4793064" h="401934">
                <a:moveTo>
                  <a:pt x="0" y="0"/>
                </a:moveTo>
                <a:cubicBezTo>
                  <a:pt x="1203290" y="200967"/>
                  <a:pt x="2406581" y="401934"/>
                  <a:pt x="3205425" y="401934"/>
                </a:cubicBezTo>
                <a:cubicBezTo>
                  <a:pt x="4004269" y="401934"/>
                  <a:pt x="4398666" y="200967"/>
                  <a:pt x="4793064"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152400" y="1981200"/>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cxnSp>
        <p:nvCxnSpPr>
          <p:cNvPr id="27" name="Straight Arrow Connector 26"/>
          <p:cNvCxnSpPr>
            <a:stCxn id="26" idx="3"/>
          </p:cNvCxnSpPr>
          <p:nvPr/>
        </p:nvCxnSpPr>
        <p:spPr>
          <a:xfrm>
            <a:off x="3288900" y="2150477"/>
            <a:ext cx="4449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52400" y="2579396"/>
            <a:ext cx="2184252"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a:t>
            </a:r>
            <a:endParaRPr lang="en-CA" sz="1600" dirty="0"/>
          </a:p>
        </p:txBody>
      </p:sp>
      <p:cxnSp>
        <p:nvCxnSpPr>
          <p:cNvPr id="32" name="Straight Arrow Connector 31"/>
          <p:cNvCxnSpPr>
            <a:stCxn id="30" idx="3"/>
          </p:cNvCxnSpPr>
          <p:nvPr/>
        </p:nvCxnSpPr>
        <p:spPr>
          <a:xfrm>
            <a:off x="2336652" y="2748673"/>
            <a:ext cx="4065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6257" y="2540913"/>
            <a:ext cx="973343" cy="430887"/>
          </a:xfrm>
          <a:prstGeom prst="rect">
            <a:avLst/>
          </a:prstGeom>
          <a:noFill/>
          <a:ln>
            <a:noFill/>
          </a:ln>
        </p:spPr>
        <p:txBody>
          <a:bodyPr wrap="none" rtlCol="0">
            <a:spAutoFit/>
          </a:bodyPr>
          <a:lstStyle/>
          <a:p>
            <a:r>
              <a:rPr lang="en-US" sz="1100" dirty="0" smtClean="0"/>
              <a:t>Non-standard</a:t>
            </a:r>
          </a:p>
          <a:p>
            <a:r>
              <a:rPr lang="en-US" sz="1100" dirty="0" smtClean="0"/>
              <a:t>word order</a:t>
            </a:r>
            <a:endParaRPr lang="en-CA" sz="1100" dirty="0"/>
          </a:p>
        </p:txBody>
      </p:sp>
      <p:sp>
        <p:nvSpPr>
          <p:cNvPr id="36" name="TextBox 35"/>
          <p:cNvSpPr txBox="1"/>
          <p:nvPr/>
        </p:nvSpPr>
        <p:spPr>
          <a:xfrm>
            <a:off x="50800" y="1710154"/>
            <a:ext cx="2395977"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8" name="Rectangle 27"/>
          <p:cNvSpPr/>
          <p:nvPr/>
        </p:nvSpPr>
        <p:spPr>
          <a:xfrm>
            <a:off x="63500" y="4876800"/>
            <a:ext cx="8928100" cy="923330"/>
          </a:xfrm>
          <a:prstGeom prst="rect">
            <a:avLst/>
          </a:prstGeom>
          <a:solidFill>
            <a:schemeClr val="bg1"/>
          </a:solidFill>
          <a:ln w="38100">
            <a:solidFill>
              <a:schemeClr val="tx1"/>
            </a:solidFill>
          </a:ln>
        </p:spPr>
        <p:txBody>
          <a:bodyPr wrap="square">
            <a:spAutoFit/>
          </a:bodyPr>
          <a:lstStyle/>
          <a:p>
            <a:r>
              <a:rPr lang="en-US" dirty="0"/>
              <a:t>Samson is making it clear that the secret to conquering him does not lie in what others do to him. Rather he can only be bound if he will in some way be a changed man. Remember that the </a:t>
            </a:r>
            <a:r>
              <a:rPr lang="en-US" dirty="0" err="1">
                <a:solidFill>
                  <a:srgbClr val="FF0000"/>
                </a:solidFill>
              </a:rPr>
              <a:t>qatal</a:t>
            </a:r>
            <a:r>
              <a:rPr lang="en-US" dirty="0">
                <a:solidFill>
                  <a:srgbClr val="FF0000"/>
                </a:solidFill>
              </a:rPr>
              <a:t> </a:t>
            </a:r>
            <a:r>
              <a:rPr lang="en-US" dirty="0"/>
              <a:t>is the form used to pin an attribute on its subject. </a:t>
            </a:r>
          </a:p>
        </p:txBody>
      </p:sp>
    </p:spTree>
    <p:extLst>
      <p:ext uri="{BB962C8B-B14F-4D97-AF65-F5344CB8AC3E}">
        <p14:creationId xmlns:p14="http://schemas.microsoft.com/office/powerpoint/2010/main" val="25925512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וַיַּגֶּד</a:t>
            </a:r>
            <a:r>
              <a:rPr lang="he-IL" dirty="0">
                <a:latin typeface="SBL Hebrew" pitchFamily="2" charset="-79"/>
                <a:cs typeface="SBL Hebrew" pitchFamily="2" charset="-79"/>
              </a:rPr>
              <a:t>־לָ֣הּ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לָהּ֙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מוֹרָה֙ </a:t>
            </a:r>
            <a:r>
              <a:rPr lang="he-IL" dirty="0">
                <a:latin typeface="SBL Hebrew" pitchFamily="2" charset="-79"/>
                <a:cs typeface="SBL Hebrew" pitchFamily="2" charset="-79"/>
              </a:rPr>
              <a:t>לֹֽא־</a:t>
            </a:r>
            <a:r>
              <a:rPr lang="he-IL" dirty="0">
                <a:solidFill>
                  <a:srgbClr val="FF0000"/>
                </a:solidFill>
                <a:latin typeface="SBL Hebrew" pitchFamily="2" charset="-79"/>
                <a:cs typeface="SBL Hebrew" pitchFamily="2" charset="-79"/>
              </a:rPr>
              <a:t>עָלָ֣ה</a:t>
            </a:r>
            <a:r>
              <a:rPr lang="he-IL" dirty="0">
                <a:latin typeface="SBL Hebrew" pitchFamily="2" charset="-79"/>
                <a:cs typeface="SBL Hebrew" pitchFamily="2" charset="-79"/>
              </a:rPr>
              <a:t> עַל־רֹאשִׁ֔י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כִּֽי־נְזִ֧יר </a:t>
            </a:r>
            <a:r>
              <a:rPr lang="he-IL" dirty="0">
                <a:latin typeface="SBL Hebrew" pitchFamily="2" charset="-79"/>
                <a:cs typeface="SBL Hebrew" pitchFamily="2" charset="-79"/>
              </a:rPr>
              <a:t>אֱלֹהִ֛ים אֲנִ֖י מִבֶּ֣טֶן אִמִּ֑י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FF0000"/>
                </a:solidFill>
                <a:latin typeface="SBL Hebrew" pitchFamily="2" charset="-79"/>
                <a:cs typeface="SBL Hebrew" pitchFamily="2" charset="-79"/>
              </a:rPr>
              <a:t>גֻּלַּ֙חְתִּי֙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מִמֶּ֣נִּי כֹחִ֔י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חָלִ֥יתִי</a:t>
            </a:r>
            <a:r>
              <a:rPr lang="he-IL" dirty="0" smtClean="0">
                <a:latin typeface="SBL Hebrew" pitchFamily="2" charset="-79"/>
                <a:cs typeface="SBL Hebrew" pitchFamily="2" charset="-79"/>
              </a:rPr>
              <a:t> </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הָיִ֖יתִי</a:t>
            </a:r>
            <a:r>
              <a:rPr lang="he-IL" dirty="0">
                <a:latin typeface="SBL Hebrew" pitchFamily="2" charset="-79"/>
                <a:cs typeface="SBL Hebrew" pitchFamily="2" charset="-79"/>
              </a:rPr>
              <a:t> כְּכָל־הָאָדָֽם׃ </a:t>
            </a:r>
            <a:endParaRPr lang="en-US" dirty="0" smtClean="0">
              <a:latin typeface="SBL Hebrew" pitchFamily="2" charset="-79"/>
              <a:cs typeface="SBL Hebrew" pitchFamily="2" charset="-79"/>
            </a:endParaRPr>
          </a:p>
        </p:txBody>
      </p:sp>
      <p:sp>
        <p:nvSpPr>
          <p:cNvPr id="4" name="TextBox 3"/>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7" name="TextBox 6"/>
          <p:cNvSpPr txBox="1"/>
          <p:nvPr/>
        </p:nvSpPr>
        <p:spPr>
          <a:xfrm>
            <a:off x="152400" y="1371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1540877"/>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2917950"/>
            <a:ext cx="2541593"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10" name="TextBox 9"/>
          <p:cNvSpPr txBox="1"/>
          <p:nvPr/>
        </p:nvSpPr>
        <p:spPr>
          <a:xfrm>
            <a:off x="152400" y="3183354"/>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sp>
        <p:nvSpPr>
          <p:cNvPr id="16" name="TextBox 15"/>
          <p:cNvSpPr txBox="1"/>
          <p:nvPr/>
        </p:nvSpPr>
        <p:spPr>
          <a:xfrm>
            <a:off x="152400" y="3521908"/>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0" name="Freeform 19"/>
          <p:cNvSpPr/>
          <p:nvPr/>
        </p:nvSpPr>
        <p:spPr>
          <a:xfrm>
            <a:off x="3305908" y="2986956"/>
            <a:ext cx="2833635" cy="258662"/>
          </a:xfrm>
          <a:custGeom>
            <a:avLst/>
            <a:gdLst>
              <a:gd name="connsiteX0" fmla="*/ 0 w 2833635"/>
              <a:gd name="connsiteY0" fmla="*/ 258662 h 258662"/>
              <a:gd name="connsiteX1" fmla="*/ 1065125 w 2833635"/>
              <a:gd name="connsiteY1" fmla="*/ 37598 h 258662"/>
              <a:gd name="connsiteX2" fmla="*/ 2029767 w 2833635"/>
              <a:gd name="connsiteY2" fmla="*/ 7453 h 258662"/>
              <a:gd name="connsiteX3" fmla="*/ 2833635 w 2833635"/>
              <a:gd name="connsiteY3" fmla="*/ 117985 h 258662"/>
            </a:gdLst>
            <a:ahLst/>
            <a:cxnLst>
              <a:cxn ang="0">
                <a:pos x="connsiteX0" y="connsiteY0"/>
              </a:cxn>
              <a:cxn ang="0">
                <a:pos x="connsiteX1" y="connsiteY1"/>
              </a:cxn>
              <a:cxn ang="0">
                <a:pos x="connsiteX2" y="connsiteY2"/>
              </a:cxn>
              <a:cxn ang="0">
                <a:pos x="connsiteX3" y="connsiteY3"/>
              </a:cxn>
            </a:cxnLst>
            <a:rect l="l" t="t" r="r" b="b"/>
            <a:pathLst>
              <a:path w="2833635" h="258662">
                <a:moveTo>
                  <a:pt x="0" y="258662"/>
                </a:moveTo>
                <a:cubicBezTo>
                  <a:pt x="363415" y="169064"/>
                  <a:pt x="726831" y="79466"/>
                  <a:pt x="1065125" y="37598"/>
                </a:cubicBezTo>
                <a:cubicBezTo>
                  <a:pt x="1403419" y="-4270"/>
                  <a:pt x="1735015" y="-5945"/>
                  <a:pt x="2029767" y="7453"/>
                </a:cubicBezTo>
                <a:cubicBezTo>
                  <a:pt x="2324519" y="20851"/>
                  <a:pt x="2579077" y="69418"/>
                  <a:pt x="2833635" y="11798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Freeform 21"/>
          <p:cNvSpPr/>
          <p:nvPr/>
        </p:nvSpPr>
        <p:spPr>
          <a:xfrm>
            <a:off x="2029767" y="3476730"/>
            <a:ext cx="3597310" cy="241160"/>
          </a:xfrm>
          <a:custGeom>
            <a:avLst/>
            <a:gdLst>
              <a:gd name="connsiteX0" fmla="*/ 0 w 3597310"/>
              <a:gd name="connsiteY0" fmla="*/ 241160 h 241160"/>
              <a:gd name="connsiteX1" fmla="*/ 2080009 w 3597310"/>
              <a:gd name="connsiteY1" fmla="*/ 221063 h 241160"/>
              <a:gd name="connsiteX2" fmla="*/ 3597310 w 3597310"/>
              <a:gd name="connsiteY2" fmla="*/ 0 h 241160"/>
            </a:gdLst>
            <a:ahLst/>
            <a:cxnLst>
              <a:cxn ang="0">
                <a:pos x="connsiteX0" y="connsiteY0"/>
              </a:cxn>
              <a:cxn ang="0">
                <a:pos x="connsiteX1" y="connsiteY1"/>
              </a:cxn>
              <a:cxn ang="0">
                <a:pos x="connsiteX2" y="connsiteY2"/>
              </a:cxn>
            </a:cxnLst>
            <a:rect l="l" t="t" r="r" b="b"/>
            <a:pathLst>
              <a:path w="3597310" h="241160">
                <a:moveTo>
                  <a:pt x="0" y="241160"/>
                </a:moveTo>
                <a:lnTo>
                  <a:pt x="2080009" y="221063"/>
                </a:lnTo>
                <a:cubicBezTo>
                  <a:pt x="2679561" y="180870"/>
                  <a:pt x="3138435" y="90435"/>
                  <a:pt x="3597310"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a:off x="152400" y="3860462"/>
            <a:ext cx="186230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t>We</a:t>
            </a:r>
            <a:r>
              <a:rPr lang="en-US" sz="1600" dirty="0" err="1" smtClean="0">
                <a:solidFill>
                  <a:srgbClr val="FF0000"/>
                </a:solidFill>
              </a:rPr>
              <a:t>Qatal</a:t>
            </a:r>
            <a:endParaRPr lang="en-CA" sz="1600" dirty="0"/>
          </a:p>
        </p:txBody>
      </p:sp>
      <p:sp>
        <p:nvSpPr>
          <p:cNvPr id="24" name="Freeform 23"/>
          <p:cNvSpPr/>
          <p:nvPr/>
        </p:nvSpPr>
        <p:spPr>
          <a:xfrm>
            <a:off x="2019719" y="4129873"/>
            <a:ext cx="3938954" cy="281496"/>
          </a:xfrm>
          <a:custGeom>
            <a:avLst/>
            <a:gdLst>
              <a:gd name="connsiteX0" fmla="*/ 0 w 3938954"/>
              <a:gd name="connsiteY0" fmla="*/ 0 h 281496"/>
              <a:gd name="connsiteX1" fmla="*/ 2632668 w 3938954"/>
              <a:gd name="connsiteY1" fmla="*/ 281353 h 281496"/>
              <a:gd name="connsiteX2" fmla="*/ 3938954 w 3938954"/>
              <a:gd name="connsiteY2" fmla="*/ 30145 h 281496"/>
            </a:gdLst>
            <a:ahLst/>
            <a:cxnLst>
              <a:cxn ang="0">
                <a:pos x="connsiteX0" y="connsiteY0"/>
              </a:cxn>
              <a:cxn ang="0">
                <a:pos x="connsiteX1" y="connsiteY1"/>
              </a:cxn>
              <a:cxn ang="0">
                <a:pos x="connsiteX2" y="connsiteY2"/>
              </a:cxn>
            </a:cxnLst>
            <a:rect l="l" t="t" r="r" b="b"/>
            <a:pathLst>
              <a:path w="3938954" h="281496">
                <a:moveTo>
                  <a:pt x="0" y="0"/>
                </a:moveTo>
                <a:cubicBezTo>
                  <a:pt x="988088" y="138164"/>
                  <a:pt x="1976176" y="276329"/>
                  <a:pt x="2632668" y="281353"/>
                </a:cubicBezTo>
                <a:cubicBezTo>
                  <a:pt x="3289160" y="286377"/>
                  <a:pt x="3614057" y="158261"/>
                  <a:pt x="3938954" y="30145"/>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5" name="Freeform 24"/>
          <p:cNvSpPr/>
          <p:nvPr/>
        </p:nvSpPr>
        <p:spPr>
          <a:xfrm>
            <a:off x="2009670" y="4119824"/>
            <a:ext cx="4793064" cy="401934"/>
          </a:xfrm>
          <a:custGeom>
            <a:avLst/>
            <a:gdLst>
              <a:gd name="connsiteX0" fmla="*/ 0 w 4793064"/>
              <a:gd name="connsiteY0" fmla="*/ 0 h 401934"/>
              <a:gd name="connsiteX1" fmla="*/ 3205425 w 4793064"/>
              <a:gd name="connsiteY1" fmla="*/ 401934 h 401934"/>
              <a:gd name="connsiteX2" fmla="*/ 4793064 w 4793064"/>
              <a:gd name="connsiteY2" fmla="*/ 0 h 401934"/>
            </a:gdLst>
            <a:ahLst/>
            <a:cxnLst>
              <a:cxn ang="0">
                <a:pos x="connsiteX0" y="connsiteY0"/>
              </a:cxn>
              <a:cxn ang="0">
                <a:pos x="connsiteX1" y="connsiteY1"/>
              </a:cxn>
              <a:cxn ang="0">
                <a:pos x="connsiteX2" y="connsiteY2"/>
              </a:cxn>
            </a:cxnLst>
            <a:rect l="l" t="t" r="r" b="b"/>
            <a:pathLst>
              <a:path w="4793064" h="401934">
                <a:moveTo>
                  <a:pt x="0" y="0"/>
                </a:moveTo>
                <a:cubicBezTo>
                  <a:pt x="1203290" y="200967"/>
                  <a:pt x="2406581" y="401934"/>
                  <a:pt x="3205425" y="401934"/>
                </a:cubicBezTo>
                <a:cubicBezTo>
                  <a:pt x="4004269" y="401934"/>
                  <a:pt x="4398666" y="200967"/>
                  <a:pt x="4793064"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6" name="TextBox 25"/>
          <p:cNvSpPr txBox="1"/>
          <p:nvPr/>
        </p:nvSpPr>
        <p:spPr>
          <a:xfrm>
            <a:off x="152400" y="1981200"/>
            <a:ext cx="3136500" cy="338554"/>
          </a:xfrm>
          <a:prstGeom prst="rect">
            <a:avLst/>
          </a:prstGeom>
          <a:noFill/>
          <a:ln>
            <a:solidFill>
              <a:schemeClr val="tx1"/>
            </a:solidFill>
          </a:ln>
        </p:spPr>
        <p:txBody>
          <a:bodyPr wrap="none" rtlCol="0">
            <a:spAutoFit/>
          </a:bodyPr>
          <a:lstStyle/>
          <a:p>
            <a:r>
              <a:rPr lang="en-US" sz="1600" dirty="0" smtClean="0"/>
              <a:t>[Offline] X-</a:t>
            </a:r>
            <a:r>
              <a:rPr lang="en-US" sz="1600" dirty="0" err="1" smtClean="0">
                <a:solidFill>
                  <a:srgbClr val="FF0000"/>
                </a:solidFill>
              </a:rPr>
              <a:t>Qatal</a:t>
            </a:r>
            <a:r>
              <a:rPr lang="en-US" sz="1600" dirty="0" smtClean="0"/>
              <a:t>: emphasis on state</a:t>
            </a:r>
            <a:endParaRPr lang="en-CA" sz="1600" dirty="0"/>
          </a:p>
        </p:txBody>
      </p:sp>
      <p:cxnSp>
        <p:nvCxnSpPr>
          <p:cNvPr id="27" name="Straight Arrow Connector 26"/>
          <p:cNvCxnSpPr>
            <a:stCxn id="26" idx="3"/>
          </p:cNvCxnSpPr>
          <p:nvPr/>
        </p:nvCxnSpPr>
        <p:spPr>
          <a:xfrm>
            <a:off x="3288900" y="2150477"/>
            <a:ext cx="4449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52400" y="2579396"/>
            <a:ext cx="2184252"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a:t>
            </a:r>
            <a:endParaRPr lang="en-CA" sz="1600" dirty="0"/>
          </a:p>
        </p:txBody>
      </p:sp>
      <p:cxnSp>
        <p:nvCxnSpPr>
          <p:cNvPr id="32" name="Straight Arrow Connector 31"/>
          <p:cNvCxnSpPr>
            <a:stCxn id="30" idx="3"/>
          </p:cNvCxnSpPr>
          <p:nvPr/>
        </p:nvCxnSpPr>
        <p:spPr>
          <a:xfrm>
            <a:off x="2336652" y="2748673"/>
            <a:ext cx="40654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256257" y="2540913"/>
            <a:ext cx="973343" cy="430887"/>
          </a:xfrm>
          <a:prstGeom prst="rect">
            <a:avLst/>
          </a:prstGeom>
          <a:noFill/>
          <a:ln>
            <a:noFill/>
          </a:ln>
        </p:spPr>
        <p:txBody>
          <a:bodyPr wrap="none" rtlCol="0">
            <a:spAutoFit/>
          </a:bodyPr>
          <a:lstStyle/>
          <a:p>
            <a:r>
              <a:rPr lang="en-US" sz="1100" dirty="0" smtClean="0"/>
              <a:t>Non-standard</a:t>
            </a:r>
          </a:p>
          <a:p>
            <a:r>
              <a:rPr lang="en-US" sz="1100" dirty="0" smtClean="0"/>
              <a:t>word order</a:t>
            </a:r>
            <a:endParaRPr lang="en-CA" sz="1100" dirty="0"/>
          </a:p>
        </p:txBody>
      </p:sp>
      <p:sp>
        <p:nvSpPr>
          <p:cNvPr id="36" name="TextBox 35"/>
          <p:cNvSpPr txBox="1"/>
          <p:nvPr/>
        </p:nvSpPr>
        <p:spPr>
          <a:xfrm>
            <a:off x="50800" y="1710154"/>
            <a:ext cx="2395977"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8" name="Rectangle 27"/>
          <p:cNvSpPr/>
          <p:nvPr/>
        </p:nvSpPr>
        <p:spPr>
          <a:xfrm>
            <a:off x="63500" y="4876800"/>
            <a:ext cx="8928100" cy="1477328"/>
          </a:xfrm>
          <a:prstGeom prst="rect">
            <a:avLst/>
          </a:prstGeom>
          <a:solidFill>
            <a:schemeClr val="bg1"/>
          </a:solidFill>
          <a:ln w="38100">
            <a:solidFill>
              <a:schemeClr val="tx1"/>
            </a:solidFill>
          </a:ln>
        </p:spPr>
        <p:txBody>
          <a:bodyPr wrap="square">
            <a:spAutoFit/>
          </a:bodyPr>
          <a:lstStyle/>
          <a:p>
            <a:r>
              <a:rPr lang="en-US" dirty="0"/>
              <a:t>Our understanding is that shaved becomes the attribute of Samson. He is then weak, not because he has lost some mystical power in his hair. He has lost his holy identity. The hair is one of the marks of his consecration to YHWH. Whereas the narrator earlier avoided the </a:t>
            </a:r>
            <a:r>
              <a:rPr lang="en-US" dirty="0" err="1">
                <a:solidFill>
                  <a:srgbClr val="FF0000"/>
                </a:solidFill>
              </a:rPr>
              <a:t>qatal</a:t>
            </a:r>
            <a:r>
              <a:rPr lang="en-US" dirty="0">
                <a:solidFill>
                  <a:srgbClr val="FF0000"/>
                </a:solidFill>
              </a:rPr>
              <a:t> </a:t>
            </a:r>
            <a:r>
              <a:rPr lang="en-US" dirty="0"/>
              <a:t>form when describing Samson’s love for Delilah, here Samson himself uses the </a:t>
            </a:r>
            <a:r>
              <a:rPr lang="en-US" dirty="0" err="1">
                <a:solidFill>
                  <a:srgbClr val="FF0000"/>
                </a:solidFill>
              </a:rPr>
              <a:t>qatal</a:t>
            </a:r>
            <a:r>
              <a:rPr lang="en-US" dirty="0">
                <a:solidFill>
                  <a:srgbClr val="FF0000"/>
                </a:solidFill>
              </a:rPr>
              <a:t> </a:t>
            </a:r>
            <a:r>
              <a:rPr lang="en-US" dirty="0"/>
              <a:t>form in revealing the secret of his strength, his holy identity.</a:t>
            </a:r>
          </a:p>
        </p:txBody>
      </p:sp>
    </p:spTree>
    <p:extLst>
      <p:ext uri="{BB962C8B-B14F-4D97-AF65-F5344CB8AC3E}">
        <p14:creationId xmlns:p14="http://schemas.microsoft.com/office/powerpoint/2010/main" val="19448378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וַתֵּ֣רֶא דְלִילָ֗ה כִּֽי־הִגִּ֣יד לָהּ֮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וַתִּשְׁלַ֡ח וַתִּקְרָא֩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עֲל֣וּ </a:t>
            </a:r>
            <a:r>
              <a:rPr lang="he-IL" dirty="0">
                <a:latin typeface="SBL Hebrew" pitchFamily="2" charset="-79"/>
                <a:cs typeface="SBL Hebrew" pitchFamily="2" charset="-79"/>
              </a:rPr>
              <a:t>הַפַּ֔עַם כִּֽי־הִגִּ֥יד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וְעָל֤וּ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וַיַּעֲל֥וּ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Tree>
    <p:extLst>
      <p:ext uri="{BB962C8B-B14F-4D97-AF65-F5344CB8AC3E}">
        <p14:creationId xmlns:p14="http://schemas.microsoft.com/office/powerpoint/2010/main" val="1211126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92804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09600" y="2989376"/>
            <a:ext cx="1557671" cy="400110"/>
          </a:xfrm>
          <a:prstGeom prst="rect">
            <a:avLst/>
          </a:prstGeom>
          <a:noFill/>
          <a:ln>
            <a:noFill/>
          </a:ln>
        </p:spPr>
        <p:txBody>
          <a:bodyPr wrap="none" rtlCol="0">
            <a:spAutoFit/>
          </a:bodyPr>
          <a:lstStyle/>
          <a:p>
            <a:r>
              <a:rPr lang="en-US" sz="2000" b="1" dirty="0" smtClean="0">
                <a:solidFill>
                  <a:srgbClr val="FF0000"/>
                </a:solidFill>
              </a:rPr>
              <a:t>What is this?</a:t>
            </a:r>
            <a:endParaRPr lang="en-CA" sz="2000" b="1" dirty="0">
              <a:solidFill>
                <a:srgbClr val="FF0000"/>
              </a:solidFill>
            </a:endParaRPr>
          </a:p>
        </p:txBody>
      </p:sp>
      <p:sp>
        <p:nvSpPr>
          <p:cNvPr id="10" name="Freeform 9"/>
          <p:cNvSpPr/>
          <p:nvPr/>
        </p:nvSpPr>
        <p:spPr>
          <a:xfrm>
            <a:off x="2135508" y="2914022"/>
            <a:ext cx="5893126" cy="281354"/>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1905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14576975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09600" y="2989376"/>
            <a:ext cx="1557671" cy="400110"/>
          </a:xfrm>
          <a:prstGeom prst="rect">
            <a:avLst/>
          </a:prstGeom>
          <a:noFill/>
          <a:ln>
            <a:noFill/>
          </a:ln>
        </p:spPr>
        <p:txBody>
          <a:bodyPr wrap="none" rtlCol="0">
            <a:spAutoFit/>
          </a:bodyPr>
          <a:lstStyle/>
          <a:p>
            <a:r>
              <a:rPr lang="en-US" sz="2000" b="1" dirty="0" smtClean="0">
                <a:solidFill>
                  <a:srgbClr val="FF0000"/>
                </a:solidFill>
              </a:rPr>
              <a:t>What is this?</a:t>
            </a:r>
            <a:endParaRPr lang="en-CA" sz="2000" b="1" dirty="0">
              <a:solidFill>
                <a:srgbClr val="FF0000"/>
              </a:solidFill>
            </a:endParaRPr>
          </a:p>
        </p:txBody>
      </p:sp>
      <p:sp>
        <p:nvSpPr>
          <p:cNvPr id="23" name="TextBox 22"/>
          <p:cNvSpPr txBox="1"/>
          <p:nvPr/>
        </p:nvSpPr>
        <p:spPr>
          <a:xfrm>
            <a:off x="647938" y="3316069"/>
            <a:ext cx="1519333" cy="461665"/>
          </a:xfrm>
          <a:prstGeom prst="rect">
            <a:avLst/>
          </a:prstGeom>
          <a:noFill/>
          <a:ln>
            <a:noFill/>
          </a:ln>
        </p:spPr>
        <p:txBody>
          <a:bodyPr wrap="square" rtlCol="0">
            <a:spAutoFit/>
          </a:bodyPr>
          <a:lstStyle/>
          <a:p>
            <a:r>
              <a:rPr lang="en-US" sz="1200" dirty="0" smtClean="0">
                <a:solidFill>
                  <a:srgbClr val="FF0000"/>
                </a:solidFill>
              </a:rPr>
              <a:t>Mainline or offline? </a:t>
            </a:r>
          </a:p>
          <a:p>
            <a:r>
              <a:rPr lang="en-US" sz="1200" dirty="0" smtClean="0">
                <a:solidFill>
                  <a:srgbClr val="FF0000"/>
                </a:solidFill>
              </a:rPr>
              <a:t>What genre?</a:t>
            </a:r>
          </a:p>
        </p:txBody>
      </p:sp>
      <p:sp>
        <p:nvSpPr>
          <p:cNvPr id="10" name="Freeform 9"/>
          <p:cNvSpPr/>
          <p:nvPr/>
        </p:nvSpPr>
        <p:spPr>
          <a:xfrm>
            <a:off x="2135508" y="2914022"/>
            <a:ext cx="5893126" cy="281354"/>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1905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1539754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609600" y="2989376"/>
            <a:ext cx="1557671" cy="400110"/>
          </a:xfrm>
          <a:prstGeom prst="rect">
            <a:avLst/>
          </a:prstGeom>
          <a:noFill/>
          <a:ln>
            <a:noFill/>
          </a:ln>
        </p:spPr>
        <p:txBody>
          <a:bodyPr wrap="none" rtlCol="0">
            <a:spAutoFit/>
          </a:bodyPr>
          <a:lstStyle/>
          <a:p>
            <a:r>
              <a:rPr lang="en-US" sz="2000" b="1" dirty="0" smtClean="0">
                <a:solidFill>
                  <a:srgbClr val="FF0000"/>
                </a:solidFill>
              </a:rPr>
              <a:t>What is this?</a:t>
            </a:r>
            <a:endParaRPr lang="en-CA" sz="2000" b="1" dirty="0">
              <a:solidFill>
                <a:srgbClr val="FF0000"/>
              </a:solidFill>
            </a:endParaRPr>
          </a:p>
        </p:txBody>
      </p:sp>
      <p:sp>
        <p:nvSpPr>
          <p:cNvPr id="23" name="TextBox 22"/>
          <p:cNvSpPr txBox="1"/>
          <p:nvPr/>
        </p:nvSpPr>
        <p:spPr>
          <a:xfrm>
            <a:off x="647938" y="3316069"/>
            <a:ext cx="1519333" cy="461665"/>
          </a:xfrm>
          <a:prstGeom prst="rect">
            <a:avLst/>
          </a:prstGeom>
          <a:noFill/>
          <a:ln>
            <a:noFill/>
          </a:ln>
        </p:spPr>
        <p:txBody>
          <a:bodyPr wrap="square" rtlCol="0">
            <a:spAutoFit/>
          </a:bodyPr>
          <a:lstStyle/>
          <a:p>
            <a:r>
              <a:rPr lang="en-US" sz="1200" dirty="0" smtClean="0">
                <a:solidFill>
                  <a:srgbClr val="FF0000"/>
                </a:solidFill>
              </a:rPr>
              <a:t>Mainline or offline? </a:t>
            </a:r>
          </a:p>
          <a:p>
            <a:r>
              <a:rPr lang="en-US" sz="1200" dirty="0" smtClean="0">
                <a:solidFill>
                  <a:srgbClr val="FF0000"/>
                </a:solidFill>
              </a:rPr>
              <a:t>What genre?</a:t>
            </a:r>
          </a:p>
        </p:txBody>
      </p:sp>
      <p:sp>
        <p:nvSpPr>
          <p:cNvPr id="10" name="Freeform 9"/>
          <p:cNvSpPr/>
          <p:nvPr/>
        </p:nvSpPr>
        <p:spPr>
          <a:xfrm>
            <a:off x="2135508" y="2914022"/>
            <a:ext cx="5893126" cy="281354"/>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19050">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TextBox 29"/>
          <p:cNvSpPr txBox="1"/>
          <p:nvPr/>
        </p:nvSpPr>
        <p:spPr>
          <a:xfrm>
            <a:off x="2171938" y="3316069"/>
            <a:ext cx="3466862" cy="646331"/>
          </a:xfrm>
          <a:prstGeom prst="rect">
            <a:avLst/>
          </a:prstGeom>
          <a:noFill/>
          <a:ln>
            <a:noFill/>
          </a:ln>
        </p:spPr>
        <p:txBody>
          <a:bodyPr wrap="square" rtlCol="0">
            <a:spAutoFit/>
          </a:bodyPr>
          <a:lstStyle/>
          <a:p>
            <a:r>
              <a:rPr lang="en-US" sz="1200" dirty="0">
                <a:solidFill>
                  <a:srgbClr val="FF0000"/>
                </a:solidFill>
              </a:rPr>
              <a:t>What kind of </a:t>
            </a:r>
            <a:r>
              <a:rPr lang="en-US" sz="1200" dirty="0" err="1">
                <a:solidFill>
                  <a:srgbClr val="FF0000"/>
                </a:solidFill>
              </a:rPr>
              <a:t>waw</a:t>
            </a:r>
            <a:r>
              <a:rPr lang="en-US" sz="1200" dirty="0" smtClean="0">
                <a:solidFill>
                  <a:srgbClr val="FF0000"/>
                </a:solidFill>
              </a:rPr>
              <a:t>?</a:t>
            </a:r>
          </a:p>
          <a:p>
            <a:pPr marL="171450" indent="-171450">
              <a:buFont typeface="Arial" panose="020B0604020202020204" pitchFamily="34" charset="0"/>
              <a:buChar char="•"/>
            </a:pPr>
            <a:r>
              <a:rPr lang="en-US" sz="1200" dirty="0" smtClean="0">
                <a:solidFill>
                  <a:srgbClr val="FF0000"/>
                </a:solidFill>
              </a:rPr>
              <a:t>consecutive/</a:t>
            </a:r>
            <a:r>
              <a:rPr lang="en-US" sz="1200" dirty="0" err="1" smtClean="0">
                <a:solidFill>
                  <a:srgbClr val="FF0000"/>
                </a:solidFill>
              </a:rPr>
              <a:t>conversive</a:t>
            </a:r>
            <a:r>
              <a:rPr lang="en-US" sz="1200" dirty="0" smtClean="0">
                <a:solidFill>
                  <a:srgbClr val="FF0000"/>
                </a:solidFill>
              </a:rPr>
              <a:t>/</a:t>
            </a:r>
            <a:r>
              <a:rPr lang="en-US" sz="1200" dirty="0" err="1" smtClean="0">
                <a:solidFill>
                  <a:srgbClr val="FF0000"/>
                </a:solidFill>
              </a:rPr>
              <a:t>reversive</a:t>
            </a:r>
            <a:r>
              <a:rPr lang="en-US" sz="1200" dirty="0" smtClean="0">
                <a:solidFill>
                  <a:srgbClr val="FF0000"/>
                </a:solidFill>
              </a:rPr>
              <a:t>/ha-</a:t>
            </a:r>
            <a:r>
              <a:rPr lang="en-US" sz="1200" dirty="0" err="1" smtClean="0">
                <a:solidFill>
                  <a:srgbClr val="FF0000"/>
                </a:solidFill>
              </a:rPr>
              <a:t>hipukh</a:t>
            </a:r>
            <a:r>
              <a:rPr lang="en-US" sz="1200" dirty="0" smtClean="0">
                <a:solidFill>
                  <a:srgbClr val="FF0000"/>
                </a:solidFill>
              </a:rPr>
              <a:t> or</a:t>
            </a:r>
          </a:p>
          <a:p>
            <a:pPr marL="171450" indent="-171450">
              <a:buFont typeface="Arial" panose="020B0604020202020204" pitchFamily="34" charset="0"/>
              <a:buChar char="•"/>
            </a:pPr>
            <a:r>
              <a:rPr lang="en-US" sz="1200" dirty="0">
                <a:solidFill>
                  <a:srgbClr val="FF0000"/>
                </a:solidFill>
              </a:rPr>
              <a:t>c</a:t>
            </a:r>
            <a:r>
              <a:rPr lang="en-US" sz="1200" dirty="0" smtClean="0">
                <a:solidFill>
                  <a:srgbClr val="FF0000"/>
                </a:solidFill>
              </a:rPr>
              <a:t>onjunctive</a:t>
            </a:r>
            <a:endParaRPr lang="en-US" sz="1200" dirty="0">
              <a:solidFill>
                <a:srgbClr val="FF0000"/>
              </a:solidFill>
            </a:endParaRPr>
          </a:p>
        </p:txBody>
      </p:sp>
    </p:spTree>
    <p:extLst>
      <p:ext uri="{BB962C8B-B14F-4D97-AF65-F5344CB8AC3E}">
        <p14:creationId xmlns:p14="http://schemas.microsoft.com/office/powerpoint/2010/main" val="261554696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2400" y="3144707"/>
            <a:ext cx="2483372" cy="338554"/>
          </a:xfrm>
          <a:prstGeom prst="rect">
            <a:avLst/>
          </a:prstGeom>
          <a:noFill/>
          <a:ln>
            <a:solidFill>
              <a:schemeClr val="tx1"/>
            </a:solidFill>
          </a:ln>
        </p:spPr>
        <p:txBody>
          <a:bodyPr wrap="none" rtlCol="0">
            <a:spAutoFit/>
          </a:bodyPr>
          <a:lstStyle/>
          <a:p>
            <a:r>
              <a:rPr lang="en-US" sz="1600" dirty="0" smtClean="0"/>
              <a:t>[Mainline] Isolated </a:t>
            </a:r>
            <a:r>
              <a:rPr lang="en-US" sz="1600" dirty="0" err="1" smtClean="0"/>
              <a:t>We</a:t>
            </a:r>
            <a:r>
              <a:rPr lang="en-US" sz="1600" dirty="0" err="1" smtClean="0">
                <a:solidFill>
                  <a:srgbClr val="FF0000"/>
                </a:solidFill>
              </a:rPr>
              <a:t>qatal</a:t>
            </a:r>
            <a:endParaRPr lang="en-CA" sz="1600" dirty="0">
              <a:solidFill>
                <a:srgbClr val="FF0000"/>
              </a:solidFill>
            </a:endParaRPr>
          </a:p>
        </p:txBody>
      </p:sp>
      <p:sp>
        <p:nvSpPr>
          <p:cNvPr id="26" name="Freeform 25"/>
          <p:cNvSpPr/>
          <p:nvPr/>
        </p:nvSpPr>
        <p:spPr>
          <a:xfrm>
            <a:off x="2635772" y="2914022"/>
            <a:ext cx="5392861" cy="399962"/>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Rectangle 29"/>
          <p:cNvSpPr/>
          <p:nvPr/>
        </p:nvSpPr>
        <p:spPr>
          <a:xfrm>
            <a:off x="876300" y="4763869"/>
            <a:ext cx="7391400" cy="646331"/>
          </a:xfrm>
          <a:prstGeom prst="rect">
            <a:avLst/>
          </a:prstGeom>
          <a:solidFill>
            <a:schemeClr val="bg1"/>
          </a:solidFill>
          <a:ln w="38100">
            <a:solidFill>
              <a:schemeClr val="tx1"/>
            </a:solidFill>
          </a:ln>
        </p:spPr>
        <p:txBody>
          <a:bodyPr wrap="square">
            <a:spAutoFit/>
          </a:bodyPr>
          <a:lstStyle/>
          <a:p>
            <a:pPr>
              <a:tabLst>
                <a:tab pos="8510588" algn="r"/>
              </a:tabLst>
            </a:pPr>
            <a:r>
              <a:rPr lang="en-US" dirty="0"/>
              <a:t>RULE: </a:t>
            </a:r>
            <a:r>
              <a:rPr lang="en-US" b="1" dirty="0"/>
              <a:t>An isolated </a:t>
            </a:r>
            <a:r>
              <a:rPr lang="en-US" b="1" dirty="0" err="1"/>
              <a:t>weqatal</a:t>
            </a:r>
            <a:r>
              <a:rPr lang="en-US" b="1" dirty="0"/>
              <a:t> </a:t>
            </a:r>
            <a:r>
              <a:rPr lang="en-US" b="1" i="1" dirty="0"/>
              <a:t>that stands in for a </a:t>
            </a:r>
            <a:r>
              <a:rPr lang="en-US" b="1" i="1" dirty="0" err="1"/>
              <a:t>wayyiqtol</a:t>
            </a:r>
            <a:r>
              <a:rPr lang="en-US" b="1" i="1" dirty="0"/>
              <a:t> within a </a:t>
            </a:r>
            <a:r>
              <a:rPr lang="en-US" b="1" i="1" dirty="0" err="1"/>
              <a:t>wayyiqtol</a:t>
            </a:r>
            <a:r>
              <a:rPr lang="en-US" b="1" i="1" dirty="0"/>
              <a:t> string marks a climactic or pivotal event in a narrative</a:t>
            </a:r>
            <a:r>
              <a:rPr lang="en-US" b="1" i="1" dirty="0" smtClean="0"/>
              <a:t>.</a:t>
            </a:r>
            <a:r>
              <a:rPr lang="en-US" b="1" dirty="0"/>
              <a:t>	</a:t>
            </a:r>
            <a:r>
              <a:rPr lang="en-US" b="1" dirty="0" smtClean="0"/>
              <a:t>(</a:t>
            </a:r>
            <a:r>
              <a:rPr lang="en-US" b="1" dirty="0" err="1" smtClean="0"/>
              <a:t>Rocine</a:t>
            </a:r>
            <a:r>
              <a:rPr lang="en-US" b="1" dirty="0" smtClean="0"/>
              <a:t> p. 322)</a:t>
            </a:r>
            <a:endParaRPr lang="en-US" b="1" dirty="0"/>
          </a:p>
        </p:txBody>
      </p:sp>
    </p:spTree>
    <p:extLst>
      <p:ext uri="{BB962C8B-B14F-4D97-AF65-F5344CB8AC3E}">
        <p14:creationId xmlns:p14="http://schemas.microsoft.com/office/powerpoint/2010/main" val="14249936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16:18</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וַתֵּ֣רֶא</a:t>
            </a:r>
            <a:r>
              <a:rPr lang="he-IL" dirty="0">
                <a:latin typeface="SBL Hebrew" pitchFamily="2" charset="-79"/>
                <a:cs typeface="SBL Hebrew" pitchFamily="2" charset="-79"/>
              </a:rPr>
              <a:t> דְלִילָ֗ה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אֶת־כָּל־לִבּוֹ֒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וַתִּשְׁלַ֡ח</a:t>
            </a:r>
            <a:r>
              <a:rPr lang="he-IL" dirty="0" smtClean="0">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לְסַרְנֵ֨י פְלִשְׁתִּ֤ים לֵאמֹר֙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הַפַּ֔עַם כִּֽי־</a:t>
            </a:r>
            <a:r>
              <a:rPr lang="he-IL" dirty="0">
                <a:solidFill>
                  <a:srgbClr val="FF0000"/>
                </a:solidFill>
                <a:latin typeface="SBL Hebrew" pitchFamily="2" charset="-79"/>
                <a:cs typeface="SBL Hebrew" pitchFamily="2" charset="-79"/>
              </a:rPr>
              <a:t>הִגִּ֥יד</a:t>
            </a:r>
            <a:r>
              <a:rPr lang="he-IL" dirty="0">
                <a:latin typeface="SBL Hebrew" pitchFamily="2" charset="-79"/>
                <a:cs typeface="SBL Hebrew" pitchFamily="2" charset="-79"/>
              </a:rPr>
              <a:t> לה לִ֖י אֶת־כָּל־לִבּ֑וֹ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אֵלֶ֙יהָ֙ סַרְנֵ֣י פְלִשְׁתִּ֔ים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וַיַּעֲל֥וּ</a:t>
            </a:r>
            <a:r>
              <a:rPr lang="he-IL" dirty="0" smtClean="0">
                <a:latin typeface="SBL Hebrew" pitchFamily="2" charset="-79"/>
                <a:cs typeface="SBL Hebrew" pitchFamily="2" charset="-79"/>
              </a:rPr>
              <a:t> </a:t>
            </a:r>
            <a:r>
              <a:rPr lang="he-IL" dirty="0">
                <a:latin typeface="SBL Hebrew" pitchFamily="2" charset="-79"/>
                <a:cs typeface="SBL Hebrew" pitchFamily="2" charset="-79"/>
              </a:rPr>
              <a:t>הַכֶּ֖סֶף בְּיָדָֽם׃ </a:t>
            </a:r>
            <a:endParaRPr lang="en-US" dirty="0" smtClean="0">
              <a:latin typeface="SBL Hebrew" pitchFamily="2" charset="-79"/>
              <a:cs typeface="SBL Hebrew" pitchFamily="2" charset="-79"/>
            </a:endParaRPr>
          </a:p>
        </p:txBody>
      </p:sp>
      <p:sp>
        <p:nvSpPr>
          <p:cNvPr id="4" name="TextBox 3"/>
          <p:cNvSpPr txBox="1"/>
          <p:nvPr/>
        </p:nvSpPr>
        <p:spPr>
          <a:xfrm>
            <a:off x="4419600" y="2362200"/>
            <a:ext cx="573234" cy="276999"/>
          </a:xfrm>
          <a:prstGeom prst="rect">
            <a:avLst/>
          </a:prstGeom>
          <a:noFill/>
        </p:spPr>
        <p:txBody>
          <a:bodyPr wrap="none" rtlCol="0">
            <a:spAutoFit/>
          </a:bodyPr>
          <a:lstStyle/>
          <a:p>
            <a:r>
              <a:rPr lang="en-US" sz="1200" dirty="0" err="1" smtClean="0"/>
              <a:t>kethib</a:t>
            </a:r>
            <a:endParaRPr lang="en-CA" sz="1200" dirty="0"/>
          </a:p>
        </p:txBody>
      </p:sp>
      <p:sp>
        <p:nvSpPr>
          <p:cNvPr id="5" name="TextBox 4"/>
          <p:cNvSpPr txBox="1"/>
          <p:nvPr/>
        </p:nvSpPr>
        <p:spPr>
          <a:xfrm>
            <a:off x="3962400" y="2362200"/>
            <a:ext cx="469552" cy="276999"/>
          </a:xfrm>
          <a:prstGeom prst="rect">
            <a:avLst/>
          </a:prstGeom>
          <a:noFill/>
        </p:spPr>
        <p:txBody>
          <a:bodyPr wrap="none" rtlCol="0">
            <a:spAutoFit/>
          </a:bodyPr>
          <a:lstStyle/>
          <a:p>
            <a:r>
              <a:rPr lang="en-US" sz="1200" dirty="0" err="1" smtClean="0"/>
              <a:t>qere</a:t>
            </a:r>
            <a:endParaRPr lang="en-CA" sz="1200" dirty="0"/>
          </a:p>
        </p:txBody>
      </p:sp>
      <p:sp>
        <p:nvSpPr>
          <p:cNvPr id="6" name="TextBox 5"/>
          <p:cNvSpPr txBox="1"/>
          <p:nvPr/>
        </p:nvSpPr>
        <p:spPr>
          <a:xfrm>
            <a:off x="152400" y="355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7" name="Straight Arrow Connector 6"/>
          <p:cNvCxnSpPr>
            <a:stCxn id="6" idx="3"/>
          </p:cNvCxnSpPr>
          <p:nvPr/>
        </p:nvCxnSpPr>
        <p:spPr>
          <a:xfrm>
            <a:off x="2070874" y="524877"/>
            <a:ext cx="5853926" cy="2371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7620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9" name="TextBox 8"/>
          <p:cNvSpPr txBox="1"/>
          <p:nvPr/>
        </p:nvSpPr>
        <p:spPr>
          <a:xfrm>
            <a:off x="152400" y="762000"/>
            <a:ext cx="2622834"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p>
          <a:p>
            <a:r>
              <a:rPr lang="en-US" sz="1600" dirty="0" smtClean="0"/>
              <a:t>Rel. past background</a:t>
            </a:r>
            <a:endParaRPr lang="en-CA" sz="1600" dirty="0"/>
          </a:p>
        </p:txBody>
      </p:sp>
      <p:cxnSp>
        <p:nvCxnSpPr>
          <p:cNvPr id="11" name="Straight Arrow Connector 10"/>
          <p:cNvCxnSpPr/>
          <p:nvPr/>
        </p:nvCxnSpPr>
        <p:spPr>
          <a:xfrm>
            <a:off x="2775234" y="931277"/>
            <a:ext cx="50136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1371600"/>
            <a:ext cx="2149306" cy="338554"/>
          </a:xfrm>
          <a:prstGeom prst="rect">
            <a:avLst/>
          </a:prstGeom>
          <a:noFill/>
          <a:ln>
            <a:solidFill>
              <a:schemeClr val="tx1"/>
            </a:solidFill>
          </a:ln>
        </p:spPr>
        <p:txBody>
          <a:bodyPr wrap="none" rtlCol="0">
            <a:spAutoFit/>
          </a:bodyPr>
          <a:lstStyle/>
          <a:p>
            <a:r>
              <a:rPr lang="en-US" sz="1600" dirty="0" smtClean="0"/>
              <a:t>[Mainline] 2 </a:t>
            </a:r>
            <a:r>
              <a:rPr lang="en-US" sz="1600" dirty="0" err="1" smtClean="0">
                <a:solidFill>
                  <a:srgbClr val="FF33CC"/>
                </a:solidFill>
              </a:rPr>
              <a:t>Wayyiqtol</a:t>
            </a:r>
            <a:r>
              <a:rPr lang="en-US" sz="1600" dirty="0" err="1" smtClean="0"/>
              <a:t>s</a:t>
            </a:r>
            <a:endParaRPr lang="en-CA" sz="1600" dirty="0"/>
          </a:p>
        </p:txBody>
      </p:sp>
      <p:cxnSp>
        <p:nvCxnSpPr>
          <p:cNvPr id="15" name="Straight Arrow Connector 14"/>
          <p:cNvCxnSpPr>
            <a:stCxn id="14" idx="3"/>
          </p:cNvCxnSpPr>
          <p:nvPr/>
        </p:nvCxnSpPr>
        <p:spPr>
          <a:xfrm>
            <a:off x="2301706" y="1540877"/>
            <a:ext cx="39658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152400" y="1955800"/>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sp>
        <p:nvSpPr>
          <p:cNvPr id="20" name="TextBox 19"/>
          <p:cNvSpPr txBox="1"/>
          <p:nvPr/>
        </p:nvSpPr>
        <p:spPr>
          <a:xfrm>
            <a:off x="50800" y="1676400"/>
            <a:ext cx="1227131" cy="338554"/>
          </a:xfrm>
          <a:prstGeom prst="rect">
            <a:avLst/>
          </a:prstGeom>
          <a:noFill/>
          <a:ln>
            <a:noFill/>
          </a:ln>
        </p:spPr>
        <p:txBody>
          <a:bodyPr wrap="none" rtlCol="0">
            <a:spAutoFit/>
          </a:bodyPr>
          <a:lstStyle/>
          <a:p>
            <a:r>
              <a:rPr lang="en-US" sz="1600" dirty="0" smtClean="0"/>
              <a:t>Genre: Hort.</a:t>
            </a:r>
            <a:endParaRPr lang="en-CA" sz="1600" dirty="0"/>
          </a:p>
        </p:txBody>
      </p:sp>
      <p:cxnSp>
        <p:nvCxnSpPr>
          <p:cNvPr id="21" name="Straight Arrow Connector 20"/>
          <p:cNvCxnSpPr>
            <a:stCxn id="19" idx="3"/>
          </p:cNvCxnSpPr>
          <p:nvPr/>
        </p:nvCxnSpPr>
        <p:spPr>
          <a:xfrm>
            <a:off x="2135507" y="2125077"/>
            <a:ext cx="28139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52400" y="2367484"/>
            <a:ext cx="2545890"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solidFill>
                  <a:srgbClr val="FF0000"/>
                </a:solidFill>
              </a:rPr>
              <a:t>Qatal</a:t>
            </a:r>
            <a:r>
              <a:rPr lang="en-US" sz="1600" dirty="0" smtClean="0">
                <a:solidFill>
                  <a:srgbClr val="FF0000"/>
                </a:solidFill>
              </a:rPr>
              <a:t> </a:t>
            </a:r>
            <a:r>
              <a:rPr lang="en-US" sz="1600" dirty="0" smtClean="0"/>
              <a:t>in dep. clause</a:t>
            </a:r>
            <a:endParaRPr lang="en-CA" sz="1600" dirty="0"/>
          </a:p>
        </p:txBody>
      </p:sp>
      <p:cxnSp>
        <p:nvCxnSpPr>
          <p:cNvPr id="25" name="Straight Arrow Connector 24"/>
          <p:cNvCxnSpPr>
            <a:stCxn id="24" idx="3"/>
          </p:cNvCxnSpPr>
          <p:nvPr/>
        </p:nvCxnSpPr>
        <p:spPr>
          <a:xfrm flipV="1">
            <a:off x="2698290" y="2240782"/>
            <a:ext cx="2305789" cy="29597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52400" y="4108341"/>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sp>
        <p:nvSpPr>
          <p:cNvPr id="28" name="TextBox 27"/>
          <p:cNvSpPr txBox="1"/>
          <p:nvPr/>
        </p:nvSpPr>
        <p:spPr>
          <a:xfrm>
            <a:off x="50800" y="3828941"/>
            <a:ext cx="1058816" cy="338554"/>
          </a:xfrm>
          <a:prstGeom prst="rect">
            <a:avLst/>
          </a:prstGeom>
          <a:noFill/>
          <a:ln>
            <a:noFill/>
          </a:ln>
        </p:spPr>
        <p:txBody>
          <a:bodyPr wrap="none" rtlCol="0">
            <a:spAutoFit/>
          </a:bodyPr>
          <a:lstStyle/>
          <a:p>
            <a:r>
              <a:rPr lang="en-US" sz="1600" dirty="0" smtClean="0"/>
              <a:t>Genre: HN</a:t>
            </a:r>
            <a:endParaRPr lang="en-CA" sz="1600" dirty="0"/>
          </a:p>
        </p:txBody>
      </p:sp>
      <p:cxnSp>
        <p:nvCxnSpPr>
          <p:cNvPr id="29" name="Straight Arrow Connector 28"/>
          <p:cNvCxnSpPr>
            <a:stCxn id="27" idx="3"/>
          </p:cNvCxnSpPr>
          <p:nvPr/>
        </p:nvCxnSpPr>
        <p:spPr>
          <a:xfrm flipV="1">
            <a:off x="2070874" y="3506875"/>
            <a:ext cx="5887421" cy="77074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876300" y="4763869"/>
            <a:ext cx="7391400" cy="646331"/>
          </a:xfrm>
          <a:prstGeom prst="rect">
            <a:avLst/>
          </a:prstGeom>
          <a:solidFill>
            <a:schemeClr val="bg1"/>
          </a:solidFill>
          <a:ln w="38100">
            <a:solidFill>
              <a:schemeClr val="tx1"/>
            </a:solidFill>
          </a:ln>
        </p:spPr>
        <p:txBody>
          <a:bodyPr wrap="square">
            <a:spAutoFit/>
          </a:bodyPr>
          <a:lstStyle/>
          <a:p>
            <a:pPr>
              <a:tabLst>
                <a:tab pos="8510588" algn="r"/>
              </a:tabLst>
            </a:pPr>
            <a:r>
              <a:rPr lang="en-US" dirty="0"/>
              <a:t>RULE: </a:t>
            </a:r>
            <a:r>
              <a:rPr lang="en-US" b="1" dirty="0"/>
              <a:t>An isolated </a:t>
            </a:r>
            <a:r>
              <a:rPr lang="en-US" b="1" dirty="0" err="1"/>
              <a:t>weqatal</a:t>
            </a:r>
            <a:r>
              <a:rPr lang="en-US" b="1" dirty="0"/>
              <a:t> </a:t>
            </a:r>
            <a:r>
              <a:rPr lang="en-US" b="1" i="1" dirty="0"/>
              <a:t>that stands in for a </a:t>
            </a:r>
            <a:r>
              <a:rPr lang="en-US" b="1" i="1" dirty="0" err="1"/>
              <a:t>wayyiqtol</a:t>
            </a:r>
            <a:r>
              <a:rPr lang="en-US" b="1" i="1" dirty="0"/>
              <a:t> within a </a:t>
            </a:r>
            <a:r>
              <a:rPr lang="en-US" b="1" i="1" dirty="0" err="1"/>
              <a:t>wayyiqtol</a:t>
            </a:r>
            <a:r>
              <a:rPr lang="en-US" b="1" i="1" dirty="0"/>
              <a:t> string marks a climactic or pivotal event in a narrative</a:t>
            </a:r>
            <a:r>
              <a:rPr lang="en-US" b="1" i="1" dirty="0" smtClean="0"/>
              <a:t>.</a:t>
            </a:r>
            <a:r>
              <a:rPr lang="en-US" b="1" dirty="0"/>
              <a:t>	</a:t>
            </a:r>
            <a:r>
              <a:rPr lang="en-US" b="1" dirty="0" smtClean="0"/>
              <a:t>(</a:t>
            </a:r>
            <a:r>
              <a:rPr lang="en-US" b="1" dirty="0" err="1" smtClean="0"/>
              <a:t>Rocine</a:t>
            </a:r>
            <a:r>
              <a:rPr lang="en-US" b="1" dirty="0" smtClean="0"/>
              <a:t> p. 322)</a:t>
            </a:r>
            <a:endParaRPr lang="en-US" b="1" dirty="0"/>
          </a:p>
        </p:txBody>
      </p:sp>
      <p:sp>
        <p:nvSpPr>
          <p:cNvPr id="31" name="Rectangle 30"/>
          <p:cNvSpPr/>
          <p:nvPr/>
        </p:nvSpPr>
        <p:spPr>
          <a:xfrm>
            <a:off x="152400" y="5581471"/>
            <a:ext cx="8839200" cy="1200329"/>
          </a:xfrm>
          <a:prstGeom prst="rect">
            <a:avLst/>
          </a:prstGeom>
          <a:solidFill>
            <a:schemeClr val="bg1"/>
          </a:solidFill>
          <a:ln w="38100">
            <a:solidFill>
              <a:schemeClr val="tx1"/>
            </a:solidFill>
          </a:ln>
        </p:spPr>
        <p:txBody>
          <a:bodyPr wrap="square">
            <a:spAutoFit/>
          </a:bodyPr>
          <a:lstStyle/>
          <a:p>
            <a:pPr>
              <a:tabLst>
                <a:tab pos="8510588" algn="r"/>
              </a:tabLst>
            </a:pPr>
            <a:r>
              <a:rPr lang="en-US" dirty="0"/>
              <a:t>We will spend a lesson on this rule in Module </a:t>
            </a:r>
            <a:r>
              <a:rPr lang="en-US" dirty="0" smtClean="0"/>
              <a:t>Four [</a:t>
            </a:r>
            <a:r>
              <a:rPr lang="en-US" dirty="0" err="1" smtClean="0"/>
              <a:t>Rocine</a:t>
            </a:r>
            <a:r>
              <a:rPr lang="en-US" dirty="0" smtClean="0"/>
              <a:t> Lesson 37, p. 212]. </a:t>
            </a:r>
            <a:r>
              <a:rPr lang="en-US" dirty="0"/>
              <a:t>The point is for this reading that the lords of the Philistines had not earlier come up to bind Samson. But Delilah had control of Samson for sure this time, so she was calling in the “big guns.” The Hebrew writer marks the lords’ coming up as a pivotal event in Samson’s life, and so it is.</a:t>
            </a:r>
            <a:endParaRPr lang="en-US" b="1" dirty="0"/>
          </a:p>
        </p:txBody>
      </p:sp>
      <p:sp>
        <p:nvSpPr>
          <p:cNvPr id="32" name="TextBox 31"/>
          <p:cNvSpPr txBox="1"/>
          <p:nvPr/>
        </p:nvSpPr>
        <p:spPr>
          <a:xfrm>
            <a:off x="152400" y="3144707"/>
            <a:ext cx="2483372" cy="338554"/>
          </a:xfrm>
          <a:prstGeom prst="rect">
            <a:avLst/>
          </a:prstGeom>
          <a:noFill/>
          <a:ln>
            <a:solidFill>
              <a:schemeClr val="tx1"/>
            </a:solidFill>
          </a:ln>
        </p:spPr>
        <p:txBody>
          <a:bodyPr wrap="none" rtlCol="0">
            <a:spAutoFit/>
          </a:bodyPr>
          <a:lstStyle/>
          <a:p>
            <a:r>
              <a:rPr lang="en-US" sz="1600" dirty="0" smtClean="0"/>
              <a:t>[Mainline] Isolated </a:t>
            </a:r>
            <a:r>
              <a:rPr lang="en-US" sz="1600" dirty="0" err="1" smtClean="0"/>
              <a:t>We</a:t>
            </a:r>
            <a:r>
              <a:rPr lang="en-US" sz="1600" dirty="0" err="1" smtClean="0">
                <a:solidFill>
                  <a:srgbClr val="FF0000"/>
                </a:solidFill>
              </a:rPr>
              <a:t>qatal</a:t>
            </a:r>
            <a:endParaRPr lang="en-CA" sz="1600" dirty="0">
              <a:solidFill>
                <a:srgbClr val="FF0000"/>
              </a:solidFill>
            </a:endParaRPr>
          </a:p>
        </p:txBody>
      </p:sp>
      <p:sp>
        <p:nvSpPr>
          <p:cNvPr id="33" name="Freeform 32"/>
          <p:cNvSpPr/>
          <p:nvPr/>
        </p:nvSpPr>
        <p:spPr>
          <a:xfrm>
            <a:off x="2635772" y="2914022"/>
            <a:ext cx="5392861" cy="399962"/>
          </a:xfrm>
          <a:custGeom>
            <a:avLst/>
            <a:gdLst>
              <a:gd name="connsiteX0" fmla="*/ 0 w 4803112"/>
              <a:gd name="connsiteY0" fmla="*/ 281354 h 281354"/>
              <a:gd name="connsiteX1" fmla="*/ 2552281 w 4803112"/>
              <a:gd name="connsiteY1" fmla="*/ 170822 h 281354"/>
              <a:gd name="connsiteX2" fmla="*/ 4290646 w 4803112"/>
              <a:gd name="connsiteY2" fmla="*/ 90435 h 281354"/>
              <a:gd name="connsiteX3" fmla="*/ 4803112 w 4803112"/>
              <a:gd name="connsiteY3" fmla="*/ 0 h 281354"/>
            </a:gdLst>
            <a:ahLst/>
            <a:cxnLst>
              <a:cxn ang="0">
                <a:pos x="connsiteX0" y="connsiteY0"/>
              </a:cxn>
              <a:cxn ang="0">
                <a:pos x="connsiteX1" y="connsiteY1"/>
              </a:cxn>
              <a:cxn ang="0">
                <a:pos x="connsiteX2" y="connsiteY2"/>
              </a:cxn>
              <a:cxn ang="0">
                <a:pos x="connsiteX3" y="connsiteY3"/>
              </a:cxn>
            </a:cxnLst>
            <a:rect l="l" t="t" r="r" b="b"/>
            <a:pathLst>
              <a:path w="4803112" h="281354">
                <a:moveTo>
                  <a:pt x="0" y="281354"/>
                </a:moveTo>
                <a:lnTo>
                  <a:pt x="2552281" y="170822"/>
                </a:lnTo>
                <a:lnTo>
                  <a:pt x="4290646" y="90435"/>
                </a:lnTo>
                <a:cubicBezTo>
                  <a:pt x="4665784" y="61965"/>
                  <a:pt x="4734448" y="30982"/>
                  <a:pt x="4803112" y="0"/>
                </a:cubicBezTo>
              </a:path>
            </a:pathLst>
          </a:custGeom>
          <a:noFill/>
          <a:ln w="9525">
            <a:solidFill>
              <a:schemeClr val="tx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45926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16:6-7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וַתֹּ֤אמֶר דְּלִילָה֙ אֶל־שִׁמְשׁ֔וֹן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הַגִּֽידָה־נָּ֣א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וּבַמֶּ֥ה </a:t>
            </a:r>
            <a:r>
              <a:rPr lang="he-IL" dirty="0">
                <a:latin typeface="SBL Hebrew" pitchFamily="2" charset="-79"/>
                <a:cs typeface="SBL Hebrew" pitchFamily="2" charset="-79"/>
              </a:rPr>
              <a:t>תֵאָסֵ֖ר לְעַנּוֹתֶֽךָ׃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וַיֹּ֤אמֶר אֵלֶ֙יהָ֙ 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אִם־יַאַסְרֻ֗נִי </a:t>
            </a:r>
            <a:r>
              <a:rPr lang="he-IL" dirty="0">
                <a:latin typeface="SBL Hebrew" pitchFamily="2" charset="-79"/>
                <a:cs typeface="SBL Hebrew" pitchFamily="2" charset="-79"/>
              </a:rPr>
              <a:t>בְּשִׁבְעָ֛ה יְתָרִ֥ים לַחִ֖ים אֲשֶׁ֣ר לֹא־חֹרָ֑בוּ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וְחָלִ֥יתִי וְהָיִ֖יתִי </a:t>
            </a:r>
            <a:r>
              <a:rPr lang="he-IL" dirty="0">
                <a:latin typeface="SBL Hebrew" pitchFamily="2" charset="-79"/>
                <a:cs typeface="SBL Hebrew" pitchFamily="2" charset="-79"/>
              </a:rPr>
              <a:t>כְּאַחַ֥ד הָאָדָֽם׃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21055529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16:19</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latin typeface="SBL Hebrew" pitchFamily="2" charset="-79"/>
                <a:cs typeface="SBL Hebrew" pitchFamily="2" charset="-79"/>
              </a:rPr>
              <a:t>וַתְּיַשְּׁנֵ֙הוּ֙ עַל־בִּרְכֶּ֔יהָ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וַתִּקְרָ֣א </a:t>
            </a:r>
            <a:r>
              <a:rPr lang="he-IL" dirty="0">
                <a:latin typeface="SBL Hebrew" pitchFamily="2" charset="-79"/>
                <a:cs typeface="SBL Hebrew" pitchFamily="2" charset="-79"/>
              </a:rPr>
              <a:t>לָאִ֔ישׁ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וַתְּגַלַּ֕ח </a:t>
            </a:r>
            <a:r>
              <a:rPr lang="he-IL" dirty="0">
                <a:latin typeface="SBL Hebrew" pitchFamily="2" charset="-79"/>
                <a:cs typeface="SBL Hebrew" pitchFamily="2" charset="-79"/>
              </a:rPr>
              <a:t>אֶת־שֶׁ֖בַע מַחְלְפ֣וֹת רֹאשׁ֑וֹ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וַתָּ֙חֶל֙ </a:t>
            </a:r>
            <a:r>
              <a:rPr lang="he-IL" dirty="0">
                <a:latin typeface="SBL Hebrew" pitchFamily="2" charset="-79"/>
                <a:cs typeface="SBL Hebrew" pitchFamily="2" charset="-79"/>
              </a:rPr>
              <a:t>לְעַנּוֹת֔וֹ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וַיָּ֥סַר </a:t>
            </a:r>
            <a:r>
              <a:rPr lang="he-IL" dirty="0">
                <a:latin typeface="SBL Hebrew" pitchFamily="2" charset="-79"/>
                <a:cs typeface="SBL Hebrew" pitchFamily="2" charset="-79"/>
              </a:rPr>
              <a:t>כֹּח֖וֹ מֵעָלָֽיו׃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21133574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16:19</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וַתְּיַשְּׁנֵ֙הוּ֙</a:t>
            </a:r>
            <a:r>
              <a:rPr lang="he-IL" dirty="0">
                <a:latin typeface="SBL Hebrew" pitchFamily="2" charset="-79"/>
                <a:cs typeface="SBL Hebrew" pitchFamily="2" charset="-79"/>
              </a:rPr>
              <a:t> עַל־בִּרְכֶּ֔יהָ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וַתִּקְרָ֣א</a:t>
            </a:r>
            <a:r>
              <a:rPr lang="he-IL" dirty="0" smtClean="0">
                <a:latin typeface="SBL Hebrew" pitchFamily="2" charset="-79"/>
                <a:cs typeface="SBL Hebrew" pitchFamily="2" charset="-79"/>
              </a:rPr>
              <a:t> </a:t>
            </a:r>
            <a:r>
              <a:rPr lang="he-IL" dirty="0">
                <a:latin typeface="SBL Hebrew" pitchFamily="2" charset="-79"/>
                <a:cs typeface="SBL Hebrew" pitchFamily="2" charset="-79"/>
              </a:rPr>
              <a:t>לָאִ֔ישׁ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וַתְּגַלַּ֕ח</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אֶת־שֶׁ֖בַע מַחְלְפ֣וֹת רֹאשׁ֑וֹ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וַתָּ֙חֶל֙</a:t>
            </a:r>
            <a:r>
              <a:rPr lang="he-IL" dirty="0" smtClean="0">
                <a:latin typeface="SBL Hebrew" pitchFamily="2" charset="-79"/>
                <a:cs typeface="SBL Hebrew" pitchFamily="2" charset="-79"/>
              </a:rPr>
              <a:t> </a:t>
            </a:r>
            <a:r>
              <a:rPr lang="he-IL" dirty="0">
                <a:latin typeface="SBL Hebrew" pitchFamily="2" charset="-79"/>
                <a:cs typeface="SBL Hebrew" pitchFamily="2" charset="-79"/>
              </a:rPr>
              <a:t>לְעַנּוֹת֔וֹ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וַיָּ֥סַר</a:t>
            </a:r>
            <a:r>
              <a:rPr lang="he-IL" dirty="0" smtClean="0">
                <a:latin typeface="SBL Hebrew" pitchFamily="2" charset="-79"/>
                <a:cs typeface="SBL Hebrew" pitchFamily="2" charset="-79"/>
              </a:rPr>
              <a:t> </a:t>
            </a:r>
            <a:r>
              <a:rPr lang="he-IL" dirty="0">
                <a:latin typeface="SBL Hebrew" pitchFamily="2" charset="-79"/>
                <a:cs typeface="SBL Hebrew" pitchFamily="2" charset="-79"/>
              </a:rPr>
              <a:t>כֹּח֖וֹ מֵעָלָֽיו׃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endParaRPr lang="en-US" dirty="0" smtClean="0">
              <a:latin typeface="SBL Hebrew" pitchFamily="2" charset="-79"/>
              <a:cs typeface="SBL Hebrew" pitchFamily="2" charset="-79"/>
            </a:endParaRPr>
          </a:p>
        </p:txBody>
      </p:sp>
      <p:sp>
        <p:nvSpPr>
          <p:cNvPr id="4" name="TextBox 3"/>
          <p:cNvSpPr txBox="1"/>
          <p:nvPr/>
        </p:nvSpPr>
        <p:spPr>
          <a:xfrm>
            <a:off x="152400" y="69415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63431"/>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14754"/>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8" name="TextBox 7"/>
          <p:cNvSpPr txBox="1"/>
          <p:nvPr/>
        </p:nvSpPr>
        <p:spPr>
          <a:xfrm>
            <a:off x="152400" y="12192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9" name="Straight Arrow Connector 8"/>
          <p:cNvCxnSpPr>
            <a:stCxn id="8" idx="3"/>
          </p:cNvCxnSpPr>
          <p:nvPr/>
        </p:nvCxnSpPr>
        <p:spPr>
          <a:xfrm>
            <a:off x="2070874" y="13884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18288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1" name="Straight Arrow Connector 10"/>
          <p:cNvCxnSpPr>
            <a:stCxn id="10" idx="3"/>
          </p:cNvCxnSpPr>
          <p:nvPr/>
        </p:nvCxnSpPr>
        <p:spPr>
          <a:xfrm>
            <a:off x="2070874" y="19980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52400" y="24384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3" name="Straight Arrow Connector 12"/>
          <p:cNvCxnSpPr>
            <a:stCxn id="12" idx="3"/>
          </p:cNvCxnSpPr>
          <p:nvPr/>
        </p:nvCxnSpPr>
        <p:spPr>
          <a:xfrm>
            <a:off x="2070874" y="26076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30480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5" name="Straight Arrow Connector 14"/>
          <p:cNvCxnSpPr>
            <a:stCxn id="14" idx="3"/>
          </p:cNvCxnSpPr>
          <p:nvPr/>
        </p:nvCxnSpPr>
        <p:spPr>
          <a:xfrm>
            <a:off x="2070874" y="32172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0142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16:20</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וַתֹּ֕אמֶר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וַיִּקַ֣ץ </a:t>
            </a:r>
            <a:r>
              <a:rPr lang="he-IL" dirty="0">
                <a:latin typeface="SBL Hebrew" pitchFamily="2" charset="-79"/>
                <a:cs typeface="SBL Hebrew" pitchFamily="2" charset="-79"/>
              </a:rPr>
              <a:t>מִשְּׁנָת֗וֹ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וַיֹּ֙אמֶר֙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אֵצֵ֞א </a:t>
            </a:r>
            <a:r>
              <a:rPr lang="he-IL" dirty="0">
                <a:latin typeface="SBL Hebrew" pitchFamily="2" charset="-79"/>
                <a:cs typeface="SBL Hebrew" pitchFamily="2" charset="-79"/>
              </a:rPr>
              <a:t>כְּפַ֤עַם בְּפַ֙עַם֙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וְאִנָּעֵ֔ר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וְהוּא֙ </a:t>
            </a:r>
            <a:r>
              <a:rPr lang="he-IL" dirty="0">
                <a:latin typeface="SBL Hebrew" pitchFamily="2" charset="-79"/>
                <a:cs typeface="SBL Hebrew" pitchFamily="2" charset="-79"/>
              </a:rPr>
              <a:t>לֹ֣א יָדַ֔ע כִּ֥י יְהוָ֖ה סָ֥ר מֵעָלָֽיו׃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24279669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16:20</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 </a:t>
            </a:r>
            <a:endParaRPr lang="en-US" dirty="0" smtClean="0">
              <a:solidFill>
                <a:srgbClr val="FF33CC"/>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וַיִּקַ֣ץ</a:t>
            </a:r>
            <a:r>
              <a:rPr lang="he-IL" dirty="0" smtClean="0">
                <a:latin typeface="SBL Hebrew" pitchFamily="2" charset="-79"/>
                <a:cs typeface="SBL Hebrew" pitchFamily="2" charset="-79"/>
              </a:rPr>
              <a:t> </a:t>
            </a:r>
            <a:r>
              <a:rPr lang="he-IL" dirty="0">
                <a:latin typeface="SBL Hebrew" pitchFamily="2" charset="-79"/>
                <a:cs typeface="SBL Hebrew" pitchFamily="2" charset="-79"/>
              </a:rPr>
              <a:t>מִשְּׁנָת֗וֹ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 </a:t>
            </a:r>
            <a:endParaRPr lang="en-US" dirty="0" smtClean="0">
              <a:solidFill>
                <a:srgbClr val="FF33CC"/>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אֵצֵ֞א</a:t>
            </a:r>
            <a:r>
              <a:rPr lang="he-IL" dirty="0" smtClean="0">
                <a:latin typeface="SBL Hebrew" pitchFamily="2" charset="-79"/>
                <a:cs typeface="SBL Hebrew" pitchFamily="2" charset="-79"/>
              </a:rPr>
              <a:t> </a:t>
            </a:r>
            <a:r>
              <a:rPr lang="he-IL" dirty="0">
                <a:latin typeface="SBL Hebrew" pitchFamily="2" charset="-79"/>
                <a:cs typeface="SBL Hebrew" pitchFamily="2" charset="-79"/>
              </a:rPr>
              <a:t>כְּפַ֤עַם בְּפַ֙עַם֙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008000"/>
                </a:solidFill>
                <a:latin typeface="SBL Hebrew" pitchFamily="2" charset="-79"/>
                <a:cs typeface="SBL Hebrew" pitchFamily="2" charset="-79"/>
              </a:rPr>
              <a:t>אִנָּעֵ֔ר </a:t>
            </a:r>
            <a:endParaRPr lang="en-US" dirty="0" smtClean="0">
              <a:solidFill>
                <a:srgbClr val="008000"/>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וְהוּא֙ </a:t>
            </a:r>
            <a:r>
              <a:rPr lang="he-IL" dirty="0">
                <a:latin typeface="SBL Hebrew" pitchFamily="2" charset="-79"/>
                <a:cs typeface="SBL Hebrew" pitchFamily="2" charset="-79"/>
              </a:rPr>
              <a:t>לֹ֣א </a:t>
            </a:r>
            <a:r>
              <a:rPr lang="he-IL" dirty="0">
                <a:solidFill>
                  <a:srgbClr val="FF0000"/>
                </a:solidFill>
                <a:latin typeface="SBL Hebrew" pitchFamily="2" charset="-79"/>
                <a:cs typeface="SBL Hebrew" pitchFamily="2" charset="-79"/>
              </a:rPr>
              <a:t>יָדַ֔ע</a:t>
            </a:r>
            <a:r>
              <a:rPr lang="he-IL" dirty="0">
                <a:latin typeface="SBL Hebrew" pitchFamily="2" charset="-79"/>
                <a:cs typeface="SBL Hebrew" pitchFamily="2" charset="-79"/>
              </a:rPr>
              <a:t> כִּ֥י יְהוָ֖ה </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מֵעָלָֽיו׃ </a:t>
            </a:r>
            <a:endParaRPr lang="en-US" dirty="0" smtClean="0">
              <a:latin typeface="SBL Hebrew" pitchFamily="2" charset="-79"/>
              <a:cs typeface="SBL Hebrew" pitchFamily="2" charset="-79"/>
            </a:endParaRPr>
          </a:p>
        </p:txBody>
      </p:sp>
      <p:sp>
        <p:nvSpPr>
          <p:cNvPr id="4" name="TextBox 3"/>
          <p:cNvSpPr txBox="1"/>
          <p:nvPr/>
        </p:nvSpPr>
        <p:spPr>
          <a:xfrm>
            <a:off x="152400" y="69415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63431"/>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14754"/>
            <a:ext cx="2395977" cy="338554"/>
          </a:xfrm>
          <a:prstGeom prst="rect">
            <a:avLst/>
          </a:prstGeom>
          <a:noFill/>
          <a:ln>
            <a:noFill/>
          </a:ln>
        </p:spPr>
        <p:txBody>
          <a:bodyPr wrap="none" rtlCol="0">
            <a:spAutoFit/>
          </a:bodyPr>
          <a:lstStyle/>
          <a:p>
            <a:r>
              <a:rPr lang="en-US" sz="1600" dirty="0"/>
              <a:t>Genre: Historical Narrative</a:t>
            </a:r>
            <a:endParaRPr lang="en-CA" sz="1600" dirty="0"/>
          </a:p>
        </p:txBody>
      </p:sp>
      <p:sp>
        <p:nvSpPr>
          <p:cNvPr id="7" name="TextBox 6"/>
          <p:cNvSpPr txBox="1"/>
          <p:nvPr/>
        </p:nvSpPr>
        <p:spPr>
          <a:xfrm>
            <a:off x="152400" y="20574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22266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2514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6838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800" y="1160046"/>
            <a:ext cx="892104" cy="338554"/>
          </a:xfrm>
          <a:prstGeom prst="rect">
            <a:avLst/>
          </a:prstGeom>
          <a:noFill/>
          <a:ln>
            <a:noFill/>
          </a:ln>
        </p:spPr>
        <p:txBody>
          <a:bodyPr wrap="none" rtlCol="0">
            <a:spAutoFit/>
          </a:bodyPr>
          <a:lstStyle/>
          <a:p>
            <a:r>
              <a:rPr lang="en-US" sz="1600" dirty="0" smtClean="0"/>
              <a:t>Genre: ?</a:t>
            </a:r>
            <a:endParaRPr lang="en-CA" sz="1600" dirty="0"/>
          </a:p>
        </p:txBody>
      </p:sp>
      <p:sp>
        <p:nvSpPr>
          <p:cNvPr id="15" name="TextBox 14"/>
          <p:cNvSpPr txBox="1"/>
          <p:nvPr/>
        </p:nvSpPr>
        <p:spPr>
          <a:xfrm>
            <a:off x="152400" y="1447800"/>
            <a:ext cx="341458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 Scene setting</a:t>
            </a:r>
            <a:endParaRPr lang="en-CA" sz="1600" dirty="0"/>
          </a:p>
        </p:txBody>
      </p:sp>
      <p:cxnSp>
        <p:nvCxnSpPr>
          <p:cNvPr id="16" name="Straight Arrow Connector 15"/>
          <p:cNvCxnSpPr>
            <a:stCxn id="15" idx="3"/>
          </p:cNvCxnSpPr>
          <p:nvPr/>
        </p:nvCxnSpPr>
        <p:spPr>
          <a:xfrm>
            <a:off x="3566989" y="1617077"/>
            <a:ext cx="586298"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52400" y="3200400"/>
            <a:ext cx="199272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8000"/>
                </a:solidFill>
              </a:rPr>
              <a:t>Cohorative</a:t>
            </a:r>
            <a:endParaRPr lang="en-CA" sz="1600" dirty="0">
              <a:solidFill>
                <a:srgbClr val="008000"/>
              </a:solidFill>
            </a:endParaRPr>
          </a:p>
        </p:txBody>
      </p:sp>
      <p:cxnSp>
        <p:nvCxnSpPr>
          <p:cNvPr id="18" name="Straight Arrow Connector 17"/>
          <p:cNvCxnSpPr>
            <a:stCxn id="17" idx="3"/>
          </p:cNvCxnSpPr>
          <p:nvPr/>
        </p:nvCxnSpPr>
        <p:spPr>
          <a:xfrm>
            <a:off x="2145125" y="3369677"/>
            <a:ext cx="6742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0800" y="2921000"/>
            <a:ext cx="2447017"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20" name="TextBox 19"/>
          <p:cNvSpPr txBox="1"/>
          <p:nvPr/>
        </p:nvSpPr>
        <p:spPr>
          <a:xfrm>
            <a:off x="152400" y="3657600"/>
            <a:ext cx="199272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8000"/>
                </a:solidFill>
              </a:rPr>
              <a:t>Cohorative</a:t>
            </a:r>
            <a:endParaRPr lang="en-CA" sz="1600" dirty="0">
              <a:solidFill>
                <a:srgbClr val="008000"/>
              </a:solidFill>
            </a:endParaRPr>
          </a:p>
        </p:txBody>
      </p:sp>
      <p:cxnSp>
        <p:nvCxnSpPr>
          <p:cNvPr id="21" name="Straight Arrow Connector 20"/>
          <p:cNvCxnSpPr>
            <a:stCxn id="20" idx="3"/>
          </p:cNvCxnSpPr>
          <p:nvPr/>
        </p:nvCxnSpPr>
        <p:spPr>
          <a:xfrm>
            <a:off x="2145125" y="3826877"/>
            <a:ext cx="6742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77000" y="5105400"/>
            <a:ext cx="2264915" cy="830997"/>
          </a:xfrm>
          <a:prstGeom prst="rect">
            <a:avLst/>
          </a:prstGeom>
          <a:noFill/>
          <a:ln>
            <a:solidFill>
              <a:schemeClr val="tx1"/>
            </a:solidFill>
          </a:ln>
        </p:spPr>
        <p:txBody>
          <a:bodyPr wrap="none" rtlCol="0">
            <a:spAutoFit/>
          </a:bodyPr>
          <a:lstStyle/>
          <a:p>
            <a:r>
              <a:rPr lang="en-US" sz="1600" dirty="0" smtClean="0"/>
              <a:t>[Offline]</a:t>
            </a:r>
          </a:p>
          <a:p>
            <a:r>
              <a:rPr lang="en-US" sz="1600" dirty="0" smtClean="0"/>
              <a:t>X-</a:t>
            </a:r>
            <a:r>
              <a:rPr lang="en-US" sz="1600" dirty="0" err="1" smtClean="0"/>
              <a:t>Qatal</a:t>
            </a:r>
            <a:r>
              <a:rPr lang="en-US" sz="1600" dirty="0" smtClean="0"/>
              <a:t>/</a:t>
            </a:r>
            <a:r>
              <a:rPr lang="en-US" sz="1600" dirty="0" err="1" smtClean="0"/>
              <a:t>Irealis</a:t>
            </a:r>
            <a:r>
              <a:rPr lang="en-US" sz="1600" dirty="0" smtClean="0"/>
              <a:t>:</a:t>
            </a:r>
          </a:p>
          <a:p>
            <a:r>
              <a:rPr lang="en-US" sz="1600" dirty="0" smtClean="0"/>
              <a:t>Scene setting, attributive</a:t>
            </a:r>
            <a:endParaRPr lang="en-CA" sz="1600" dirty="0"/>
          </a:p>
        </p:txBody>
      </p:sp>
      <p:cxnSp>
        <p:nvCxnSpPr>
          <p:cNvPr id="23" name="Straight Arrow Connector 22"/>
          <p:cNvCxnSpPr/>
          <p:nvPr/>
        </p:nvCxnSpPr>
        <p:spPr>
          <a:xfrm flipV="1">
            <a:off x="6629400" y="4876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0800" y="4140200"/>
            <a:ext cx="2395977"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7" name="TextBox 26"/>
          <p:cNvSpPr txBox="1"/>
          <p:nvPr/>
        </p:nvSpPr>
        <p:spPr>
          <a:xfrm>
            <a:off x="2575006" y="5105400"/>
            <a:ext cx="3597194" cy="830997"/>
          </a:xfrm>
          <a:prstGeom prst="rect">
            <a:avLst/>
          </a:prstGeom>
          <a:noFill/>
          <a:ln>
            <a:solidFill>
              <a:schemeClr val="tx1"/>
            </a:solidFill>
          </a:ln>
        </p:spPr>
        <p:txBody>
          <a:bodyPr wrap="square" rtlCol="0">
            <a:spAutoFit/>
          </a:bodyPr>
          <a:lstStyle/>
          <a:p>
            <a:r>
              <a:rPr lang="en-US" sz="1600" dirty="0" smtClean="0"/>
              <a:t>[Offline]</a:t>
            </a:r>
          </a:p>
          <a:p>
            <a:r>
              <a:rPr lang="en-US" sz="1600" dirty="0" err="1" smtClean="0"/>
              <a:t>Qatal</a:t>
            </a:r>
            <a:r>
              <a:rPr lang="en-US" sz="1600" dirty="0" smtClean="0"/>
              <a:t> in dep. Clause: </a:t>
            </a:r>
            <a:r>
              <a:rPr lang="en-US" sz="1600" dirty="0" err="1" smtClean="0"/>
              <a:t>rel</a:t>
            </a:r>
            <a:r>
              <a:rPr lang="en-US" sz="1600" dirty="0" smtClean="0"/>
              <a:t> past background</a:t>
            </a:r>
          </a:p>
          <a:p>
            <a:r>
              <a:rPr lang="en-US" sz="1600" dirty="0" smtClean="0"/>
              <a:t>X-</a:t>
            </a:r>
            <a:r>
              <a:rPr lang="en-US" sz="1600" dirty="0" err="1" smtClean="0"/>
              <a:t>Qatal</a:t>
            </a:r>
            <a:r>
              <a:rPr lang="en-US" sz="1600" dirty="0" smtClean="0"/>
              <a:t>: Topicalization of YHWH</a:t>
            </a:r>
            <a:endParaRPr lang="en-CA" sz="1600" dirty="0"/>
          </a:p>
        </p:txBody>
      </p:sp>
      <p:cxnSp>
        <p:nvCxnSpPr>
          <p:cNvPr id="31" name="Straight Arrow Connector 30"/>
          <p:cNvCxnSpPr/>
          <p:nvPr/>
        </p:nvCxnSpPr>
        <p:spPr>
          <a:xfrm flipV="1">
            <a:off x="4876800" y="4876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02552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16:20</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 </a:t>
            </a:r>
            <a:endParaRPr lang="en-US" dirty="0" smtClean="0">
              <a:solidFill>
                <a:srgbClr val="FF33CC"/>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וַיִּקַ֣ץ</a:t>
            </a:r>
            <a:r>
              <a:rPr lang="he-IL" dirty="0" smtClean="0">
                <a:latin typeface="SBL Hebrew" pitchFamily="2" charset="-79"/>
                <a:cs typeface="SBL Hebrew" pitchFamily="2" charset="-79"/>
              </a:rPr>
              <a:t> </a:t>
            </a:r>
            <a:r>
              <a:rPr lang="he-IL" dirty="0">
                <a:latin typeface="SBL Hebrew" pitchFamily="2" charset="-79"/>
                <a:cs typeface="SBL Hebrew" pitchFamily="2" charset="-79"/>
              </a:rPr>
              <a:t>מִשְּׁנָת֗וֹ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וַיֹּ֙אמֶר֙ </a:t>
            </a:r>
            <a:endParaRPr lang="en-US" dirty="0" smtClean="0">
              <a:solidFill>
                <a:srgbClr val="FF33CC"/>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אֵצֵ֞א</a:t>
            </a:r>
            <a:r>
              <a:rPr lang="he-IL" dirty="0" smtClean="0">
                <a:latin typeface="SBL Hebrew" pitchFamily="2" charset="-79"/>
                <a:cs typeface="SBL Hebrew" pitchFamily="2" charset="-79"/>
              </a:rPr>
              <a:t> </a:t>
            </a:r>
            <a:r>
              <a:rPr lang="he-IL" dirty="0">
                <a:latin typeface="SBL Hebrew" pitchFamily="2" charset="-79"/>
                <a:cs typeface="SBL Hebrew" pitchFamily="2" charset="-79"/>
              </a:rPr>
              <a:t>כְּפַ֤עַם בְּפַ֙עַם֙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008000"/>
                </a:solidFill>
                <a:latin typeface="SBL Hebrew" pitchFamily="2" charset="-79"/>
                <a:cs typeface="SBL Hebrew" pitchFamily="2" charset="-79"/>
              </a:rPr>
              <a:t>אִנָּעֵ֔ר </a:t>
            </a:r>
            <a:endParaRPr lang="en-US" dirty="0" smtClean="0">
              <a:solidFill>
                <a:srgbClr val="008000"/>
              </a:solidFill>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וְהוּא֙ </a:t>
            </a:r>
            <a:r>
              <a:rPr lang="he-IL" dirty="0">
                <a:latin typeface="SBL Hebrew" pitchFamily="2" charset="-79"/>
                <a:cs typeface="SBL Hebrew" pitchFamily="2" charset="-79"/>
              </a:rPr>
              <a:t>לֹ֣א </a:t>
            </a:r>
            <a:r>
              <a:rPr lang="he-IL" dirty="0">
                <a:solidFill>
                  <a:srgbClr val="FF0000"/>
                </a:solidFill>
                <a:latin typeface="SBL Hebrew" pitchFamily="2" charset="-79"/>
                <a:cs typeface="SBL Hebrew" pitchFamily="2" charset="-79"/>
              </a:rPr>
              <a:t>יָדַ֔ע</a:t>
            </a:r>
            <a:r>
              <a:rPr lang="he-IL" dirty="0">
                <a:latin typeface="SBL Hebrew" pitchFamily="2" charset="-79"/>
                <a:cs typeface="SBL Hebrew" pitchFamily="2" charset="-79"/>
              </a:rPr>
              <a:t> כִּ֥י יְהוָ֖ה </a:t>
            </a:r>
            <a:r>
              <a:rPr lang="he-IL" dirty="0">
                <a:solidFill>
                  <a:srgbClr val="FF0000"/>
                </a:solidFill>
                <a:latin typeface="SBL Hebrew" pitchFamily="2" charset="-79"/>
                <a:cs typeface="SBL Hebrew" pitchFamily="2" charset="-79"/>
              </a:rPr>
              <a:t>סָ֥ר</a:t>
            </a:r>
            <a:r>
              <a:rPr lang="he-IL" dirty="0">
                <a:latin typeface="SBL Hebrew" pitchFamily="2" charset="-79"/>
                <a:cs typeface="SBL Hebrew" pitchFamily="2" charset="-79"/>
              </a:rPr>
              <a:t> מֵעָלָֽיו׃ </a:t>
            </a:r>
            <a:endParaRPr lang="en-US" dirty="0" smtClean="0">
              <a:latin typeface="SBL Hebrew" pitchFamily="2" charset="-79"/>
              <a:cs typeface="SBL Hebrew" pitchFamily="2" charset="-79"/>
            </a:endParaRPr>
          </a:p>
        </p:txBody>
      </p:sp>
      <p:sp>
        <p:nvSpPr>
          <p:cNvPr id="4" name="TextBox 3"/>
          <p:cNvSpPr txBox="1"/>
          <p:nvPr/>
        </p:nvSpPr>
        <p:spPr>
          <a:xfrm>
            <a:off x="152400" y="69415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5" name="Straight Arrow Connector 4"/>
          <p:cNvCxnSpPr>
            <a:stCxn id="4" idx="3"/>
          </p:cNvCxnSpPr>
          <p:nvPr/>
        </p:nvCxnSpPr>
        <p:spPr>
          <a:xfrm>
            <a:off x="2070874" y="863431"/>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800" y="414754"/>
            <a:ext cx="2395977" cy="338554"/>
          </a:xfrm>
          <a:prstGeom prst="rect">
            <a:avLst/>
          </a:prstGeom>
          <a:noFill/>
          <a:ln>
            <a:noFill/>
          </a:ln>
        </p:spPr>
        <p:txBody>
          <a:bodyPr wrap="none" rtlCol="0">
            <a:spAutoFit/>
          </a:bodyPr>
          <a:lstStyle/>
          <a:p>
            <a:r>
              <a:rPr lang="en-US" sz="1600" dirty="0"/>
              <a:t>Genre: Historical Narrative</a:t>
            </a:r>
            <a:endParaRPr lang="en-CA" sz="1600" dirty="0"/>
          </a:p>
        </p:txBody>
      </p:sp>
      <p:sp>
        <p:nvSpPr>
          <p:cNvPr id="7" name="TextBox 6"/>
          <p:cNvSpPr txBox="1"/>
          <p:nvPr/>
        </p:nvSpPr>
        <p:spPr>
          <a:xfrm>
            <a:off x="152400" y="20574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8" name="Straight Arrow Connector 7"/>
          <p:cNvCxnSpPr>
            <a:stCxn id="7" idx="3"/>
          </p:cNvCxnSpPr>
          <p:nvPr/>
        </p:nvCxnSpPr>
        <p:spPr>
          <a:xfrm>
            <a:off x="2070874" y="22266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52400" y="25146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0" name="Straight Arrow Connector 9"/>
          <p:cNvCxnSpPr>
            <a:stCxn id="9" idx="3"/>
          </p:cNvCxnSpPr>
          <p:nvPr/>
        </p:nvCxnSpPr>
        <p:spPr>
          <a:xfrm>
            <a:off x="2070874" y="2683877"/>
            <a:ext cx="7485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800" y="1160046"/>
            <a:ext cx="892104" cy="338554"/>
          </a:xfrm>
          <a:prstGeom prst="rect">
            <a:avLst/>
          </a:prstGeom>
          <a:noFill/>
          <a:ln>
            <a:noFill/>
          </a:ln>
        </p:spPr>
        <p:txBody>
          <a:bodyPr wrap="none" rtlCol="0">
            <a:spAutoFit/>
          </a:bodyPr>
          <a:lstStyle/>
          <a:p>
            <a:r>
              <a:rPr lang="en-US" sz="1600" dirty="0" smtClean="0"/>
              <a:t>Genre: ?</a:t>
            </a:r>
            <a:endParaRPr lang="en-CA" sz="1600" dirty="0"/>
          </a:p>
        </p:txBody>
      </p:sp>
      <p:sp>
        <p:nvSpPr>
          <p:cNvPr id="15" name="TextBox 14"/>
          <p:cNvSpPr txBox="1"/>
          <p:nvPr/>
        </p:nvSpPr>
        <p:spPr>
          <a:xfrm>
            <a:off x="152400" y="1447800"/>
            <a:ext cx="341458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 Scene setting</a:t>
            </a:r>
            <a:endParaRPr lang="en-CA" sz="1600" dirty="0"/>
          </a:p>
        </p:txBody>
      </p:sp>
      <p:cxnSp>
        <p:nvCxnSpPr>
          <p:cNvPr id="16" name="Straight Arrow Connector 15"/>
          <p:cNvCxnSpPr>
            <a:stCxn id="15" idx="3"/>
          </p:cNvCxnSpPr>
          <p:nvPr/>
        </p:nvCxnSpPr>
        <p:spPr>
          <a:xfrm>
            <a:off x="3566989" y="1617077"/>
            <a:ext cx="586298"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52400" y="3200400"/>
            <a:ext cx="199272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8000"/>
                </a:solidFill>
              </a:rPr>
              <a:t>Cohorative</a:t>
            </a:r>
            <a:endParaRPr lang="en-CA" sz="1600" dirty="0">
              <a:solidFill>
                <a:srgbClr val="008000"/>
              </a:solidFill>
            </a:endParaRPr>
          </a:p>
        </p:txBody>
      </p:sp>
      <p:cxnSp>
        <p:nvCxnSpPr>
          <p:cNvPr id="18" name="Straight Arrow Connector 17"/>
          <p:cNvCxnSpPr>
            <a:stCxn id="17" idx="3"/>
          </p:cNvCxnSpPr>
          <p:nvPr/>
        </p:nvCxnSpPr>
        <p:spPr>
          <a:xfrm>
            <a:off x="2145125" y="3369677"/>
            <a:ext cx="6742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0800" y="2921000"/>
            <a:ext cx="2447017"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20" name="TextBox 19"/>
          <p:cNvSpPr txBox="1"/>
          <p:nvPr/>
        </p:nvSpPr>
        <p:spPr>
          <a:xfrm>
            <a:off x="152400" y="3657600"/>
            <a:ext cx="1992725"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8000"/>
                </a:solidFill>
              </a:rPr>
              <a:t>Cohorative</a:t>
            </a:r>
            <a:endParaRPr lang="en-CA" sz="1600" dirty="0">
              <a:solidFill>
                <a:srgbClr val="008000"/>
              </a:solidFill>
            </a:endParaRPr>
          </a:p>
        </p:txBody>
      </p:sp>
      <p:cxnSp>
        <p:nvCxnSpPr>
          <p:cNvPr id="21" name="Straight Arrow Connector 20"/>
          <p:cNvCxnSpPr>
            <a:stCxn id="20" idx="3"/>
          </p:cNvCxnSpPr>
          <p:nvPr/>
        </p:nvCxnSpPr>
        <p:spPr>
          <a:xfrm>
            <a:off x="2145125" y="3826877"/>
            <a:ext cx="67427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477000" y="5105400"/>
            <a:ext cx="2264915" cy="830997"/>
          </a:xfrm>
          <a:prstGeom prst="rect">
            <a:avLst/>
          </a:prstGeom>
          <a:noFill/>
          <a:ln>
            <a:solidFill>
              <a:schemeClr val="tx1"/>
            </a:solidFill>
          </a:ln>
        </p:spPr>
        <p:txBody>
          <a:bodyPr wrap="none" rtlCol="0">
            <a:spAutoFit/>
          </a:bodyPr>
          <a:lstStyle/>
          <a:p>
            <a:r>
              <a:rPr lang="en-US" sz="1600" dirty="0" smtClean="0"/>
              <a:t>[Offline]</a:t>
            </a:r>
          </a:p>
          <a:p>
            <a:r>
              <a:rPr lang="en-US" sz="1600" dirty="0" smtClean="0"/>
              <a:t>X-</a:t>
            </a:r>
            <a:r>
              <a:rPr lang="en-US" sz="1600" dirty="0" err="1" smtClean="0"/>
              <a:t>Qatal</a:t>
            </a:r>
            <a:r>
              <a:rPr lang="en-US" sz="1600" dirty="0" smtClean="0"/>
              <a:t>/</a:t>
            </a:r>
            <a:r>
              <a:rPr lang="en-US" sz="1600" dirty="0" err="1" smtClean="0"/>
              <a:t>Irealis</a:t>
            </a:r>
            <a:r>
              <a:rPr lang="en-US" sz="1600" dirty="0" smtClean="0"/>
              <a:t>:</a:t>
            </a:r>
          </a:p>
          <a:p>
            <a:r>
              <a:rPr lang="en-US" sz="1600" dirty="0" smtClean="0"/>
              <a:t>Scene setting, attributive</a:t>
            </a:r>
            <a:endParaRPr lang="en-CA" sz="1600" dirty="0"/>
          </a:p>
        </p:txBody>
      </p:sp>
      <p:cxnSp>
        <p:nvCxnSpPr>
          <p:cNvPr id="23" name="Straight Arrow Connector 22"/>
          <p:cNvCxnSpPr/>
          <p:nvPr/>
        </p:nvCxnSpPr>
        <p:spPr>
          <a:xfrm flipV="1">
            <a:off x="6629400" y="4876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0800" y="4140200"/>
            <a:ext cx="2395977" cy="338554"/>
          </a:xfrm>
          <a:prstGeom prst="rect">
            <a:avLst/>
          </a:prstGeom>
          <a:noFill/>
          <a:ln>
            <a:noFill/>
          </a:ln>
        </p:spPr>
        <p:txBody>
          <a:bodyPr wrap="none" rtlCol="0">
            <a:spAutoFit/>
          </a:bodyPr>
          <a:lstStyle/>
          <a:p>
            <a:r>
              <a:rPr lang="en-US" sz="1600" dirty="0"/>
              <a:t>Genre: Historical Narrative</a:t>
            </a:r>
            <a:endParaRPr lang="en-CA" sz="1600" dirty="0"/>
          </a:p>
        </p:txBody>
      </p:sp>
      <p:sp>
        <p:nvSpPr>
          <p:cNvPr id="27" name="TextBox 26"/>
          <p:cNvSpPr txBox="1"/>
          <p:nvPr/>
        </p:nvSpPr>
        <p:spPr>
          <a:xfrm>
            <a:off x="2575006" y="5105400"/>
            <a:ext cx="3597194" cy="830997"/>
          </a:xfrm>
          <a:prstGeom prst="rect">
            <a:avLst/>
          </a:prstGeom>
          <a:noFill/>
          <a:ln>
            <a:solidFill>
              <a:schemeClr val="tx1"/>
            </a:solidFill>
          </a:ln>
        </p:spPr>
        <p:txBody>
          <a:bodyPr wrap="square" rtlCol="0">
            <a:spAutoFit/>
          </a:bodyPr>
          <a:lstStyle/>
          <a:p>
            <a:r>
              <a:rPr lang="en-US" sz="1600" dirty="0" smtClean="0"/>
              <a:t>[Offline]</a:t>
            </a:r>
          </a:p>
          <a:p>
            <a:r>
              <a:rPr lang="en-US" sz="1600" dirty="0" err="1" smtClean="0"/>
              <a:t>Qatal</a:t>
            </a:r>
            <a:r>
              <a:rPr lang="en-US" sz="1600" dirty="0" smtClean="0"/>
              <a:t> in dep. Clause: </a:t>
            </a:r>
            <a:r>
              <a:rPr lang="en-US" sz="1600" dirty="0" err="1" smtClean="0"/>
              <a:t>rel</a:t>
            </a:r>
            <a:r>
              <a:rPr lang="en-US" sz="1600" dirty="0" smtClean="0"/>
              <a:t> past background</a:t>
            </a:r>
          </a:p>
          <a:p>
            <a:r>
              <a:rPr lang="en-US" sz="1600" dirty="0" smtClean="0"/>
              <a:t>X-</a:t>
            </a:r>
            <a:r>
              <a:rPr lang="en-US" sz="1600" dirty="0" err="1" smtClean="0"/>
              <a:t>Qatal</a:t>
            </a:r>
            <a:r>
              <a:rPr lang="en-US" sz="1600" dirty="0" smtClean="0"/>
              <a:t>: Topicalization of YHWH</a:t>
            </a:r>
            <a:endParaRPr lang="en-CA" sz="1600" dirty="0"/>
          </a:p>
        </p:txBody>
      </p:sp>
      <p:cxnSp>
        <p:nvCxnSpPr>
          <p:cNvPr id="31" name="Straight Arrow Connector 30"/>
          <p:cNvCxnSpPr/>
          <p:nvPr/>
        </p:nvCxnSpPr>
        <p:spPr>
          <a:xfrm flipV="1">
            <a:off x="4876800" y="4876800"/>
            <a:ext cx="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152400" y="6096000"/>
            <a:ext cx="8839200" cy="646331"/>
          </a:xfrm>
          <a:prstGeom prst="rect">
            <a:avLst/>
          </a:prstGeom>
          <a:solidFill>
            <a:schemeClr val="bg1"/>
          </a:solidFill>
          <a:ln w="38100">
            <a:solidFill>
              <a:schemeClr val="tx1"/>
            </a:solidFill>
          </a:ln>
        </p:spPr>
        <p:txBody>
          <a:bodyPr wrap="square">
            <a:spAutoFit/>
          </a:bodyPr>
          <a:lstStyle/>
          <a:p>
            <a:pPr>
              <a:tabLst>
                <a:tab pos="8510588" algn="r"/>
              </a:tabLst>
            </a:pPr>
            <a:r>
              <a:rPr lang="en-US" dirty="0"/>
              <a:t>Here we have not only the </a:t>
            </a:r>
            <a:r>
              <a:rPr lang="en-US" dirty="0" err="1"/>
              <a:t>qatal</a:t>
            </a:r>
            <a:r>
              <a:rPr lang="en-US" dirty="0"/>
              <a:t> in a dependent clause but an X-</a:t>
            </a:r>
            <a:r>
              <a:rPr lang="en-US" dirty="0" err="1"/>
              <a:t>qatal</a:t>
            </a:r>
            <a:r>
              <a:rPr lang="en-US" dirty="0"/>
              <a:t>. This construction and the preceding </a:t>
            </a:r>
            <a:r>
              <a:rPr lang="en-US" dirty="0" err="1"/>
              <a:t>irrealis</a:t>
            </a:r>
            <a:r>
              <a:rPr lang="en-US" dirty="0"/>
              <a:t> are used to summarize the “state-of-things” at the end of the episode.</a:t>
            </a:r>
            <a:endParaRPr lang="en-US" b="1" dirty="0"/>
          </a:p>
        </p:txBody>
      </p:sp>
    </p:spTree>
    <p:extLst>
      <p:ext uri="{BB962C8B-B14F-4D97-AF65-F5344CB8AC3E}">
        <p14:creationId xmlns:p14="http://schemas.microsoft.com/office/powerpoint/2010/main" val="154920443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6340197"/>
          </a:xfrm>
          <a:prstGeom prst="rect">
            <a:avLst/>
          </a:prstGeom>
          <a:solidFill>
            <a:schemeClr val="bg1"/>
          </a:solidFill>
          <a:ln w="38100">
            <a:solidFill>
              <a:schemeClr val="tx1"/>
            </a:solidFill>
          </a:ln>
        </p:spPr>
        <p:txBody>
          <a:bodyPr wrap="square">
            <a:spAutoFit/>
          </a:bodyPr>
          <a:lstStyle/>
          <a:p>
            <a:pPr>
              <a:spcAft>
                <a:spcPts val="2400"/>
              </a:spcAft>
              <a:tabLst>
                <a:tab pos="8510588" algn="r"/>
              </a:tabLst>
            </a:pPr>
            <a:r>
              <a:rPr lang="en-US" dirty="0"/>
              <a:t>Conclusion: The “Samson Reveals the Secret of His Strength” account is one episode in the larger story, the “Life of Samson.” The “Life of Samson” is, in turn, one part of the account given by the book of Judges. If indeed the theme of the book of Judges is “maintaining a holy identity,” the account of Samson and Delilah serves the theme well. Moreover, even the verb forms applied by the writer both in the narration and direct speech serve the theme well. In the reading we have seen </a:t>
            </a:r>
            <a:r>
              <a:rPr lang="en-US" dirty="0" err="1"/>
              <a:t>yiqtol</a:t>
            </a:r>
            <a:r>
              <a:rPr lang="en-US" dirty="0"/>
              <a:t> and </a:t>
            </a:r>
            <a:r>
              <a:rPr lang="en-US" dirty="0" err="1"/>
              <a:t>wayyiqtol</a:t>
            </a:r>
            <a:r>
              <a:rPr lang="en-US" dirty="0"/>
              <a:t> verb forms which express emerging action are played off against those constructions which are of a stative or adjectival nature, namely the X-</a:t>
            </a:r>
            <a:r>
              <a:rPr lang="en-US" dirty="0" err="1"/>
              <a:t>qatal</a:t>
            </a:r>
            <a:r>
              <a:rPr lang="en-US" dirty="0"/>
              <a:t>, </a:t>
            </a:r>
            <a:r>
              <a:rPr lang="en-US" dirty="0" err="1"/>
              <a:t>weqatal</a:t>
            </a:r>
            <a:r>
              <a:rPr lang="en-US" dirty="0"/>
              <a:t>, </a:t>
            </a:r>
            <a:r>
              <a:rPr lang="en-US" dirty="0" err="1"/>
              <a:t>verbless</a:t>
            </a:r>
            <a:r>
              <a:rPr lang="en-US" dirty="0"/>
              <a:t> clause</a:t>
            </a:r>
            <a:r>
              <a:rPr lang="en-US" dirty="0" smtClean="0"/>
              <a:t>, </a:t>
            </a:r>
            <a:r>
              <a:rPr lang="he-IL" dirty="0" smtClean="0">
                <a:latin typeface="SBL Hebrew" panose="02000000000000000000" pitchFamily="2" charset="-79"/>
                <a:cs typeface="SBL Hebrew" panose="02000000000000000000" pitchFamily="2" charset="-79"/>
              </a:rPr>
              <a:t>אֵין</a:t>
            </a:r>
            <a:r>
              <a:rPr lang="he-IL" dirty="0" smtClean="0"/>
              <a:t> </a:t>
            </a:r>
            <a:r>
              <a:rPr lang="en-US" dirty="0" smtClean="0"/>
              <a:t> clause</a:t>
            </a:r>
            <a:r>
              <a:rPr lang="en-US" dirty="0"/>
              <a:t>, and </a:t>
            </a:r>
            <a:r>
              <a:rPr lang="en-US" dirty="0" err="1"/>
              <a:t>irrealis</a:t>
            </a:r>
            <a:r>
              <a:rPr lang="en-US" dirty="0"/>
              <a:t>. These verb forms are strategically placed by the writer as follows</a:t>
            </a:r>
            <a:r>
              <a:rPr lang="en-US" dirty="0" smtClean="0"/>
              <a:t>:</a:t>
            </a:r>
          </a:p>
          <a:p>
            <a:pPr marL="3205163" indent="-3205163">
              <a:spcAft>
                <a:spcPts val="2400"/>
              </a:spcAft>
              <a:tabLst>
                <a:tab pos="2743200" algn="r"/>
                <a:tab pos="3205163" algn="l"/>
                <a:tab pos="8510588" algn="r"/>
              </a:tabLst>
            </a:pPr>
            <a:r>
              <a:rPr lang="en-US" dirty="0" smtClean="0"/>
              <a:t>	A </a:t>
            </a:r>
            <a:r>
              <a:rPr lang="en-US" dirty="0" err="1"/>
              <a:t>wayyiqtol</a:t>
            </a:r>
            <a:r>
              <a:rPr lang="en-US" dirty="0"/>
              <a:t>	Vs. 4 as an episode “opener” where an X-</a:t>
            </a:r>
            <a:r>
              <a:rPr lang="en-US" dirty="0" err="1"/>
              <a:t>qatal</a:t>
            </a:r>
            <a:r>
              <a:rPr lang="en-US" dirty="0"/>
              <a:t> is expected</a:t>
            </a:r>
          </a:p>
          <a:p>
            <a:pPr marL="3205163" indent="-3205163">
              <a:spcAft>
                <a:spcPts val="2400"/>
              </a:spcAft>
              <a:tabLst>
                <a:tab pos="2743200" algn="r"/>
                <a:tab pos="3205163" algn="l"/>
                <a:tab pos="8510588" algn="r"/>
              </a:tabLst>
            </a:pPr>
            <a:r>
              <a:rPr lang="en-US" dirty="0" smtClean="0"/>
              <a:t>	Three </a:t>
            </a:r>
            <a:r>
              <a:rPr lang="en-US" dirty="0" err="1"/>
              <a:t>yiqtols</a:t>
            </a:r>
            <a:r>
              <a:rPr lang="en-US" dirty="0"/>
              <a:t>	Vss. 7, 11, 13 in which Samson lies about what others may do to him to take his strength away</a:t>
            </a:r>
          </a:p>
          <a:p>
            <a:pPr marL="3205163" indent="-3205163">
              <a:spcAft>
                <a:spcPts val="2400"/>
              </a:spcAft>
              <a:tabLst>
                <a:tab pos="2743200" algn="r"/>
                <a:tab pos="3205163" algn="l"/>
                <a:tab pos="8510588" algn="r"/>
              </a:tabLst>
            </a:pPr>
            <a:r>
              <a:rPr lang="en-US" dirty="0" smtClean="0"/>
              <a:t>	A </a:t>
            </a:r>
            <a:r>
              <a:rPr lang="en-US" dirty="0"/>
              <a:t>series of five stative clauses	Vs. 15 in which Delilah criticizes Samson’ s character</a:t>
            </a:r>
          </a:p>
          <a:p>
            <a:pPr marL="3205163" indent="-3205163">
              <a:spcAft>
                <a:spcPts val="2400"/>
              </a:spcAft>
              <a:tabLst>
                <a:tab pos="2743200" algn="r"/>
                <a:tab pos="3205163" algn="l"/>
                <a:tab pos="8510588" algn="r"/>
              </a:tabLst>
            </a:pPr>
            <a:r>
              <a:rPr lang="en-US" dirty="0" smtClean="0"/>
              <a:t>	A </a:t>
            </a:r>
            <a:r>
              <a:rPr lang="en-US" dirty="0"/>
              <a:t>series of six stative clauses	Vs. 17 in which Samson reveals his holy identity and the secret of his strength</a:t>
            </a:r>
          </a:p>
          <a:p>
            <a:pPr marL="3205163" indent="-3205163">
              <a:spcAft>
                <a:spcPts val="2400"/>
              </a:spcAft>
              <a:tabLst>
                <a:tab pos="2743200" algn="r"/>
                <a:tab pos="3205163" algn="l"/>
                <a:tab pos="8510588" algn="r"/>
              </a:tabLst>
            </a:pPr>
            <a:r>
              <a:rPr lang="en-US" dirty="0" smtClean="0"/>
              <a:t>	An </a:t>
            </a:r>
            <a:r>
              <a:rPr lang="en-US" dirty="0" err="1"/>
              <a:t>irrealis</a:t>
            </a:r>
            <a:r>
              <a:rPr lang="en-US" dirty="0"/>
              <a:t> and X-</a:t>
            </a:r>
            <a:r>
              <a:rPr lang="en-US" dirty="0" err="1"/>
              <a:t>qatal</a:t>
            </a:r>
            <a:r>
              <a:rPr lang="en-US" dirty="0"/>
              <a:t>	Vs. 20 as a summary of Samson’s state after he had lost his an identity</a:t>
            </a:r>
          </a:p>
        </p:txBody>
      </p:sp>
    </p:spTree>
    <p:extLst>
      <p:ext uri="{BB962C8B-B14F-4D97-AF65-F5344CB8AC3E}">
        <p14:creationId xmlns:p14="http://schemas.microsoft.com/office/powerpoint/2010/main" val="1802072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16:6-7</a:t>
            </a:r>
            <a:endParaRPr lang="en-US" sz="1400" dirty="0"/>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דְּלִילָה֙ אֶל־שִׁמְשׁ֔וֹן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solidFill>
                  <a:srgbClr val="008000"/>
                </a:solidFill>
                <a:latin typeface="SBL Hebrew" pitchFamily="2" charset="-79"/>
                <a:cs typeface="SBL Hebrew" pitchFamily="2" charset="-79"/>
              </a:rPr>
              <a:t>הַגִּֽידָה</a:t>
            </a:r>
            <a:r>
              <a:rPr lang="he-IL" dirty="0" smtClean="0">
                <a:latin typeface="SBL Hebrew" pitchFamily="2" charset="-79"/>
                <a:cs typeface="SBL Hebrew" pitchFamily="2" charset="-79"/>
              </a:rPr>
              <a:t>־נָּ֣א </a:t>
            </a:r>
            <a:r>
              <a:rPr lang="he-IL" dirty="0">
                <a:latin typeface="SBL Hebrew" pitchFamily="2" charset="-79"/>
                <a:cs typeface="SBL Hebrew" pitchFamily="2" charset="-79"/>
              </a:rPr>
              <a:t>לִ֔י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בַּמֶּ֖ה </a:t>
            </a:r>
            <a:r>
              <a:rPr lang="he-IL" dirty="0">
                <a:latin typeface="SBL Hebrew" pitchFamily="2" charset="-79"/>
                <a:cs typeface="SBL Hebrew" pitchFamily="2" charset="-79"/>
              </a:rPr>
              <a:t>כֹּחֲךָ֣ גָד֑וֹל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וּבַמֶּ֥ה </a:t>
            </a:r>
            <a:r>
              <a:rPr lang="he-IL" dirty="0">
                <a:latin typeface="SBL Hebrew" pitchFamily="2" charset="-79"/>
                <a:cs typeface="SBL Hebrew" pitchFamily="2" charset="-79"/>
              </a:rPr>
              <a:t>תֵאָסֵ֖ר לְעַנּוֹתֶֽךָ׃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he-IL" dirty="0">
                <a:solidFill>
                  <a:srgbClr val="FF33CC"/>
                </a:solidFill>
                <a:latin typeface="SBL Hebrew" pitchFamily="2" charset="-79"/>
                <a:cs typeface="SBL Hebrew" pitchFamily="2" charset="-79"/>
              </a:rPr>
              <a:t>וַיֹּ֤אמֶר</a:t>
            </a:r>
            <a:r>
              <a:rPr lang="he-IL" dirty="0">
                <a:latin typeface="SBL Hebrew" pitchFamily="2" charset="-79"/>
                <a:cs typeface="SBL Hebrew" pitchFamily="2" charset="-79"/>
              </a:rPr>
              <a:t> אֵלֶ֙יהָ֙ שִׁמְשׁ֔וֹן </a:t>
            </a:r>
            <a:endParaRPr lang="en-US" dirty="0" smtClean="0">
              <a:latin typeface="SBL Hebrew" pitchFamily="2" charset="-79"/>
              <a:cs typeface="SBL Hebrew" pitchFamily="2" charset="-79"/>
            </a:endParaRPr>
          </a:p>
          <a:p>
            <a:pPr marL="0" indent="0" algn="r" defTabSz="457200" rtl="1">
              <a:buNone/>
            </a:pPr>
            <a:r>
              <a:rPr lang="en-US" dirty="0" smtClean="0">
                <a:solidFill>
                  <a:schemeClr val="tx2"/>
                </a:solidFill>
                <a:latin typeface="SBL Hebrew" pitchFamily="2" charset="-79"/>
                <a:cs typeface="SBL Hebrew" pitchFamily="2" charset="-79"/>
              </a:rPr>
              <a:t>	</a:t>
            </a:r>
            <a:r>
              <a:rPr lang="en-US" dirty="0">
                <a:solidFill>
                  <a:schemeClr val="tx2"/>
                </a:solidFill>
                <a:latin typeface="SBL Hebrew" pitchFamily="2" charset="-79"/>
                <a:cs typeface="SBL Hebrew" pitchFamily="2" charset="-79"/>
              </a:rPr>
              <a:t>	</a:t>
            </a:r>
            <a:r>
              <a:rPr lang="he-IL" dirty="0" smtClean="0">
                <a:latin typeface="SBL Hebrew" pitchFamily="2" charset="-79"/>
                <a:cs typeface="SBL Hebrew" pitchFamily="2" charset="-79"/>
              </a:rPr>
              <a:t>אִם־</a:t>
            </a:r>
            <a:r>
              <a:rPr lang="he-IL" dirty="0" smtClean="0">
                <a:solidFill>
                  <a:srgbClr val="0000FF"/>
                </a:solidFill>
                <a:latin typeface="SBL Hebrew" pitchFamily="2" charset="-79"/>
                <a:cs typeface="SBL Hebrew" pitchFamily="2" charset="-79"/>
              </a:rPr>
              <a:t>יַאַסְרֻ֗נִי</a:t>
            </a:r>
            <a:r>
              <a:rPr lang="he-IL" dirty="0" smtClean="0">
                <a:solidFill>
                  <a:schemeClr val="tx2"/>
                </a:solidFill>
                <a:latin typeface="SBL Hebrew" pitchFamily="2" charset="-79"/>
                <a:cs typeface="SBL Hebrew" pitchFamily="2" charset="-79"/>
              </a:rPr>
              <a:t> </a:t>
            </a:r>
            <a:r>
              <a:rPr lang="he-IL" dirty="0">
                <a:latin typeface="SBL Hebrew" pitchFamily="2" charset="-79"/>
                <a:cs typeface="SBL Hebrew" pitchFamily="2" charset="-79"/>
              </a:rPr>
              <a:t>בְּשִׁבְעָ֛ה יְתָרִ֥ים לַחִ֖ים אֲשֶׁ֣ר </a:t>
            </a:r>
            <a:r>
              <a:rPr lang="he-IL" dirty="0">
                <a:solidFill>
                  <a:schemeClr val="accent6">
                    <a:lumMod val="75000"/>
                  </a:schemeClr>
                </a:solidFill>
                <a:latin typeface="SBL Hebrew" pitchFamily="2" charset="-79"/>
                <a:cs typeface="SBL Hebrew" pitchFamily="2" charset="-79"/>
              </a:rPr>
              <a:t>לֹא־חֹרָ֑בוּ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en-US" dirty="0" smtClean="0">
                <a:solidFill>
                  <a:schemeClr val="tx2"/>
                </a:solidFill>
                <a:latin typeface="SBL Hebrew" pitchFamily="2" charset="-79"/>
                <a:cs typeface="SBL Hebrew" pitchFamily="2" charset="-79"/>
              </a:rPr>
              <a:t>	</a:t>
            </a:r>
            <a:r>
              <a:rPr lang="en-US" dirty="0">
                <a:solidFill>
                  <a:schemeClr val="tx2"/>
                </a:solidFill>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חָלִ֥יתִי </a:t>
            </a:r>
            <a:r>
              <a:rPr lang="he-IL" dirty="0" smtClean="0">
                <a:latin typeface="SBL Hebrew" pitchFamily="2" charset="-79"/>
                <a:cs typeface="SBL Hebrew" pitchFamily="2" charset="-79"/>
              </a:rPr>
              <a:t>וְ</a:t>
            </a:r>
            <a:r>
              <a:rPr lang="he-IL" dirty="0" smtClean="0">
                <a:solidFill>
                  <a:srgbClr val="FF0000"/>
                </a:solidFill>
                <a:latin typeface="SBL Hebrew" pitchFamily="2" charset="-79"/>
                <a:cs typeface="SBL Hebrew" pitchFamily="2" charset="-79"/>
              </a:rPr>
              <a:t>הָיִ֖יתִי </a:t>
            </a:r>
            <a:r>
              <a:rPr lang="he-IL" dirty="0">
                <a:latin typeface="SBL Hebrew" pitchFamily="2" charset="-79"/>
                <a:cs typeface="SBL Hebrew" pitchFamily="2" charset="-79"/>
              </a:rPr>
              <a:t>כְּאַחַ֥ד הָאָדָֽם׃ </a:t>
            </a:r>
            <a:endParaRPr lang="en-US" dirty="0" smtClean="0">
              <a:latin typeface="SBL Hebrew" pitchFamily="2" charset="-79"/>
              <a:cs typeface="SBL Hebrew" pitchFamily="2" charset="-79"/>
            </a:endParaRPr>
          </a:p>
        </p:txBody>
      </p:sp>
      <p:sp>
        <p:nvSpPr>
          <p:cNvPr id="4" name="TextBox 3"/>
          <p:cNvSpPr txBox="1"/>
          <p:nvPr/>
        </p:nvSpPr>
        <p:spPr>
          <a:xfrm>
            <a:off x="50800" y="1066800"/>
            <a:ext cx="2534155" cy="338554"/>
          </a:xfrm>
          <a:prstGeom prst="rect">
            <a:avLst/>
          </a:prstGeom>
          <a:noFill/>
          <a:ln>
            <a:noFill/>
          </a:ln>
        </p:spPr>
        <p:txBody>
          <a:bodyPr wrap="none" rtlCol="0">
            <a:spAutoFit/>
          </a:bodyPr>
          <a:lstStyle/>
          <a:p>
            <a:r>
              <a:rPr lang="en-US" sz="1600" dirty="0" smtClean="0"/>
              <a:t>Genre: Hortatory Discourse</a:t>
            </a:r>
            <a:endParaRPr lang="en-CA" sz="1600" dirty="0"/>
          </a:p>
        </p:txBody>
      </p:sp>
      <p:sp>
        <p:nvSpPr>
          <p:cNvPr id="5" name="TextBox 4"/>
          <p:cNvSpPr txBox="1"/>
          <p:nvPr/>
        </p:nvSpPr>
        <p:spPr>
          <a:xfrm>
            <a:off x="152400" y="1354554"/>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solidFill>
                <a:srgbClr val="008000"/>
              </a:solidFill>
            </a:endParaRPr>
          </a:p>
        </p:txBody>
      </p:sp>
      <p:cxnSp>
        <p:nvCxnSpPr>
          <p:cNvPr id="7" name="Straight Arrow Connector 6"/>
          <p:cNvCxnSpPr/>
          <p:nvPr/>
        </p:nvCxnSpPr>
        <p:spPr>
          <a:xfrm>
            <a:off x="2135507" y="1523831"/>
            <a:ext cx="76009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800" y="3522246"/>
            <a:ext cx="2541593" cy="338554"/>
          </a:xfrm>
          <a:prstGeom prst="rect">
            <a:avLst/>
          </a:prstGeom>
          <a:noFill/>
          <a:ln>
            <a:noFill/>
          </a:ln>
        </p:spPr>
        <p:txBody>
          <a:bodyPr wrap="none" rtlCol="0">
            <a:spAutoFit/>
          </a:bodyPr>
          <a:lstStyle/>
          <a:p>
            <a:r>
              <a:rPr lang="en-US" sz="1600" dirty="0" smtClean="0"/>
              <a:t>Genre: Predictive Narrative</a:t>
            </a:r>
            <a:endParaRPr lang="en-CA" sz="1600" dirty="0"/>
          </a:p>
        </p:txBody>
      </p:sp>
      <p:sp>
        <p:nvSpPr>
          <p:cNvPr id="9" name="TextBox 8"/>
          <p:cNvSpPr txBox="1"/>
          <p:nvPr/>
        </p:nvSpPr>
        <p:spPr>
          <a:xfrm>
            <a:off x="152400" y="3886200"/>
            <a:ext cx="1612557"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0000FF"/>
                </a:solidFill>
              </a:rPr>
              <a:t>Yiqtol</a:t>
            </a:r>
            <a:endParaRPr lang="en-CA" sz="1600" dirty="0"/>
          </a:p>
        </p:txBody>
      </p:sp>
      <p:cxnSp>
        <p:nvCxnSpPr>
          <p:cNvPr id="10" name="Straight Arrow Connector 9"/>
          <p:cNvCxnSpPr>
            <a:stCxn id="9" idx="3"/>
          </p:cNvCxnSpPr>
          <p:nvPr/>
        </p:nvCxnSpPr>
        <p:spPr>
          <a:xfrm>
            <a:off x="1764957" y="4055477"/>
            <a:ext cx="4331043" cy="26235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5410200"/>
            <a:ext cx="1777346"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0000"/>
                </a:solidFill>
              </a:rPr>
              <a:t>Weqatal</a:t>
            </a:r>
            <a:endParaRPr lang="en-CA" sz="1600" dirty="0">
              <a:solidFill>
                <a:srgbClr val="FF0000"/>
              </a:solidFill>
            </a:endParaRPr>
          </a:p>
        </p:txBody>
      </p:sp>
      <p:cxnSp>
        <p:nvCxnSpPr>
          <p:cNvPr id="15" name="Straight Arrow Connector 14"/>
          <p:cNvCxnSpPr>
            <a:stCxn id="14" idx="3"/>
          </p:cNvCxnSpPr>
          <p:nvPr/>
        </p:nvCxnSpPr>
        <p:spPr>
          <a:xfrm flipV="1">
            <a:off x="1929746" y="5257800"/>
            <a:ext cx="3861454" cy="3216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14" idx="3"/>
          </p:cNvCxnSpPr>
          <p:nvPr/>
        </p:nvCxnSpPr>
        <p:spPr>
          <a:xfrm flipV="1">
            <a:off x="1929746" y="5257800"/>
            <a:ext cx="4928254" cy="32167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2400" y="5867400"/>
            <a:ext cx="8473602" cy="830997"/>
          </a:xfrm>
          <a:prstGeom prst="rect">
            <a:avLst/>
          </a:prstGeom>
          <a:noFill/>
          <a:ln>
            <a:solidFill>
              <a:schemeClr val="tx1"/>
            </a:solidFill>
          </a:ln>
        </p:spPr>
        <p:txBody>
          <a:bodyPr wrap="none" rtlCol="0">
            <a:spAutoFit/>
          </a:bodyPr>
          <a:lstStyle/>
          <a:p>
            <a:r>
              <a:rPr lang="en-US" sz="1600" dirty="0" err="1" smtClean="0"/>
              <a:t>Yiqtol</a:t>
            </a:r>
            <a:r>
              <a:rPr lang="en-US" sz="1600" dirty="0" smtClean="0"/>
              <a:t> + </a:t>
            </a:r>
            <a:r>
              <a:rPr lang="en-US" sz="1600" dirty="0" err="1" smtClean="0"/>
              <a:t>Weqatal</a:t>
            </a:r>
            <a:r>
              <a:rPr lang="en-US" sz="1600" dirty="0" smtClean="0"/>
              <a:t> series. </a:t>
            </a:r>
          </a:p>
          <a:p>
            <a:r>
              <a:rPr lang="en-US" sz="1600" dirty="0" smtClean="0"/>
              <a:t>In Procedural Discourse (-projection) = repeated/habitual/customary action in past (</a:t>
            </a:r>
            <a:r>
              <a:rPr lang="en-US" sz="1600" dirty="0" err="1" smtClean="0"/>
              <a:t>Rocine</a:t>
            </a:r>
            <a:r>
              <a:rPr lang="en-US" sz="1600" dirty="0" smtClean="0"/>
              <a:t> p. 206ff)</a:t>
            </a:r>
          </a:p>
          <a:p>
            <a:r>
              <a:rPr lang="en-US" sz="1600" dirty="0" smtClean="0"/>
              <a:t>In Predictive Narrative (+projection) = similar to above but in present/future (</a:t>
            </a:r>
            <a:r>
              <a:rPr lang="en-US" sz="1600" dirty="0" err="1" smtClean="0"/>
              <a:t>Rocine</a:t>
            </a:r>
            <a:r>
              <a:rPr lang="en-US" sz="1600" dirty="0" smtClean="0"/>
              <a:t> p. 356)</a:t>
            </a:r>
            <a:endParaRPr lang="en-CA" sz="1600" dirty="0"/>
          </a:p>
        </p:txBody>
      </p:sp>
      <p:sp>
        <p:nvSpPr>
          <p:cNvPr id="21" name="TextBox 20"/>
          <p:cNvSpPr txBox="1"/>
          <p:nvPr/>
        </p:nvSpPr>
        <p:spPr>
          <a:xfrm>
            <a:off x="152400" y="4834523"/>
            <a:ext cx="2896114"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Neg</a:t>
            </a:r>
            <a:r>
              <a:rPr lang="en-US" sz="1600" dirty="0" smtClean="0"/>
              <a:t> of </a:t>
            </a:r>
            <a:r>
              <a:rPr lang="en-US" sz="1600" dirty="0" smtClean="0">
                <a:solidFill>
                  <a:schemeClr val="accent6">
                    <a:lumMod val="75000"/>
                  </a:schemeClr>
                </a:solidFill>
              </a:rPr>
              <a:t>any verb</a:t>
            </a:r>
            <a:r>
              <a:rPr lang="en-US" sz="1600" dirty="0" smtClean="0"/>
              <a:t>: </a:t>
            </a:r>
            <a:r>
              <a:rPr lang="en-US" sz="1600" dirty="0" err="1" smtClean="0"/>
              <a:t>Irrealis</a:t>
            </a:r>
            <a:endParaRPr lang="en-CA" sz="1600" dirty="0"/>
          </a:p>
        </p:txBody>
      </p:sp>
      <p:cxnSp>
        <p:nvCxnSpPr>
          <p:cNvPr id="23" name="Straight Arrow Connector 22"/>
          <p:cNvCxnSpPr>
            <a:stCxn id="21" idx="0"/>
          </p:cNvCxnSpPr>
          <p:nvPr/>
        </p:nvCxnSpPr>
        <p:spPr>
          <a:xfrm flipV="1">
            <a:off x="1600457" y="4648200"/>
            <a:ext cx="0" cy="1863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0800" y="453192"/>
            <a:ext cx="2466509"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25" name="TextBox 24"/>
          <p:cNvSpPr txBox="1"/>
          <p:nvPr/>
        </p:nvSpPr>
        <p:spPr>
          <a:xfrm>
            <a:off x="152400" y="74094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26" name="Straight Arrow Connector 25"/>
          <p:cNvCxnSpPr/>
          <p:nvPr/>
        </p:nvCxnSpPr>
        <p:spPr>
          <a:xfrm flipV="1">
            <a:off x="2070874" y="910223"/>
            <a:ext cx="824726"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0800" y="2684046"/>
            <a:ext cx="2466509"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30" name="TextBox 29"/>
          <p:cNvSpPr txBox="1"/>
          <p:nvPr/>
        </p:nvSpPr>
        <p:spPr>
          <a:xfrm>
            <a:off x="152400" y="29718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31" name="Straight Arrow Connector 30"/>
          <p:cNvCxnSpPr/>
          <p:nvPr/>
        </p:nvCxnSpPr>
        <p:spPr>
          <a:xfrm>
            <a:off x="2070874" y="3141079"/>
            <a:ext cx="3491726" cy="5504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6292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16:8-9</a:t>
            </a:r>
            <a:endParaRPr lang="en-US" sz="1400" dirty="0"/>
          </a:p>
        </p:txBody>
      </p:sp>
      <p:sp>
        <p:nvSpPr>
          <p:cNvPr id="3" name="Content Placeholder 2"/>
          <p:cNvSpPr>
            <a:spLocks noGrp="1"/>
          </p:cNvSpPr>
          <p:nvPr>
            <p:ph idx="1"/>
          </p:nvPr>
        </p:nvSpPr>
        <p:spPr>
          <a:xfrm>
            <a:off x="0" y="685800"/>
            <a:ext cx="8686800" cy="5943600"/>
          </a:xfrm>
        </p:spPr>
        <p:txBody>
          <a:bodyPr>
            <a:normAutofit/>
          </a:bodyPr>
          <a:lstStyle/>
          <a:p>
            <a:pPr marL="0" indent="0" algn="r" defTabSz="457200" rtl="1">
              <a:buNone/>
            </a:pPr>
            <a:r>
              <a:rPr lang="he-IL" dirty="0">
                <a:latin typeface="SBL Hebrew" pitchFamily="2" charset="-79"/>
                <a:cs typeface="SBL Hebrew" pitchFamily="2" charset="-79"/>
              </a:rPr>
              <a:t>וַיַּעֲלוּ־לָ֞הּ סַרְנֵ֣י פְלִשְׁתִּ֗ים שִׁבְעָ֛ה יְתָרִ֥ים לַחִ֖ים </a:t>
            </a:r>
            <a:r>
              <a:rPr lang="he-IL" dirty="0" smtClean="0">
                <a:latin typeface="SBL Hebrew" pitchFamily="2" charset="-79"/>
                <a:cs typeface="SBL Hebrew" pitchFamily="2" charset="-79"/>
              </a:rPr>
              <a:t>אֲשֶׁ֣ר </a:t>
            </a:r>
            <a:r>
              <a:rPr lang="he-IL" dirty="0">
                <a:latin typeface="SBL Hebrew" pitchFamily="2" charset="-79"/>
                <a:cs typeface="SBL Hebrew" pitchFamily="2" charset="-79"/>
              </a:rPr>
              <a:t>לֹא־חֹרָ֑בוּ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וַתַּאַסְרֵ֖הוּ </a:t>
            </a:r>
            <a:r>
              <a:rPr lang="he-IL" dirty="0">
                <a:latin typeface="SBL Hebrew" pitchFamily="2" charset="-79"/>
                <a:cs typeface="SBL Hebrew" pitchFamily="2" charset="-79"/>
              </a:rPr>
              <a:t>בָּהֶֽם׃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וְהָאֹרֵ֗ב </a:t>
            </a:r>
            <a:r>
              <a:rPr lang="he-IL" dirty="0">
                <a:latin typeface="SBL Hebrew" pitchFamily="2" charset="-79"/>
                <a:cs typeface="SBL Hebrew" pitchFamily="2" charset="-79"/>
              </a:rPr>
              <a:t>יֹשֵׁ֥ב לָהּ֙ בַּחֶ֔דֶר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וַתֹּ֣אמֶר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latin typeface="SBL Hebrew" pitchFamily="2" charset="-79"/>
                <a:cs typeface="SBL Hebrew" pitchFamily="2" charset="-79"/>
              </a:rPr>
              <a:t>וַיְנַתֵּק֙ </a:t>
            </a:r>
            <a:r>
              <a:rPr lang="he-IL" dirty="0">
                <a:latin typeface="SBL Hebrew" pitchFamily="2" charset="-79"/>
                <a:cs typeface="SBL Hebrew" pitchFamily="2" charset="-79"/>
              </a:rPr>
              <a:t>אֶת־הַיְתָרִ֔ים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כַּאֲשֶׁ֨ר </a:t>
            </a:r>
            <a:r>
              <a:rPr lang="he-IL" dirty="0">
                <a:latin typeface="SBL Hebrew" pitchFamily="2" charset="-79"/>
                <a:cs typeface="SBL Hebrew" pitchFamily="2" charset="-79"/>
              </a:rPr>
              <a:t>יִנָּתֵ֤ק פְּתִֽיל־הַנְּעֹ֙רֶת֙ בַּהֲרִיח֣וֹ אֵ֔שׁ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וְלֹ֥א </a:t>
            </a:r>
            <a:r>
              <a:rPr lang="he-IL" dirty="0">
                <a:latin typeface="SBL Hebrew" pitchFamily="2" charset="-79"/>
                <a:cs typeface="SBL Hebrew" pitchFamily="2" charset="-79"/>
              </a:rPr>
              <a:t>נוֹדַ֖ע כֹּחֽוֹ׃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2011776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16:8-9</a:t>
            </a:r>
            <a:endParaRPr lang="en-US" sz="1400" dirty="0"/>
          </a:p>
        </p:txBody>
      </p:sp>
      <p:sp>
        <p:nvSpPr>
          <p:cNvPr id="3" name="Content Placeholder 2"/>
          <p:cNvSpPr>
            <a:spLocks noGrp="1"/>
          </p:cNvSpPr>
          <p:nvPr>
            <p:ph idx="1"/>
          </p:nvPr>
        </p:nvSpPr>
        <p:spPr>
          <a:xfrm>
            <a:off x="0" y="685800"/>
            <a:ext cx="86868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וַיַּעֲלוּ</a:t>
            </a:r>
            <a:r>
              <a:rPr lang="he-IL" dirty="0">
                <a:latin typeface="SBL Hebrew" pitchFamily="2" charset="-79"/>
                <a:cs typeface="SBL Hebrew" pitchFamily="2" charset="-79"/>
              </a:rPr>
              <a:t>־לָ֞הּ סַרְנֵ֣י פְלִשְׁתִּ֗ים שִׁבְעָ֛ה יְתָרִ֥ים לַחִ֖ים </a:t>
            </a:r>
            <a:r>
              <a:rPr lang="he-IL" dirty="0" smtClean="0">
                <a:latin typeface="SBL Hebrew" pitchFamily="2" charset="-79"/>
                <a:cs typeface="SBL Hebrew" pitchFamily="2" charset="-79"/>
              </a:rPr>
              <a:t>אֲשֶׁ֣ר </a:t>
            </a:r>
            <a:r>
              <a:rPr lang="he-IL" dirty="0">
                <a:solidFill>
                  <a:schemeClr val="accent6">
                    <a:lumMod val="75000"/>
                  </a:schemeClr>
                </a:solidFill>
                <a:latin typeface="SBL Hebrew" pitchFamily="2" charset="-79"/>
                <a:cs typeface="SBL Hebrew" pitchFamily="2" charset="-79"/>
              </a:rPr>
              <a:t>לֹא־חֹרָ֑בוּ </a:t>
            </a:r>
            <a:endParaRPr lang="en-US" dirty="0" smtClean="0">
              <a:solidFill>
                <a:schemeClr val="accent6">
                  <a:lumMod val="75000"/>
                </a:schemeClr>
              </a:solidFill>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וַתַּאַסְרֵ֖הוּ</a:t>
            </a:r>
            <a:r>
              <a:rPr lang="he-IL" dirty="0" smtClean="0">
                <a:latin typeface="SBL Hebrew" pitchFamily="2" charset="-79"/>
                <a:cs typeface="SBL Hebrew" pitchFamily="2" charset="-79"/>
              </a:rPr>
              <a:t> </a:t>
            </a:r>
            <a:r>
              <a:rPr lang="he-IL" dirty="0">
                <a:latin typeface="SBL Hebrew" pitchFamily="2" charset="-79"/>
                <a:cs typeface="SBL Hebrew" pitchFamily="2" charset="-79"/>
              </a:rPr>
              <a:t>בָּהֶֽם׃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וְהָאֹרֵ֗ב </a:t>
            </a:r>
            <a:r>
              <a:rPr lang="he-IL" dirty="0">
                <a:solidFill>
                  <a:srgbClr val="00B0F0"/>
                </a:solidFill>
                <a:latin typeface="SBL Hebrew" pitchFamily="2" charset="-79"/>
                <a:cs typeface="SBL Hebrew" pitchFamily="2" charset="-79"/>
              </a:rPr>
              <a:t>יֹשֵׁ֥ב</a:t>
            </a:r>
            <a:r>
              <a:rPr lang="he-IL" dirty="0">
                <a:latin typeface="SBL Hebrew" pitchFamily="2" charset="-79"/>
                <a:cs typeface="SBL Hebrew" pitchFamily="2" charset="-79"/>
              </a:rPr>
              <a:t> לָהּ֙ בַּחֶ֔דֶר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וַתֹּ֣אמֶר</a:t>
            </a:r>
            <a:r>
              <a:rPr lang="he-IL" dirty="0" smtClean="0">
                <a:latin typeface="SBL Hebrew" pitchFamily="2" charset="-79"/>
                <a:cs typeface="SBL Hebrew" pitchFamily="2" charset="-79"/>
              </a:rPr>
              <a:t> </a:t>
            </a:r>
            <a:r>
              <a:rPr lang="he-IL" dirty="0">
                <a:latin typeface="SBL Hebrew" pitchFamily="2" charset="-79"/>
                <a:cs typeface="SBL Hebrew" pitchFamily="2" charset="-79"/>
              </a:rPr>
              <a:t>אֵלָ֔יו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פְּלִשְׁתִּ֥ים </a:t>
            </a:r>
            <a:r>
              <a:rPr lang="he-IL" dirty="0">
                <a:latin typeface="SBL Hebrew" pitchFamily="2" charset="-79"/>
                <a:cs typeface="SBL Hebrew" pitchFamily="2" charset="-79"/>
              </a:rPr>
              <a:t>עָלֶ֖יךָ שִׁמְשׁ֑וֹן </a:t>
            </a:r>
            <a:endParaRPr lang="en-US" dirty="0" smtClean="0">
              <a:latin typeface="SBL Hebrew" pitchFamily="2" charset="-79"/>
              <a:cs typeface="SBL Hebrew" pitchFamily="2" charset="-79"/>
            </a:endParaRPr>
          </a:p>
          <a:p>
            <a:pPr marL="0" indent="0" algn="r" defTabSz="457200" rtl="1">
              <a:buNone/>
            </a:pPr>
            <a:r>
              <a:rPr lang="he-IL" dirty="0" smtClean="0">
                <a:solidFill>
                  <a:srgbClr val="FF33CC"/>
                </a:solidFill>
                <a:latin typeface="SBL Hebrew" pitchFamily="2" charset="-79"/>
                <a:cs typeface="SBL Hebrew" pitchFamily="2" charset="-79"/>
              </a:rPr>
              <a:t>וַיְנַתֵּק֙</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אֶת־הַיְתָרִ֔ים </a:t>
            </a:r>
            <a:endParaRPr lang="en-US" dirty="0" smtClean="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כַּאֲשֶׁ֨ר </a:t>
            </a:r>
            <a:r>
              <a:rPr lang="he-IL" dirty="0">
                <a:solidFill>
                  <a:srgbClr val="0000FF"/>
                </a:solidFill>
                <a:latin typeface="SBL Hebrew" pitchFamily="2" charset="-79"/>
                <a:cs typeface="SBL Hebrew" pitchFamily="2" charset="-79"/>
              </a:rPr>
              <a:t>יִנָּתֵ֤ק</a:t>
            </a:r>
            <a:r>
              <a:rPr lang="he-IL" dirty="0">
                <a:latin typeface="SBL Hebrew" pitchFamily="2" charset="-79"/>
                <a:cs typeface="SBL Hebrew" pitchFamily="2" charset="-79"/>
              </a:rPr>
              <a:t> פְּתִֽיל־הַנְּעֹ֙רֶת֙ בַּהֲרִיח֣וֹ אֵ֔שׁ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וְ</a:t>
            </a:r>
            <a:r>
              <a:rPr lang="he-IL" dirty="0" smtClean="0">
                <a:solidFill>
                  <a:schemeClr val="accent6">
                    <a:lumMod val="75000"/>
                  </a:schemeClr>
                </a:solidFill>
                <a:latin typeface="SBL Hebrew" pitchFamily="2" charset="-79"/>
                <a:cs typeface="SBL Hebrew" pitchFamily="2" charset="-79"/>
              </a:rPr>
              <a:t>לֹ֥א </a:t>
            </a:r>
            <a:r>
              <a:rPr lang="he-IL" dirty="0">
                <a:solidFill>
                  <a:schemeClr val="accent6">
                    <a:lumMod val="75000"/>
                  </a:schemeClr>
                </a:solidFill>
                <a:latin typeface="SBL Hebrew" pitchFamily="2" charset="-79"/>
                <a:cs typeface="SBL Hebrew" pitchFamily="2" charset="-79"/>
              </a:rPr>
              <a:t>נוֹדַ֖ע</a:t>
            </a:r>
            <a:r>
              <a:rPr lang="he-IL" dirty="0">
                <a:latin typeface="SBL Hebrew" pitchFamily="2" charset="-79"/>
                <a:cs typeface="SBL Hebrew" pitchFamily="2" charset="-79"/>
              </a:rPr>
              <a:t> כֹּחֽוֹ׃ </a:t>
            </a:r>
            <a:endParaRPr lang="en-US" dirty="0" smtClean="0">
              <a:latin typeface="SBL Hebrew" pitchFamily="2" charset="-79"/>
              <a:cs typeface="SBL Hebrew" pitchFamily="2" charset="-79"/>
            </a:endParaRPr>
          </a:p>
        </p:txBody>
      </p:sp>
      <p:sp>
        <p:nvSpPr>
          <p:cNvPr id="4" name="TextBox 3"/>
          <p:cNvSpPr txBox="1"/>
          <p:nvPr/>
        </p:nvSpPr>
        <p:spPr>
          <a:xfrm>
            <a:off x="50800" y="76200"/>
            <a:ext cx="2466509" cy="338554"/>
          </a:xfrm>
          <a:prstGeom prst="rect">
            <a:avLst/>
          </a:prstGeom>
          <a:noFill/>
          <a:ln>
            <a:noFill/>
          </a:ln>
        </p:spPr>
        <p:txBody>
          <a:bodyPr wrap="none" rtlCol="0">
            <a:spAutoFit/>
          </a:bodyPr>
          <a:lstStyle/>
          <a:p>
            <a:r>
              <a:rPr lang="en-US" sz="1600" dirty="0" smtClean="0"/>
              <a:t>Genre: Historical Narrative</a:t>
            </a:r>
            <a:endParaRPr lang="en-CA" sz="1600" dirty="0"/>
          </a:p>
        </p:txBody>
      </p:sp>
      <p:sp>
        <p:nvSpPr>
          <p:cNvPr id="5" name="TextBox 4"/>
          <p:cNvSpPr txBox="1"/>
          <p:nvPr/>
        </p:nvSpPr>
        <p:spPr>
          <a:xfrm>
            <a:off x="152400" y="36395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6" name="Straight Arrow Connector 5"/>
          <p:cNvCxnSpPr/>
          <p:nvPr/>
        </p:nvCxnSpPr>
        <p:spPr>
          <a:xfrm>
            <a:off x="2070874" y="533233"/>
            <a:ext cx="5777726" cy="1692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2400" y="1295400"/>
            <a:ext cx="2896114"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Neg</a:t>
            </a:r>
            <a:r>
              <a:rPr lang="en-US" sz="1600" dirty="0" smtClean="0"/>
              <a:t> of </a:t>
            </a:r>
            <a:r>
              <a:rPr lang="en-US" sz="1600" dirty="0" smtClean="0">
                <a:solidFill>
                  <a:schemeClr val="accent6">
                    <a:lumMod val="75000"/>
                  </a:schemeClr>
                </a:solidFill>
              </a:rPr>
              <a:t>any verb</a:t>
            </a:r>
            <a:r>
              <a:rPr lang="en-US" sz="1600" dirty="0" smtClean="0"/>
              <a:t>: </a:t>
            </a:r>
            <a:r>
              <a:rPr lang="en-US" sz="1600" dirty="0" err="1" smtClean="0"/>
              <a:t>Irrealis</a:t>
            </a:r>
            <a:endParaRPr lang="en-CA" sz="1600" dirty="0"/>
          </a:p>
        </p:txBody>
      </p:sp>
      <p:cxnSp>
        <p:nvCxnSpPr>
          <p:cNvPr id="9" name="Straight Arrow Connector 8"/>
          <p:cNvCxnSpPr/>
          <p:nvPr/>
        </p:nvCxnSpPr>
        <p:spPr>
          <a:xfrm flipV="1">
            <a:off x="990600" y="1109077"/>
            <a:ext cx="0" cy="1863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52400" y="1663362"/>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1" name="Straight Arrow Connector 10"/>
          <p:cNvCxnSpPr/>
          <p:nvPr/>
        </p:nvCxnSpPr>
        <p:spPr>
          <a:xfrm flipV="1">
            <a:off x="2070874" y="1536700"/>
            <a:ext cx="4164826" cy="2959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2400" y="2590800"/>
            <a:ext cx="3775264" cy="338554"/>
          </a:xfrm>
          <a:prstGeom prst="rect">
            <a:avLst/>
          </a:prstGeom>
          <a:noFill/>
          <a:ln>
            <a:solidFill>
              <a:schemeClr val="tx1"/>
            </a:solidFill>
          </a:ln>
        </p:spPr>
        <p:txBody>
          <a:bodyPr wrap="none" rtlCol="0">
            <a:spAutoFit/>
          </a:bodyPr>
          <a:lstStyle/>
          <a:p>
            <a:r>
              <a:rPr lang="en-US" sz="1600" dirty="0" smtClean="0"/>
              <a:t>[Offline] </a:t>
            </a:r>
            <a:r>
              <a:rPr lang="en-US" sz="1600" dirty="0" smtClean="0">
                <a:solidFill>
                  <a:srgbClr val="00B0F0"/>
                </a:solidFill>
              </a:rPr>
              <a:t>Participle</a:t>
            </a:r>
            <a:r>
              <a:rPr lang="en-US" sz="1600" dirty="0" smtClean="0"/>
              <a:t>: Backgrounded activities</a:t>
            </a:r>
            <a:endParaRPr lang="en-CA" sz="1600" dirty="0"/>
          </a:p>
        </p:txBody>
      </p:sp>
      <p:cxnSp>
        <p:nvCxnSpPr>
          <p:cNvPr id="15" name="Straight Arrow Connector 14"/>
          <p:cNvCxnSpPr>
            <a:stCxn id="14" idx="3"/>
          </p:cNvCxnSpPr>
          <p:nvPr/>
        </p:nvCxnSpPr>
        <p:spPr>
          <a:xfrm>
            <a:off x="3927664" y="2760077"/>
            <a:ext cx="94913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52400" y="316664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9" name="Straight Arrow Connector 18"/>
          <p:cNvCxnSpPr/>
          <p:nvPr/>
        </p:nvCxnSpPr>
        <p:spPr>
          <a:xfrm flipV="1">
            <a:off x="2070874" y="3335923"/>
            <a:ext cx="2805926" cy="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2400" y="4343400"/>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24" name="Straight Arrow Connector 23"/>
          <p:cNvCxnSpPr/>
          <p:nvPr/>
        </p:nvCxnSpPr>
        <p:spPr>
          <a:xfrm flipV="1">
            <a:off x="2070874" y="4512677"/>
            <a:ext cx="2805926" cy="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800" y="3505200"/>
            <a:ext cx="892104" cy="338554"/>
          </a:xfrm>
          <a:prstGeom prst="rect">
            <a:avLst/>
          </a:prstGeom>
          <a:noFill/>
          <a:ln>
            <a:noFill/>
          </a:ln>
        </p:spPr>
        <p:txBody>
          <a:bodyPr wrap="none" rtlCol="0">
            <a:spAutoFit/>
          </a:bodyPr>
          <a:lstStyle/>
          <a:p>
            <a:r>
              <a:rPr lang="en-US" sz="1600" dirty="0" smtClean="0"/>
              <a:t>Genre: ?</a:t>
            </a:r>
            <a:endParaRPr lang="en-CA" sz="1600" dirty="0"/>
          </a:p>
        </p:txBody>
      </p:sp>
      <p:sp>
        <p:nvSpPr>
          <p:cNvPr id="26" name="TextBox 25"/>
          <p:cNvSpPr txBox="1"/>
          <p:nvPr/>
        </p:nvSpPr>
        <p:spPr>
          <a:xfrm>
            <a:off x="152400" y="3792954"/>
            <a:ext cx="3414589" cy="338554"/>
          </a:xfrm>
          <a:prstGeom prst="rect">
            <a:avLst/>
          </a:prstGeom>
          <a:noFill/>
          <a:ln>
            <a:solidFill>
              <a:schemeClr val="tx1"/>
            </a:solidFill>
          </a:ln>
        </p:spPr>
        <p:txBody>
          <a:bodyPr wrap="none" rtlCol="0">
            <a:spAutoFit/>
          </a:bodyPr>
          <a:lstStyle/>
          <a:p>
            <a:r>
              <a:rPr lang="en-US" sz="1600" dirty="0" smtClean="0"/>
              <a:t>[Offline] </a:t>
            </a:r>
            <a:r>
              <a:rPr lang="en-US" sz="1600" dirty="0" err="1" smtClean="0"/>
              <a:t>Verbless</a:t>
            </a:r>
            <a:r>
              <a:rPr lang="en-US" sz="1600" dirty="0" smtClean="0"/>
              <a:t> Clause: Scene setting</a:t>
            </a:r>
            <a:endParaRPr lang="en-CA" sz="1600" dirty="0"/>
          </a:p>
        </p:txBody>
      </p:sp>
      <p:cxnSp>
        <p:nvCxnSpPr>
          <p:cNvPr id="27" name="Straight Arrow Connector 26"/>
          <p:cNvCxnSpPr>
            <a:stCxn id="26" idx="3"/>
          </p:cNvCxnSpPr>
          <p:nvPr/>
        </p:nvCxnSpPr>
        <p:spPr>
          <a:xfrm>
            <a:off x="3566989" y="3962231"/>
            <a:ext cx="586298" cy="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52400" y="5334000"/>
            <a:ext cx="5211683" cy="584775"/>
          </a:xfrm>
          <a:prstGeom prst="rect">
            <a:avLst/>
          </a:prstGeom>
          <a:noFill/>
          <a:ln>
            <a:solidFill>
              <a:schemeClr val="tx1"/>
            </a:solidFill>
          </a:ln>
        </p:spPr>
        <p:txBody>
          <a:bodyPr wrap="none" rtlCol="0">
            <a:spAutoFit/>
          </a:bodyPr>
          <a:lstStyle/>
          <a:p>
            <a:r>
              <a:rPr lang="en-US" sz="1600" dirty="0" smtClean="0"/>
              <a:t>[Offline] </a:t>
            </a:r>
            <a:r>
              <a:rPr lang="en-US" sz="1600" dirty="0" err="1" smtClean="0"/>
              <a:t>Yiqtol</a:t>
            </a:r>
            <a:r>
              <a:rPr lang="en-US" sz="1600" dirty="0" smtClean="0"/>
              <a:t> in dep. Clause: rel. non-past background</a:t>
            </a:r>
          </a:p>
          <a:p>
            <a:r>
              <a:rPr lang="en-US" sz="1600" dirty="0" smtClean="0"/>
              <a:t>(maybe Embedded Procedural Discourse; see </a:t>
            </a:r>
            <a:r>
              <a:rPr lang="en-US" sz="1600" dirty="0" err="1" smtClean="0"/>
              <a:t>Rocine</a:t>
            </a:r>
            <a:r>
              <a:rPr lang="en-US" sz="1600" dirty="0" smtClean="0"/>
              <a:t> p. 210)</a:t>
            </a:r>
            <a:endParaRPr lang="en-CA" sz="1600" dirty="0"/>
          </a:p>
        </p:txBody>
      </p:sp>
      <p:cxnSp>
        <p:nvCxnSpPr>
          <p:cNvPr id="33" name="Straight Arrow Connector 32"/>
          <p:cNvCxnSpPr>
            <a:stCxn id="32" idx="3"/>
          </p:cNvCxnSpPr>
          <p:nvPr/>
        </p:nvCxnSpPr>
        <p:spPr>
          <a:xfrm flipV="1">
            <a:off x="5364083" y="5334000"/>
            <a:ext cx="274717" cy="2923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52400" y="6172200"/>
            <a:ext cx="2942600" cy="584775"/>
          </a:xfrm>
          <a:prstGeom prst="rect">
            <a:avLst/>
          </a:prstGeom>
          <a:noFill/>
          <a:ln>
            <a:solidFill>
              <a:schemeClr val="tx1"/>
            </a:solidFill>
          </a:ln>
        </p:spPr>
        <p:txBody>
          <a:bodyPr wrap="none" rtlCol="0">
            <a:spAutoFit/>
          </a:bodyPr>
          <a:lstStyle/>
          <a:p>
            <a:r>
              <a:rPr lang="en-US" sz="1600" dirty="0"/>
              <a:t>[Offline] </a:t>
            </a:r>
            <a:r>
              <a:rPr lang="en-US" sz="1600" dirty="0" err="1"/>
              <a:t>Neg</a:t>
            </a:r>
            <a:r>
              <a:rPr lang="en-US" sz="1600" dirty="0"/>
              <a:t> of </a:t>
            </a:r>
            <a:r>
              <a:rPr lang="en-US" sz="1600" dirty="0">
                <a:solidFill>
                  <a:schemeClr val="accent6">
                    <a:lumMod val="75000"/>
                  </a:schemeClr>
                </a:solidFill>
              </a:rPr>
              <a:t>any verb</a:t>
            </a:r>
            <a:r>
              <a:rPr lang="en-US" sz="1600" dirty="0"/>
              <a:t>: </a:t>
            </a:r>
            <a:r>
              <a:rPr lang="en-US" sz="1600" dirty="0" err="1" smtClean="0"/>
              <a:t>Irrealis</a:t>
            </a:r>
            <a:r>
              <a:rPr lang="en-US" sz="1600" dirty="0" smtClean="0"/>
              <a:t> </a:t>
            </a:r>
          </a:p>
          <a:p>
            <a:r>
              <a:rPr lang="en-US" sz="1600" dirty="0" smtClean="0"/>
              <a:t>(“freeze frame”)</a:t>
            </a:r>
            <a:endParaRPr lang="en-CA" sz="1600" dirty="0"/>
          </a:p>
        </p:txBody>
      </p:sp>
      <p:cxnSp>
        <p:nvCxnSpPr>
          <p:cNvPr id="39" name="Straight Arrow Connector 38"/>
          <p:cNvCxnSpPr>
            <a:stCxn id="38" idx="3"/>
          </p:cNvCxnSpPr>
          <p:nvPr/>
        </p:nvCxnSpPr>
        <p:spPr>
          <a:xfrm flipV="1">
            <a:off x="3095000" y="5918775"/>
            <a:ext cx="3763000" cy="54581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591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16:10-11</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latin typeface="SBL Hebrew" pitchFamily="2" charset="-79"/>
                <a:cs typeface="SBL Hebrew" pitchFamily="2" charset="-79"/>
              </a:rPr>
              <a:t>וַתֹּ֤אמֶר דְּלִילָה֙ אֶל־שִׁמְשׁ֔וֹן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הִנֵּה֙ </a:t>
            </a:r>
            <a:r>
              <a:rPr lang="he-IL" dirty="0">
                <a:latin typeface="SBL Hebrew" pitchFamily="2" charset="-79"/>
                <a:cs typeface="SBL Hebrew" pitchFamily="2" charset="-79"/>
              </a:rPr>
              <a:t>הֵתַ֣לְתָּ בִּ֔י </a:t>
            </a:r>
            <a:r>
              <a:rPr lang="he-IL" dirty="0" smtClean="0">
                <a:latin typeface="SBL Hebrew" pitchFamily="2" charset="-79"/>
                <a:cs typeface="SBL Hebrew" pitchFamily="2" charset="-79"/>
              </a:rPr>
              <a:t>וַתְּדַבֵּ֥ר </a:t>
            </a:r>
            <a:r>
              <a:rPr lang="he-IL" dirty="0">
                <a:latin typeface="SBL Hebrew" pitchFamily="2" charset="-79"/>
                <a:cs typeface="SBL Hebrew" pitchFamily="2" charset="-79"/>
              </a:rPr>
              <a:t>אֵלַ֖י כְּזָבִ֑ים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עַתָּה֙ </a:t>
            </a:r>
            <a:r>
              <a:rPr lang="he-IL" dirty="0">
                <a:latin typeface="SBL Hebrew" pitchFamily="2" charset="-79"/>
                <a:cs typeface="SBL Hebrew" pitchFamily="2" charset="-79"/>
              </a:rPr>
              <a:t>הַגִּֽידָה־נָּ֣א לִ֔י בַּמֶּ֖ה תֵּאָסֵֽר׃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וַיֹּ֣אמֶר אֵלֶ֔יהָ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אִם־אָס֤וֹר </a:t>
            </a:r>
            <a:r>
              <a:rPr lang="he-IL" dirty="0">
                <a:latin typeface="SBL Hebrew" pitchFamily="2" charset="-79"/>
                <a:cs typeface="SBL Hebrew" pitchFamily="2" charset="-79"/>
              </a:rPr>
              <a:t>יַאַסְר֙וּנִי֙ בַּעֲבֹתִ֣ים חֲדָשִׁ֔ים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en-US" dirty="0" smtClean="0">
                <a:latin typeface="SBL Hebrew" pitchFamily="2" charset="-79"/>
                <a:cs typeface="SBL Hebrew" pitchFamily="2" charset="-79"/>
              </a:rPr>
              <a:t>	</a:t>
            </a:r>
            <a:r>
              <a:rPr lang="he-IL" dirty="0" smtClean="0">
                <a:latin typeface="SBL Hebrew" pitchFamily="2" charset="-79"/>
                <a:cs typeface="SBL Hebrew" pitchFamily="2" charset="-79"/>
              </a:rPr>
              <a:t>אֲשֶׁ֛ר </a:t>
            </a:r>
            <a:r>
              <a:rPr lang="he-IL" dirty="0">
                <a:latin typeface="SBL Hebrew" pitchFamily="2" charset="-79"/>
                <a:cs typeface="SBL Hebrew" pitchFamily="2" charset="-79"/>
              </a:rPr>
              <a:t>לֹֽא־נַעֲשָׂ֥ה בָהֶ֖ם מְלָאכָ֑ה </a:t>
            </a:r>
            <a:endParaRPr lang="en-US" dirty="0" smtClean="0">
              <a:latin typeface="SBL Hebrew" pitchFamily="2" charset="-79"/>
              <a:cs typeface="SBL Hebrew" pitchFamily="2" charset="-79"/>
            </a:endParaRPr>
          </a:p>
          <a:p>
            <a:pPr marL="0" indent="0" algn="r" defTabSz="457200" rtl="1">
              <a:buNone/>
            </a:pPr>
            <a:r>
              <a:rPr lang="en-US" dirty="0" smtClean="0">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וְחָלִ֥יתִי </a:t>
            </a:r>
            <a:r>
              <a:rPr lang="he-IL" dirty="0">
                <a:latin typeface="SBL Hebrew" pitchFamily="2" charset="-79"/>
                <a:cs typeface="SBL Hebrew" pitchFamily="2" charset="-79"/>
              </a:rPr>
              <a:t>וְהָיִ֖יתִי כְּאַחַ֥ד הָאָדָֽם׃ </a:t>
            </a:r>
            <a:endParaRPr lang="en-US" dirty="0" smtClean="0">
              <a:latin typeface="SBL Hebrew" pitchFamily="2" charset="-79"/>
              <a:cs typeface="SBL Hebrew" pitchFamily="2" charset="-79"/>
            </a:endParaRPr>
          </a:p>
        </p:txBody>
      </p:sp>
    </p:spTree>
    <p:extLst>
      <p:ext uri="{BB962C8B-B14F-4D97-AF65-F5344CB8AC3E}">
        <p14:creationId xmlns:p14="http://schemas.microsoft.com/office/powerpoint/2010/main" val="255736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Judges 16:10-11</a:t>
            </a:r>
            <a:endParaRPr lang="en-US" sz="1400" dirty="0"/>
          </a:p>
        </p:txBody>
      </p:sp>
      <p:sp>
        <p:nvSpPr>
          <p:cNvPr id="3" name="Content Placeholder 2"/>
          <p:cNvSpPr>
            <a:spLocks noGrp="1"/>
          </p:cNvSpPr>
          <p:nvPr>
            <p:ph idx="1"/>
          </p:nvPr>
        </p:nvSpPr>
        <p:spPr>
          <a:xfrm>
            <a:off x="457200" y="685800"/>
            <a:ext cx="8229600" cy="5943600"/>
          </a:xfrm>
        </p:spPr>
        <p:txBody>
          <a:bodyPr>
            <a:normAutofit/>
          </a:bodyPr>
          <a:lstStyle/>
          <a:p>
            <a:pPr marL="0" indent="0" algn="r" defTabSz="457200" rtl="1">
              <a:buNone/>
            </a:pPr>
            <a:r>
              <a:rPr lang="he-IL" dirty="0">
                <a:solidFill>
                  <a:srgbClr val="FF33CC"/>
                </a:solidFill>
                <a:latin typeface="SBL Hebrew" pitchFamily="2" charset="-79"/>
                <a:cs typeface="SBL Hebrew" pitchFamily="2" charset="-79"/>
              </a:rPr>
              <a:t>וַתֹּ֤אמֶר</a:t>
            </a:r>
            <a:r>
              <a:rPr lang="he-IL" dirty="0">
                <a:latin typeface="SBL Hebrew" pitchFamily="2" charset="-79"/>
                <a:cs typeface="SBL Hebrew" pitchFamily="2" charset="-79"/>
              </a:rPr>
              <a:t> דְּלִילָה֙ אֶל־שִׁמְשׁ֔וֹן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הִנֵּה֙</a:t>
            </a:r>
            <a:r>
              <a:rPr lang="he-IL" dirty="0" smtClean="0">
                <a:solidFill>
                  <a:srgbClr val="C00000"/>
                </a:solidFill>
                <a:latin typeface="SBL Hebrew" pitchFamily="2" charset="-79"/>
                <a:cs typeface="SBL Hebrew" pitchFamily="2" charset="-79"/>
              </a:rPr>
              <a:t> </a:t>
            </a:r>
            <a:r>
              <a:rPr lang="he-IL" dirty="0">
                <a:solidFill>
                  <a:srgbClr val="FF0000"/>
                </a:solidFill>
                <a:latin typeface="SBL Hebrew" pitchFamily="2" charset="-79"/>
                <a:cs typeface="SBL Hebrew" pitchFamily="2" charset="-79"/>
              </a:rPr>
              <a:t>הֵתַ֣לְתָּ</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בִּ֔י</a:t>
            </a:r>
            <a:r>
              <a:rPr lang="he-IL" dirty="0">
                <a:solidFill>
                  <a:srgbClr val="C00000"/>
                </a:solidFill>
                <a:latin typeface="SBL Hebrew" pitchFamily="2" charset="-79"/>
                <a:cs typeface="SBL Hebrew" pitchFamily="2" charset="-79"/>
              </a:rPr>
              <a:t> </a:t>
            </a:r>
            <a:r>
              <a:rPr lang="he-IL" dirty="0" smtClean="0">
                <a:solidFill>
                  <a:srgbClr val="FF33CC"/>
                </a:solidFill>
                <a:latin typeface="SBL Hebrew" pitchFamily="2" charset="-79"/>
                <a:cs typeface="SBL Hebrew" pitchFamily="2" charset="-79"/>
              </a:rPr>
              <a:t>וַתְּדַבֵּ֥ר</a:t>
            </a:r>
            <a:r>
              <a:rPr lang="he-IL" dirty="0" smtClean="0">
                <a:solidFill>
                  <a:srgbClr val="C00000"/>
                </a:solidFill>
                <a:latin typeface="SBL Hebrew" pitchFamily="2" charset="-79"/>
                <a:cs typeface="SBL Hebrew" pitchFamily="2" charset="-79"/>
              </a:rPr>
              <a:t> </a:t>
            </a:r>
            <a:r>
              <a:rPr lang="he-IL" dirty="0">
                <a:latin typeface="SBL Hebrew" pitchFamily="2" charset="-79"/>
                <a:cs typeface="SBL Hebrew" pitchFamily="2" charset="-79"/>
              </a:rPr>
              <a:t>אֵלַ֖י כְּזָבִ֑ים </a:t>
            </a:r>
            <a:endParaRPr lang="en-US" dirty="0" smtClean="0">
              <a:latin typeface="SBL Hebrew" pitchFamily="2" charset="-79"/>
              <a:cs typeface="SBL Hebrew" pitchFamily="2" charset="-79"/>
            </a:endParaRPr>
          </a:p>
          <a:p>
            <a:pPr marL="0" indent="0" algn="r" defTabSz="457200" rtl="1">
              <a:buNone/>
            </a:pPr>
            <a:r>
              <a:rPr lang="en-US" dirty="0" smtClean="0">
                <a:solidFill>
                  <a:srgbClr val="C00000"/>
                </a:solidFill>
                <a:latin typeface="SBL Hebrew" pitchFamily="2" charset="-79"/>
                <a:cs typeface="SBL Hebrew" pitchFamily="2" charset="-79"/>
              </a:rPr>
              <a:t>	</a:t>
            </a:r>
            <a:r>
              <a:rPr lang="en-US" dirty="0">
                <a:solidFill>
                  <a:srgbClr val="C00000"/>
                </a:solidFill>
                <a:latin typeface="SBL Hebrew" pitchFamily="2" charset="-79"/>
                <a:cs typeface="SBL Hebrew" pitchFamily="2" charset="-79"/>
              </a:rPr>
              <a:t>	</a:t>
            </a:r>
            <a:r>
              <a:rPr lang="he-IL" dirty="0" smtClean="0">
                <a:latin typeface="SBL Hebrew" pitchFamily="2" charset="-79"/>
                <a:cs typeface="SBL Hebrew" pitchFamily="2" charset="-79"/>
              </a:rPr>
              <a:t>עַתָּה֙</a:t>
            </a:r>
            <a:r>
              <a:rPr lang="he-IL" dirty="0" smtClean="0">
                <a:solidFill>
                  <a:srgbClr val="C00000"/>
                </a:solidFill>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הַגִּֽידָה</a:t>
            </a:r>
            <a:r>
              <a:rPr lang="he-IL" dirty="0">
                <a:latin typeface="SBL Hebrew" pitchFamily="2" charset="-79"/>
                <a:cs typeface="SBL Hebrew" pitchFamily="2" charset="-79"/>
              </a:rPr>
              <a:t>־נָּ֣א לִ֔י</a:t>
            </a:r>
            <a:r>
              <a:rPr lang="he-IL" dirty="0">
                <a:solidFill>
                  <a:srgbClr val="C00000"/>
                </a:solidFill>
                <a:latin typeface="SBL Hebrew" pitchFamily="2" charset="-79"/>
                <a:cs typeface="SBL Hebrew" pitchFamily="2" charset="-79"/>
              </a:rPr>
              <a:t> </a:t>
            </a:r>
            <a:r>
              <a:rPr lang="he-IL" dirty="0">
                <a:latin typeface="SBL Hebrew" pitchFamily="2" charset="-79"/>
                <a:cs typeface="SBL Hebrew" pitchFamily="2" charset="-79"/>
              </a:rPr>
              <a:t>בַּמֶּ֖ה</a:t>
            </a:r>
            <a:r>
              <a:rPr lang="he-IL" dirty="0">
                <a:solidFill>
                  <a:srgbClr val="C00000"/>
                </a:solidFill>
                <a:latin typeface="SBL Hebrew" pitchFamily="2" charset="-79"/>
                <a:cs typeface="SBL Hebrew" pitchFamily="2" charset="-79"/>
              </a:rPr>
              <a:t> </a:t>
            </a:r>
            <a:r>
              <a:rPr lang="he-IL" dirty="0">
                <a:solidFill>
                  <a:srgbClr val="0000FF"/>
                </a:solidFill>
                <a:latin typeface="SBL Hebrew" pitchFamily="2" charset="-79"/>
                <a:cs typeface="SBL Hebrew" pitchFamily="2" charset="-79"/>
              </a:rPr>
              <a:t>תֵּאָסֵֽר</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marL="0" indent="0" algn="r" defTabSz="457200" rtl="1">
              <a:buNone/>
            </a:pPr>
            <a:endParaRPr lang="en-US" dirty="0">
              <a:latin typeface="SBL Hebrew" pitchFamily="2" charset="-79"/>
              <a:cs typeface="SBL Hebrew" pitchFamily="2" charset="-79"/>
            </a:endParaRPr>
          </a:p>
          <a:p>
            <a:pPr marL="0" indent="0" algn="r" defTabSz="457200" rtl="1">
              <a:buNone/>
            </a:pPr>
            <a:r>
              <a:rPr lang="he-IL" dirty="0">
                <a:solidFill>
                  <a:srgbClr val="FF33CC"/>
                </a:solidFill>
                <a:latin typeface="SBL Hebrew" pitchFamily="2" charset="-79"/>
                <a:cs typeface="SBL Hebrew" pitchFamily="2" charset="-79"/>
              </a:rPr>
              <a:t>וַיֹּ֣אמֶר</a:t>
            </a:r>
            <a:r>
              <a:rPr lang="he-IL" dirty="0">
                <a:latin typeface="SBL Hebrew" pitchFamily="2" charset="-79"/>
                <a:cs typeface="SBL Hebrew" pitchFamily="2" charset="-79"/>
              </a:rPr>
              <a:t> אֵלֶ֔יהָ </a:t>
            </a:r>
            <a:endParaRPr lang="en-US" dirty="0" smtClean="0">
              <a:latin typeface="SBL Hebrew" pitchFamily="2" charset="-79"/>
              <a:cs typeface="SBL Hebrew" pitchFamily="2" charset="-79"/>
            </a:endParaRPr>
          </a:p>
          <a:p>
            <a:pPr marL="0" indent="0" algn="r" defTabSz="457200" rtl="1">
              <a:buNone/>
            </a:pPr>
            <a:r>
              <a:rPr lang="en-US" dirty="0" smtClean="0">
                <a:solidFill>
                  <a:schemeClr val="tx2"/>
                </a:solidFill>
                <a:latin typeface="SBL Hebrew" pitchFamily="2" charset="-79"/>
                <a:cs typeface="SBL Hebrew" pitchFamily="2" charset="-79"/>
              </a:rPr>
              <a:t>	</a:t>
            </a:r>
            <a:r>
              <a:rPr lang="en-US" dirty="0">
                <a:latin typeface="SBL Hebrew" pitchFamily="2" charset="-79"/>
                <a:cs typeface="SBL Hebrew" pitchFamily="2" charset="-79"/>
              </a:rPr>
              <a:t>	</a:t>
            </a:r>
            <a:r>
              <a:rPr lang="he-IL" dirty="0" smtClean="0">
                <a:latin typeface="SBL Hebrew" pitchFamily="2" charset="-79"/>
                <a:cs typeface="SBL Hebrew" pitchFamily="2" charset="-79"/>
              </a:rPr>
              <a:t>אִם־אָס֤וֹר </a:t>
            </a:r>
            <a:r>
              <a:rPr lang="he-IL" dirty="0">
                <a:solidFill>
                  <a:srgbClr val="0000FF"/>
                </a:solidFill>
                <a:latin typeface="SBL Hebrew" pitchFamily="2" charset="-79"/>
                <a:cs typeface="SBL Hebrew" pitchFamily="2" charset="-79"/>
              </a:rPr>
              <a:t>יַאַסְר֙וּנִי֙</a:t>
            </a:r>
            <a:r>
              <a:rPr lang="he-IL" dirty="0">
                <a:solidFill>
                  <a:schemeClr val="tx2"/>
                </a:solidFill>
                <a:latin typeface="SBL Hebrew" pitchFamily="2" charset="-79"/>
                <a:cs typeface="SBL Hebrew" pitchFamily="2" charset="-79"/>
              </a:rPr>
              <a:t> </a:t>
            </a:r>
            <a:r>
              <a:rPr lang="he-IL" dirty="0">
                <a:latin typeface="SBL Hebrew" pitchFamily="2" charset="-79"/>
                <a:cs typeface="SBL Hebrew" pitchFamily="2" charset="-79"/>
              </a:rPr>
              <a:t>בַּעֲבֹתִ֣ים חֲדָשִׁ֔ים </a:t>
            </a:r>
            <a:endParaRPr lang="en-US" dirty="0" smtClean="0">
              <a:latin typeface="SBL Hebrew" pitchFamily="2" charset="-79"/>
              <a:cs typeface="SBL Hebrew" pitchFamily="2" charset="-79"/>
            </a:endParaRPr>
          </a:p>
          <a:p>
            <a:pPr marL="0" indent="0" algn="r" defTabSz="457200" rtl="1">
              <a:buNone/>
            </a:pPr>
            <a:r>
              <a:rPr lang="en-US" dirty="0" smtClean="0">
                <a:solidFill>
                  <a:schemeClr val="tx2"/>
                </a:solidFill>
                <a:latin typeface="SBL Hebrew" pitchFamily="2" charset="-79"/>
                <a:cs typeface="SBL Hebrew" pitchFamily="2" charset="-79"/>
              </a:rPr>
              <a:t>	</a:t>
            </a:r>
            <a:r>
              <a:rPr lang="en-US" dirty="0">
                <a:solidFill>
                  <a:schemeClr val="tx2"/>
                </a:solidFill>
                <a:latin typeface="SBL Hebrew" pitchFamily="2" charset="-79"/>
                <a:cs typeface="SBL Hebrew" pitchFamily="2" charset="-79"/>
              </a:rPr>
              <a:t>	</a:t>
            </a:r>
            <a:r>
              <a:rPr lang="en-US" dirty="0" smtClean="0">
                <a:solidFill>
                  <a:schemeClr val="tx2"/>
                </a:solidFill>
                <a:latin typeface="SBL Hebrew" pitchFamily="2" charset="-79"/>
                <a:cs typeface="SBL Hebrew" pitchFamily="2" charset="-79"/>
              </a:rPr>
              <a:t>	</a:t>
            </a:r>
            <a:r>
              <a:rPr lang="he-IL" dirty="0" smtClean="0">
                <a:latin typeface="SBL Hebrew" pitchFamily="2" charset="-79"/>
                <a:cs typeface="SBL Hebrew" pitchFamily="2" charset="-79"/>
              </a:rPr>
              <a:t>אֲשֶׁ֛ר</a:t>
            </a:r>
            <a:r>
              <a:rPr lang="he-IL" dirty="0" smtClean="0">
                <a:solidFill>
                  <a:schemeClr val="tx2"/>
                </a:solidFill>
                <a:latin typeface="SBL Hebrew" pitchFamily="2" charset="-79"/>
                <a:cs typeface="SBL Hebrew" pitchFamily="2" charset="-79"/>
              </a:rPr>
              <a:t> </a:t>
            </a:r>
            <a:r>
              <a:rPr lang="he-IL" dirty="0">
                <a:solidFill>
                  <a:schemeClr val="accent6">
                    <a:lumMod val="75000"/>
                  </a:schemeClr>
                </a:solidFill>
                <a:latin typeface="SBL Hebrew" pitchFamily="2" charset="-79"/>
                <a:cs typeface="SBL Hebrew" pitchFamily="2" charset="-79"/>
              </a:rPr>
              <a:t>לֹֽא־נַעֲשָׂ֥ה</a:t>
            </a:r>
            <a:r>
              <a:rPr lang="he-IL" dirty="0">
                <a:solidFill>
                  <a:schemeClr val="tx2"/>
                </a:solidFill>
                <a:latin typeface="SBL Hebrew" pitchFamily="2" charset="-79"/>
                <a:cs typeface="SBL Hebrew" pitchFamily="2" charset="-79"/>
              </a:rPr>
              <a:t> </a:t>
            </a:r>
            <a:r>
              <a:rPr lang="he-IL" dirty="0">
                <a:latin typeface="SBL Hebrew" pitchFamily="2" charset="-79"/>
                <a:cs typeface="SBL Hebrew" pitchFamily="2" charset="-79"/>
              </a:rPr>
              <a:t>בָהֶ֖ם מְלָאכָ֑ה </a:t>
            </a:r>
            <a:endParaRPr lang="en-US" dirty="0" smtClean="0">
              <a:latin typeface="SBL Hebrew" pitchFamily="2" charset="-79"/>
              <a:cs typeface="SBL Hebrew" pitchFamily="2" charset="-79"/>
            </a:endParaRPr>
          </a:p>
          <a:p>
            <a:pPr marL="0" indent="0" algn="r" defTabSz="457200" rtl="1">
              <a:buNone/>
            </a:pPr>
            <a:r>
              <a:rPr lang="en-US" dirty="0" smtClean="0">
                <a:solidFill>
                  <a:schemeClr val="tx2"/>
                </a:solidFill>
                <a:latin typeface="SBL Hebrew" pitchFamily="2" charset="-79"/>
                <a:cs typeface="SBL Hebrew" pitchFamily="2" charset="-79"/>
              </a:rPr>
              <a:t>	</a:t>
            </a:r>
            <a:r>
              <a:rPr lang="en-US" dirty="0">
                <a:solidFill>
                  <a:schemeClr val="tx2"/>
                </a:solidFill>
                <a:latin typeface="SBL Hebrew" pitchFamily="2" charset="-79"/>
                <a:cs typeface="SBL Hebrew" pitchFamily="2" charset="-79"/>
              </a:rPr>
              <a:t>	</a:t>
            </a:r>
            <a:r>
              <a:rPr lang="he-IL" dirty="0" smtClean="0">
                <a:solidFill>
                  <a:srgbClr val="FF0000"/>
                </a:solidFill>
                <a:latin typeface="SBL Hebrew" pitchFamily="2" charset="-79"/>
                <a:cs typeface="SBL Hebrew" pitchFamily="2" charset="-79"/>
              </a:rPr>
              <a:t>וְחָלִ֥יתִי</a:t>
            </a:r>
            <a:r>
              <a:rPr lang="he-IL" dirty="0" smtClean="0">
                <a:solidFill>
                  <a:schemeClr val="tx2"/>
                </a:solidFill>
                <a:latin typeface="SBL Hebrew" pitchFamily="2" charset="-79"/>
                <a:cs typeface="SBL Hebrew" pitchFamily="2" charset="-79"/>
              </a:rPr>
              <a:t> </a:t>
            </a:r>
            <a:r>
              <a:rPr lang="he-IL" dirty="0">
                <a:solidFill>
                  <a:srgbClr val="FF0000"/>
                </a:solidFill>
                <a:latin typeface="SBL Hebrew" pitchFamily="2" charset="-79"/>
                <a:cs typeface="SBL Hebrew" pitchFamily="2" charset="-79"/>
              </a:rPr>
              <a:t>וְהָיִ֖יתִי</a:t>
            </a:r>
            <a:r>
              <a:rPr lang="he-IL" dirty="0">
                <a:solidFill>
                  <a:schemeClr val="tx2"/>
                </a:solidFill>
                <a:latin typeface="SBL Hebrew" pitchFamily="2" charset="-79"/>
                <a:cs typeface="SBL Hebrew" pitchFamily="2" charset="-79"/>
              </a:rPr>
              <a:t> </a:t>
            </a:r>
            <a:r>
              <a:rPr lang="he-IL" dirty="0">
                <a:latin typeface="SBL Hebrew" pitchFamily="2" charset="-79"/>
                <a:cs typeface="SBL Hebrew" pitchFamily="2" charset="-79"/>
              </a:rPr>
              <a:t>כְּאַחַ֥ד הָאָדָֽם׃ </a:t>
            </a:r>
            <a:endParaRPr lang="en-US" dirty="0" smtClean="0">
              <a:latin typeface="SBL Hebrew" pitchFamily="2" charset="-79"/>
              <a:cs typeface="SBL Hebrew" pitchFamily="2" charset="-79"/>
            </a:endParaRPr>
          </a:p>
        </p:txBody>
      </p:sp>
      <p:sp>
        <p:nvSpPr>
          <p:cNvPr id="5" name="TextBox 4"/>
          <p:cNvSpPr txBox="1"/>
          <p:nvPr/>
        </p:nvSpPr>
        <p:spPr>
          <a:xfrm>
            <a:off x="152400" y="68111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6" name="Straight Arrow Connector 5"/>
          <p:cNvCxnSpPr>
            <a:stCxn id="5" idx="3"/>
          </p:cNvCxnSpPr>
          <p:nvPr/>
        </p:nvCxnSpPr>
        <p:spPr>
          <a:xfrm>
            <a:off x="2070874" y="850393"/>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800" y="40171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10" name="TextBox 9"/>
          <p:cNvSpPr txBox="1"/>
          <p:nvPr/>
        </p:nvSpPr>
        <p:spPr>
          <a:xfrm>
            <a:off x="152400" y="3395246"/>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solidFill>
                <a:srgbClr val="FF33CC"/>
              </a:solidFill>
            </a:endParaRPr>
          </a:p>
        </p:txBody>
      </p:sp>
      <p:cxnSp>
        <p:nvCxnSpPr>
          <p:cNvPr id="11" name="Straight Arrow Connector 10"/>
          <p:cNvCxnSpPr/>
          <p:nvPr/>
        </p:nvCxnSpPr>
        <p:spPr>
          <a:xfrm>
            <a:off x="2070874" y="3479800"/>
            <a:ext cx="900926"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0800" y="3115846"/>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13" name="TextBox 12"/>
          <p:cNvSpPr txBox="1"/>
          <p:nvPr/>
        </p:nvSpPr>
        <p:spPr>
          <a:xfrm>
            <a:off x="25400" y="1340840"/>
            <a:ext cx="2984471"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0000"/>
                </a:solidFill>
              </a:rPr>
              <a:t>Qatal</a:t>
            </a:r>
            <a:r>
              <a:rPr lang="en-US" sz="1600" dirty="0" smtClean="0"/>
              <a:t>: open an oral HN</a:t>
            </a:r>
            <a:endParaRPr lang="en-CA" sz="1600" dirty="0"/>
          </a:p>
        </p:txBody>
      </p:sp>
      <p:sp>
        <p:nvSpPr>
          <p:cNvPr id="15" name="TextBox 14"/>
          <p:cNvSpPr txBox="1"/>
          <p:nvPr/>
        </p:nvSpPr>
        <p:spPr>
          <a:xfrm>
            <a:off x="-76200" y="1061440"/>
            <a:ext cx="1058816" cy="338554"/>
          </a:xfrm>
          <a:prstGeom prst="rect">
            <a:avLst/>
          </a:prstGeom>
          <a:noFill/>
          <a:ln>
            <a:noFill/>
          </a:ln>
        </p:spPr>
        <p:txBody>
          <a:bodyPr wrap="none" rtlCol="0">
            <a:spAutoFit/>
          </a:bodyPr>
          <a:lstStyle/>
          <a:p>
            <a:r>
              <a:rPr lang="en-US" sz="1600" dirty="0" smtClean="0"/>
              <a:t>Genre: HN</a:t>
            </a:r>
            <a:endParaRPr lang="en-CA" sz="1600" dirty="0"/>
          </a:p>
        </p:txBody>
      </p:sp>
      <p:sp>
        <p:nvSpPr>
          <p:cNvPr id="18" name="TextBox 17"/>
          <p:cNvSpPr txBox="1"/>
          <p:nvPr/>
        </p:nvSpPr>
        <p:spPr>
          <a:xfrm>
            <a:off x="25400" y="1679394"/>
            <a:ext cx="1918474" cy="338554"/>
          </a:xfrm>
          <a:prstGeom prst="rect">
            <a:avLst/>
          </a:prstGeom>
          <a:noFill/>
          <a:ln>
            <a:solidFill>
              <a:schemeClr val="tx1"/>
            </a:solidFill>
          </a:ln>
        </p:spPr>
        <p:txBody>
          <a:bodyPr wrap="none" rtlCol="0">
            <a:spAutoFit/>
          </a:bodyPr>
          <a:lstStyle/>
          <a:p>
            <a:r>
              <a:rPr lang="en-US" sz="1600" dirty="0" smtClean="0"/>
              <a:t>[Mainline] </a:t>
            </a:r>
            <a:r>
              <a:rPr lang="en-US" sz="1600" dirty="0" err="1" smtClean="0">
                <a:solidFill>
                  <a:srgbClr val="FF33CC"/>
                </a:solidFill>
              </a:rPr>
              <a:t>Wayyiqtol</a:t>
            </a:r>
            <a:endParaRPr lang="en-CA" sz="1600" dirty="0"/>
          </a:p>
        </p:txBody>
      </p:sp>
      <p:sp>
        <p:nvSpPr>
          <p:cNvPr id="21" name="Freeform 20"/>
          <p:cNvSpPr/>
          <p:nvPr/>
        </p:nvSpPr>
        <p:spPr>
          <a:xfrm>
            <a:off x="1295400" y="1117600"/>
            <a:ext cx="4864100" cy="228600"/>
          </a:xfrm>
          <a:custGeom>
            <a:avLst/>
            <a:gdLst>
              <a:gd name="connsiteX0" fmla="*/ 0 w 4864100"/>
              <a:gd name="connsiteY0" fmla="*/ 228600 h 228600"/>
              <a:gd name="connsiteX1" fmla="*/ 2730500 w 4864100"/>
              <a:gd name="connsiteY1" fmla="*/ 0 h 228600"/>
              <a:gd name="connsiteX2" fmla="*/ 4864100 w 4864100"/>
              <a:gd name="connsiteY2" fmla="*/ 228600 h 228600"/>
            </a:gdLst>
            <a:ahLst/>
            <a:cxnLst>
              <a:cxn ang="0">
                <a:pos x="connsiteX0" y="connsiteY0"/>
              </a:cxn>
              <a:cxn ang="0">
                <a:pos x="connsiteX1" y="connsiteY1"/>
              </a:cxn>
              <a:cxn ang="0">
                <a:pos x="connsiteX2" y="connsiteY2"/>
              </a:cxn>
            </a:cxnLst>
            <a:rect l="l" t="t" r="r" b="b"/>
            <a:pathLst>
              <a:path w="4864100" h="228600">
                <a:moveTo>
                  <a:pt x="0" y="228600"/>
                </a:moveTo>
                <a:cubicBezTo>
                  <a:pt x="959908" y="114300"/>
                  <a:pt x="1919817" y="0"/>
                  <a:pt x="2730500" y="0"/>
                </a:cubicBezTo>
                <a:cubicBezTo>
                  <a:pt x="3541183" y="0"/>
                  <a:pt x="4202641" y="114300"/>
                  <a:pt x="4864100" y="228600"/>
                </a:cubicBezTo>
              </a:path>
            </a:pathLst>
          </a:custGeom>
          <a:noFill/>
          <a:ln w="9525">
            <a:solidFill>
              <a:srgbClr val="FF0000"/>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Freeform 22"/>
          <p:cNvSpPr/>
          <p:nvPr/>
        </p:nvSpPr>
        <p:spPr>
          <a:xfrm>
            <a:off x="1955800" y="1765300"/>
            <a:ext cx="2781300" cy="154602"/>
          </a:xfrm>
          <a:custGeom>
            <a:avLst/>
            <a:gdLst>
              <a:gd name="connsiteX0" fmla="*/ 0 w 2781300"/>
              <a:gd name="connsiteY0" fmla="*/ 76200 h 154602"/>
              <a:gd name="connsiteX1" fmla="*/ 1790700 w 2781300"/>
              <a:gd name="connsiteY1" fmla="*/ 152400 h 154602"/>
              <a:gd name="connsiteX2" fmla="*/ 2781300 w 2781300"/>
              <a:gd name="connsiteY2" fmla="*/ 0 h 154602"/>
            </a:gdLst>
            <a:ahLst/>
            <a:cxnLst>
              <a:cxn ang="0">
                <a:pos x="connsiteX0" y="connsiteY0"/>
              </a:cxn>
              <a:cxn ang="0">
                <a:pos x="connsiteX1" y="connsiteY1"/>
              </a:cxn>
              <a:cxn ang="0">
                <a:pos x="connsiteX2" y="connsiteY2"/>
              </a:cxn>
            </a:cxnLst>
            <a:rect l="l" t="t" r="r" b="b"/>
            <a:pathLst>
              <a:path w="2781300" h="154602">
                <a:moveTo>
                  <a:pt x="0" y="76200"/>
                </a:moveTo>
                <a:cubicBezTo>
                  <a:pt x="663575" y="120650"/>
                  <a:pt x="1327150" y="165100"/>
                  <a:pt x="1790700" y="152400"/>
                </a:cubicBezTo>
                <a:cubicBezTo>
                  <a:pt x="2254250" y="139700"/>
                  <a:pt x="2517775" y="69850"/>
                  <a:pt x="2781300" y="0"/>
                </a:cubicBezTo>
              </a:path>
            </a:pathLst>
          </a:custGeom>
          <a:noFill/>
          <a:ln w="9525">
            <a:solidFill>
              <a:srgbClr val="FF33CC"/>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4" name="TextBox 23"/>
          <p:cNvSpPr txBox="1"/>
          <p:nvPr/>
        </p:nvSpPr>
        <p:spPr>
          <a:xfrm>
            <a:off x="25400" y="2313042"/>
            <a:ext cx="1983107"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8000"/>
                </a:solidFill>
              </a:rPr>
              <a:t>Imperative</a:t>
            </a:r>
            <a:endParaRPr lang="en-CA" sz="1600" dirty="0"/>
          </a:p>
        </p:txBody>
      </p:sp>
      <p:sp>
        <p:nvSpPr>
          <p:cNvPr id="25" name="TextBox 24"/>
          <p:cNvSpPr txBox="1"/>
          <p:nvPr/>
        </p:nvSpPr>
        <p:spPr>
          <a:xfrm>
            <a:off x="-76200" y="2033642"/>
            <a:ext cx="2463623" cy="338554"/>
          </a:xfrm>
          <a:prstGeom prst="rect">
            <a:avLst/>
          </a:prstGeom>
          <a:noFill/>
          <a:ln>
            <a:noFill/>
          </a:ln>
        </p:spPr>
        <p:txBody>
          <a:bodyPr wrap="none" rtlCol="0">
            <a:spAutoFit/>
          </a:bodyPr>
          <a:lstStyle/>
          <a:p>
            <a:r>
              <a:rPr lang="en-US" sz="1600" dirty="0" smtClean="0"/>
              <a:t>Genre: Hortatory Discourse</a:t>
            </a:r>
            <a:endParaRPr lang="en-CA" sz="1600" dirty="0"/>
          </a:p>
        </p:txBody>
      </p:sp>
      <p:sp>
        <p:nvSpPr>
          <p:cNvPr id="26" name="TextBox 25"/>
          <p:cNvSpPr txBox="1"/>
          <p:nvPr/>
        </p:nvSpPr>
        <p:spPr>
          <a:xfrm>
            <a:off x="25400" y="2648892"/>
            <a:ext cx="1659044" cy="338554"/>
          </a:xfrm>
          <a:prstGeom prst="rect">
            <a:avLst/>
          </a:prstGeom>
          <a:noFill/>
          <a:ln>
            <a:solidFill>
              <a:schemeClr val="tx1"/>
            </a:solidFill>
          </a:ln>
        </p:spPr>
        <p:txBody>
          <a:bodyPr wrap="none" rtlCol="0">
            <a:spAutoFit/>
          </a:bodyPr>
          <a:lstStyle/>
          <a:p>
            <a:r>
              <a:rPr lang="en-US" sz="1600" dirty="0" smtClean="0"/>
              <a:t>[Mainline] </a:t>
            </a:r>
            <a:r>
              <a:rPr lang="en-US" sz="1600" dirty="0" smtClean="0">
                <a:solidFill>
                  <a:srgbClr val="0000FF"/>
                </a:solidFill>
              </a:rPr>
              <a:t>Jussive</a:t>
            </a:r>
            <a:endParaRPr lang="en-CA" sz="1600" dirty="0">
              <a:solidFill>
                <a:srgbClr val="0000FF"/>
              </a:solidFill>
            </a:endParaRPr>
          </a:p>
        </p:txBody>
      </p:sp>
      <p:cxnSp>
        <p:nvCxnSpPr>
          <p:cNvPr id="28" name="Straight Arrow Connector 27"/>
          <p:cNvCxnSpPr>
            <a:stCxn id="24" idx="3"/>
          </p:cNvCxnSpPr>
          <p:nvPr/>
        </p:nvCxnSpPr>
        <p:spPr>
          <a:xfrm flipV="1">
            <a:off x="2008507" y="2372196"/>
            <a:ext cx="4011293" cy="110123"/>
          </a:xfrm>
          <a:prstGeom prst="straightConnector1">
            <a:avLst/>
          </a:prstGeom>
          <a:ln>
            <a:solidFill>
              <a:srgbClr val="008000"/>
            </a:solidFill>
            <a:tailEnd type="arrow"/>
          </a:ln>
        </p:spPr>
        <p:style>
          <a:lnRef idx="1">
            <a:schemeClr val="accent1"/>
          </a:lnRef>
          <a:fillRef idx="0">
            <a:schemeClr val="accent1"/>
          </a:fillRef>
          <a:effectRef idx="0">
            <a:schemeClr val="accent1"/>
          </a:effectRef>
          <a:fontRef idx="minor">
            <a:schemeClr val="tx1"/>
          </a:fontRef>
        </p:style>
      </p:cxnSp>
      <p:sp>
        <p:nvSpPr>
          <p:cNvPr id="29" name="Freeform 28"/>
          <p:cNvSpPr/>
          <p:nvPr/>
        </p:nvSpPr>
        <p:spPr>
          <a:xfrm>
            <a:off x="1701800" y="2540000"/>
            <a:ext cx="2006600" cy="324697"/>
          </a:xfrm>
          <a:custGeom>
            <a:avLst/>
            <a:gdLst>
              <a:gd name="connsiteX0" fmla="*/ 0 w 2006600"/>
              <a:gd name="connsiteY0" fmla="*/ 304800 h 324697"/>
              <a:gd name="connsiteX1" fmla="*/ 1612900 w 2006600"/>
              <a:gd name="connsiteY1" fmla="*/ 292100 h 324697"/>
              <a:gd name="connsiteX2" fmla="*/ 2006600 w 2006600"/>
              <a:gd name="connsiteY2" fmla="*/ 0 h 324697"/>
            </a:gdLst>
            <a:ahLst/>
            <a:cxnLst>
              <a:cxn ang="0">
                <a:pos x="connsiteX0" y="connsiteY0"/>
              </a:cxn>
              <a:cxn ang="0">
                <a:pos x="connsiteX1" y="connsiteY1"/>
              </a:cxn>
              <a:cxn ang="0">
                <a:pos x="connsiteX2" y="connsiteY2"/>
              </a:cxn>
            </a:cxnLst>
            <a:rect l="l" t="t" r="r" b="b"/>
            <a:pathLst>
              <a:path w="2006600" h="324697">
                <a:moveTo>
                  <a:pt x="0" y="304800"/>
                </a:moveTo>
                <a:cubicBezTo>
                  <a:pt x="639233" y="323850"/>
                  <a:pt x="1278467" y="342900"/>
                  <a:pt x="1612900" y="292100"/>
                </a:cubicBezTo>
                <a:cubicBezTo>
                  <a:pt x="1947333" y="241300"/>
                  <a:pt x="1976966" y="120650"/>
                  <a:pt x="2006600" y="0"/>
                </a:cubicBezTo>
              </a:path>
            </a:pathLst>
          </a:custGeom>
          <a:noFill/>
          <a:ln w="9525">
            <a:solidFill>
              <a:srgbClr val="0000FF"/>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TextBox 30"/>
          <p:cNvSpPr txBox="1"/>
          <p:nvPr/>
        </p:nvSpPr>
        <p:spPr>
          <a:xfrm>
            <a:off x="7792496" y="1401744"/>
            <a:ext cx="1275734" cy="307777"/>
          </a:xfrm>
          <a:prstGeom prst="rect">
            <a:avLst/>
          </a:prstGeom>
          <a:noFill/>
          <a:ln>
            <a:solidFill>
              <a:schemeClr val="tx1"/>
            </a:solidFill>
          </a:ln>
        </p:spPr>
        <p:txBody>
          <a:bodyPr wrap="none" rtlCol="0">
            <a:spAutoFit/>
          </a:bodyPr>
          <a:lstStyle/>
          <a:p>
            <a:pPr algn="r"/>
            <a:r>
              <a:rPr lang="en-US" sz="1400" dirty="0" err="1" smtClean="0"/>
              <a:t>Rocine</a:t>
            </a:r>
            <a:r>
              <a:rPr lang="en-US" sz="1400" dirty="0" smtClean="0"/>
              <a:t> </a:t>
            </a:r>
            <a:r>
              <a:rPr lang="en-US" sz="1400" dirty="0" smtClean="0"/>
              <a:t>p. 149ff</a:t>
            </a:r>
            <a:endParaRPr lang="en-CA" sz="1400" dirty="0"/>
          </a:p>
        </p:txBody>
      </p:sp>
      <p:sp>
        <p:nvSpPr>
          <p:cNvPr id="32" name="TextBox 31"/>
          <p:cNvSpPr txBox="1"/>
          <p:nvPr/>
        </p:nvSpPr>
        <p:spPr>
          <a:xfrm>
            <a:off x="50800" y="4343400"/>
            <a:ext cx="1856214" cy="338554"/>
          </a:xfrm>
          <a:prstGeom prst="rect">
            <a:avLst/>
          </a:prstGeom>
          <a:noFill/>
          <a:ln>
            <a:noFill/>
          </a:ln>
        </p:spPr>
        <p:txBody>
          <a:bodyPr wrap="none" rtlCol="0">
            <a:spAutoFit/>
          </a:bodyPr>
          <a:lstStyle/>
          <a:p>
            <a:r>
              <a:rPr lang="en-US" sz="1600" dirty="0" smtClean="0"/>
              <a:t>(See verse 7 above.)</a:t>
            </a:r>
            <a:endParaRPr lang="en-CA" sz="1600" dirty="0"/>
          </a:p>
        </p:txBody>
      </p:sp>
    </p:spTree>
    <p:extLst>
      <p:ext uri="{BB962C8B-B14F-4D97-AF65-F5344CB8AC3E}">
        <p14:creationId xmlns:p14="http://schemas.microsoft.com/office/powerpoint/2010/main" val="74495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3294</TotalTime>
  <Words>3149</Words>
  <Application>Microsoft Office PowerPoint</Application>
  <PresentationFormat>On-screen Show (4:3)</PresentationFormat>
  <Paragraphs>701</Paragraphs>
  <Slides>45</Slides>
  <Notes>1</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Judges 16:4-5</vt:lpstr>
      <vt:lpstr>Judges 16:4-5</vt:lpstr>
      <vt:lpstr>Judges 16:6-7</vt:lpstr>
      <vt:lpstr>Judges 16:6-7</vt:lpstr>
      <vt:lpstr>Judges 16:8-9</vt:lpstr>
      <vt:lpstr>Judges 16:8-9</vt:lpstr>
      <vt:lpstr>Judges 16:10-11</vt:lpstr>
      <vt:lpstr>Judges 16:10-11</vt:lpstr>
      <vt:lpstr>Judges 16:12</vt:lpstr>
      <vt:lpstr>Judges 16:12</vt:lpstr>
      <vt:lpstr>Judges 16:13</vt:lpstr>
      <vt:lpstr>Judges 16:13</vt:lpstr>
      <vt:lpstr>Judges 16:14</vt:lpstr>
      <vt:lpstr>Judges 16:14</vt:lpstr>
      <vt:lpstr>Judges 16:15</vt:lpstr>
      <vt:lpstr>Judges 16:15</vt:lpstr>
      <vt:lpstr>Judges 16:15</vt:lpstr>
      <vt:lpstr>Judges 16:15</vt:lpstr>
      <vt:lpstr>Judges 16:15</vt:lpstr>
      <vt:lpstr>Judges 16:15</vt:lpstr>
      <vt:lpstr>Judges 16:15</vt:lpstr>
      <vt:lpstr>Judges 16:15</vt:lpstr>
      <vt:lpstr>PowerPoint Presentation</vt:lpstr>
      <vt:lpstr>PowerPoint Presentation</vt:lpstr>
      <vt:lpstr>Judges 16:16</vt:lpstr>
      <vt:lpstr>Judges 16:16</vt:lpstr>
      <vt:lpstr>Judges 16:17</vt:lpstr>
      <vt:lpstr>Judges 16:17</vt:lpstr>
      <vt:lpstr>Judges 16:17</vt:lpstr>
      <vt:lpstr>Judges 16:17</vt:lpstr>
      <vt:lpstr>Judges 16:17</vt:lpstr>
      <vt:lpstr>Judges 16:18</vt:lpstr>
      <vt:lpstr>Judges 16:18</vt:lpstr>
      <vt:lpstr>Judges 16:18</vt:lpstr>
      <vt:lpstr>Judges 16:18</vt:lpstr>
      <vt:lpstr>Judges 16:18</vt:lpstr>
      <vt:lpstr>Judges 16:18</vt:lpstr>
      <vt:lpstr>Judges 16:18</vt:lpstr>
      <vt:lpstr>Judges 16:19</vt:lpstr>
      <vt:lpstr>Judges 16:19</vt:lpstr>
      <vt:lpstr>Judges 16:20</vt:lpstr>
      <vt:lpstr>Judges 16:20</vt:lpstr>
      <vt:lpstr>Judges 16:20</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277</cp:revision>
  <dcterms:created xsi:type="dcterms:W3CDTF">2006-08-16T00:00:00Z</dcterms:created>
  <dcterms:modified xsi:type="dcterms:W3CDTF">2015-10-02T15:45:57Z</dcterms:modified>
</cp:coreProperties>
</file>