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8" r:id="rId2"/>
    <p:sldId id="257" r:id="rId3"/>
    <p:sldId id="291" r:id="rId4"/>
    <p:sldId id="292" r:id="rId5"/>
    <p:sldId id="289" r:id="rId6"/>
    <p:sldId id="293" r:id="rId7"/>
    <p:sldId id="294" r:id="rId8"/>
    <p:sldId id="295" r:id="rId9"/>
    <p:sldId id="296" r:id="rId10"/>
    <p:sldId id="299" r:id="rId11"/>
    <p:sldId id="297" r:id="rId12"/>
    <p:sldId id="298" r:id="rId13"/>
    <p:sldId id="30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FF"/>
    <a:srgbClr val="008000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32" autoAdjust="0"/>
  </p:normalViewPr>
  <p:slideViewPr>
    <p:cSldViewPr>
      <p:cViewPr>
        <p:scale>
          <a:sx n="75" d="100"/>
          <a:sy n="75" d="100"/>
        </p:scale>
        <p:origin x="-678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6172200"/>
            <a:ext cx="29718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/>
            <a:r>
              <a:rPr lang="en-US" sz="3200" dirty="0" smtClean="0">
                <a:solidFill>
                  <a:schemeClr val="bg1"/>
                </a:solidFill>
                <a:cs typeface="Times New Roman" pitchFamily="18" charset="0"/>
              </a:rPr>
              <a:t>Judges 16:21-31</a:t>
            </a:r>
            <a:endParaRPr lang="en-US" sz="32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5400" y="6172200"/>
            <a:ext cx="3810000" cy="53070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he-IL" sz="3600" dirty="0" smtClean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שֹׁפְטִים טז כא-לא</a:t>
            </a:r>
            <a:endParaRPr lang="en-US" sz="36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pic>
        <p:nvPicPr>
          <p:cNvPr id="1026" name="Picture 2" descr="D:\My Documents\HebrewCourseBriercrestFirstYear2014\Rocine Readings\03 Judges 16_4-20\pics\pikiwiki_israel_6588_ashdod10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83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81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16:29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25146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וַיִּלְפֹּ֨ת שִׁמְשׁ֜וֹן אֶת־שְׁנֵ֣י ׀ עַמּוּדֵ֣י הַתָּ֗וֶךְ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אֲשֶׁ֤ר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הַבַּ֙יִת֙ נָכ֣וֹן עֲלֵיהֶ֔ם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וַיִּסָּמֵ֖ךְ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עֲלֵיהֶ֑ם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אֶחָ֥ד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בִּימִינ֖וֹ וְאֶחָ֥ד בִּשְׂמֹאלֽוֹ׃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810000"/>
            <a:ext cx="8229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Font typeface="Arial" pitchFamily="34" charset="0"/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וַיִּלְפֹּ֨ת שִׁמְשׁ֜וֹן אֶת־שְׁנֵ֣י ׀ עַמּוּדֵ֣י הַתָּ֗וֶךְ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Font typeface="Arial" pitchFamily="34" charset="0"/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אֲשֶׁ֤ר הַבַּ֙יִת֙ נָכ֣וֹן עֲלֵיהֶ֔ם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Font typeface="Arial" pitchFamily="34" charset="0"/>
              <a:buNone/>
              <a:tabLst>
                <a:tab pos="2171700" algn="r"/>
              </a:tabLst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וַיִּסָּמֵ֖ךְ עֲלֵיהֶ֑ם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Font typeface="Arial" pitchFamily="34" charset="0"/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אֶחָ֥ד בִּימִינ֖וֹ וְאֶחָ֥ד בִּשְׂמֹאלֽוֹ׃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3244334"/>
            <a:ext cx="46198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676400"/>
            <a:ext cx="2698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ESV, NIV, RSV, NET, Holman</a:t>
            </a:r>
          </a:p>
          <a:p>
            <a:r>
              <a:rPr lang="en-US" dirty="0" smtClean="0"/>
              <a:t>JPS, Louis </a:t>
            </a:r>
            <a:r>
              <a:rPr lang="en-US" dirty="0" err="1" smtClean="0"/>
              <a:t>Segond</a:t>
            </a:r>
            <a:r>
              <a:rPr lang="en-US" dirty="0" smtClean="0"/>
              <a:t>, LXX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882634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KJV, YLT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8616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16:30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5344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וַיֹּ֣אמֶר שִׁמְשׁ֗וֹן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תָּמ֣וֹת </a:t>
            </a:r>
            <a:r>
              <a:rPr lang="he-IL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נַפְשִׁי֮ עִם־פְּלִשְׁתִּים֒ </a:t>
            </a:r>
            <a:endParaRPr lang="en-US" dirty="0" smtClean="0">
              <a:solidFill>
                <a:schemeClr val="tx2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וַיֵּ֣ט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בְּכֹ֔חַ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וַיִּפֹּ֤ל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הַבַּ֙יִת֙ עַל־הַסְּרָנִ֔ים וְעַל־כָּל־הָעָ֖ם אֲשֶׁר־בּ֑וֹ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וַיִּהְי֤וּ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הַמֵּתִים֙ אֲשֶׁ֣ר הֵמִ֣ית בְּמוֹת֔וֹ רַבִּ֕ים מֵאֲשֶׁ֥ר הֵמִ֖ית בְּחַיָּֽיו׃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7927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16:31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וַיֵּרְד֨וּ אֶחָ֜יו וְכָל־בֵּ֣ית אָבִיהוּ֮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וַיִּשְׂא֣וּ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אֹתוֹ֒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וַֽיַּעֲל֣וּ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׀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וַיִּקְבְּר֣וּ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אוֹת֗וֹ בֵּ֤ין צָרְעָה֙ וּבֵ֣ין אֶשְׁתָּאֹ֔ל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בְּקֶ֖בֶר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מָנ֣וֹחַ אָבִ֑יו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וְה֛וּא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שָׁפַ֥ט אֶת־יִשְׂרָאֵ֖ל עֶשְׂרִ֥ים שָׁנָֽה׃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7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16:31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וַיֵּרְד֨וּ אֶחָ֜יו וְכָל־בֵּ֣ית אָבִיהוּ֮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וַיִּשְׂא֣וּ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אֹתוֹ֒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וַֽיַּעֲל֣וּ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׀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וַיִּקְבְּר֣וּ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אוֹת֗וֹ בֵּ֤ין צָרְעָה֙ וּבֵ֣ין אֶשְׁתָּאֹ֔ל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בְּקֶ֖בֶר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מָנ֣וֹחַ אָבִ֑יו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וְה֛וּא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שָׁפַ֥ט אֶת־יִשְׂרָאֵ֖ל עֶשְׂרִ֥ים שָׁנָֽה׃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295399"/>
            <a:ext cx="6705600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2900" algn="l"/>
              </a:tabLst>
            </a:pPr>
            <a:r>
              <a:rPr lang="en-US" sz="2400" dirty="0" smtClean="0"/>
              <a:t>Oddly… the assimilated nun </a:t>
            </a:r>
            <a:r>
              <a:rPr lang="en-US" sz="2400" dirty="0" err="1" smtClean="0"/>
              <a:t>dagesh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FF0000"/>
                </a:solidFill>
              </a:rPr>
              <a:t>missing</a:t>
            </a:r>
            <a:r>
              <a:rPr lang="en-US" sz="2400" dirty="0" smtClean="0"/>
              <a:t> in some forms and </a:t>
            </a:r>
            <a:r>
              <a:rPr lang="en-US" sz="2400" dirty="0" smtClean="0">
                <a:solidFill>
                  <a:srgbClr val="0000FF"/>
                </a:solidFill>
              </a:rPr>
              <a:t>present</a:t>
            </a:r>
            <a:r>
              <a:rPr lang="en-US" sz="2400" dirty="0" smtClean="0"/>
              <a:t> in others.</a:t>
            </a:r>
          </a:p>
          <a:p>
            <a:pPr>
              <a:tabLst>
                <a:tab pos="342900" algn="l"/>
              </a:tabLst>
            </a:pPr>
            <a:r>
              <a:rPr lang="en-US" sz="2400" dirty="0" err="1" smtClean="0"/>
              <a:t>Wayyiqtol</a:t>
            </a:r>
            <a:r>
              <a:rPr lang="en-US" sz="2400" dirty="0" smtClean="0"/>
              <a:t> 3ms</a:t>
            </a:r>
          </a:p>
          <a:p>
            <a:pPr>
              <a:tabLst>
                <a:tab pos="342900" algn="l"/>
              </a:tabLst>
            </a:pPr>
            <a:r>
              <a:rPr lang="en-US" sz="2400" dirty="0" smtClean="0"/>
              <a:t>	3ms = </a:t>
            </a:r>
            <a:r>
              <a:rPr lang="he-IL" sz="24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וַיִּשָּׂא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(42x) </a:t>
            </a:r>
          </a:p>
          <a:p>
            <a:pPr>
              <a:tabLst>
                <a:tab pos="342900" algn="l"/>
              </a:tabLst>
            </a:pPr>
            <a:r>
              <a:rPr lang="en-US" sz="2400" dirty="0" smtClean="0"/>
              <a:t>	3ms + </a:t>
            </a:r>
            <a:r>
              <a:rPr lang="en-US" sz="2400" dirty="0" err="1" smtClean="0"/>
              <a:t>maqqef</a:t>
            </a:r>
            <a:r>
              <a:rPr lang="en-US" sz="2400" dirty="0" smtClean="0"/>
              <a:t> =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וַיִּשָּׂא־</a:t>
            </a:r>
            <a:r>
              <a:rPr lang="en-US" sz="2400" dirty="0"/>
              <a:t> (3x</a:t>
            </a:r>
            <a:r>
              <a:rPr lang="en-US" sz="2400" dirty="0" smtClean="0"/>
              <a:t>)</a:t>
            </a:r>
          </a:p>
          <a:p>
            <a:pPr>
              <a:tabLst>
                <a:tab pos="342900" algn="l"/>
              </a:tabLst>
            </a:pPr>
            <a:r>
              <a:rPr lang="en-US" sz="2400" dirty="0" smtClean="0"/>
              <a:t>	3mp = </a:t>
            </a:r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וַיִּשְׂאוּ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(43x)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וַיִּשְּׂאוּ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(1x) </a:t>
            </a:r>
          </a:p>
          <a:p>
            <a:pPr>
              <a:tabLst>
                <a:tab pos="342900" algn="l"/>
              </a:tabLst>
            </a:pPr>
            <a:r>
              <a:rPr lang="en-US" sz="2400" dirty="0" smtClean="0"/>
              <a:t>	3mp + suffix =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יִּשָּׂאֻ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sfx</a:t>
            </a:r>
            <a:r>
              <a:rPr lang="en-US" sz="2400" dirty="0" smtClean="0"/>
              <a:t> 5)</a:t>
            </a:r>
          </a:p>
          <a:p>
            <a:pPr>
              <a:tabLst>
                <a:tab pos="342900" algn="l"/>
              </a:tabLst>
            </a:pPr>
            <a:r>
              <a:rPr lang="en-US" sz="2400" dirty="0" err="1" smtClean="0"/>
              <a:t>Yiqtol</a:t>
            </a:r>
            <a:r>
              <a:rPr lang="en-US" sz="2400" dirty="0" smtClean="0"/>
              <a:t> </a:t>
            </a:r>
          </a:p>
          <a:p>
            <a:pPr>
              <a:tabLst>
                <a:tab pos="342900" algn="l"/>
              </a:tabLst>
            </a:pPr>
            <a:r>
              <a:rPr lang="en-US" sz="2400" dirty="0" smtClean="0"/>
              <a:t>	3ms =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יִשָּׂא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(40x) </a:t>
            </a:r>
          </a:p>
          <a:p>
            <a:pPr>
              <a:tabLst>
                <a:tab pos="342900" algn="l"/>
              </a:tabLst>
            </a:pPr>
            <a:r>
              <a:rPr lang="en-US" sz="2400" dirty="0" smtClean="0"/>
              <a:t>	3ms + </a:t>
            </a:r>
            <a:r>
              <a:rPr lang="en-US" sz="2400" dirty="0" err="1" smtClean="0"/>
              <a:t>maqqef</a:t>
            </a:r>
            <a:r>
              <a:rPr lang="en-US" sz="2400" dirty="0" smtClean="0"/>
              <a:t> = </a:t>
            </a:r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יִשָׂא־</a:t>
            </a:r>
            <a:r>
              <a:rPr lang="en-US" sz="2400" dirty="0" smtClean="0"/>
              <a:t> (1x)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יִשָּׂא־</a:t>
            </a:r>
            <a:r>
              <a:rPr lang="en-US" sz="2400" dirty="0"/>
              <a:t> </a:t>
            </a:r>
            <a:r>
              <a:rPr lang="en-US" sz="2400" dirty="0" smtClean="0"/>
              <a:t>(3x)</a:t>
            </a:r>
          </a:p>
          <a:p>
            <a:pPr>
              <a:tabLst>
                <a:tab pos="342900" algn="l"/>
              </a:tabLst>
            </a:pPr>
            <a:r>
              <a:rPr lang="en-US" sz="2400" dirty="0" smtClean="0"/>
              <a:t>	3mp = </a:t>
            </a:r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יִשְׂאוּ</a:t>
            </a:r>
            <a:r>
              <a:rPr lang="en-US" sz="2400" dirty="0" smtClean="0"/>
              <a:t> (18x)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יִשָּׂאוּ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(9x) </a:t>
            </a:r>
            <a:endParaRPr lang="en-US" sz="2400" dirty="0" smtClean="0"/>
          </a:p>
          <a:p>
            <a:pPr>
              <a:tabLst>
                <a:tab pos="342900" algn="l"/>
              </a:tabLst>
            </a:pPr>
            <a:r>
              <a:rPr lang="en-US" sz="2400" dirty="0" smtClean="0"/>
              <a:t>	3mp + </a:t>
            </a:r>
            <a:r>
              <a:rPr lang="en-US" sz="2400" dirty="0" err="1" smtClean="0"/>
              <a:t>maqqef</a:t>
            </a:r>
            <a:r>
              <a:rPr lang="en-US" sz="2400" dirty="0" smtClean="0"/>
              <a:t> = </a:t>
            </a:r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יִשְׂאוּ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en-US" sz="2400" dirty="0" smtClean="0"/>
              <a:t> (2x</a:t>
            </a:r>
            <a:r>
              <a:rPr lang="en-US" sz="2400" dirty="0"/>
              <a:t>)</a:t>
            </a:r>
            <a:r>
              <a:rPr lang="en-US" sz="2400" dirty="0" smtClean="0"/>
              <a:t> </a:t>
            </a:r>
          </a:p>
          <a:p>
            <a:pPr>
              <a:tabLst>
                <a:tab pos="342900" algn="l"/>
              </a:tabLst>
            </a:pPr>
            <a:r>
              <a:rPr lang="en-US" sz="2400" dirty="0" smtClean="0"/>
              <a:t>	3mp + suffix = 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יִשָּׂאֻ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(3x) </a:t>
            </a:r>
            <a:endParaRPr lang="en-CA" sz="2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648200" y="3352800"/>
            <a:ext cx="1066800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648200" y="5181600"/>
            <a:ext cx="10668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57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16:21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וַיֹּאחֲז֣וּהוּ פְלִשְׁתִּ֔ים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וַֽיְנַקְּר֖וּ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אֶת־עֵינָ֑יו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וַיּוֹרִ֨ידוּ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אוֹת֜וֹ עַזָּ֗תָה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וַיַּאַסְר֙וּהוּ֙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בַּֽנְחֻשְׁתַּ֔יִם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וַיְהִ֥י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טוֹחֵ֖ן בְּבֵ֥ית האסירים הָאֲסוּרִֽים׃ </a:t>
            </a:r>
          </a:p>
          <a:p>
            <a:pPr marL="0" indent="0" algn="r" defTabSz="457200" rtl="1">
              <a:buNone/>
            </a:pPr>
            <a:endParaRPr lang="he-IL" dirty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6200" y="1162903"/>
            <a:ext cx="9425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33CC"/>
                </a:solidFill>
              </a:rPr>
              <a:t>6, Root 8</a:t>
            </a:r>
            <a:endParaRPr lang="en-CA" sz="1600" b="1" dirty="0">
              <a:solidFill>
                <a:srgbClr val="FF33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2895600"/>
            <a:ext cx="10466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33CC"/>
                </a:solidFill>
              </a:rPr>
              <a:t>7, Root 10</a:t>
            </a:r>
            <a:endParaRPr lang="en-CA" sz="1600" b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1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16:22-23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וַיָּ֧חֶל שְׂעַר־רֹאשׁ֛וֹ לְצַמֵּ֖חַ כַּאֲשֶׁ֥ר גֻּלָּֽח׃ </a:t>
            </a:r>
            <a:endParaRPr lang="en-US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וְסַרְנֵ֣י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פְלִשְׁתִּ֗ים נֶֽאֱסְפוּ֙ לִזְבֹּ֧חַ זֶֽבַח־גָּד֛וֹל לְדָג֥וֹן אֱלֹהֵיהֶ֖ם </a:t>
            </a: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וּלְשִׂמְחָ֑ה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וַיֹּ֣אמְר֔וּ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נָתַ֤ן </a:t>
            </a:r>
            <a:r>
              <a:rPr lang="he-IL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אֱלֹהֵ֙ינוּ֙ בְּיָדֵ֔נוּ אֵ֖ת שִׁמְשׁ֥וֹן אוֹיְבֵֽינוּ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׃ </a:t>
            </a:r>
          </a:p>
          <a:p>
            <a:pPr marL="0" indent="0" algn="r" defTabSz="457200" rtl="1">
              <a:buNone/>
            </a:pPr>
            <a:endParaRPr lang="he-IL" dirty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715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16:24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וַיִּרְא֤וּ אֹתוֹ֙ הָעָ֔ם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וַֽיְהַלְל֖וּ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אֶת־אֱלֹהֵיהֶ֑ם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כִּ֣י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אָמְר֗וּ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נָתַ֨ן </a:t>
            </a:r>
            <a:r>
              <a:rPr lang="he-IL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אֱלֹהֵ֤ינוּ בְיָדֵ֙נוּ֙ אֶת־א֣וֹיְבֵ֔נוּ </a:t>
            </a:r>
            <a:endParaRPr lang="en-US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3429000" algn="r"/>
              </a:tabLst>
            </a:pPr>
            <a:r>
              <a:rPr lang="en-US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וְאֵת֙ </a:t>
            </a:r>
            <a:r>
              <a:rPr lang="he-IL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מַחֲרִ֣יב אַרְצֵ֔נוּ </a:t>
            </a:r>
            <a:r>
              <a:rPr lang="en-US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		</a:t>
            </a:r>
          </a:p>
          <a:p>
            <a:pPr marL="0" indent="0" algn="r" defTabSz="457200" rtl="1">
              <a:buNone/>
              <a:tabLst>
                <a:tab pos="3429000" algn="r"/>
              </a:tabLst>
            </a:pPr>
            <a:r>
              <a:rPr lang="en-US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וַאֲשֶׁ֥ר </a:t>
            </a:r>
            <a:r>
              <a:rPr lang="he-IL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הִרְבָּ֖ה אֶת־חֲלָלֵֽינוּ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׃ </a:t>
            </a:r>
          </a:p>
        </p:txBody>
      </p:sp>
    </p:spTree>
    <p:extLst>
      <p:ext uri="{BB962C8B-B14F-4D97-AF65-F5344CB8AC3E}">
        <p14:creationId xmlns:p14="http://schemas.microsoft.com/office/powerpoint/2010/main" val="286499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16:25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וַֽיְהִי֙ כי טוב כְּט֣וֹב לִבָּ֔ם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וַיֹּ֣אמְר֔וּ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קִרְא֥וּ </a:t>
            </a:r>
            <a:r>
              <a:rPr lang="he-IL" dirty="0">
                <a:solidFill>
                  <a:srgbClr val="C00000"/>
                </a:solidFill>
                <a:latin typeface="SBL Hebrew" pitchFamily="2" charset="-79"/>
                <a:cs typeface="SBL Hebrew" pitchFamily="2" charset="-79"/>
              </a:rPr>
              <a:t>לְשִׁמְשׁ֖וֹן וִישַֽׂחֶק־לָ֑נוּ </a:t>
            </a:r>
            <a:endParaRPr lang="en-US" dirty="0" smtClean="0">
              <a:solidFill>
                <a:srgbClr val="C0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וַיִּקְרְא֨וּ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לְשִׁמְשׁ֜וֹן מִבֵּ֣ית האסירים הָאֲסוּרִ֗ים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וַיְצַחֵק֙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לִפְנֵיהֶ֔ם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וַיַּעֲמִ֥ידוּ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אוֹת֖וֹ בֵּ֥ין הָעַמּוּדִֽים׃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28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16:26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וַיֹּ֨אמֶר שִׁמְשׁ֜וֹן אֶל־הַנַּ֨עַר הַמַּחֲזִ֣יק בְּיָדוֹ֮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הַנִּ֣יחָה </a:t>
            </a:r>
            <a:r>
              <a:rPr lang="he-IL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אוֹתִי֒ והימשני </a:t>
            </a:r>
            <a:endParaRPr lang="en-US" dirty="0" smtClean="0">
              <a:solidFill>
                <a:schemeClr val="tx2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וַהֲמִשֵׁ֙נִי֙ </a:t>
            </a:r>
            <a:r>
              <a:rPr lang="he-IL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אֶת־הָֽעַמֻּדִ֔ים </a:t>
            </a:r>
            <a:endParaRPr lang="en-US" dirty="0" smtClean="0">
              <a:solidFill>
                <a:schemeClr val="tx2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הַבַּ֖יִת נָכ֣וֹן עֲלֵיהֶ֑ם </a:t>
            </a:r>
            <a:endParaRPr lang="en-US" dirty="0" smtClean="0">
              <a:solidFill>
                <a:schemeClr val="tx2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וְאֶשָּׁעֵ֖ן </a:t>
            </a:r>
            <a:r>
              <a:rPr lang="he-IL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עֲלֵיהֶֽם׃ </a:t>
            </a:r>
            <a:endParaRPr lang="en-US" dirty="0" smtClean="0">
              <a:solidFill>
                <a:schemeClr val="tx2"/>
              </a:solidFill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04000" y="1718846"/>
            <a:ext cx="9425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33CC"/>
                </a:solidFill>
              </a:rPr>
              <a:t>1, Root 1</a:t>
            </a:r>
            <a:endParaRPr lang="en-CA" sz="1600" b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2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16:27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וְהַבַּ֗יִת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מָלֵ֤א הָֽאֲנָשִׁים֙ 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וְהַנָּשִׁ֔ים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וְשָׁ֕מָּה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כֹּ֖ל סַרְנֵ֣י פְלִשְׁתִּ֑ים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וְעַל־הַגָּ֗ג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כִּשְׁלֹ֤שֶׁת אֲלָפִים֙ אִ֣ישׁ וְאִשָּׁ֔ה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הָרֹאִ֖ים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בִּשְׂח֥וֹק שִׁמְשֽׁוֹן׃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092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16:28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וַיִּקְרָ֥א שִׁמְשׁ֛וֹן אֶל־יְהוָ֖ה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וַיֹּאמַ֑ר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אֲדֹנָ֣י </a:t>
            </a:r>
            <a:r>
              <a:rPr lang="he-IL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יֱהֹוִ֡ה </a:t>
            </a:r>
            <a:endParaRPr lang="en-US" dirty="0" smtClean="0">
              <a:solidFill>
                <a:schemeClr val="tx2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זָכְרֵ֣נִי </a:t>
            </a:r>
            <a:r>
              <a:rPr lang="he-IL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נָא֩ </a:t>
            </a:r>
            <a:endParaRPr lang="en-US" dirty="0" smtClean="0">
              <a:solidFill>
                <a:schemeClr val="tx2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וְחַזְּקֵ֨נִי </a:t>
            </a:r>
            <a:r>
              <a:rPr lang="he-IL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נָ֜א </a:t>
            </a:r>
            <a:endParaRPr lang="en-US" dirty="0" smtClean="0">
              <a:solidFill>
                <a:schemeClr val="tx2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	</a:t>
            </a:r>
            <a:r>
              <a:rPr lang="he-IL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אַ֣ךְ </a:t>
            </a:r>
            <a:r>
              <a:rPr lang="he-IL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הַפַּ֤עַם הַזֶּה֙ הָאֱלֹהִ֔ים </a:t>
            </a:r>
            <a:endParaRPr lang="en-US" dirty="0" smtClean="0">
              <a:solidFill>
                <a:schemeClr val="tx2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וְאִנָּקְמָ֧ה </a:t>
            </a:r>
            <a:r>
              <a:rPr lang="he-IL" dirty="0">
                <a:solidFill>
                  <a:schemeClr val="tx2"/>
                </a:solidFill>
                <a:latin typeface="SBL Hebrew" pitchFamily="2" charset="-79"/>
                <a:cs typeface="SBL Hebrew" pitchFamily="2" charset="-79"/>
              </a:rPr>
              <a:t>נְקַם־אַחַ֛ת מִשְּׁתֵ֥י עֵינַ֖י מִפְּלִשְׁתִּֽים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9506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smtClean="0"/>
              <a:t>Judges 16:29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25146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he-IL" dirty="0">
                <a:latin typeface="SBL Hebrew" pitchFamily="2" charset="-79"/>
                <a:cs typeface="SBL Hebrew" pitchFamily="2" charset="-79"/>
              </a:rPr>
              <a:t>וַיִּלְפֹּ֨ת שִׁמְשׁ֜וֹן אֶת־שְׁנֵ֣י ׀ עַמּוּדֵ֣י הַתָּ֗וֶךְ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אֲשֶׁ֤ר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הַבַּ֙יִת֙ נָכ֣וֹן עֲלֵיהֶ֔ם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וַיִּסָּמֵ֖ךְ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עֲלֵיהֶ֑ם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אֶחָ֥ד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בִּימִינ֖וֹ וְאֶחָ֥ד בִּשְׂמֹאלֽוֹ׃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810000"/>
            <a:ext cx="8229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Font typeface="Arial" pitchFamily="34" charset="0"/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וַיִּלְפֹּ֨ת שִׁמְשׁ֜וֹן אֶת־שְׁנֵ֣י ׀ עַמּוּדֵ֣י הַתָּ֗וֶךְ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Font typeface="Arial" pitchFamily="34" charset="0"/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אֲשֶׁ֤ר הַבַּ֙יִת֙ נָכ֣וֹן עֲלֵיהֶ֔ם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Font typeface="Arial" pitchFamily="34" charset="0"/>
              <a:buNone/>
              <a:tabLst>
                <a:tab pos="2171700" algn="r"/>
              </a:tabLst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וַיִּסָּמֵ֖ךְ עֲלֵיהֶ֑ם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Font typeface="Arial" pitchFamily="34" charset="0"/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אֶחָ֥ד בִּימִינ֖וֹ וְאֶחָ֥ד בִּשְׂמֹאלֽוֹ׃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77200" y="3244334"/>
            <a:ext cx="46198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44298" y="482600"/>
            <a:ext cx="9425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33CC"/>
                </a:solidFill>
              </a:rPr>
              <a:t>3, Root 3</a:t>
            </a:r>
            <a:endParaRPr lang="en-CA" sz="1600" b="1" dirty="0">
              <a:solidFill>
                <a:srgbClr val="FF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44298" y="3613666"/>
            <a:ext cx="9425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33CC"/>
                </a:solidFill>
              </a:rPr>
              <a:t>3, Root 3</a:t>
            </a:r>
            <a:endParaRPr lang="en-CA" sz="1600" b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64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3076</TotalTime>
  <Words>183</Words>
  <Application>Microsoft Office PowerPoint</Application>
  <PresentationFormat>On-screen Show (4:3)</PresentationFormat>
  <Paragraphs>110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Judges 16:21</vt:lpstr>
      <vt:lpstr>Judges 16:22-23</vt:lpstr>
      <vt:lpstr>Judges 16:24</vt:lpstr>
      <vt:lpstr>Judges 16:25</vt:lpstr>
      <vt:lpstr>Judges 16:26</vt:lpstr>
      <vt:lpstr>Judges 16:27</vt:lpstr>
      <vt:lpstr>Judges 16:28</vt:lpstr>
      <vt:lpstr>Judges 16:29</vt:lpstr>
      <vt:lpstr>Judges 16:29</vt:lpstr>
      <vt:lpstr>Judges 16:30</vt:lpstr>
      <vt:lpstr>Judges 16:31</vt:lpstr>
      <vt:lpstr>Judges 16:31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257</cp:revision>
  <dcterms:created xsi:type="dcterms:W3CDTF">2006-08-16T00:00:00Z</dcterms:created>
  <dcterms:modified xsi:type="dcterms:W3CDTF">2015-10-02T00:12:53Z</dcterms:modified>
</cp:coreProperties>
</file>