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8" r:id="rId2"/>
    <p:sldId id="301" r:id="rId3"/>
    <p:sldId id="314" r:id="rId4"/>
    <p:sldId id="304" r:id="rId5"/>
    <p:sldId id="289" r:id="rId6"/>
    <p:sldId id="305" r:id="rId7"/>
    <p:sldId id="290" r:id="rId8"/>
    <p:sldId id="313" r:id="rId9"/>
    <p:sldId id="306" r:id="rId10"/>
    <p:sldId id="291" r:id="rId11"/>
    <p:sldId id="307" r:id="rId12"/>
    <p:sldId id="292" r:id="rId13"/>
    <p:sldId id="299" r:id="rId14"/>
    <p:sldId id="308" r:id="rId15"/>
    <p:sldId id="309" r:id="rId16"/>
    <p:sldId id="293" r:id="rId17"/>
    <p:sldId id="294" r:id="rId18"/>
    <p:sldId id="295" r:id="rId19"/>
    <p:sldId id="310" r:id="rId20"/>
    <p:sldId id="296" r:id="rId21"/>
    <p:sldId id="297" r:id="rId22"/>
    <p:sldId id="300" r:id="rId23"/>
    <p:sldId id="311" r:id="rId24"/>
    <p:sldId id="31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32" autoAdjust="0"/>
  </p:normalViewPr>
  <p:slideViewPr>
    <p:cSldViewPr>
      <p:cViewPr>
        <p:scale>
          <a:sx n="75" d="100"/>
          <a:sy n="75" d="100"/>
        </p:scale>
        <p:origin x="-678" y="-6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9/24/2015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019800"/>
            <a:ext cx="29718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3200" dirty="0" smtClean="0">
                <a:solidFill>
                  <a:schemeClr val="bg1"/>
                </a:solidFill>
                <a:cs typeface="Times New Roman" pitchFamily="18" charset="0"/>
              </a:rPr>
              <a:t>Judges 16:1-20</a:t>
            </a:r>
            <a:endParaRPr lang="en-US" sz="3200" dirty="0">
              <a:solidFill>
                <a:schemeClr val="bg1"/>
              </a:solidFill>
              <a:cs typeface="Times New Roman" pitchFamily="18" charset="0"/>
            </a:endParaRPr>
          </a:p>
        </p:txBody>
      </p:sp>
      <p:sp>
        <p:nvSpPr>
          <p:cNvPr id="6" name="Title 1"/>
          <p:cNvSpPr txBox="1">
            <a:spLocks/>
          </p:cNvSpPr>
          <p:nvPr/>
        </p:nvSpPr>
        <p:spPr>
          <a:xfrm>
            <a:off x="5105400" y="6019800"/>
            <a:ext cx="3810000" cy="5307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3600" dirty="0" smtClean="0">
                <a:solidFill>
                  <a:schemeClr val="bg1"/>
                </a:solidFill>
                <a:latin typeface="SBL Hebrew" pitchFamily="2" charset="-79"/>
                <a:cs typeface="SBL Hebrew" pitchFamily="2" charset="-79"/>
              </a:rPr>
              <a:t>שֹׁפְטִים טז א-כ</a:t>
            </a:r>
            <a:endParaRPr lang="en-US" sz="3600" dirty="0">
              <a:solidFill>
                <a:schemeClr val="bg1"/>
              </a:solidFill>
              <a:latin typeface="SBL Hebrew" pitchFamily="2" charset="-79"/>
              <a:cs typeface="SBL Hebrew" pitchFamily="2" charset="-79"/>
            </a:endParaRPr>
          </a:p>
        </p:txBody>
      </p:sp>
      <p:pic>
        <p:nvPicPr>
          <p:cNvPr id="1026" name="Picture 2" descr="D:\My Documents\HebrewCourseBriercrestFirstYear2014\Rocine Readings\03 Judges 16_4-20\pics\samson_and_delilah_by_zacharypar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1131" y="467557"/>
            <a:ext cx="6281737" cy="5095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16:10-11</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הִנֵּה֙ </a:t>
            </a:r>
            <a:r>
              <a:rPr lang="he-IL" dirty="0">
                <a:solidFill>
                  <a:srgbClr val="C00000"/>
                </a:solidFill>
                <a:latin typeface="SBL Hebrew" pitchFamily="2" charset="-79"/>
                <a:cs typeface="SBL Hebrew" pitchFamily="2" charset="-79"/>
              </a:rPr>
              <a:t>הֵתַ֣לְתָּ בִּ֔י </a:t>
            </a:r>
            <a:r>
              <a:rPr lang="he-IL" dirty="0" smtClean="0">
                <a:solidFill>
                  <a:srgbClr val="C00000"/>
                </a:solidFill>
                <a:latin typeface="SBL Hebrew" pitchFamily="2" charset="-79"/>
                <a:cs typeface="SBL Hebrew" pitchFamily="2" charset="-79"/>
              </a:rPr>
              <a:t>וַתְּדַבֵּ֥ר </a:t>
            </a:r>
            <a:r>
              <a:rPr lang="he-IL" dirty="0">
                <a:solidFill>
                  <a:srgbClr val="C00000"/>
                </a:solidFill>
                <a:latin typeface="SBL Hebrew" pitchFamily="2" charset="-79"/>
                <a:cs typeface="SBL Hebrew" pitchFamily="2" charset="-79"/>
              </a:rPr>
              <a:t>אֵלַ֖י כְּזָבִ֑ים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עַתָּה֙ </a:t>
            </a:r>
            <a:r>
              <a:rPr lang="he-IL" dirty="0">
                <a:solidFill>
                  <a:srgbClr val="C00000"/>
                </a:solidFill>
                <a:latin typeface="SBL Hebrew" pitchFamily="2" charset="-79"/>
                <a:cs typeface="SBL Hebrew" pitchFamily="2" charset="-79"/>
              </a:rPr>
              <a:t>הַגִּֽידָה־נָּ֣א לִ֔י בַּמֶּ֖ה תֵּאָסֵֽר׃ </a:t>
            </a:r>
            <a:endParaRPr lang="en-US" dirty="0" smtClean="0">
              <a:solidFill>
                <a:srgbClr val="C00000"/>
              </a:solidFill>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אֵלֶ֔יהָ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אִם־אָס֤וֹר </a:t>
            </a:r>
            <a:r>
              <a:rPr lang="he-IL" dirty="0">
                <a:solidFill>
                  <a:schemeClr val="tx2"/>
                </a:solidFill>
                <a:latin typeface="SBL Hebrew" pitchFamily="2" charset="-79"/>
                <a:cs typeface="SBL Hebrew" pitchFamily="2" charset="-79"/>
              </a:rPr>
              <a:t>יַאַסְר֙וּנִי֙ בַּעֲבֹתִ֣ים חֲדָשִׁ֔ים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en-US" dirty="0" smtClean="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אֲשֶׁ֛ר </a:t>
            </a:r>
            <a:r>
              <a:rPr lang="he-IL" dirty="0">
                <a:solidFill>
                  <a:schemeClr val="tx2"/>
                </a:solidFill>
                <a:latin typeface="SBL Hebrew" pitchFamily="2" charset="-79"/>
                <a:cs typeface="SBL Hebrew" pitchFamily="2" charset="-79"/>
              </a:rPr>
              <a:t>לֹֽא־נַעֲשָׂ֥ה בָהֶ֖ם מְלָאכָ֑ה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וְחָלִ֥יתִי </a:t>
            </a:r>
            <a:r>
              <a:rPr lang="he-IL" dirty="0">
                <a:solidFill>
                  <a:schemeClr val="tx2"/>
                </a:solidFill>
                <a:latin typeface="SBL Hebrew" pitchFamily="2" charset="-79"/>
                <a:cs typeface="SBL Hebrew" pitchFamily="2" charset="-79"/>
              </a:rPr>
              <a:t>וְהָיִ֖יתִי כְּאַחַ֥ד הָאָדָֽם׃ </a:t>
            </a:r>
            <a:endParaRPr lang="en-US" dirty="0" smtClean="0">
              <a:solidFill>
                <a:schemeClr val="tx2"/>
              </a:solidFill>
              <a:latin typeface="SBL Hebrew" pitchFamily="2" charset="-79"/>
              <a:cs typeface="SBL Hebrew" pitchFamily="2" charset="-79"/>
            </a:endParaRPr>
          </a:p>
        </p:txBody>
      </p:sp>
    </p:spTree>
    <p:extLst>
      <p:ext uri="{BB962C8B-B14F-4D97-AF65-F5344CB8AC3E}">
        <p14:creationId xmlns:p14="http://schemas.microsoft.com/office/powerpoint/2010/main" val="255736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16:10-11</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הִנֵּה֙ </a:t>
            </a:r>
            <a:r>
              <a:rPr lang="he-IL" dirty="0">
                <a:solidFill>
                  <a:srgbClr val="C00000"/>
                </a:solidFill>
                <a:latin typeface="SBL Hebrew" pitchFamily="2" charset="-79"/>
                <a:cs typeface="SBL Hebrew" pitchFamily="2" charset="-79"/>
              </a:rPr>
              <a:t>הֵתַ֣לְתָּ בִּ֔י </a:t>
            </a:r>
            <a:r>
              <a:rPr lang="he-IL" dirty="0" smtClean="0">
                <a:solidFill>
                  <a:srgbClr val="C00000"/>
                </a:solidFill>
                <a:latin typeface="SBL Hebrew" pitchFamily="2" charset="-79"/>
                <a:cs typeface="SBL Hebrew" pitchFamily="2" charset="-79"/>
              </a:rPr>
              <a:t>וַתְּדַבֵּ֥ר </a:t>
            </a:r>
            <a:r>
              <a:rPr lang="he-IL" dirty="0">
                <a:solidFill>
                  <a:srgbClr val="C00000"/>
                </a:solidFill>
                <a:latin typeface="SBL Hebrew" pitchFamily="2" charset="-79"/>
                <a:cs typeface="SBL Hebrew" pitchFamily="2" charset="-79"/>
              </a:rPr>
              <a:t>אֵלַ֖י כְּזָבִ֑ים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עַתָּה֙ </a:t>
            </a:r>
            <a:r>
              <a:rPr lang="he-IL" dirty="0">
                <a:solidFill>
                  <a:srgbClr val="C00000"/>
                </a:solidFill>
                <a:latin typeface="SBL Hebrew" pitchFamily="2" charset="-79"/>
                <a:cs typeface="SBL Hebrew" pitchFamily="2" charset="-79"/>
              </a:rPr>
              <a:t>הַגִּֽידָה־נָּ֣א לִ֔י בַּמֶּ֖ה תֵּאָסֵֽר׃ </a:t>
            </a:r>
            <a:endParaRPr lang="en-US" dirty="0" smtClean="0">
              <a:solidFill>
                <a:srgbClr val="C00000"/>
              </a:solidFill>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אֵלֶ֔יהָ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אִם־אָס֤וֹר </a:t>
            </a:r>
            <a:r>
              <a:rPr lang="he-IL" dirty="0">
                <a:solidFill>
                  <a:schemeClr val="tx2"/>
                </a:solidFill>
                <a:latin typeface="SBL Hebrew" pitchFamily="2" charset="-79"/>
                <a:cs typeface="SBL Hebrew" pitchFamily="2" charset="-79"/>
              </a:rPr>
              <a:t>יַאַסְר֙וּנִי֙ בַּעֲבֹתִ֣ים חֲדָשִׁ֔ים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en-US" dirty="0" smtClean="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אֲשֶׁ֛ר </a:t>
            </a:r>
            <a:r>
              <a:rPr lang="he-IL" dirty="0">
                <a:solidFill>
                  <a:schemeClr val="tx2"/>
                </a:solidFill>
                <a:latin typeface="SBL Hebrew" pitchFamily="2" charset="-79"/>
                <a:cs typeface="SBL Hebrew" pitchFamily="2" charset="-79"/>
              </a:rPr>
              <a:t>לֹֽא־נַעֲשָׂ֥ה בָהֶ֖ם מְלָאכָ֑ה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וְחָלִ֥יתִי </a:t>
            </a:r>
            <a:r>
              <a:rPr lang="he-IL" dirty="0">
                <a:solidFill>
                  <a:schemeClr val="tx2"/>
                </a:solidFill>
                <a:latin typeface="SBL Hebrew" pitchFamily="2" charset="-79"/>
                <a:cs typeface="SBL Hebrew" pitchFamily="2" charset="-79"/>
              </a:rPr>
              <a:t>וְהָיִ֖יתִי כְּאַחַ֥ד הָאָדָֽם׃ </a:t>
            </a:r>
            <a:endParaRPr lang="en-US" dirty="0" smtClean="0">
              <a:solidFill>
                <a:schemeClr val="tx2"/>
              </a:solidFill>
              <a:latin typeface="SBL Hebrew" pitchFamily="2" charset="-79"/>
              <a:cs typeface="SBL Hebrew" pitchFamily="2" charset="-79"/>
            </a:endParaRPr>
          </a:p>
        </p:txBody>
      </p:sp>
      <p:sp>
        <p:nvSpPr>
          <p:cNvPr id="4" name="TextBox 3"/>
          <p:cNvSpPr txBox="1"/>
          <p:nvPr/>
        </p:nvSpPr>
        <p:spPr>
          <a:xfrm>
            <a:off x="152400" y="381000"/>
            <a:ext cx="8839200" cy="3170099"/>
          </a:xfrm>
          <a:prstGeom prst="rect">
            <a:avLst/>
          </a:prstGeom>
          <a:solidFill>
            <a:schemeClr val="accent6">
              <a:lumMod val="20000"/>
              <a:lumOff val="80000"/>
            </a:schemeClr>
          </a:solidFill>
          <a:ln w="38100">
            <a:solidFill>
              <a:schemeClr val="tx1"/>
            </a:solidFill>
          </a:ln>
        </p:spPr>
        <p:txBody>
          <a:bodyPr wrap="square" rtlCol="0">
            <a:spAutoFit/>
          </a:bodyPr>
          <a:lstStyle/>
          <a:p>
            <a:pPr>
              <a:tabLst>
                <a:tab pos="228600" algn="l"/>
              </a:tabLst>
            </a:pPr>
            <a:r>
              <a:rPr lang="en-US" sz="2000" baseline="30000" dirty="0"/>
              <a:t>ESV  </a:t>
            </a:r>
            <a:r>
              <a:rPr lang="en-US" sz="2000" b="1" dirty="0"/>
              <a:t>Judges 15:13</a:t>
            </a:r>
            <a:r>
              <a:rPr lang="en-US" sz="2000" dirty="0"/>
              <a:t> They said to him, "No; we will only bind you and give you into their hands. We will surely not kill you." So they bound him with </a:t>
            </a:r>
            <a:r>
              <a:rPr lang="en-US" sz="2000" dirty="0">
                <a:solidFill>
                  <a:srgbClr val="0000FF"/>
                </a:solidFill>
              </a:rPr>
              <a:t>two new ropes </a:t>
            </a:r>
            <a:r>
              <a:rPr lang="en-US" sz="2000" dirty="0"/>
              <a:t>and brought him up from the rock. </a:t>
            </a:r>
          </a:p>
          <a:p>
            <a:pPr algn="r">
              <a:tabLst>
                <a:tab pos="228600" algn="l"/>
              </a:tabLst>
            </a:pPr>
            <a:r>
              <a:rPr lang="he-IL" sz="2800" dirty="0">
                <a:latin typeface="SBL Hebrew" panose="02000000000000000000" pitchFamily="2" charset="-79"/>
                <a:cs typeface="SBL Hebrew" panose="02000000000000000000" pitchFamily="2" charset="-79"/>
              </a:rPr>
              <a:t>וַיַּאַסְרֻ֗הוּ </a:t>
            </a:r>
            <a:r>
              <a:rPr lang="he-IL" sz="2800" dirty="0">
                <a:solidFill>
                  <a:srgbClr val="0000FF"/>
                </a:solidFill>
                <a:latin typeface="SBL Hebrew" panose="02000000000000000000" pitchFamily="2" charset="-79"/>
                <a:cs typeface="SBL Hebrew" panose="02000000000000000000" pitchFamily="2" charset="-79"/>
              </a:rPr>
              <a:t>בִּשְׁנַ֙יִם֙ עֲבֹתִ֣ים חֲדָשִׁ֔ים </a:t>
            </a:r>
            <a:r>
              <a:rPr lang="he-IL" sz="2800" dirty="0">
                <a:latin typeface="SBL Hebrew" panose="02000000000000000000" pitchFamily="2" charset="-79"/>
                <a:cs typeface="SBL Hebrew" panose="02000000000000000000" pitchFamily="2" charset="-79"/>
              </a:rPr>
              <a:t>וַֽיַּעֲל֖וּהוּ מִן־הַסָּֽלַע׃</a:t>
            </a:r>
            <a:endParaRPr lang="en-US" sz="2800" dirty="0">
              <a:latin typeface="SBL Hebrew" panose="02000000000000000000" pitchFamily="2" charset="-79"/>
              <a:cs typeface="SBL Hebrew" panose="02000000000000000000" pitchFamily="2" charset="-79"/>
            </a:endParaRPr>
          </a:p>
          <a:p>
            <a:pPr>
              <a:tabLst>
                <a:tab pos="228600" algn="l"/>
              </a:tabLst>
            </a:pPr>
            <a:endParaRPr lang="en-US" sz="2400" dirty="0"/>
          </a:p>
          <a:p>
            <a:pPr>
              <a:tabLst>
                <a:tab pos="228600" algn="l"/>
              </a:tabLst>
            </a:pPr>
            <a:r>
              <a:rPr lang="en-US" sz="2000" baseline="30000" dirty="0"/>
              <a:t>ESV  </a:t>
            </a:r>
            <a:r>
              <a:rPr lang="en-US" sz="2000" b="1" dirty="0"/>
              <a:t>Judges 15:14</a:t>
            </a:r>
            <a:r>
              <a:rPr lang="en-US" sz="2000" dirty="0"/>
              <a:t> When he came to Lehi, the Philistines came shouting to meet him. Then the Spirit of the LORD rushed upon him, and the </a:t>
            </a:r>
            <a:r>
              <a:rPr lang="en-US" sz="2000" dirty="0">
                <a:solidFill>
                  <a:srgbClr val="0000FF"/>
                </a:solidFill>
              </a:rPr>
              <a:t>ropes</a:t>
            </a:r>
            <a:r>
              <a:rPr lang="en-US" sz="2000" dirty="0"/>
              <a:t> that were on </a:t>
            </a:r>
            <a:r>
              <a:rPr lang="en-US" sz="2000" dirty="0">
                <a:solidFill>
                  <a:srgbClr val="008000"/>
                </a:solidFill>
              </a:rPr>
              <a:t>his arms </a:t>
            </a:r>
            <a:r>
              <a:rPr lang="en-US" sz="2000" dirty="0"/>
              <a:t>became </a:t>
            </a:r>
            <a:r>
              <a:rPr lang="en-US" sz="2000" dirty="0">
                <a:solidFill>
                  <a:srgbClr val="FF0000"/>
                </a:solidFill>
              </a:rPr>
              <a:t>as flax that has caught fire</a:t>
            </a:r>
            <a:r>
              <a:rPr lang="en-US" sz="2000" dirty="0"/>
              <a:t>, and his bonds melted off his hands</a:t>
            </a:r>
            <a:r>
              <a:rPr lang="en-US" sz="2000" dirty="0" smtClean="0"/>
              <a:t>.</a:t>
            </a:r>
          </a:p>
          <a:p>
            <a:pPr algn="r" rtl="1">
              <a:tabLst>
                <a:tab pos="228600" algn="l"/>
              </a:tabLst>
            </a:pPr>
            <a:r>
              <a:rPr lang="he-IL" sz="2800" dirty="0">
                <a:latin typeface="SBL Hebrew" panose="02000000000000000000" pitchFamily="2" charset="-79"/>
                <a:cs typeface="SBL Hebrew" panose="02000000000000000000" pitchFamily="2" charset="-79"/>
              </a:rPr>
              <a:t>וַתִּהְיֶ֙ינָה </a:t>
            </a:r>
            <a:r>
              <a:rPr lang="he-IL" sz="2800" dirty="0">
                <a:solidFill>
                  <a:srgbClr val="0000FF"/>
                </a:solidFill>
                <a:latin typeface="SBL Hebrew" panose="02000000000000000000" pitchFamily="2" charset="-79"/>
                <a:cs typeface="SBL Hebrew" panose="02000000000000000000" pitchFamily="2" charset="-79"/>
              </a:rPr>
              <a:t>הָעֲבֹתִ֜ים</a:t>
            </a:r>
            <a:r>
              <a:rPr lang="he-IL" sz="2800" dirty="0">
                <a:latin typeface="SBL Hebrew" panose="02000000000000000000" pitchFamily="2" charset="-79"/>
                <a:cs typeface="SBL Hebrew" panose="02000000000000000000" pitchFamily="2" charset="-79"/>
              </a:rPr>
              <a:t> אֲשֶׁ֣ר עַל־</a:t>
            </a:r>
            <a:r>
              <a:rPr lang="he-IL" sz="2800" dirty="0">
                <a:solidFill>
                  <a:srgbClr val="008000"/>
                </a:solidFill>
                <a:latin typeface="SBL Hebrew" panose="02000000000000000000" pitchFamily="2" charset="-79"/>
                <a:cs typeface="SBL Hebrew" panose="02000000000000000000" pitchFamily="2" charset="-79"/>
              </a:rPr>
              <a:t>זְרוֹעוֹתָ֗יו</a:t>
            </a:r>
            <a:r>
              <a:rPr lang="he-IL" sz="2800" dirty="0">
                <a:latin typeface="SBL Hebrew" panose="02000000000000000000" pitchFamily="2" charset="-79"/>
                <a:cs typeface="SBL Hebrew" panose="02000000000000000000" pitchFamily="2" charset="-79"/>
              </a:rPr>
              <a:t> </a:t>
            </a:r>
            <a:r>
              <a:rPr lang="he-IL" sz="2800" dirty="0">
                <a:solidFill>
                  <a:srgbClr val="FF0000"/>
                </a:solidFill>
                <a:latin typeface="SBL Hebrew" panose="02000000000000000000" pitchFamily="2" charset="-79"/>
                <a:cs typeface="SBL Hebrew" panose="02000000000000000000" pitchFamily="2" charset="-79"/>
              </a:rPr>
              <a:t>כַּפִּשְׁתִּים֙ אֲשֶׁ֣ר בָּעֲר֣וּ בָאֵ֔שׁ </a:t>
            </a:r>
            <a:endParaRPr lang="en-US" sz="2800" dirty="0">
              <a:solidFill>
                <a:srgbClr val="FF0000"/>
              </a:solidFill>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524239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16:12</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וַתִּקַּ֣ח דְּלִילָה֩ עֲבֹתִ֨ים חֲדָשִׁ֜ים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וַתַּאַסְרֵ֣הוּ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פְּלִשְׁתִּ֤ים </a:t>
            </a:r>
            <a:r>
              <a:rPr lang="he-IL" dirty="0">
                <a:solidFill>
                  <a:srgbClr val="C00000"/>
                </a:solidFill>
                <a:latin typeface="SBL Hebrew" pitchFamily="2" charset="-79"/>
                <a:cs typeface="SBL Hebrew" pitchFamily="2" charset="-79"/>
              </a:rPr>
              <a:t>עָלֶ֙יךָ֙ שִׁמְשׁ֔וֹן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וְהָאֹרֵ֖ב </a:t>
            </a:r>
            <a:r>
              <a:rPr lang="he-IL" dirty="0">
                <a:latin typeface="SBL Hebrew" pitchFamily="2" charset="-79"/>
                <a:cs typeface="SBL Hebrew" pitchFamily="2" charset="-79"/>
              </a:rPr>
              <a:t>יֹשֵׁ֣ב בֶּחָ֑דֶר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וַֽיְנַתְּקֵ֛ם </a:t>
            </a:r>
            <a:r>
              <a:rPr lang="he-IL" dirty="0">
                <a:latin typeface="SBL Hebrew" pitchFamily="2" charset="-79"/>
                <a:cs typeface="SBL Hebrew" pitchFamily="2" charset="-79"/>
              </a:rPr>
              <a:t>מֵעַ֥ל זְרֹעֹתָ֖יו כַּחֽוּט׃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1639991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16:13</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עַד־הֵ֜נָּה </a:t>
            </a:r>
            <a:r>
              <a:rPr lang="he-IL" dirty="0">
                <a:solidFill>
                  <a:srgbClr val="C00000"/>
                </a:solidFill>
                <a:latin typeface="SBL Hebrew" pitchFamily="2" charset="-79"/>
                <a:cs typeface="SBL Hebrew" pitchFamily="2" charset="-79"/>
              </a:rPr>
              <a:t>הֵתַ֤לְתָּ בִּי֙ וַתְּדַבֵּ֤ר אֵלַי֙ כְּזָבִ֔ים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הַגִּ֣ידָה </a:t>
            </a:r>
            <a:r>
              <a:rPr lang="he-IL" dirty="0">
                <a:solidFill>
                  <a:srgbClr val="C00000"/>
                </a:solidFill>
                <a:latin typeface="SBL Hebrew" pitchFamily="2" charset="-79"/>
                <a:cs typeface="SBL Hebrew" pitchFamily="2" charset="-79"/>
              </a:rPr>
              <a:t>לִּ֔י בַּמֶּ֖ה תֵּאָסֵ֑ר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r>
              <a:rPr lang="he-IL" dirty="0">
                <a:latin typeface="SBL Hebrew" pitchFamily="2" charset="-79"/>
                <a:cs typeface="SBL Hebrew" pitchFamily="2" charset="-79"/>
              </a:rPr>
              <a:t>אֵלֶ֔יהָ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אִם־תַּאַרְגִ֗י </a:t>
            </a:r>
            <a:r>
              <a:rPr lang="he-IL" dirty="0">
                <a:solidFill>
                  <a:schemeClr val="tx2"/>
                </a:solidFill>
                <a:latin typeface="SBL Hebrew" pitchFamily="2" charset="-79"/>
                <a:cs typeface="SBL Hebrew" pitchFamily="2" charset="-79"/>
              </a:rPr>
              <a:t>אֶת־שֶׁ֛בַע מַחְלְפ֥וֹת רֹאשִׁ֖י עִם־הַמַּסָּֽכֶת׃ </a:t>
            </a:r>
            <a:endParaRPr lang="en-US" dirty="0" smtClean="0">
              <a:solidFill>
                <a:schemeClr val="tx2"/>
              </a:solidFill>
              <a:latin typeface="SBL Hebrew" pitchFamily="2" charset="-79"/>
              <a:cs typeface="SBL Hebrew" pitchFamily="2" charset="-79"/>
            </a:endParaRPr>
          </a:p>
        </p:txBody>
      </p:sp>
    </p:spTree>
    <p:extLst>
      <p:ext uri="{BB962C8B-B14F-4D97-AF65-F5344CB8AC3E}">
        <p14:creationId xmlns:p14="http://schemas.microsoft.com/office/powerpoint/2010/main" val="2918572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19200"/>
            <a:ext cx="6553200" cy="2677656"/>
          </a:xfrm>
          <a:prstGeom prst="rect">
            <a:avLst/>
          </a:prstGeom>
          <a:noFill/>
        </p:spPr>
        <p:txBody>
          <a:bodyPr wrap="square" rtlCol="0">
            <a:spAutoFit/>
          </a:bodyPr>
          <a:lstStyle/>
          <a:p>
            <a:r>
              <a:rPr lang="en-US" sz="2800" b="1" dirty="0"/>
              <a:t>Warp</a:t>
            </a:r>
            <a:r>
              <a:rPr lang="en-US" sz="2800" dirty="0"/>
              <a:t> (weaving) </a:t>
            </a:r>
            <a:endParaRPr lang="en-US" sz="2800" dirty="0" smtClean="0"/>
          </a:p>
          <a:p>
            <a:r>
              <a:rPr lang="en-US" sz="2800" dirty="0" smtClean="0"/>
              <a:t>In </a:t>
            </a:r>
            <a:r>
              <a:rPr lang="en-US" sz="2800" dirty="0"/>
              <a:t>weaving cloth, the </a:t>
            </a:r>
            <a:r>
              <a:rPr lang="en-US" sz="2800" b="1" dirty="0"/>
              <a:t>warp</a:t>
            </a:r>
            <a:r>
              <a:rPr lang="en-US" sz="2800" dirty="0"/>
              <a:t> is the set of lengthwise yarns that are held in tension on a frame or loom. The yarn that is inserted over-and-under the </a:t>
            </a:r>
            <a:r>
              <a:rPr lang="en-US" sz="2800" b="1" dirty="0"/>
              <a:t>warp threads</a:t>
            </a:r>
            <a:r>
              <a:rPr lang="en-US" sz="2800" dirty="0"/>
              <a:t> is called the weft, woof, or filler.</a:t>
            </a:r>
            <a:endParaRPr lang="en-CA" sz="2800" dirty="0"/>
          </a:p>
        </p:txBody>
      </p:sp>
      <p:sp>
        <p:nvSpPr>
          <p:cNvPr id="4" name="TextBox 3"/>
          <p:cNvSpPr txBox="1"/>
          <p:nvPr/>
        </p:nvSpPr>
        <p:spPr>
          <a:xfrm>
            <a:off x="136685" y="6443246"/>
            <a:ext cx="8870633" cy="338554"/>
          </a:xfrm>
          <a:prstGeom prst="rect">
            <a:avLst/>
          </a:prstGeom>
          <a:noFill/>
        </p:spPr>
        <p:txBody>
          <a:bodyPr wrap="none" rtlCol="0">
            <a:spAutoFit/>
          </a:bodyPr>
          <a:lstStyle/>
          <a:p>
            <a:pPr algn="ctr"/>
            <a:r>
              <a:rPr lang="en-US" sz="1600" dirty="0"/>
              <a:t>https://www.google.ca/webhp?sourceid=chrome-instant&amp;ion=1&amp;espv=2&amp;ie=UTF-8#q=warp%20threads</a:t>
            </a:r>
            <a:endParaRPr lang="en-CA" sz="1600" dirty="0"/>
          </a:p>
        </p:txBody>
      </p:sp>
      <p:pic>
        <p:nvPicPr>
          <p:cNvPr id="2050" name="Picture 2" descr="D:\My Documents\HebrewCourseBriercrestFirstYear2014\Rocine Readings\03 Judges 16_4-20\pics\warp threa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990600"/>
            <a:ext cx="26574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552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16:13</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עַד־הֵ֜נָּה </a:t>
            </a:r>
            <a:r>
              <a:rPr lang="he-IL" dirty="0">
                <a:solidFill>
                  <a:srgbClr val="C00000"/>
                </a:solidFill>
                <a:latin typeface="SBL Hebrew" pitchFamily="2" charset="-79"/>
                <a:cs typeface="SBL Hebrew" pitchFamily="2" charset="-79"/>
              </a:rPr>
              <a:t>הֵתַ֤לְתָּ בִּי֙ וַתְּדַבֵּ֤ר אֵלַי֙ כְּזָבִ֔ים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הַגִּ֣ידָה </a:t>
            </a:r>
            <a:r>
              <a:rPr lang="he-IL" dirty="0">
                <a:solidFill>
                  <a:srgbClr val="C00000"/>
                </a:solidFill>
                <a:latin typeface="SBL Hebrew" pitchFamily="2" charset="-79"/>
                <a:cs typeface="SBL Hebrew" pitchFamily="2" charset="-79"/>
              </a:rPr>
              <a:t>לִּ֔י בַּמֶּ֖ה תֵּאָסֵ֑ר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r>
              <a:rPr lang="he-IL" dirty="0">
                <a:latin typeface="SBL Hebrew" pitchFamily="2" charset="-79"/>
                <a:cs typeface="SBL Hebrew" pitchFamily="2" charset="-79"/>
              </a:rPr>
              <a:t>אֵלֶ֔יהָ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אִם־תַּאַרְגִ֗י </a:t>
            </a:r>
            <a:r>
              <a:rPr lang="he-IL" dirty="0">
                <a:solidFill>
                  <a:schemeClr val="tx2"/>
                </a:solidFill>
                <a:latin typeface="SBL Hebrew" pitchFamily="2" charset="-79"/>
                <a:cs typeface="SBL Hebrew" pitchFamily="2" charset="-79"/>
              </a:rPr>
              <a:t>אֶת־שֶׁ֛בַע מַחְלְפ֥וֹת רֹאשִׁ֖י עִם־הַמַּסָּֽכֶת׃ </a:t>
            </a:r>
            <a:endParaRPr lang="en-US" dirty="0" smtClean="0">
              <a:solidFill>
                <a:schemeClr val="tx2"/>
              </a:solidFill>
              <a:latin typeface="SBL Hebrew" pitchFamily="2" charset="-79"/>
              <a:cs typeface="SBL Hebrew" pitchFamily="2" charset="-79"/>
            </a:endParaRPr>
          </a:p>
        </p:txBody>
      </p:sp>
      <p:sp>
        <p:nvSpPr>
          <p:cNvPr id="5" name="Rectangle 4"/>
          <p:cNvSpPr/>
          <p:nvPr/>
        </p:nvSpPr>
        <p:spPr>
          <a:xfrm>
            <a:off x="533400" y="4267200"/>
            <a:ext cx="7924800" cy="1323439"/>
          </a:xfrm>
          <a:prstGeom prst="rect">
            <a:avLst/>
          </a:prstGeom>
        </p:spPr>
        <p:txBody>
          <a:bodyPr wrap="square">
            <a:spAutoFit/>
          </a:bodyPr>
          <a:lstStyle/>
          <a:p>
            <a:r>
              <a:rPr lang="en-US" sz="2000" dirty="0"/>
              <a:t>Holman Christian Standard Bible (HCSB</a:t>
            </a:r>
            <a:r>
              <a:rPr lang="en-US" sz="2000" dirty="0" smtClean="0"/>
              <a:t>) footnote:</a:t>
            </a:r>
          </a:p>
          <a:p>
            <a:pPr lvl="1"/>
            <a:r>
              <a:rPr lang="en-US" sz="2000" dirty="0" smtClean="0"/>
              <a:t>LXX </a:t>
            </a:r>
            <a:r>
              <a:rPr lang="en-US" sz="2000" dirty="0"/>
              <a:t>reads </a:t>
            </a:r>
            <a:r>
              <a:rPr lang="en-US" sz="2000" i="1" dirty="0"/>
              <a:t>loom and fasten [</a:t>
            </a:r>
            <a:r>
              <a:rPr lang="en-US" sz="2000" i="1" dirty="0" smtClean="0"/>
              <a:t>them</a:t>
            </a:r>
            <a:r>
              <a:rPr lang="en-US" sz="2000" i="1" dirty="0"/>
              <a:t>]</a:t>
            </a:r>
            <a:r>
              <a:rPr lang="en-US" sz="2000" i="1" dirty="0" smtClean="0"/>
              <a:t> </a:t>
            </a:r>
            <a:r>
              <a:rPr lang="en-US" sz="2000" i="1" dirty="0"/>
              <a:t>with a pin into the wall and I will become weak and be like any other man." </a:t>
            </a:r>
            <a:r>
              <a:rPr lang="en-US" sz="2000" dirty="0" smtClean="0"/>
              <a:t>14 </a:t>
            </a:r>
            <a:r>
              <a:rPr lang="en-US" sz="2000" i="1" dirty="0" smtClean="0"/>
              <a:t>And </a:t>
            </a:r>
            <a:r>
              <a:rPr lang="en-US" sz="2000" i="1" dirty="0"/>
              <a:t>while he was sleeping, Delilah wove the seven braids on his head into the loom. </a:t>
            </a:r>
            <a:endParaRPr lang="en-US" sz="2000" dirty="0" smtClean="0"/>
          </a:p>
        </p:txBody>
      </p:sp>
    </p:spTree>
    <p:extLst>
      <p:ext uri="{BB962C8B-B14F-4D97-AF65-F5344CB8AC3E}">
        <p14:creationId xmlns:p14="http://schemas.microsoft.com/office/powerpoint/2010/main" val="3320903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16:14</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וַתִּתְקַע֙ בַּיָּתֵ֔ד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פְּלִשְׁתִּ֥ים </a:t>
            </a:r>
            <a:r>
              <a:rPr lang="he-IL" dirty="0">
                <a:solidFill>
                  <a:srgbClr val="C00000"/>
                </a:solidFill>
                <a:latin typeface="SBL Hebrew" pitchFamily="2" charset="-79"/>
                <a:cs typeface="SBL Hebrew" pitchFamily="2" charset="-79"/>
              </a:rPr>
              <a:t>עָלֶ֖יךָ שִׁמְשׁ֑וֹן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וַיִּיקַץ֙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וַיִּסַּ֛ע </a:t>
            </a:r>
            <a:r>
              <a:rPr lang="he-IL" dirty="0">
                <a:latin typeface="SBL Hebrew" pitchFamily="2" charset="-79"/>
                <a:cs typeface="SBL Hebrew" pitchFamily="2" charset="-79"/>
              </a:rPr>
              <a:t>אֶת־הַיְתַ֥ד הָאֶ֖רֶג וְאֶת־הַמַּסָּֽכֶת׃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81327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16:15-16</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אֵלָ֗יו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אֵ֚יךְ </a:t>
            </a:r>
            <a:r>
              <a:rPr lang="he-IL" dirty="0">
                <a:solidFill>
                  <a:srgbClr val="C00000"/>
                </a:solidFill>
                <a:latin typeface="SBL Hebrew" pitchFamily="2" charset="-79"/>
                <a:cs typeface="SBL Hebrew" pitchFamily="2" charset="-79"/>
              </a:rPr>
              <a:t>תֹּאמַ֣ר </a:t>
            </a:r>
            <a:r>
              <a:rPr lang="he-IL" dirty="0">
                <a:solidFill>
                  <a:srgbClr val="0070C0"/>
                </a:solidFill>
                <a:latin typeface="SBL Hebrew" pitchFamily="2" charset="-79"/>
                <a:cs typeface="SBL Hebrew" pitchFamily="2" charset="-79"/>
              </a:rPr>
              <a:t>אֲהַבְתִּ֔יך</a:t>
            </a:r>
            <a:r>
              <a:rPr lang="he-IL" dirty="0">
                <a:solidFill>
                  <a:srgbClr val="C00000"/>
                </a:solidFill>
                <a:latin typeface="SBL Hebrew" pitchFamily="2" charset="-79"/>
                <a:cs typeface="SBL Hebrew" pitchFamily="2" charset="-79"/>
              </a:rPr>
              <a:t>ְ וְלִבְּךָ֖ אֵ֣ין אִתִּ֑י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זֶ֣ה </a:t>
            </a:r>
            <a:r>
              <a:rPr lang="he-IL" dirty="0">
                <a:solidFill>
                  <a:srgbClr val="C00000"/>
                </a:solidFill>
                <a:latin typeface="SBL Hebrew" pitchFamily="2" charset="-79"/>
                <a:cs typeface="SBL Hebrew" pitchFamily="2" charset="-79"/>
              </a:rPr>
              <a:t>שָׁלֹ֤שׁ פְּעָמִים֙ הֵתַ֣לְתָּ בִּ֔י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וְלֹא־הִגַּ֣דְתָּ </a:t>
            </a:r>
            <a:r>
              <a:rPr lang="he-IL" dirty="0">
                <a:solidFill>
                  <a:srgbClr val="C00000"/>
                </a:solidFill>
                <a:latin typeface="SBL Hebrew" pitchFamily="2" charset="-79"/>
                <a:cs typeface="SBL Hebrew" pitchFamily="2" charset="-79"/>
              </a:rPr>
              <a:t>לִּ֔י בַּמֶּ֖ה כֹּחֲךָ֥ גָדֽוֹל׃ </a:t>
            </a:r>
            <a:endParaRPr lang="en-US" dirty="0" smtClean="0">
              <a:solidFill>
                <a:srgbClr val="C00000"/>
              </a:solidFill>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וַ֠יְהִי כִּֽי־הֵצִ֨יקָה לּ֧וֹ בִדְבָרֶ֛יהָ כָּל־הַיָּמִ֖ים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וַתְּאַֽלֲצֵ֑הוּ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וַתִּקְצַ֥ר </a:t>
            </a:r>
            <a:r>
              <a:rPr lang="he-IL" dirty="0">
                <a:latin typeface="SBL Hebrew" pitchFamily="2" charset="-79"/>
                <a:cs typeface="SBL Hebrew" pitchFamily="2" charset="-79"/>
              </a:rPr>
              <a:t>נַפְשׁ֖וֹ לָמֽוּת׃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1181636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וַיַּגֶּד־לָ֣הּ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r>
              <a:rPr lang="he-IL" dirty="0">
                <a:latin typeface="SBL Hebrew" pitchFamily="2" charset="-79"/>
                <a:cs typeface="SBL Hebrew" pitchFamily="2" charset="-79"/>
              </a:rPr>
              <a:t>לָהּ֙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מוֹרָה֙ </a:t>
            </a:r>
            <a:r>
              <a:rPr lang="he-IL" dirty="0">
                <a:solidFill>
                  <a:schemeClr val="tx2"/>
                </a:solidFill>
                <a:latin typeface="SBL Hebrew" pitchFamily="2" charset="-79"/>
                <a:cs typeface="SBL Hebrew" pitchFamily="2" charset="-79"/>
              </a:rPr>
              <a:t>לֹֽא־עָלָ֣ה עַל־רֹאשִׁ֔י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en-US" dirty="0" smtClean="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כִּֽי־נְזִ֧יר </a:t>
            </a:r>
            <a:r>
              <a:rPr lang="he-IL" dirty="0">
                <a:solidFill>
                  <a:schemeClr val="tx2"/>
                </a:solidFill>
                <a:latin typeface="SBL Hebrew" pitchFamily="2" charset="-79"/>
                <a:cs typeface="SBL Hebrew" pitchFamily="2" charset="-79"/>
              </a:rPr>
              <a:t>אֱלֹהִ֛ים אֲנִ֖י מִבֶּ֣טֶן אִמִּ֑י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אִם־גֻּלַּ֙חְתִּי֙ </a:t>
            </a:r>
            <a:r>
              <a:rPr lang="he-IL" dirty="0">
                <a:solidFill>
                  <a:schemeClr val="tx2"/>
                </a:solidFill>
                <a:latin typeface="SBL Hebrew" pitchFamily="2" charset="-79"/>
                <a:cs typeface="SBL Hebrew" pitchFamily="2" charset="-79"/>
              </a:rPr>
              <a:t>וְסָ֣ר מִמֶּ֣נִּי כֹחִ֔י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וְחָלִ֥יתִי </a:t>
            </a:r>
            <a:r>
              <a:rPr lang="he-IL" dirty="0">
                <a:solidFill>
                  <a:schemeClr val="tx2"/>
                </a:solidFill>
                <a:latin typeface="SBL Hebrew" pitchFamily="2" charset="-79"/>
                <a:cs typeface="SBL Hebrew" pitchFamily="2" charset="-79"/>
              </a:rPr>
              <a:t>וְהָיִ֖יתִי כְּכָל־הָאָדָֽם׃ </a:t>
            </a:r>
            <a:endParaRPr lang="en-US" dirty="0" smtClean="0">
              <a:solidFill>
                <a:schemeClr val="tx2"/>
              </a:solidFill>
              <a:latin typeface="SBL Hebrew" pitchFamily="2" charset="-79"/>
              <a:cs typeface="SBL Hebrew" pitchFamily="2" charset="-79"/>
            </a:endParaRPr>
          </a:p>
        </p:txBody>
      </p:sp>
    </p:spTree>
    <p:extLst>
      <p:ext uri="{BB962C8B-B14F-4D97-AF65-F5344CB8AC3E}">
        <p14:creationId xmlns:p14="http://schemas.microsoft.com/office/powerpoint/2010/main" val="455119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4114800" y="609600"/>
            <a:ext cx="4876800" cy="6096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a:latin typeface="SBL Hebrew" pitchFamily="2" charset="-79"/>
                <a:cs typeface="SBL Hebrew" pitchFamily="2" charset="-79"/>
              </a:rPr>
              <a:t>וַתֵּבְךְּ֩ אֵ֙שֶׁת שִׁמְשׁ֜וֹן עָלָ֗יו וַתֹּ֙אמֶר֙ </a:t>
            </a:r>
            <a:r>
              <a:rPr lang="he-IL" dirty="0">
                <a:solidFill>
                  <a:srgbClr val="C00000"/>
                </a:solidFill>
                <a:latin typeface="SBL Hebrew" pitchFamily="2" charset="-79"/>
                <a:cs typeface="SBL Hebrew" pitchFamily="2" charset="-79"/>
              </a:rPr>
              <a:t>רַק־שְׂנֵאתַ֙נִי֙ וְלֹ֣א אֲהַבְתָּ֔נִי </a:t>
            </a:r>
            <a:r>
              <a:rPr lang="he-IL" dirty="0">
                <a:latin typeface="SBL Hebrew" pitchFamily="2" charset="-79"/>
                <a:cs typeface="SBL Hebrew" pitchFamily="2" charset="-79"/>
              </a:rPr>
              <a:t>הַֽחִידָ֥ה חַ֙דְתָּ֙ לִבְנֵ֣י עַמִּ֔י וְלִ֖י לֹ֣א הִגַּ֑דְתָּה וַיֹּ֣אמֶר לָ֗הּ הִנֵּ֙ה לְאָבִ֧י וּלְאִמִּ֛י לֹ֥א הִגַּ֖דְתִּי וְלָ֥ךְ אַגִּֽיד</a:t>
            </a:r>
            <a:r>
              <a:rPr lang="he-IL" dirty="0" smtClean="0">
                <a:latin typeface="SBL Hebrew" pitchFamily="2" charset="-79"/>
                <a:cs typeface="SBL Hebrew" pitchFamily="2" charset="-79"/>
              </a:rPr>
              <a:t>׃</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solidFill>
                  <a:srgbClr val="C00000"/>
                </a:solidFill>
                <a:latin typeface="SBL Hebrew" pitchFamily="2" charset="-79"/>
                <a:cs typeface="SBL Hebrew" pitchFamily="2" charset="-79"/>
              </a:rPr>
              <a:t>וַתֵּ֤בְךְּ עָלָיו֙ שִׁבְעַ֣ת הַיָּמִ֔ים </a:t>
            </a:r>
            <a:r>
              <a:rPr lang="he-IL" dirty="0">
                <a:latin typeface="SBL Hebrew" pitchFamily="2" charset="-79"/>
                <a:cs typeface="SBL Hebrew" pitchFamily="2" charset="-79"/>
              </a:rPr>
              <a:t>אֲשֶׁר־הָיָ֥ה לָהֶ֖ם הַמִּשְׁתֶּ֑ה וַיְהִ֣י׀ בַּיּ֣וֹם הַשְּׁבִיעִ֗י </a:t>
            </a:r>
            <a:r>
              <a:rPr lang="he-IL" dirty="0">
                <a:solidFill>
                  <a:srgbClr val="0000FF"/>
                </a:solidFill>
                <a:latin typeface="SBL Hebrew" pitchFamily="2" charset="-79"/>
                <a:cs typeface="SBL Hebrew" pitchFamily="2" charset="-79"/>
              </a:rPr>
              <a:t>וַיַּגֶּד־לָה</a:t>
            </a:r>
            <a:r>
              <a:rPr lang="he-IL" dirty="0">
                <a:latin typeface="SBL Hebrew" pitchFamily="2" charset="-79"/>
                <a:cs typeface="SBL Hebrew" pitchFamily="2" charset="-79"/>
              </a:rPr>
              <a:t>ּ֙ </a:t>
            </a:r>
            <a:r>
              <a:rPr lang="he-IL" dirty="0">
                <a:solidFill>
                  <a:srgbClr val="C00000"/>
                </a:solidFill>
                <a:latin typeface="SBL Hebrew" pitchFamily="2" charset="-79"/>
                <a:cs typeface="SBL Hebrew" pitchFamily="2" charset="-79"/>
              </a:rPr>
              <a:t>כִּ֣י הֱצִיקַ֔תְהוּ</a:t>
            </a:r>
            <a:r>
              <a:rPr lang="he-IL" dirty="0">
                <a:latin typeface="SBL Hebrew" pitchFamily="2" charset="-79"/>
                <a:cs typeface="SBL Hebrew" pitchFamily="2" charset="-79"/>
              </a:rPr>
              <a:t> וַתַּגֵּ֥ד הַחִידָ֖ה לִבְנֵ֥י עַמָּֽהּ׃</a:t>
            </a:r>
            <a:endParaRPr lang="en-US" dirty="0" smtClean="0">
              <a:latin typeface="SBL Hebrew" pitchFamily="2" charset="-79"/>
              <a:cs typeface="SBL Hebrew" pitchFamily="2" charset="-79"/>
            </a:endParaRPr>
          </a:p>
        </p:txBody>
      </p:sp>
      <p:sp>
        <p:nvSpPr>
          <p:cNvPr id="4" name="Rectangle 3"/>
          <p:cNvSpPr/>
          <p:nvPr/>
        </p:nvSpPr>
        <p:spPr>
          <a:xfrm>
            <a:off x="228600" y="645855"/>
            <a:ext cx="3886200" cy="2554545"/>
          </a:xfrm>
          <a:prstGeom prst="rect">
            <a:avLst/>
          </a:prstGeom>
        </p:spPr>
        <p:txBody>
          <a:bodyPr wrap="square">
            <a:spAutoFit/>
          </a:bodyPr>
          <a:lstStyle/>
          <a:p>
            <a:r>
              <a:rPr lang="en-US" sz="2000" baseline="30000" dirty="0"/>
              <a:t>ESV  </a:t>
            </a:r>
            <a:r>
              <a:rPr lang="en-US" sz="2000" b="1" dirty="0"/>
              <a:t>Judges 14:16</a:t>
            </a:r>
            <a:r>
              <a:rPr lang="en-US" sz="2000" dirty="0"/>
              <a:t> And Samson's wife wept over him and said, "</a:t>
            </a:r>
            <a:r>
              <a:rPr lang="en-US" sz="2000" dirty="0">
                <a:solidFill>
                  <a:srgbClr val="C00000"/>
                </a:solidFill>
              </a:rPr>
              <a:t>You only hate me; you do not love me. </a:t>
            </a:r>
            <a:r>
              <a:rPr lang="en-US" sz="2000" dirty="0"/>
              <a:t>You have put a riddle to my people, and you have not told me what it is." And he said to her, "Behold, I have not told my father nor my mother, and shall I tell you</a:t>
            </a:r>
            <a:r>
              <a:rPr lang="en-US" sz="2000" dirty="0" smtClean="0"/>
              <a:t>?"</a:t>
            </a:r>
            <a:endParaRPr lang="en-CA" sz="2000" dirty="0"/>
          </a:p>
        </p:txBody>
      </p:sp>
      <p:sp>
        <p:nvSpPr>
          <p:cNvPr id="5" name="Rectangle 4"/>
          <p:cNvSpPr/>
          <p:nvPr/>
        </p:nvSpPr>
        <p:spPr>
          <a:xfrm>
            <a:off x="228600" y="3808274"/>
            <a:ext cx="3886200" cy="1938992"/>
          </a:xfrm>
          <a:prstGeom prst="rect">
            <a:avLst/>
          </a:prstGeom>
        </p:spPr>
        <p:txBody>
          <a:bodyPr wrap="square">
            <a:spAutoFit/>
          </a:bodyPr>
          <a:lstStyle/>
          <a:p>
            <a:r>
              <a:rPr lang="en-US" sz="2000" baseline="30000" dirty="0"/>
              <a:t>ESV  </a:t>
            </a:r>
            <a:r>
              <a:rPr lang="en-US" sz="2000" b="1" dirty="0"/>
              <a:t>Judges 14:17</a:t>
            </a:r>
            <a:r>
              <a:rPr lang="en-US" sz="2000" dirty="0"/>
              <a:t> </a:t>
            </a:r>
            <a:r>
              <a:rPr lang="en-US" sz="2000" dirty="0">
                <a:solidFill>
                  <a:srgbClr val="C00000"/>
                </a:solidFill>
              </a:rPr>
              <a:t>She wept before him the seven days </a:t>
            </a:r>
            <a:r>
              <a:rPr lang="en-US" sz="2000" dirty="0"/>
              <a:t>that their feast lasted, and on the seventh day </a:t>
            </a:r>
            <a:r>
              <a:rPr lang="en-US" sz="2000" dirty="0">
                <a:solidFill>
                  <a:srgbClr val="0000FF"/>
                </a:solidFill>
              </a:rPr>
              <a:t>he told her</a:t>
            </a:r>
            <a:r>
              <a:rPr lang="en-US" sz="2000" dirty="0"/>
              <a:t>, because </a:t>
            </a:r>
            <a:r>
              <a:rPr lang="en-US" sz="2000" dirty="0">
                <a:solidFill>
                  <a:srgbClr val="C00000"/>
                </a:solidFill>
              </a:rPr>
              <a:t>she pressed him hard</a:t>
            </a:r>
            <a:r>
              <a:rPr lang="en-US" sz="2000" dirty="0"/>
              <a:t>. Then she told the riddle to her people</a:t>
            </a:r>
            <a:r>
              <a:rPr lang="en-US" sz="2000" dirty="0" smtClean="0"/>
              <a:t>.</a:t>
            </a:r>
            <a:endParaRPr lang="en-CA" sz="2000" dirty="0"/>
          </a:p>
        </p:txBody>
      </p:sp>
    </p:spTree>
    <p:extLst>
      <p:ext uri="{BB962C8B-B14F-4D97-AF65-F5344CB8AC3E}">
        <p14:creationId xmlns:p14="http://schemas.microsoft.com/office/powerpoint/2010/main" val="304716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334962"/>
          </a:xfrm>
        </p:spPr>
        <p:txBody>
          <a:bodyPr>
            <a:normAutofit/>
          </a:bodyPr>
          <a:lstStyle/>
          <a:p>
            <a:pPr algn="r"/>
            <a:r>
              <a:rPr lang="en-US" sz="1400" dirty="0" smtClean="0"/>
              <a:t>Judges 16:1-3</a:t>
            </a:r>
            <a:endParaRPr lang="en-US" sz="1400" dirty="0"/>
          </a:p>
        </p:txBody>
      </p:sp>
      <p:sp>
        <p:nvSpPr>
          <p:cNvPr id="3" name="Content Placeholder 2"/>
          <p:cNvSpPr>
            <a:spLocks noGrp="1"/>
          </p:cNvSpPr>
          <p:nvPr>
            <p:ph idx="1"/>
          </p:nvPr>
        </p:nvSpPr>
        <p:spPr>
          <a:xfrm>
            <a:off x="762000" y="685800"/>
            <a:ext cx="8229600" cy="5867400"/>
          </a:xfrm>
        </p:spPr>
        <p:txBody>
          <a:bodyPr>
            <a:normAutofit/>
          </a:bodyPr>
          <a:lstStyle/>
          <a:p>
            <a:pPr marL="0" indent="0" algn="r" defTabSz="457200" rtl="1">
              <a:buNone/>
            </a:pPr>
            <a:r>
              <a:rPr lang="he-IL" dirty="0">
                <a:latin typeface="SBL Hebrew" pitchFamily="2" charset="-79"/>
                <a:cs typeface="SBL Hebrew" pitchFamily="2" charset="-79"/>
              </a:rPr>
              <a:t>וַיֵּ֥לֶךְ שִׁמְשׁ֖וֹן עַזָּ֑תָה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וַיַּרְא־שָׁם֙ </a:t>
            </a:r>
            <a:r>
              <a:rPr lang="he-IL" dirty="0">
                <a:latin typeface="SBL Hebrew" pitchFamily="2" charset="-79"/>
                <a:cs typeface="SBL Hebrew" pitchFamily="2" charset="-79"/>
              </a:rPr>
              <a:t>אִשָּׁ֣ה זוֹנָ֔ה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וַיָּבֹ֖א </a:t>
            </a:r>
            <a:r>
              <a:rPr lang="he-IL" dirty="0">
                <a:latin typeface="SBL Hebrew" pitchFamily="2" charset="-79"/>
                <a:cs typeface="SBL Hebrew" pitchFamily="2" charset="-79"/>
              </a:rPr>
              <a:t>אֵלֶֽיהָ</a:t>
            </a:r>
            <a:r>
              <a:rPr lang="he-IL" dirty="0" smtClean="0">
                <a:latin typeface="SBL Hebrew" pitchFamily="2" charset="-79"/>
                <a:cs typeface="SBL Hebrew" pitchFamily="2" charset="-79"/>
              </a:rPr>
              <a:t>׃</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לַֽעַזָּתִ֣ים</a:t>
            </a:r>
            <a:r>
              <a:rPr lang="he-IL" dirty="0">
                <a:latin typeface="SBL Hebrew" pitchFamily="2" charset="-79"/>
                <a:cs typeface="SBL Hebrew" pitchFamily="2" charset="-79"/>
              </a:rPr>
              <a:t>׀ לֵאמֹ֗ר </a:t>
            </a:r>
            <a:endParaRPr lang="en-US" dirty="0" smtClean="0">
              <a:latin typeface="SBL Hebrew" pitchFamily="2" charset="-79"/>
              <a:cs typeface="SBL Hebrew" pitchFamily="2" charset="-79"/>
            </a:endParaRPr>
          </a:p>
          <a:p>
            <a:pPr marL="0" indent="0" algn="r" defTabSz="457200" rtl="1">
              <a:buNone/>
            </a:pPr>
            <a:r>
              <a:rPr lang="en-US" dirty="0">
                <a:solidFill>
                  <a:srgbClr val="0000FF"/>
                </a:solidFill>
                <a:latin typeface="SBL Hebrew" pitchFamily="2" charset="-79"/>
                <a:cs typeface="SBL Hebrew" pitchFamily="2" charset="-79"/>
              </a:rPr>
              <a:t>	</a:t>
            </a:r>
            <a:r>
              <a:rPr lang="en-US" dirty="0" smtClean="0">
                <a:solidFill>
                  <a:srgbClr val="0000FF"/>
                </a:solidFill>
                <a:latin typeface="SBL Hebrew" pitchFamily="2" charset="-79"/>
                <a:cs typeface="SBL Hebrew" pitchFamily="2" charset="-79"/>
              </a:rPr>
              <a:t>	</a:t>
            </a:r>
            <a:r>
              <a:rPr lang="he-IL" dirty="0" smtClean="0">
                <a:solidFill>
                  <a:srgbClr val="0000FF"/>
                </a:solidFill>
                <a:latin typeface="SBL Hebrew" pitchFamily="2" charset="-79"/>
                <a:cs typeface="SBL Hebrew" pitchFamily="2" charset="-79"/>
              </a:rPr>
              <a:t>בָּ֤א </a:t>
            </a:r>
            <a:r>
              <a:rPr lang="he-IL" dirty="0">
                <a:solidFill>
                  <a:srgbClr val="0000FF"/>
                </a:solidFill>
                <a:latin typeface="SBL Hebrew" pitchFamily="2" charset="-79"/>
                <a:cs typeface="SBL Hebrew" pitchFamily="2" charset="-79"/>
              </a:rPr>
              <a:t>שִׁמְשׁוֹן֙ הֵ֔נָּה </a:t>
            </a:r>
            <a:endParaRPr lang="en-US" dirty="0" smtClean="0">
              <a:solidFill>
                <a:srgbClr val="0000FF"/>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וַיָּסֹ֛בּוּ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וַיֶּאֶרְבוּ־ל֥וֹ </a:t>
            </a:r>
            <a:r>
              <a:rPr lang="he-IL" dirty="0">
                <a:latin typeface="SBL Hebrew" pitchFamily="2" charset="-79"/>
                <a:cs typeface="SBL Hebrew" pitchFamily="2" charset="-79"/>
              </a:rPr>
              <a:t>כָל־הַלַּ֖יְלָה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he-IL" dirty="0" smtClean="0">
                <a:latin typeface="SBL Hebrew" pitchFamily="2" charset="-79"/>
                <a:cs typeface="SBL Hebrew" pitchFamily="2" charset="-79"/>
              </a:rPr>
              <a:t>בְּשַׁ֣עַר </a:t>
            </a:r>
            <a:r>
              <a:rPr lang="he-IL" dirty="0">
                <a:latin typeface="SBL Hebrew" pitchFamily="2" charset="-79"/>
                <a:cs typeface="SBL Hebrew" pitchFamily="2" charset="-79"/>
              </a:rPr>
              <a:t>הָעִ֑יר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וַיִּתְחָרְשׁ֤וּ </a:t>
            </a:r>
            <a:r>
              <a:rPr lang="he-IL" dirty="0">
                <a:latin typeface="SBL Hebrew" pitchFamily="2" charset="-79"/>
                <a:cs typeface="SBL Hebrew" pitchFamily="2" charset="-79"/>
              </a:rPr>
              <a:t>כָל־הַלַּ֙יְלָה֙ לֵאמֹ֔ר </a:t>
            </a:r>
            <a:endParaRPr lang="en-US" dirty="0" smtClean="0">
              <a:latin typeface="SBL Hebrew" pitchFamily="2" charset="-79"/>
              <a:cs typeface="SBL Hebrew" pitchFamily="2" charset="-79"/>
            </a:endParaRPr>
          </a:p>
          <a:p>
            <a:pPr marL="0" indent="0" algn="r" defTabSz="457200" rtl="1">
              <a:buNone/>
            </a:pPr>
            <a:r>
              <a:rPr lang="en-US" dirty="0">
                <a:solidFill>
                  <a:srgbClr val="0000FF"/>
                </a:solidFill>
                <a:latin typeface="SBL Hebrew" pitchFamily="2" charset="-79"/>
                <a:cs typeface="SBL Hebrew" pitchFamily="2" charset="-79"/>
              </a:rPr>
              <a:t>	</a:t>
            </a:r>
            <a:r>
              <a:rPr lang="en-US" dirty="0" smtClean="0">
                <a:solidFill>
                  <a:srgbClr val="0000FF"/>
                </a:solidFill>
                <a:latin typeface="SBL Hebrew" pitchFamily="2" charset="-79"/>
                <a:cs typeface="SBL Hebrew" pitchFamily="2" charset="-79"/>
              </a:rPr>
              <a:t>	</a:t>
            </a:r>
            <a:r>
              <a:rPr lang="he-IL" dirty="0" smtClean="0">
                <a:solidFill>
                  <a:srgbClr val="0000FF"/>
                </a:solidFill>
                <a:latin typeface="SBL Hebrew" pitchFamily="2" charset="-79"/>
                <a:cs typeface="SBL Hebrew" pitchFamily="2" charset="-79"/>
              </a:rPr>
              <a:t>עַד־א֥וֹר </a:t>
            </a:r>
            <a:r>
              <a:rPr lang="he-IL" dirty="0">
                <a:solidFill>
                  <a:srgbClr val="0000FF"/>
                </a:solidFill>
                <a:latin typeface="SBL Hebrew" pitchFamily="2" charset="-79"/>
                <a:cs typeface="SBL Hebrew" pitchFamily="2" charset="-79"/>
              </a:rPr>
              <a:t>הַבֹּ֖קֶר וַהֲרְגְנֻֽהוּ</a:t>
            </a:r>
            <a:r>
              <a:rPr lang="he-IL" dirty="0" smtClean="0">
                <a:solidFill>
                  <a:srgbClr val="0000FF"/>
                </a:solidFill>
                <a:latin typeface="SBL Hebrew" pitchFamily="2" charset="-79"/>
                <a:cs typeface="SBL Hebrew" pitchFamily="2" charset="-79"/>
              </a:rPr>
              <a:t>׃</a:t>
            </a:r>
            <a:endParaRPr lang="en-US" dirty="0" smtClean="0">
              <a:solidFill>
                <a:srgbClr val="0000FF"/>
              </a:solidFill>
              <a:latin typeface="SBL Hebrew" pitchFamily="2" charset="-79"/>
              <a:cs typeface="SBL Hebrew" pitchFamily="2" charset="-79"/>
            </a:endParaRPr>
          </a:p>
        </p:txBody>
      </p:sp>
      <p:sp>
        <p:nvSpPr>
          <p:cNvPr id="4" name="Content Placeholder 2"/>
          <p:cNvSpPr txBox="1">
            <a:spLocks/>
          </p:cNvSpPr>
          <p:nvPr/>
        </p:nvSpPr>
        <p:spPr>
          <a:xfrm>
            <a:off x="38100" y="838200"/>
            <a:ext cx="4648200" cy="586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Font typeface="Arial" pitchFamily="34" charset="0"/>
              <a:buNone/>
            </a:pPr>
            <a:r>
              <a:rPr lang="he-IL" dirty="0" smtClean="0">
                <a:latin typeface="SBL Hebrew" pitchFamily="2" charset="-79"/>
                <a:cs typeface="SBL Hebrew" pitchFamily="2" charset="-79"/>
              </a:rPr>
              <a:t>וַיִּשְׁכַּ֣ב שִׁמְשׁוֹן֮ עַד־חֲצִ֣י הַלַּיְלָה֒ </a:t>
            </a:r>
            <a:endParaRPr lang="en-US" dirty="0" smtClean="0">
              <a:latin typeface="SBL Hebrew" pitchFamily="2" charset="-79"/>
              <a:cs typeface="SBL Hebrew" pitchFamily="2" charset="-79"/>
            </a:endParaRPr>
          </a:p>
          <a:p>
            <a:pPr marL="0" indent="0" algn="r" defTabSz="457200" rtl="1">
              <a:buFont typeface="Arial" pitchFamily="34" charset="0"/>
              <a:buNone/>
            </a:pPr>
            <a:r>
              <a:rPr lang="he-IL" dirty="0" smtClean="0">
                <a:latin typeface="SBL Hebrew" pitchFamily="2" charset="-79"/>
                <a:cs typeface="SBL Hebrew" pitchFamily="2" charset="-79"/>
              </a:rPr>
              <a:t>וַיָּ֣קָם׀ בַּחֲצִ֣י הַלַּ֗יְלָה </a:t>
            </a:r>
            <a:endParaRPr lang="en-US" dirty="0" smtClean="0">
              <a:latin typeface="SBL Hebrew" pitchFamily="2" charset="-79"/>
              <a:cs typeface="SBL Hebrew" pitchFamily="2" charset="-79"/>
            </a:endParaRPr>
          </a:p>
          <a:p>
            <a:pPr marL="0" indent="0" algn="r" defTabSz="457200" rtl="1">
              <a:buFont typeface="Arial" pitchFamily="34" charset="0"/>
              <a:buNone/>
            </a:pPr>
            <a:r>
              <a:rPr lang="he-IL" dirty="0" smtClean="0">
                <a:latin typeface="SBL Hebrew" pitchFamily="2" charset="-79"/>
                <a:cs typeface="SBL Hebrew" pitchFamily="2" charset="-79"/>
              </a:rPr>
              <a:t>וַיֶּאֱחֹ֞ז בְּדַלְת֤וֹת שַֽׁעַר־הָעִיר֙ וּבִשְׁתֵּ֣י הַמְּזוּז֔וֹת </a:t>
            </a:r>
            <a:endParaRPr lang="en-US" dirty="0" smtClean="0">
              <a:latin typeface="SBL Hebrew" pitchFamily="2" charset="-79"/>
              <a:cs typeface="SBL Hebrew" pitchFamily="2" charset="-79"/>
            </a:endParaRPr>
          </a:p>
          <a:p>
            <a:pPr marL="0" indent="0" algn="r" defTabSz="457200" rtl="1">
              <a:buFont typeface="Arial" pitchFamily="34" charset="0"/>
              <a:buNone/>
            </a:pPr>
            <a:r>
              <a:rPr lang="he-IL" dirty="0" smtClean="0">
                <a:latin typeface="SBL Hebrew" pitchFamily="2" charset="-79"/>
                <a:cs typeface="SBL Hebrew" pitchFamily="2" charset="-79"/>
              </a:rPr>
              <a:t>וַיִּסָּעֵם֙ עִֽם־הַבְּרִ֔יחַ </a:t>
            </a:r>
            <a:endParaRPr lang="en-US" dirty="0" smtClean="0">
              <a:latin typeface="SBL Hebrew" pitchFamily="2" charset="-79"/>
              <a:cs typeface="SBL Hebrew" pitchFamily="2" charset="-79"/>
            </a:endParaRPr>
          </a:p>
          <a:p>
            <a:pPr marL="0" indent="0" algn="r" defTabSz="457200" rtl="1">
              <a:buFont typeface="Arial" pitchFamily="34" charset="0"/>
              <a:buNone/>
            </a:pPr>
            <a:r>
              <a:rPr lang="he-IL" dirty="0" smtClean="0">
                <a:latin typeface="SBL Hebrew" pitchFamily="2" charset="-79"/>
                <a:cs typeface="SBL Hebrew" pitchFamily="2" charset="-79"/>
              </a:rPr>
              <a:t>וַיָּ֖שֶׂם עַל־כְּתֵפָ֑יו </a:t>
            </a:r>
            <a:endParaRPr lang="en-US" dirty="0" smtClean="0">
              <a:latin typeface="SBL Hebrew" pitchFamily="2" charset="-79"/>
              <a:cs typeface="SBL Hebrew" pitchFamily="2" charset="-79"/>
            </a:endParaRPr>
          </a:p>
          <a:p>
            <a:pPr marL="0" indent="0" algn="r" defTabSz="457200" rtl="1">
              <a:buFont typeface="Arial" pitchFamily="34" charset="0"/>
              <a:buNone/>
            </a:pPr>
            <a:r>
              <a:rPr lang="he-IL" dirty="0" smtClean="0">
                <a:latin typeface="SBL Hebrew" pitchFamily="2" charset="-79"/>
                <a:cs typeface="SBL Hebrew" pitchFamily="2" charset="-79"/>
              </a:rPr>
              <a:t>וַֽיַּעֲלֵם֙ אֶל־רֹ֣אשׁ הָהָ֔ר </a:t>
            </a:r>
            <a:endParaRPr lang="en-US" dirty="0" smtClean="0">
              <a:latin typeface="SBL Hebrew" pitchFamily="2" charset="-79"/>
              <a:cs typeface="SBL Hebrew" pitchFamily="2" charset="-79"/>
            </a:endParaRPr>
          </a:p>
          <a:p>
            <a:pPr marL="0" indent="0" algn="r" defTabSz="457200" rtl="1">
              <a:buFont typeface="Arial" pitchFamily="34" charset="0"/>
              <a:buNone/>
            </a:pPr>
            <a:r>
              <a:rPr lang="en-US" dirty="0">
                <a:latin typeface="SBL Hebrew" pitchFamily="2" charset="-79"/>
                <a:cs typeface="SBL Hebrew" pitchFamily="2" charset="-79"/>
              </a:rPr>
              <a:t>	</a:t>
            </a:r>
            <a:r>
              <a:rPr lang="he-IL" dirty="0" smtClean="0">
                <a:latin typeface="SBL Hebrew" pitchFamily="2" charset="-79"/>
                <a:cs typeface="SBL Hebrew" pitchFamily="2" charset="-79"/>
              </a:rPr>
              <a:t>אֲשֶׁ֖ר עַל־פְּנֵ֥י חֶבְרֽוֹן׃ פ</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712490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וַתֵּ֣רֶא דְלִילָ֗ה כִּֽי־הִגִּ֣יד לָהּ֮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וַתִּשְׁלַ֡ח וַתִּקְרָא֩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עֲל֣וּ </a:t>
            </a:r>
            <a:r>
              <a:rPr lang="he-IL" dirty="0">
                <a:solidFill>
                  <a:srgbClr val="C00000"/>
                </a:solidFill>
                <a:latin typeface="SBL Hebrew" pitchFamily="2" charset="-79"/>
                <a:cs typeface="SBL Hebrew" pitchFamily="2" charset="-79"/>
              </a:rPr>
              <a:t>הַפַּ֔עַם כִּֽי־הִגִּ֥יד </a:t>
            </a:r>
            <a:r>
              <a:rPr lang="he-IL" dirty="0">
                <a:solidFill>
                  <a:srgbClr val="0000FF"/>
                </a:solidFill>
                <a:latin typeface="SBL Hebrew" pitchFamily="2" charset="-79"/>
                <a:cs typeface="SBL Hebrew" pitchFamily="2" charset="-79"/>
              </a:rPr>
              <a:t>לה </a:t>
            </a:r>
            <a:r>
              <a:rPr lang="he-IL" dirty="0">
                <a:solidFill>
                  <a:srgbClr val="008000"/>
                </a:solidFill>
                <a:latin typeface="SBL Hebrew" pitchFamily="2" charset="-79"/>
                <a:cs typeface="SBL Hebrew" pitchFamily="2" charset="-79"/>
              </a:rPr>
              <a:t>לִ֖י</a:t>
            </a:r>
            <a:r>
              <a:rPr lang="he-IL" dirty="0">
                <a:latin typeface="SBL Hebrew" pitchFamily="2" charset="-79"/>
                <a:cs typeface="SBL Hebrew" pitchFamily="2" charset="-79"/>
              </a:rPr>
              <a:t> </a:t>
            </a:r>
            <a:r>
              <a:rPr lang="he-IL" dirty="0">
                <a:solidFill>
                  <a:srgbClr val="C00000"/>
                </a:solidFill>
                <a:latin typeface="SBL Hebrew" pitchFamily="2" charset="-79"/>
                <a:cs typeface="SBL Hebrew" pitchFamily="2" charset="-79"/>
              </a:rPr>
              <a:t>אֶת־כָּל־לִבּ֑וֹ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וְעָל֤וּ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וַיַּעֲל֥וּ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Tree>
    <p:extLst>
      <p:ext uri="{BB962C8B-B14F-4D97-AF65-F5344CB8AC3E}">
        <p14:creationId xmlns:p14="http://schemas.microsoft.com/office/powerpoint/2010/main" val="121112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16:19</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latin typeface="SBL Hebrew" pitchFamily="2" charset="-79"/>
                <a:cs typeface="SBL Hebrew" pitchFamily="2" charset="-79"/>
              </a:rPr>
              <a:t>וַתְּיַשְּׁנֵ֙הוּ֙ עַל־בִּרְכֶּ֔יהָ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וַתִּקְרָ֣א </a:t>
            </a:r>
            <a:r>
              <a:rPr lang="he-IL" dirty="0">
                <a:latin typeface="SBL Hebrew" pitchFamily="2" charset="-79"/>
                <a:cs typeface="SBL Hebrew" pitchFamily="2" charset="-79"/>
              </a:rPr>
              <a:t>לָאִ֔ישׁ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וַתְּגַלַּ֕ח </a:t>
            </a:r>
            <a:r>
              <a:rPr lang="he-IL" dirty="0">
                <a:latin typeface="SBL Hebrew" pitchFamily="2" charset="-79"/>
                <a:cs typeface="SBL Hebrew" pitchFamily="2" charset="-79"/>
              </a:rPr>
              <a:t>אֶת־שֶׁ֖בַע מַחְלְפ֣וֹת רֹאשׁ֑וֹ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וַתָּ֙חֶל֙ </a:t>
            </a:r>
            <a:r>
              <a:rPr lang="he-IL" dirty="0">
                <a:latin typeface="SBL Hebrew" pitchFamily="2" charset="-79"/>
                <a:cs typeface="SBL Hebrew" pitchFamily="2" charset="-79"/>
              </a:rPr>
              <a:t>לְעַנּוֹת֔וֹ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וַיָּ֥סַר </a:t>
            </a:r>
            <a:r>
              <a:rPr lang="he-IL" dirty="0">
                <a:latin typeface="SBL Hebrew" pitchFamily="2" charset="-79"/>
                <a:cs typeface="SBL Hebrew" pitchFamily="2" charset="-79"/>
              </a:rPr>
              <a:t>כֹּח֖וֹ מֵעָלָֽיו׃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113357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16:20</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פְּלִשְׁתִּ֥ים </a:t>
            </a:r>
            <a:r>
              <a:rPr lang="he-IL" dirty="0">
                <a:solidFill>
                  <a:srgbClr val="C00000"/>
                </a:solidFill>
                <a:latin typeface="SBL Hebrew" pitchFamily="2" charset="-79"/>
                <a:cs typeface="SBL Hebrew" pitchFamily="2" charset="-79"/>
              </a:rPr>
              <a:t>עָלֶ֖יךָ שִׁמְשׁ֑וֹן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וַיִּקַ֣ץ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אֵצֵ֞א </a:t>
            </a:r>
            <a:r>
              <a:rPr lang="he-IL" dirty="0">
                <a:solidFill>
                  <a:schemeClr val="tx2"/>
                </a:solidFill>
                <a:latin typeface="SBL Hebrew" pitchFamily="2" charset="-79"/>
                <a:cs typeface="SBL Hebrew" pitchFamily="2" charset="-79"/>
              </a:rPr>
              <a:t>כְּפַ֤עַם בְּפַ֙עַם֙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וְאִנָּעֵ֔ר </a:t>
            </a:r>
            <a:endParaRPr lang="en-US" dirty="0" smtClean="0">
              <a:solidFill>
                <a:schemeClr val="tx2"/>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וְהוּא֙ </a:t>
            </a:r>
            <a:r>
              <a:rPr lang="he-IL" dirty="0">
                <a:latin typeface="SBL Hebrew" pitchFamily="2" charset="-79"/>
                <a:cs typeface="SBL Hebrew" pitchFamily="2" charset="-79"/>
              </a:rPr>
              <a:t>לֹ֣א יָדַ֔ע כִּ֥י יְהוָ֖ה סָ֥ר מֵעָלָֽיו׃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427966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81000" y="58847"/>
            <a:ext cx="8382000" cy="6370975"/>
          </a:xfrm>
          <a:prstGeom prst="rect">
            <a:avLst/>
          </a:prstGeom>
        </p:spPr>
        <p:txBody>
          <a:bodyPr wrap="square">
            <a:spAutoFit/>
          </a:bodyPr>
          <a:lstStyle/>
          <a:p>
            <a:r>
              <a:rPr lang="en-US" sz="2400" dirty="0"/>
              <a:t>God’s Nazirite from conception. Cf. 13:5, 7. Apparently the true Nazirite had to do his own volunteering. Here the rule of the Nazirite warrior means so little to Samson that he can put it in the same category with certain common and unauthorized superstitions. There is, on the other hand, nothing superstitious about the cutting of Samson’s hair, since this symbolizes his discharge from active duty according to the legislation in </a:t>
            </a:r>
            <a:r>
              <a:rPr lang="en-US" sz="2400" dirty="0" err="1"/>
              <a:t>Num</a:t>
            </a:r>
            <a:r>
              <a:rPr lang="en-US" sz="2400" dirty="0"/>
              <a:t> 6:13–20. The plot revolves not so much around a broken vow (Blenkinsopp, JBL 82 [1963], 65–76), as it does around a vow that had never been taken seriously. This story has numerous parallels in “the widespread belief that the strength, or very life of men (especially of heroes), resides in their locks.” </a:t>
            </a:r>
            <a:r>
              <a:rPr lang="en-US" sz="2400" dirty="0" err="1"/>
              <a:t>Gaster</a:t>
            </a:r>
            <a:r>
              <a:rPr lang="en-US" sz="2400" dirty="0"/>
              <a:t>, MLC, pp. 436–43, 536–38. But the story makes its own point and presents its own peculiar </a:t>
            </a:r>
            <a:r>
              <a:rPr lang="en-US" sz="2400" dirty="0" err="1"/>
              <a:t>antisuperstition</a:t>
            </a:r>
            <a:r>
              <a:rPr lang="en-US" sz="2400" dirty="0"/>
              <a:t> polemic.</a:t>
            </a:r>
          </a:p>
          <a:p>
            <a:endParaRPr lang="en-US" sz="2400" dirty="0"/>
          </a:p>
          <a:p>
            <a:r>
              <a:rPr lang="en-US" sz="2400" dirty="0"/>
              <a:t>Robert G. Boling, JOSHUA (The Anchor Yale Bible; New Haven: Yale University Press, 1974), </a:t>
            </a:r>
            <a:r>
              <a:rPr lang="en-US" sz="2400" dirty="0" err="1"/>
              <a:t>n.p</a:t>
            </a:r>
            <a:r>
              <a:rPr lang="en-US" sz="2400" dirty="0"/>
              <a:t>.</a:t>
            </a:r>
            <a:endParaRPr lang="en-CA" sz="2400" dirty="0"/>
          </a:p>
        </p:txBody>
      </p:sp>
    </p:spTree>
    <p:extLst>
      <p:ext uri="{BB962C8B-B14F-4D97-AF65-F5344CB8AC3E}">
        <p14:creationId xmlns:p14="http://schemas.microsoft.com/office/powerpoint/2010/main" val="1527457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52400" y="58847"/>
            <a:ext cx="8763000" cy="6740307"/>
          </a:xfrm>
          <a:prstGeom prst="rect">
            <a:avLst/>
          </a:prstGeom>
        </p:spPr>
        <p:txBody>
          <a:bodyPr wrap="square">
            <a:spAutoFit/>
          </a:bodyPr>
          <a:lstStyle/>
          <a:p>
            <a:r>
              <a:rPr lang="en-US" sz="2400" dirty="0"/>
              <a:t>In response to the last question, this chapter presents one of the supreme developments of the “testing” theme in the book. First, the Philistine lords test Delilah: is she a Philistine, or is she Samson’s lover?398 Second, Delilah tests Samson: Does he love her, or is he just teasing her? Like the riddle in 14:14, for Samson this test becomes a trap. Third, Yahweh tests Samson: Will he remain true to his Nazirite vow (vv. 17, 20)? Verses 15–17 contain the keys to the development of this motif as all three tests come together and Samson admits that the game is more than a test of love. Fourth, Yahweh tests Dagon: Can he stand up for himself and his people (vv. 23–30)? Fifth, Samson tests God: Will he intervene to defend his agent in the end (vv. 28–30)? Indeed in this section every speech is a test. As for Samson, the principal character, although he is able to shed the ropes and the web that bound his hair, he fails everyone’s tests, ultimately being trapped in his own words.</a:t>
            </a:r>
          </a:p>
          <a:p>
            <a:endParaRPr lang="en-US" sz="2400" dirty="0"/>
          </a:p>
          <a:p>
            <a:r>
              <a:rPr lang="en-US" sz="2400" dirty="0"/>
              <a:t>Block, D. I. (1999). Judges, Ruth (Vol. 6, p. 452). Nashville: </a:t>
            </a:r>
            <a:r>
              <a:rPr lang="en-US" sz="2400" dirty="0" err="1"/>
              <a:t>Broadman</a:t>
            </a:r>
            <a:r>
              <a:rPr lang="en-US" sz="2400" dirty="0"/>
              <a:t> &amp; Holman Publishers.</a:t>
            </a:r>
            <a:endParaRPr lang="en-CA" sz="2400" dirty="0"/>
          </a:p>
        </p:txBody>
      </p:sp>
    </p:spTree>
    <p:extLst>
      <p:ext uri="{BB962C8B-B14F-4D97-AF65-F5344CB8AC3E}">
        <p14:creationId xmlns:p14="http://schemas.microsoft.com/office/powerpoint/2010/main" val="103705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16:4-5</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וַֽיְהִי֙ </a:t>
            </a:r>
            <a:r>
              <a:rPr lang="he-IL" dirty="0">
                <a:latin typeface="SBL Hebrew" pitchFamily="2" charset="-79"/>
                <a:cs typeface="SBL Hebrew" pitchFamily="2" charset="-79"/>
              </a:rPr>
              <a:t>אַחֲרֵי־כֵ֔ן </a:t>
            </a:r>
            <a:endParaRPr lang="he-IL"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וַיֶּאֱהַ֥ב </a:t>
            </a:r>
            <a:r>
              <a:rPr lang="he-IL" dirty="0">
                <a:latin typeface="SBL Hebrew" pitchFamily="2" charset="-79"/>
                <a:cs typeface="SBL Hebrew" pitchFamily="2" charset="-79"/>
              </a:rPr>
              <a:t>אִשָּׁ֖ה בְּנַ֣חַל שֹׂרֵ֑ק וּשְׁמָ֖הּ דְּלִילָֽה</a:t>
            </a:r>
            <a:r>
              <a:rPr lang="he-IL" dirty="0" smtClean="0">
                <a:latin typeface="SBL Hebrew" pitchFamily="2" charset="-79"/>
                <a:cs typeface="SBL Hebrew" pitchFamily="2" charset="-79"/>
              </a:rPr>
              <a:t>׃</a:t>
            </a:r>
          </a:p>
          <a:p>
            <a:pPr marL="0" indent="0" algn="r" defTabSz="457200" rtl="1">
              <a:buNone/>
            </a:pPr>
            <a:endParaRPr lang="he-IL"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וַיַּעֲל֨וּ אֵלֶ֜יהָ סַרְנֵ֣י פְלִשְׁתִּ֗ים </a:t>
            </a:r>
            <a:endParaRPr lang="he-IL"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וַיֹּ֨אמְרוּ </a:t>
            </a:r>
            <a:r>
              <a:rPr lang="he-IL" dirty="0">
                <a:latin typeface="SBL Hebrew" pitchFamily="2" charset="-79"/>
                <a:cs typeface="SBL Hebrew" pitchFamily="2" charset="-79"/>
              </a:rPr>
              <a:t>לָ֜הּ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פַּתִּ֣י </a:t>
            </a:r>
            <a:r>
              <a:rPr lang="he-IL" dirty="0">
                <a:solidFill>
                  <a:srgbClr val="7030A0"/>
                </a:solidFill>
                <a:latin typeface="SBL Hebrew" pitchFamily="2" charset="-79"/>
                <a:cs typeface="SBL Hebrew" pitchFamily="2" charset="-79"/>
              </a:rPr>
              <a:t>אוֹת֗וֹ </a:t>
            </a:r>
            <a:endParaRPr lang="he-IL" dirty="0" smtClean="0">
              <a:solidFill>
                <a:srgbClr val="7030A0"/>
              </a:solidFill>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וּרְאִי֙ </a:t>
            </a:r>
            <a:r>
              <a:rPr lang="he-IL" dirty="0">
                <a:solidFill>
                  <a:srgbClr val="7030A0"/>
                </a:solidFill>
                <a:latin typeface="SBL Hebrew" pitchFamily="2" charset="-79"/>
                <a:cs typeface="SBL Hebrew" pitchFamily="2" charset="-79"/>
              </a:rPr>
              <a:t>בַּמֶּה֙ כֹּח֣וֹ גָד֔וֹל וּבַמֶּה֙ נ֣וּכַל ל֔וֹ </a:t>
            </a:r>
            <a:endParaRPr lang="he-IL" dirty="0" smtClean="0">
              <a:solidFill>
                <a:srgbClr val="7030A0"/>
              </a:solidFill>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וַאֲסַרְנֻ֖הוּ </a:t>
            </a:r>
            <a:r>
              <a:rPr lang="he-IL" dirty="0">
                <a:solidFill>
                  <a:srgbClr val="7030A0"/>
                </a:solidFill>
                <a:latin typeface="SBL Hebrew" pitchFamily="2" charset="-79"/>
                <a:cs typeface="SBL Hebrew" pitchFamily="2" charset="-79"/>
              </a:rPr>
              <a:t>לְעַנֹּת֑וֹ </a:t>
            </a:r>
            <a:endParaRPr lang="he-IL" dirty="0" smtClean="0">
              <a:solidFill>
                <a:srgbClr val="7030A0"/>
              </a:solidFill>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וַאֲנַ֙חְנוּ֙ </a:t>
            </a:r>
            <a:r>
              <a:rPr lang="he-IL" dirty="0">
                <a:solidFill>
                  <a:srgbClr val="7030A0"/>
                </a:solidFill>
                <a:latin typeface="SBL Hebrew" pitchFamily="2" charset="-79"/>
                <a:cs typeface="SBL Hebrew" pitchFamily="2" charset="-79"/>
              </a:rPr>
              <a:t>נִתַּן־לָ֔ךְ אִ֕ישׁ אֶ֥לֶף וּמֵאָ֖ה כָּֽסֶף׃ </a:t>
            </a:r>
            <a:endParaRPr lang="he-IL" dirty="0" smtClean="0">
              <a:solidFill>
                <a:srgbClr val="7030A0"/>
              </a:solidFill>
              <a:latin typeface="SBL Hebrew" pitchFamily="2" charset="-79"/>
              <a:cs typeface="SBL Hebrew" pitchFamily="2" charset="-79"/>
            </a:endParaRPr>
          </a:p>
          <a:p>
            <a:pPr marL="0" indent="0" algn="r" defTabSz="457200" rtl="1">
              <a:buNone/>
            </a:pPr>
            <a:endParaRPr lang="he-IL"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901502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16:4-5</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וַֽיְהִי֙ אַחֲרֵי־כֵ֔ן </a:t>
            </a:r>
            <a:endParaRPr lang="he-IL"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וַיֶּאֱהַ֥ב </a:t>
            </a:r>
            <a:r>
              <a:rPr lang="he-IL" dirty="0">
                <a:latin typeface="SBL Hebrew" pitchFamily="2" charset="-79"/>
                <a:cs typeface="SBL Hebrew" pitchFamily="2" charset="-79"/>
              </a:rPr>
              <a:t>אִשָּׁ֖ה בְּנַ֣חַל שֹׂרֵ֑ק וּשְׁמָ֖הּ דְּלִילָֽה</a:t>
            </a:r>
            <a:r>
              <a:rPr lang="he-IL" dirty="0" smtClean="0">
                <a:latin typeface="SBL Hebrew" pitchFamily="2" charset="-79"/>
                <a:cs typeface="SBL Hebrew" pitchFamily="2" charset="-79"/>
              </a:rPr>
              <a:t>׃</a:t>
            </a:r>
          </a:p>
          <a:p>
            <a:pPr marL="0" indent="0" algn="r" defTabSz="457200" rtl="1">
              <a:buNone/>
            </a:pPr>
            <a:endParaRPr lang="he-IL"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וַיַּעֲל֨וּ אֵלֶ֜יהָ סַרְנֵ֣י פְלִשְׁתִּ֗ים </a:t>
            </a:r>
            <a:endParaRPr lang="he-IL"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וַיֹּ֨אמְרוּ </a:t>
            </a:r>
            <a:r>
              <a:rPr lang="he-IL" dirty="0">
                <a:latin typeface="SBL Hebrew" pitchFamily="2" charset="-79"/>
                <a:cs typeface="SBL Hebrew" pitchFamily="2" charset="-79"/>
              </a:rPr>
              <a:t>לָ֜הּ </a:t>
            </a:r>
            <a:endParaRPr lang="he-IL" dirty="0" smtClean="0">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פַּתִּ֣י </a:t>
            </a:r>
            <a:r>
              <a:rPr lang="he-IL" dirty="0">
                <a:solidFill>
                  <a:srgbClr val="7030A0"/>
                </a:solidFill>
                <a:latin typeface="SBL Hebrew" pitchFamily="2" charset="-79"/>
                <a:cs typeface="SBL Hebrew" pitchFamily="2" charset="-79"/>
              </a:rPr>
              <a:t>אוֹת֗וֹ </a:t>
            </a:r>
            <a:endParaRPr lang="he-IL" dirty="0" smtClean="0">
              <a:solidFill>
                <a:srgbClr val="7030A0"/>
              </a:solidFill>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וּרְאִי֙ </a:t>
            </a:r>
            <a:r>
              <a:rPr lang="he-IL" dirty="0">
                <a:solidFill>
                  <a:srgbClr val="7030A0"/>
                </a:solidFill>
                <a:latin typeface="SBL Hebrew" pitchFamily="2" charset="-79"/>
                <a:cs typeface="SBL Hebrew" pitchFamily="2" charset="-79"/>
              </a:rPr>
              <a:t>בַּמֶּה֙ כֹּח֣וֹ גָד֔וֹל וּבַמֶּה֙ נ֣וּכַל ל֔וֹ </a:t>
            </a:r>
            <a:endParaRPr lang="he-IL" dirty="0" smtClean="0">
              <a:solidFill>
                <a:srgbClr val="7030A0"/>
              </a:solidFill>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וַאֲסַרְנֻ֖הוּ </a:t>
            </a:r>
            <a:r>
              <a:rPr lang="he-IL" dirty="0">
                <a:solidFill>
                  <a:srgbClr val="7030A0"/>
                </a:solidFill>
                <a:latin typeface="SBL Hebrew" pitchFamily="2" charset="-79"/>
                <a:cs typeface="SBL Hebrew" pitchFamily="2" charset="-79"/>
              </a:rPr>
              <a:t>לְעַנֹּת֑וֹ </a:t>
            </a:r>
            <a:endParaRPr lang="he-IL" dirty="0" smtClean="0">
              <a:solidFill>
                <a:srgbClr val="7030A0"/>
              </a:solidFill>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7030A0"/>
                </a:solidFill>
                <a:latin typeface="SBL Hebrew" pitchFamily="2" charset="-79"/>
                <a:cs typeface="SBL Hebrew" pitchFamily="2" charset="-79"/>
              </a:rPr>
              <a:t>וַאֲנַ֙חְנוּ֙ </a:t>
            </a:r>
            <a:r>
              <a:rPr lang="he-IL" dirty="0">
                <a:solidFill>
                  <a:srgbClr val="FF0000"/>
                </a:solidFill>
                <a:latin typeface="SBL Hebrew" pitchFamily="2" charset="-79"/>
                <a:cs typeface="SBL Hebrew" pitchFamily="2" charset="-79"/>
              </a:rPr>
              <a:t>נִתַּן</a:t>
            </a:r>
            <a:r>
              <a:rPr lang="he-IL" dirty="0">
                <a:solidFill>
                  <a:srgbClr val="7030A0"/>
                </a:solidFill>
                <a:latin typeface="SBL Hebrew" pitchFamily="2" charset="-79"/>
                <a:cs typeface="SBL Hebrew" pitchFamily="2" charset="-79"/>
              </a:rPr>
              <a:t>־לָ֔ךְ אִ֕ישׁ אֶ֥לֶף וּמֵאָ֖ה כָּֽסֶף׃ </a:t>
            </a:r>
            <a:endParaRPr lang="he-IL" dirty="0" smtClean="0">
              <a:solidFill>
                <a:srgbClr val="7030A0"/>
              </a:solidFill>
              <a:latin typeface="SBL Hebrew" pitchFamily="2" charset="-79"/>
              <a:cs typeface="SBL Hebrew" pitchFamily="2" charset="-79"/>
            </a:endParaRPr>
          </a:p>
          <a:p>
            <a:pPr marL="0" indent="0" algn="r" defTabSz="457200" rtl="1">
              <a:buNone/>
            </a:pPr>
            <a:endParaRPr lang="he-IL"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
        <p:nvSpPr>
          <p:cNvPr id="5" name="TextBox 4"/>
          <p:cNvSpPr txBox="1"/>
          <p:nvPr/>
        </p:nvSpPr>
        <p:spPr>
          <a:xfrm>
            <a:off x="342900" y="1891486"/>
            <a:ext cx="3657600" cy="2185214"/>
          </a:xfrm>
          <a:prstGeom prst="rect">
            <a:avLst/>
          </a:prstGeom>
          <a:noFill/>
          <a:ln w="38100">
            <a:solidFill>
              <a:schemeClr val="tx1"/>
            </a:solidFill>
          </a:ln>
        </p:spPr>
        <p:txBody>
          <a:bodyPr wrap="square" rtlCol="0">
            <a:spAutoFit/>
          </a:bodyPr>
          <a:lstStyle/>
          <a:p>
            <a:pPr>
              <a:tabLst>
                <a:tab pos="228600" algn="l"/>
              </a:tabLst>
            </a:pPr>
            <a:r>
              <a:rPr lang="en-US" sz="2400" dirty="0" smtClean="0"/>
              <a:t>Normally:</a:t>
            </a:r>
          </a:p>
          <a:p>
            <a:pPr>
              <a:tabLst>
                <a:tab pos="228600" algn="l"/>
              </a:tabLst>
            </a:pPr>
            <a:r>
              <a:rPr lang="en-US" sz="2400" dirty="0" smtClean="0"/>
              <a:t>	</a:t>
            </a:r>
            <a:r>
              <a:rPr lang="en-US" sz="2400" dirty="0" err="1" smtClean="0"/>
              <a:t>Qal</a:t>
            </a:r>
            <a:r>
              <a:rPr lang="en-US" sz="2400" dirty="0" smtClean="0"/>
              <a:t> </a:t>
            </a:r>
            <a:r>
              <a:rPr lang="en-US" sz="2400" dirty="0" err="1" smtClean="0"/>
              <a:t>Yiqtol</a:t>
            </a:r>
            <a:r>
              <a:rPr lang="en-US" sz="2400" dirty="0" smtClean="0"/>
              <a:t> 1cp = </a:t>
            </a:r>
            <a:r>
              <a:rPr lang="he-IL" sz="3200" dirty="0" smtClean="0">
                <a:latin typeface="SBL Hebrew" panose="02000000000000000000" pitchFamily="2" charset="-79"/>
                <a:cs typeface="SBL Hebrew" panose="02000000000000000000" pitchFamily="2" charset="-79"/>
              </a:rPr>
              <a:t>נִתֵּן</a:t>
            </a:r>
            <a:endParaRPr lang="en-US" sz="2400" dirty="0" smtClean="0">
              <a:latin typeface="SBL Hebrew" panose="02000000000000000000" pitchFamily="2" charset="-79"/>
              <a:cs typeface="SBL Hebrew" panose="02000000000000000000" pitchFamily="2" charset="-79"/>
            </a:endParaRPr>
          </a:p>
          <a:p>
            <a:pPr>
              <a:tabLst>
                <a:tab pos="228600" algn="l"/>
              </a:tabLst>
            </a:pPr>
            <a:r>
              <a:rPr lang="en-US" sz="2400" dirty="0" smtClean="0"/>
              <a:t>	</a:t>
            </a:r>
            <a:r>
              <a:rPr lang="en-US" sz="2400" dirty="0" err="1" smtClean="0"/>
              <a:t>Niphal</a:t>
            </a:r>
            <a:r>
              <a:rPr lang="en-US" sz="2400" dirty="0" smtClean="0"/>
              <a:t> </a:t>
            </a:r>
            <a:r>
              <a:rPr lang="en-US" sz="2400" dirty="0" err="1" smtClean="0"/>
              <a:t>Qatal</a:t>
            </a:r>
            <a:r>
              <a:rPr lang="en-US" sz="2400" dirty="0" smtClean="0"/>
              <a:t> 3ms = </a:t>
            </a:r>
            <a:r>
              <a:rPr lang="he-IL" sz="3200" dirty="0" smtClean="0">
                <a:solidFill>
                  <a:srgbClr val="FF0000"/>
                </a:solidFill>
                <a:latin typeface="SBL Hebrew" panose="02000000000000000000" pitchFamily="2" charset="-79"/>
                <a:cs typeface="SBL Hebrew" panose="02000000000000000000" pitchFamily="2" charset="-79"/>
              </a:rPr>
              <a:t>נִתַּן</a:t>
            </a:r>
            <a:endParaRPr lang="en-US" sz="2400" dirty="0" smtClean="0">
              <a:solidFill>
                <a:srgbClr val="FF0000"/>
              </a:solidFill>
              <a:latin typeface="SBL Hebrew" panose="02000000000000000000" pitchFamily="2" charset="-79"/>
              <a:cs typeface="SBL Hebrew" panose="02000000000000000000" pitchFamily="2" charset="-79"/>
            </a:endParaRPr>
          </a:p>
          <a:p>
            <a:pPr>
              <a:tabLst>
                <a:tab pos="228600" algn="l"/>
              </a:tabLst>
            </a:pPr>
            <a:r>
              <a:rPr lang="en-US" sz="2400" dirty="0" smtClean="0"/>
              <a:t>Here the </a:t>
            </a:r>
            <a:r>
              <a:rPr lang="en-US" sz="2400" dirty="0" err="1" smtClean="0"/>
              <a:t>tsere</a:t>
            </a:r>
            <a:r>
              <a:rPr lang="en-US" sz="2400" dirty="0" smtClean="0"/>
              <a:t> seems to be reduced to a </a:t>
            </a:r>
            <a:r>
              <a:rPr lang="en-US" sz="2400" dirty="0" err="1" smtClean="0"/>
              <a:t>patach</a:t>
            </a:r>
            <a:r>
              <a:rPr lang="en-US" sz="2400" dirty="0" smtClean="0"/>
              <a:t>.</a:t>
            </a:r>
            <a:endParaRPr lang="en-CA" sz="2400" dirty="0"/>
          </a:p>
        </p:txBody>
      </p:sp>
    </p:spTree>
    <p:extLst>
      <p:ext uri="{BB962C8B-B14F-4D97-AF65-F5344CB8AC3E}">
        <p14:creationId xmlns:p14="http://schemas.microsoft.com/office/powerpoint/2010/main" val="220256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16:6-7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הַגִּֽידָה־נָּ֣א </a:t>
            </a:r>
            <a:r>
              <a:rPr lang="he-IL" dirty="0">
                <a:solidFill>
                  <a:srgbClr val="C00000"/>
                </a:solidFill>
                <a:latin typeface="SBL Hebrew" pitchFamily="2" charset="-79"/>
                <a:cs typeface="SBL Hebrew" pitchFamily="2" charset="-79"/>
              </a:rPr>
              <a:t>לִ֔י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בַּמֶּ֖ה </a:t>
            </a:r>
            <a:r>
              <a:rPr lang="he-IL" dirty="0">
                <a:solidFill>
                  <a:srgbClr val="C00000"/>
                </a:solidFill>
                <a:latin typeface="SBL Hebrew" pitchFamily="2" charset="-79"/>
                <a:cs typeface="SBL Hebrew" pitchFamily="2" charset="-79"/>
              </a:rPr>
              <a:t>כֹּחֲךָ֣ גָד֑וֹל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וּבַמֶּ֥ה </a:t>
            </a:r>
            <a:r>
              <a:rPr lang="he-IL" dirty="0">
                <a:solidFill>
                  <a:srgbClr val="C00000"/>
                </a:solidFill>
                <a:latin typeface="SBL Hebrew" pitchFamily="2" charset="-79"/>
                <a:cs typeface="SBL Hebrew" pitchFamily="2" charset="-79"/>
              </a:rPr>
              <a:t>תֵאָסֵ֖ר לְעַנּוֹתֶֽךָ׃ </a:t>
            </a:r>
            <a:endParaRPr lang="en-US" dirty="0" smtClean="0">
              <a:solidFill>
                <a:srgbClr val="C00000"/>
              </a:solidFill>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אֵלֶ֙יהָ֙ שִׁמְשׁ֔וֹן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אִם־יַאַסְרֻ֗נִי </a:t>
            </a:r>
            <a:r>
              <a:rPr lang="he-IL" dirty="0">
                <a:solidFill>
                  <a:schemeClr val="tx2"/>
                </a:solidFill>
                <a:latin typeface="SBL Hebrew" pitchFamily="2" charset="-79"/>
                <a:cs typeface="SBL Hebrew" pitchFamily="2" charset="-79"/>
              </a:rPr>
              <a:t>בְּשִׁבְעָ֛ה יְתָרִ֥ים לַחִ֖ים אֲשֶׁ֣ר לֹא־חֹרָ֑בוּ </a:t>
            </a:r>
            <a:endParaRPr lang="en-US" dirty="0" smtClean="0">
              <a:solidFill>
                <a:schemeClr val="tx2"/>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chemeClr val="tx2"/>
                </a:solidFill>
                <a:latin typeface="SBL Hebrew" pitchFamily="2" charset="-79"/>
                <a:cs typeface="SBL Hebrew" pitchFamily="2" charset="-79"/>
              </a:rPr>
              <a:t>וְחָלִ֥יתִי וְהָיִ֖יתִי </a:t>
            </a:r>
            <a:r>
              <a:rPr lang="he-IL" dirty="0">
                <a:solidFill>
                  <a:schemeClr val="tx2"/>
                </a:solidFill>
                <a:latin typeface="SBL Hebrew" pitchFamily="2" charset="-79"/>
                <a:cs typeface="SBL Hebrew" pitchFamily="2" charset="-79"/>
              </a:rPr>
              <a:t>כְּאַחַ֥ד הָאָדָֽם׃ </a:t>
            </a:r>
            <a:endParaRPr lang="en-US" dirty="0" smtClean="0">
              <a:solidFill>
                <a:schemeClr val="tx2"/>
              </a:solidFill>
              <a:latin typeface="SBL Hebrew" pitchFamily="2" charset="-79"/>
              <a:cs typeface="SBL Hebrew" pitchFamily="2" charset="-79"/>
            </a:endParaRPr>
          </a:p>
        </p:txBody>
      </p:sp>
    </p:spTree>
    <p:extLst>
      <p:ext uri="{BB962C8B-B14F-4D97-AF65-F5344CB8AC3E}">
        <p14:creationId xmlns:p14="http://schemas.microsoft.com/office/powerpoint/2010/main" val="2105552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7" name="Picture 3" descr="D:\My Documents\HebrewCourseBriercrestFirstYear2014\Rocine Readings\03 Judges 16_4-20\pics\Assyrian archers - composite b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8776"/>
            <a:ext cx="4800600" cy="68420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 y="914400"/>
            <a:ext cx="4343400" cy="954107"/>
          </a:xfrm>
          <a:prstGeom prst="rect">
            <a:avLst/>
          </a:prstGeom>
          <a:noFill/>
        </p:spPr>
        <p:txBody>
          <a:bodyPr wrap="square" rtlCol="0">
            <a:spAutoFit/>
          </a:bodyPr>
          <a:lstStyle/>
          <a:p>
            <a:pPr algn="ctr"/>
            <a:r>
              <a:rPr lang="en-US" sz="2800" dirty="0">
                <a:solidFill>
                  <a:schemeClr val="bg1"/>
                </a:solidFill>
              </a:rPr>
              <a:t>Assyrian archers </a:t>
            </a:r>
            <a:r>
              <a:rPr lang="en-US" sz="2800" dirty="0" smtClean="0">
                <a:solidFill>
                  <a:schemeClr val="bg1"/>
                </a:solidFill>
              </a:rPr>
              <a:t>using composite </a:t>
            </a:r>
            <a:r>
              <a:rPr lang="en-US" sz="2800" dirty="0">
                <a:solidFill>
                  <a:schemeClr val="bg1"/>
                </a:solidFill>
              </a:rPr>
              <a:t>bows</a:t>
            </a:r>
            <a:endParaRPr lang="en-CA" sz="2800" dirty="0">
              <a:solidFill>
                <a:schemeClr val="bg1"/>
              </a:solidFill>
            </a:endParaRPr>
          </a:p>
        </p:txBody>
      </p:sp>
      <p:sp>
        <p:nvSpPr>
          <p:cNvPr id="4" name="TextBox 3"/>
          <p:cNvSpPr txBox="1"/>
          <p:nvPr/>
        </p:nvSpPr>
        <p:spPr>
          <a:xfrm>
            <a:off x="0" y="6120825"/>
            <a:ext cx="4343401" cy="584775"/>
          </a:xfrm>
          <a:prstGeom prst="rect">
            <a:avLst/>
          </a:prstGeom>
          <a:solidFill>
            <a:schemeClr val="tx1"/>
          </a:solidFill>
        </p:spPr>
        <p:txBody>
          <a:bodyPr wrap="square" rtlCol="0">
            <a:spAutoFit/>
          </a:bodyPr>
          <a:lstStyle/>
          <a:p>
            <a:pPr algn="ctr"/>
            <a:r>
              <a:rPr lang="en-US" sz="1600" dirty="0">
                <a:solidFill>
                  <a:schemeClr val="bg1"/>
                </a:solidFill>
              </a:rPr>
              <a:t>http://www.bible-archaeology.info</a:t>
            </a:r>
            <a:r>
              <a:rPr lang="en-US" sz="1600" dirty="0" smtClean="0">
                <a:solidFill>
                  <a:schemeClr val="bg1"/>
                </a:solidFill>
              </a:rPr>
              <a:t>/</a:t>
            </a:r>
          </a:p>
          <a:p>
            <a:pPr algn="ctr"/>
            <a:r>
              <a:rPr lang="en-US" sz="1600" dirty="0" smtClean="0">
                <a:solidFill>
                  <a:schemeClr val="bg1"/>
                </a:solidFill>
              </a:rPr>
              <a:t>bible_city_lachish.htm</a:t>
            </a:r>
            <a:endParaRPr lang="en-CA" sz="1600" dirty="0">
              <a:solidFill>
                <a:schemeClr val="bg1"/>
              </a:solidFill>
            </a:endParaRPr>
          </a:p>
        </p:txBody>
      </p:sp>
    </p:spTree>
    <p:extLst>
      <p:ext uri="{BB962C8B-B14F-4D97-AF65-F5344CB8AC3E}">
        <p14:creationId xmlns:p14="http://schemas.microsoft.com/office/powerpoint/2010/main" val="328999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16:8-9</a:t>
            </a:r>
            <a:endParaRPr lang="en-US" sz="1400" dirty="0"/>
          </a:p>
        </p:txBody>
      </p:sp>
      <p:sp>
        <p:nvSpPr>
          <p:cNvPr id="3" name="Content Placeholder 2"/>
          <p:cNvSpPr>
            <a:spLocks noGrp="1"/>
          </p:cNvSpPr>
          <p:nvPr>
            <p:ph idx="1"/>
          </p:nvPr>
        </p:nvSpPr>
        <p:spPr>
          <a:xfrm>
            <a:off x="0" y="685800"/>
            <a:ext cx="8686800" cy="5943600"/>
          </a:xfrm>
        </p:spPr>
        <p:txBody>
          <a:bodyPr>
            <a:normAutofit/>
          </a:bodyPr>
          <a:lstStyle/>
          <a:p>
            <a:pPr marL="0" indent="0" algn="r" defTabSz="457200" rtl="1">
              <a:buNone/>
            </a:pPr>
            <a:r>
              <a:rPr lang="he-IL" dirty="0">
                <a:latin typeface="SBL Hebrew" pitchFamily="2" charset="-79"/>
                <a:cs typeface="SBL Hebrew" pitchFamily="2" charset="-79"/>
              </a:rPr>
              <a:t>וַיַּעֲלוּ־לָ֞הּ סַרְנֵ֣י פְלִשְׁתִּ֗ים שִׁבְעָ֛ה יְתָרִ֥ים לַחִ֖ים </a:t>
            </a:r>
            <a:r>
              <a:rPr lang="he-IL" dirty="0" smtClean="0">
                <a:latin typeface="SBL Hebrew" pitchFamily="2" charset="-79"/>
                <a:cs typeface="SBL Hebrew" pitchFamily="2" charset="-79"/>
              </a:rPr>
              <a:t>אֲשֶׁ֣ר </a:t>
            </a:r>
            <a:r>
              <a:rPr lang="he-IL" dirty="0">
                <a:latin typeface="SBL Hebrew" pitchFamily="2" charset="-79"/>
                <a:cs typeface="SBL Hebrew" pitchFamily="2" charset="-79"/>
              </a:rPr>
              <a:t>לֹא־חֹרָ֑בוּ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וַתַּאַסְרֵ֖הוּ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וְהָאֹרֵ֗ב </a:t>
            </a:r>
            <a:r>
              <a:rPr lang="he-IL" dirty="0">
                <a:latin typeface="SBL Hebrew" pitchFamily="2" charset="-79"/>
                <a:cs typeface="SBL Hebrew" pitchFamily="2" charset="-79"/>
              </a:rPr>
              <a:t>יֹשֵׁ֥ב לָהּ֙ בַּחֶ֔דֶר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פְּלִשְׁתִּ֥ים </a:t>
            </a:r>
            <a:r>
              <a:rPr lang="he-IL" dirty="0">
                <a:solidFill>
                  <a:srgbClr val="C00000"/>
                </a:solidFill>
                <a:latin typeface="SBL Hebrew" pitchFamily="2" charset="-79"/>
                <a:cs typeface="SBL Hebrew" pitchFamily="2" charset="-79"/>
              </a:rPr>
              <a:t>עָלֶ֖יךָ שִׁמְשׁ֑וֹן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וַיְנַתֵּק֙ </a:t>
            </a:r>
            <a:r>
              <a:rPr lang="he-IL" dirty="0">
                <a:latin typeface="SBL Hebrew" pitchFamily="2" charset="-79"/>
                <a:cs typeface="SBL Hebrew" pitchFamily="2" charset="-79"/>
              </a:rPr>
              <a:t>אֶת־הַיְתָרִ֔ים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כַּאֲשֶׁ֨ר </a:t>
            </a:r>
            <a:r>
              <a:rPr lang="he-IL" dirty="0">
                <a:latin typeface="SBL Hebrew" pitchFamily="2" charset="-79"/>
                <a:cs typeface="SBL Hebrew" pitchFamily="2" charset="-79"/>
              </a:rPr>
              <a:t>יִנָּתֵ֤ק פְּתִֽיל־הַנְּעֹ֙רֶת֙ בַּהֲרִיח֣וֹ אֵ֔שׁ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וְלֹ֥א </a:t>
            </a:r>
            <a:r>
              <a:rPr lang="he-IL" dirty="0">
                <a:latin typeface="SBL Hebrew" pitchFamily="2" charset="-79"/>
                <a:cs typeface="SBL Hebrew" pitchFamily="2" charset="-79"/>
              </a:rPr>
              <a:t>נוֹדַ֖ע כֹּחֽוֹ׃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011776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16:8-9</a:t>
            </a:r>
            <a:endParaRPr lang="en-US" sz="1400" dirty="0"/>
          </a:p>
        </p:txBody>
      </p:sp>
      <p:sp>
        <p:nvSpPr>
          <p:cNvPr id="3" name="Content Placeholder 2"/>
          <p:cNvSpPr>
            <a:spLocks noGrp="1"/>
          </p:cNvSpPr>
          <p:nvPr>
            <p:ph idx="1"/>
          </p:nvPr>
        </p:nvSpPr>
        <p:spPr>
          <a:xfrm>
            <a:off x="0" y="685800"/>
            <a:ext cx="8686800" cy="5943600"/>
          </a:xfrm>
        </p:spPr>
        <p:txBody>
          <a:bodyPr>
            <a:normAutofit/>
          </a:bodyPr>
          <a:lstStyle/>
          <a:p>
            <a:pPr marL="0" indent="0" algn="r" defTabSz="457200" rtl="1">
              <a:buNone/>
            </a:pPr>
            <a:r>
              <a:rPr lang="he-IL" dirty="0">
                <a:latin typeface="SBL Hebrew" pitchFamily="2" charset="-79"/>
                <a:cs typeface="SBL Hebrew" pitchFamily="2" charset="-79"/>
              </a:rPr>
              <a:t>וַיַּעֲלוּ־לָ֞הּ סַרְנֵ֣י פְלִשְׁתִּ֗ים שִׁבְעָ֛ה יְתָרִ֥ים לַחִ֖ים </a:t>
            </a:r>
            <a:r>
              <a:rPr lang="he-IL" dirty="0" smtClean="0">
                <a:latin typeface="SBL Hebrew" pitchFamily="2" charset="-79"/>
                <a:cs typeface="SBL Hebrew" pitchFamily="2" charset="-79"/>
              </a:rPr>
              <a:t>אֲשֶׁ֣ר </a:t>
            </a:r>
            <a:r>
              <a:rPr lang="he-IL" dirty="0">
                <a:latin typeface="SBL Hebrew" pitchFamily="2" charset="-79"/>
                <a:cs typeface="SBL Hebrew" pitchFamily="2" charset="-79"/>
              </a:rPr>
              <a:t>לֹא־חֹרָ֑בוּ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וַתַּאַסְרֵ֖הוּ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וְהָאֹרֵ֗ב </a:t>
            </a:r>
            <a:r>
              <a:rPr lang="he-IL" dirty="0">
                <a:latin typeface="SBL Hebrew" pitchFamily="2" charset="-79"/>
                <a:cs typeface="SBL Hebrew" pitchFamily="2" charset="-79"/>
              </a:rPr>
              <a:t>יֹשֵׁ֥ב לָהּ֙ בַּחֶ֔דֶר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C00000"/>
                </a:solidFill>
                <a:latin typeface="SBL Hebrew" pitchFamily="2" charset="-79"/>
                <a:cs typeface="SBL Hebrew" pitchFamily="2" charset="-79"/>
              </a:rPr>
              <a:t>פְּלִשְׁתִּ֥ים </a:t>
            </a:r>
            <a:r>
              <a:rPr lang="he-IL" dirty="0">
                <a:solidFill>
                  <a:srgbClr val="C00000"/>
                </a:solidFill>
                <a:latin typeface="SBL Hebrew" pitchFamily="2" charset="-79"/>
                <a:cs typeface="SBL Hebrew" pitchFamily="2" charset="-79"/>
              </a:rPr>
              <a:t>עָלֶ֖יךָ שִׁמְשׁ֑וֹן </a:t>
            </a:r>
            <a:endParaRPr lang="en-US" dirty="0" smtClean="0">
              <a:solidFill>
                <a:srgbClr val="C00000"/>
              </a:solidFill>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וַיְנַתֵּק֙ </a:t>
            </a:r>
            <a:r>
              <a:rPr lang="he-IL" dirty="0">
                <a:latin typeface="SBL Hebrew" pitchFamily="2" charset="-79"/>
                <a:cs typeface="SBL Hebrew" pitchFamily="2" charset="-79"/>
              </a:rPr>
              <a:t>אֶת־הַיְתָרִ֔ים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כַּאֲשֶׁ֨ר </a:t>
            </a:r>
            <a:r>
              <a:rPr lang="he-IL" dirty="0">
                <a:latin typeface="SBL Hebrew" pitchFamily="2" charset="-79"/>
                <a:cs typeface="SBL Hebrew" pitchFamily="2" charset="-79"/>
              </a:rPr>
              <a:t>יִנָּתֵ֤ק פְּתִֽיל־הַנְּעֹ֙רֶת֙ בַּהֲרִיח֣וֹ אֵ֔שׁ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וְלֹ֥א </a:t>
            </a:r>
            <a:r>
              <a:rPr lang="he-IL" dirty="0">
                <a:latin typeface="SBL Hebrew" pitchFamily="2" charset="-79"/>
                <a:cs typeface="SBL Hebrew" pitchFamily="2" charset="-79"/>
              </a:rPr>
              <a:t>נוֹדַ֖ע כֹּחֽוֹ׃ </a:t>
            </a:r>
            <a:endParaRPr lang="en-US" dirty="0" smtClean="0">
              <a:latin typeface="SBL Hebrew" pitchFamily="2" charset="-79"/>
              <a:cs typeface="SBL Hebrew" pitchFamily="2" charset="-79"/>
            </a:endParaRPr>
          </a:p>
        </p:txBody>
      </p:sp>
      <p:sp>
        <p:nvSpPr>
          <p:cNvPr id="4" name="TextBox 3"/>
          <p:cNvSpPr txBox="1"/>
          <p:nvPr/>
        </p:nvSpPr>
        <p:spPr>
          <a:xfrm>
            <a:off x="152400" y="2602468"/>
            <a:ext cx="3775264" cy="338554"/>
          </a:xfrm>
          <a:prstGeom prst="rect">
            <a:avLst/>
          </a:prstGeom>
          <a:noFill/>
          <a:ln>
            <a:solidFill>
              <a:schemeClr val="tx1"/>
            </a:solidFill>
          </a:ln>
        </p:spPr>
        <p:txBody>
          <a:bodyPr wrap="none" rtlCol="0">
            <a:spAutoFit/>
          </a:bodyPr>
          <a:lstStyle/>
          <a:p>
            <a:r>
              <a:rPr lang="en-US" sz="1600" dirty="0" smtClean="0"/>
              <a:t>[Offline] Participle: Backgrounded activities</a:t>
            </a:r>
            <a:endParaRPr lang="en-CA" sz="1600" dirty="0"/>
          </a:p>
        </p:txBody>
      </p:sp>
      <p:cxnSp>
        <p:nvCxnSpPr>
          <p:cNvPr id="6" name="Straight Arrow Connector 5"/>
          <p:cNvCxnSpPr>
            <a:stCxn id="4" idx="3"/>
          </p:cNvCxnSpPr>
          <p:nvPr/>
        </p:nvCxnSpPr>
        <p:spPr>
          <a:xfrm>
            <a:off x="3927664" y="2771745"/>
            <a:ext cx="5681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2400" y="5486400"/>
            <a:ext cx="3803605" cy="830997"/>
          </a:xfrm>
          <a:prstGeom prst="rect">
            <a:avLst/>
          </a:prstGeom>
          <a:noFill/>
          <a:ln>
            <a:solidFill>
              <a:schemeClr val="tx1"/>
            </a:solidFill>
          </a:ln>
        </p:spPr>
        <p:txBody>
          <a:bodyPr wrap="none" rtlCol="0">
            <a:spAutoFit/>
          </a:bodyPr>
          <a:lstStyle/>
          <a:p>
            <a:r>
              <a:rPr lang="en-US" sz="1600" dirty="0" smtClean="0"/>
              <a:t>[Offline] </a:t>
            </a:r>
          </a:p>
          <a:p>
            <a:r>
              <a:rPr lang="en-US" sz="1600" dirty="0" smtClean="0"/>
              <a:t>X-</a:t>
            </a:r>
            <a:r>
              <a:rPr lang="en-US" sz="1600" dirty="0" err="1" smtClean="0"/>
              <a:t>Qatal</a:t>
            </a:r>
            <a:r>
              <a:rPr lang="en-US" sz="1600" dirty="0" smtClean="0"/>
              <a:t>: Topicalization</a:t>
            </a:r>
          </a:p>
          <a:p>
            <a:r>
              <a:rPr lang="en-US" sz="1600" dirty="0" err="1" smtClean="0"/>
              <a:t>Neg</a:t>
            </a:r>
            <a:r>
              <a:rPr lang="en-US" sz="1600" dirty="0" smtClean="0"/>
              <a:t> of any verb by </a:t>
            </a:r>
            <a:r>
              <a:rPr lang="he-IL" sz="1600" dirty="0" smtClean="0"/>
              <a:t>לֹא</a:t>
            </a:r>
            <a:r>
              <a:rPr lang="en-US" sz="1600" dirty="0" smtClean="0"/>
              <a:t>: </a:t>
            </a:r>
            <a:r>
              <a:rPr lang="en-US" sz="1600" dirty="0" err="1" smtClean="0"/>
              <a:t>Irrealis</a:t>
            </a:r>
            <a:r>
              <a:rPr lang="en-US" sz="1600" dirty="0" smtClean="0"/>
              <a:t> scene setting</a:t>
            </a:r>
            <a:endParaRPr lang="en-CA" sz="1600" dirty="0"/>
          </a:p>
        </p:txBody>
      </p:sp>
      <p:cxnSp>
        <p:nvCxnSpPr>
          <p:cNvPr id="8" name="Straight Arrow Connector 7"/>
          <p:cNvCxnSpPr/>
          <p:nvPr/>
        </p:nvCxnSpPr>
        <p:spPr>
          <a:xfrm>
            <a:off x="3956005" y="5655679"/>
            <a:ext cx="53979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805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My Documents\HebrewCourseBriercrestFirstYear2014\Rocine Readings\03 Judges 16_4-20\pics\Alverna L, flax stems, line, thre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585973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757209" y="5953780"/>
            <a:ext cx="3629583" cy="523220"/>
          </a:xfrm>
          <a:prstGeom prst="rect">
            <a:avLst/>
          </a:prstGeom>
          <a:noFill/>
        </p:spPr>
        <p:txBody>
          <a:bodyPr wrap="none" rtlCol="0">
            <a:spAutoFit/>
          </a:bodyPr>
          <a:lstStyle/>
          <a:p>
            <a:pPr algn="ctr"/>
            <a:r>
              <a:rPr lang="en-US" sz="2800" dirty="0" smtClean="0">
                <a:solidFill>
                  <a:schemeClr val="bg1"/>
                </a:solidFill>
              </a:rPr>
              <a:t>Flax </a:t>
            </a:r>
            <a:r>
              <a:rPr lang="en-US" sz="2800" dirty="0">
                <a:solidFill>
                  <a:schemeClr val="bg1"/>
                </a:solidFill>
              </a:rPr>
              <a:t>stems, line, </a:t>
            </a:r>
            <a:r>
              <a:rPr lang="en-US" sz="2800" dirty="0" smtClean="0">
                <a:solidFill>
                  <a:schemeClr val="bg1"/>
                </a:solidFill>
              </a:rPr>
              <a:t>thread.</a:t>
            </a:r>
            <a:endParaRPr lang="en-CA" sz="2800" dirty="0">
              <a:solidFill>
                <a:schemeClr val="bg1"/>
              </a:solidFill>
            </a:endParaRPr>
          </a:p>
        </p:txBody>
      </p:sp>
      <p:sp>
        <p:nvSpPr>
          <p:cNvPr id="4" name="TextBox 3"/>
          <p:cNvSpPr txBox="1"/>
          <p:nvPr/>
        </p:nvSpPr>
        <p:spPr>
          <a:xfrm>
            <a:off x="299870" y="6443246"/>
            <a:ext cx="8544262" cy="338554"/>
          </a:xfrm>
          <a:prstGeom prst="rect">
            <a:avLst/>
          </a:prstGeom>
          <a:noFill/>
        </p:spPr>
        <p:txBody>
          <a:bodyPr wrap="none" rtlCol="0">
            <a:spAutoFit/>
          </a:bodyPr>
          <a:lstStyle/>
          <a:p>
            <a:pPr algn="ctr"/>
            <a:r>
              <a:rPr lang="en-US" sz="1600" dirty="0">
                <a:solidFill>
                  <a:schemeClr val="bg1"/>
                </a:solidFill>
              </a:rPr>
              <a:t>http://sewklassicrandomthreads.blogspot.ca/2012/10/ancient-threads-flax-hemp-ramie-cotton.html</a:t>
            </a:r>
            <a:endParaRPr lang="en-CA" sz="1600" dirty="0">
              <a:solidFill>
                <a:schemeClr val="bg1"/>
              </a:solidFill>
            </a:endParaRPr>
          </a:p>
        </p:txBody>
      </p:sp>
    </p:spTree>
    <p:extLst>
      <p:ext uri="{BB962C8B-B14F-4D97-AF65-F5344CB8AC3E}">
        <p14:creationId xmlns:p14="http://schemas.microsoft.com/office/powerpoint/2010/main" val="3846792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2860</TotalTime>
  <Words>968</Words>
  <Application>Microsoft Office PowerPoint</Application>
  <PresentationFormat>On-screen Show (4:3)</PresentationFormat>
  <Paragraphs>185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Judges 16:1-3</vt:lpstr>
      <vt:lpstr>Judges 16:4-5</vt:lpstr>
      <vt:lpstr>Judges 16:4-5</vt:lpstr>
      <vt:lpstr>Judges 16:6-7</vt:lpstr>
      <vt:lpstr>PowerPoint Presentation</vt:lpstr>
      <vt:lpstr>Judges 16:8-9</vt:lpstr>
      <vt:lpstr>Judges 16:8-9</vt:lpstr>
      <vt:lpstr>PowerPoint Presentation</vt:lpstr>
      <vt:lpstr>Judges 16:10-11</vt:lpstr>
      <vt:lpstr>Judges 16:10-11</vt:lpstr>
      <vt:lpstr>Judges 16:12</vt:lpstr>
      <vt:lpstr>Judges 16:13</vt:lpstr>
      <vt:lpstr>PowerPoint Presentation</vt:lpstr>
      <vt:lpstr>Judges 16:13</vt:lpstr>
      <vt:lpstr>Judges 16:14</vt:lpstr>
      <vt:lpstr>Judges 16:15-16</vt:lpstr>
      <vt:lpstr>Judges 16:17</vt:lpstr>
      <vt:lpstr>PowerPoint Presentation</vt:lpstr>
      <vt:lpstr>Judges 16:18</vt:lpstr>
      <vt:lpstr>Judges 16:19</vt:lpstr>
      <vt:lpstr>Judges 16:20</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226</cp:revision>
  <dcterms:created xsi:type="dcterms:W3CDTF">2006-08-16T00:00:00Z</dcterms:created>
  <dcterms:modified xsi:type="dcterms:W3CDTF">2015-09-25T00:58:14Z</dcterms:modified>
</cp:coreProperties>
</file>