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88" r:id="rId2"/>
    <p:sldId id="257" r:id="rId3"/>
    <p:sldId id="292" r:id="rId4"/>
    <p:sldId id="293" r:id="rId5"/>
    <p:sldId id="294" r:id="rId6"/>
    <p:sldId id="303" r:id="rId7"/>
    <p:sldId id="319" r:id="rId8"/>
    <p:sldId id="311" r:id="rId9"/>
    <p:sldId id="312" r:id="rId10"/>
    <p:sldId id="313" r:id="rId11"/>
    <p:sldId id="314" r:id="rId12"/>
    <p:sldId id="309" r:id="rId13"/>
    <p:sldId id="310" r:id="rId14"/>
    <p:sldId id="308" r:id="rId15"/>
    <p:sldId id="307" r:id="rId16"/>
    <p:sldId id="324" r:id="rId17"/>
    <p:sldId id="325" r:id="rId18"/>
    <p:sldId id="327" r:id="rId19"/>
    <p:sldId id="328" r:id="rId20"/>
    <p:sldId id="329" r:id="rId21"/>
    <p:sldId id="335" r:id="rId22"/>
    <p:sldId id="330" r:id="rId23"/>
    <p:sldId id="331" r:id="rId24"/>
    <p:sldId id="332"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00FF"/>
    <a:srgbClr val="FF0066"/>
    <a:srgbClr val="008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632" autoAdjust="0"/>
  </p:normalViewPr>
  <p:slideViewPr>
    <p:cSldViewPr>
      <p:cViewPr varScale="1">
        <p:scale>
          <a:sx n="101" d="100"/>
          <a:sy n="101" d="100"/>
        </p:scale>
        <p:origin x="114"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610378-4DCA-47DF-8076-C529ACDFBB54}" type="datetimeFigureOut">
              <a:rPr lang="en-US" smtClean="0"/>
              <a:t>11/14/2019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8993-2BD4-460C-8981-073F9878E887}" type="slidenum">
              <a:rPr lang="en-US" smtClean="0"/>
              <a:t>‹#›</a:t>
            </a:fld>
            <a:endParaRPr lang="en-US"/>
          </a:p>
        </p:txBody>
      </p:sp>
    </p:spTree>
    <p:extLst>
      <p:ext uri="{BB962C8B-B14F-4D97-AF65-F5344CB8AC3E}">
        <p14:creationId xmlns:p14="http://schemas.microsoft.com/office/powerpoint/2010/main" val="397461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1E48B9-BB65-4169-89A1-675F0814559B}" type="slidenum">
              <a:rPr lang="en-US" smtClean="0"/>
              <a:t>1</a:t>
            </a:fld>
            <a:endParaRPr lang="en-US"/>
          </a:p>
        </p:txBody>
      </p:sp>
    </p:spTree>
    <p:extLst>
      <p:ext uri="{BB962C8B-B14F-4D97-AF65-F5344CB8AC3E}">
        <p14:creationId xmlns:p14="http://schemas.microsoft.com/office/powerpoint/2010/main" val="3812377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11/14/2019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1"/>
          <p:cNvSpPr txBox="1">
            <a:spLocks/>
          </p:cNvSpPr>
          <p:nvPr/>
        </p:nvSpPr>
        <p:spPr>
          <a:xfrm>
            <a:off x="228600" y="6019800"/>
            <a:ext cx="2971800" cy="6096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457200"/>
            <a:r>
              <a:rPr lang="en-US" sz="3200" dirty="0">
                <a:solidFill>
                  <a:schemeClr val="bg1"/>
                </a:solidFill>
                <a:cs typeface="Times New Roman" pitchFamily="18" charset="0"/>
              </a:rPr>
              <a:t>Genesis 17:1-9</a:t>
            </a:r>
          </a:p>
        </p:txBody>
      </p:sp>
      <p:sp>
        <p:nvSpPr>
          <p:cNvPr id="6" name="Title 1"/>
          <p:cNvSpPr txBox="1">
            <a:spLocks/>
          </p:cNvSpPr>
          <p:nvPr/>
        </p:nvSpPr>
        <p:spPr>
          <a:xfrm>
            <a:off x="5105400" y="6019800"/>
            <a:ext cx="3810000" cy="530709"/>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defTabSz="457200" rtl="1"/>
            <a:r>
              <a:rPr lang="he-IL" sz="3600" dirty="0">
                <a:solidFill>
                  <a:schemeClr val="bg1"/>
                </a:solidFill>
                <a:latin typeface="SBL Hebrew" pitchFamily="2" charset="-79"/>
                <a:cs typeface="SBL Hebrew" pitchFamily="2" charset="-79"/>
              </a:rPr>
              <a:t>בְּרֵאשִׁית יז א-ט</a:t>
            </a:r>
            <a:endParaRPr lang="en-US" sz="3600" dirty="0">
              <a:solidFill>
                <a:schemeClr val="bg1"/>
              </a:solidFill>
              <a:latin typeface="SBL Hebrew" pitchFamily="2" charset="-79"/>
              <a:cs typeface="SBL Hebrew" pitchFamily="2" charset="-79"/>
            </a:endParaRPr>
          </a:p>
        </p:txBody>
      </p:sp>
      <p:pic>
        <p:nvPicPr>
          <p:cNvPr id="2" name="Picture 2" descr="D:\My Documents\HebrewCourseBriercrestFirstYear2014\Rocine Readings\Gen 17_1-9\pics\844px-Molnár_Ábrahám_kiköltözése_185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5606" y="228600"/>
            <a:ext cx="5792788" cy="527116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859DF604-ED19-48B8-A439-C1398158E4EA}"/>
              </a:ext>
            </a:extLst>
          </p:cNvPr>
          <p:cNvSpPr/>
          <p:nvPr/>
        </p:nvSpPr>
        <p:spPr>
          <a:xfrm>
            <a:off x="1409303" y="5521626"/>
            <a:ext cx="6325394" cy="400110"/>
          </a:xfrm>
          <a:prstGeom prst="rect">
            <a:avLst/>
          </a:prstGeom>
        </p:spPr>
        <p:txBody>
          <a:bodyPr wrap="square">
            <a:spAutoFit/>
          </a:bodyPr>
          <a:lstStyle/>
          <a:p>
            <a:r>
              <a:rPr lang="en-US" sz="1000" dirty="0">
                <a:solidFill>
                  <a:schemeClr val="bg1"/>
                </a:solidFill>
              </a:rPr>
              <a:t>Abraham's Journey from Ur to Canaan by </a:t>
            </a:r>
            <a:r>
              <a:rPr lang="en-US" sz="1000" dirty="0" err="1">
                <a:solidFill>
                  <a:schemeClr val="bg1"/>
                </a:solidFill>
              </a:rPr>
              <a:t>József</a:t>
            </a:r>
            <a:r>
              <a:rPr lang="en-US" sz="1000" dirty="0">
                <a:solidFill>
                  <a:schemeClr val="bg1"/>
                </a:solidFill>
              </a:rPr>
              <a:t> </a:t>
            </a:r>
            <a:r>
              <a:rPr lang="en-US" sz="1000" dirty="0" err="1">
                <a:solidFill>
                  <a:schemeClr val="bg1"/>
                </a:solidFill>
              </a:rPr>
              <a:t>Molnár</a:t>
            </a:r>
            <a:r>
              <a:rPr lang="en-US" sz="1000" dirty="0">
                <a:solidFill>
                  <a:schemeClr val="bg1"/>
                </a:solidFill>
              </a:rPr>
              <a:t> (1850)</a:t>
            </a:r>
          </a:p>
          <a:p>
            <a:r>
              <a:rPr lang="en-US" sz="1000" dirty="0">
                <a:solidFill>
                  <a:schemeClr val="bg1"/>
                </a:solidFill>
              </a:rPr>
              <a:t>http://en.wikipedia.org/wiki/File:Moln%C3%A1r_%C3%81brah%C3%A1m_kik%C3%B6lt%C3%B6z%C3%A9se_1850.jpg</a:t>
            </a:r>
          </a:p>
        </p:txBody>
      </p:sp>
    </p:spTree>
    <p:extLst>
      <p:ext uri="{BB962C8B-B14F-4D97-AF65-F5344CB8AC3E}">
        <p14:creationId xmlns:p14="http://schemas.microsoft.com/office/powerpoint/2010/main" val="186181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8458200" cy="6186309"/>
          </a:xfrm>
          <a:prstGeom prst="rect">
            <a:avLst/>
          </a:prstGeom>
          <a:noFill/>
          <a:ln>
            <a:solidFill>
              <a:schemeClr val="tx1"/>
            </a:solidFill>
          </a:ln>
        </p:spPr>
        <p:txBody>
          <a:bodyPr wrap="square" rtlCol="0">
            <a:spAutoFit/>
          </a:bodyPr>
          <a:lstStyle/>
          <a:p>
            <a:r>
              <a:rPr lang="en-US" dirty="0"/>
              <a:t>Bethel (see Gen 28) and promised to make him fruitful. When blessing Joseph on his deathbed Jacob referred to </a:t>
            </a:r>
            <a:r>
              <a:rPr lang="en-US" dirty="0" err="1"/>
              <a:t>Shaddai</a:t>
            </a:r>
            <a:r>
              <a:rPr lang="en-US" dirty="0"/>
              <a:t> (we should probably read "El </a:t>
            </a:r>
            <a:r>
              <a:rPr lang="en-US" dirty="0" err="1"/>
              <a:t>Shaddai</a:t>
            </a:r>
            <a:r>
              <a:rPr lang="en-US" dirty="0"/>
              <a:t>," along with a few Hebrew MSS, the Samaritan Pentateuch, the LXX, and </a:t>
            </a:r>
            <a:r>
              <a:rPr lang="en-US" dirty="0" err="1"/>
              <a:t>Syriac</a:t>
            </a:r>
            <a:r>
              <a:rPr lang="en-US" dirty="0"/>
              <a:t>) as the one who provides abundant blessings, including "</a:t>
            </a:r>
            <a:r>
              <a:rPr lang="en-US" dirty="0">
                <a:solidFill>
                  <a:srgbClr val="0000FF"/>
                </a:solidFill>
              </a:rPr>
              <a:t>blessings of the breast and womb</a:t>
            </a:r>
            <a:r>
              <a:rPr lang="en-US" dirty="0"/>
              <a:t>" (49:25). (The direct association of the name with "breasts" suggests the name might mean "the one of the breast" [i.e., the one who gives fertility], but the juxtaposition is probably better explained as wordplay. Note the wordplay involving the name and the </a:t>
            </a:r>
            <a:r>
              <a:rPr lang="en-US" dirty="0">
                <a:solidFill>
                  <a:srgbClr val="FF0000"/>
                </a:solidFill>
              </a:rPr>
              <a:t>root </a:t>
            </a:r>
            <a:r>
              <a:rPr lang="he-IL" dirty="0">
                <a:solidFill>
                  <a:srgbClr val="FF0000"/>
                </a:solidFill>
              </a:rPr>
              <a:t>שָׁדַד</a:t>
            </a:r>
            <a:r>
              <a:rPr lang="en-US" dirty="0">
                <a:solidFill>
                  <a:srgbClr val="FF0000"/>
                </a:solidFill>
              </a:rPr>
              <a:t>, </a:t>
            </a:r>
            <a:r>
              <a:rPr lang="en-US" i="1" dirty="0" err="1">
                <a:solidFill>
                  <a:srgbClr val="FF0000"/>
                </a:solidFill>
              </a:rPr>
              <a:t>shadad</a:t>
            </a:r>
            <a:r>
              <a:rPr lang="en-US" dirty="0">
                <a:solidFill>
                  <a:srgbClr val="FF0000"/>
                </a:solidFill>
              </a:rPr>
              <a:t>, "destroy"</a:t>
            </a:r>
            <a:r>
              <a:rPr lang="he-IL" dirty="0"/>
              <a:t>[</a:t>
            </a:r>
            <a:r>
              <a:rPr lang="en-US" dirty="0"/>
              <a:t> in Isa 13:6 and in Joel 1:15.) </a:t>
            </a:r>
            <a:r>
              <a:rPr lang="en-US" dirty="0">
                <a:solidFill>
                  <a:srgbClr val="FF0000"/>
                </a:solidFill>
              </a:rPr>
              <a:t>Outside Genesis the name </a:t>
            </a:r>
            <a:r>
              <a:rPr lang="en-US" dirty="0" err="1">
                <a:solidFill>
                  <a:srgbClr val="FF0000"/>
                </a:solidFill>
              </a:rPr>
              <a:t>Shaddai</a:t>
            </a:r>
            <a:r>
              <a:rPr lang="en-US" dirty="0">
                <a:solidFill>
                  <a:srgbClr val="FF0000"/>
                </a:solidFill>
              </a:rPr>
              <a:t> (minus the element "El" ["God"]) is normally used when God is viewed as the sovereign king who blesses/protects or curses/brings judgment</a:t>
            </a:r>
            <a:r>
              <a:rPr lang="en-US" dirty="0"/>
              <a:t>. The name appears in the introduction to two of Balaam's oracles (</a:t>
            </a:r>
            <a:r>
              <a:rPr lang="en-US" dirty="0" err="1"/>
              <a:t>Num</a:t>
            </a:r>
            <a:r>
              <a:rPr lang="en-US" dirty="0"/>
              <a:t> 24:4, 16) of blessing upon Israel. Naomi employs the name when accusing the Lord of treating her bitterly by taking the lives of her husband and sons (Ruth 1:20–21). In Ps 68:14; Isa 13:6; and Joel 1:15 </a:t>
            </a:r>
            <a:r>
              <a:rPr lang="en-US" dirty="0" err="1"/>
              <a:t>Shaddai</a:t>
            </a:r>
            <a:r>
              <a:rPr lang="en-US" dirty="0"/>
              <a:t> judges his enemies through warfare, while Ps 91:1 depicts him as the protector of his people. (In </a:t>
            </a:r>
            <a:r>
              <a:rPr lang="en-US" dirty="0" err="1"/>
              <a:t>Ezek</a:t>
            </a:r>
            <a:r>
              <a:rPr lang="en-US" dirty="0"/>
              <a:t> 1:24 and 10:5 the sound of the cherubs' wings is compared to </a:t>
            </a:r>
            <a:r>
              <a:rPr lang="en-US" dirty="0" err="1"/>
              <a:t>Shaddai's</a:t>
            </a:r>
            <a:r>
              <a:rPr lang="en-US" dirty="0"/>
              <a:t> powerful voice. The reference may be to the mighty divine warrior's battle cry which accompanies his angry judgment.) Finally, the name occurs 31 times in the Book of Job. Job and his "friends" assume that </a:t>
            </a:r>
            <a:r>
              <a:rPr lang="en-US" dirty="0" err="1"/>
              <a:t>Shaddai</a:t>
            </a:r>
            <a:r>
              <a:rPr lang="en-US" dirty="0"/>
              <a:t> is the sovereign king of the world (11:7; 37:23a) who is the source of life (33:4b) and is responsible for maintaining justice (8:3; 34:10–12; 37:23b). </a:t>
            </a:r>
            <a:r>
              <a:rPr lang="en-US" dirty="0">
                <a:solidFill>
                  <a:srgbClr val="FF0000"/>
                </a:solidFill>
              </a:rPr>
              <a:t>He provides abundant blessings, including children (22:17–18; 29:4–6), but he can also discipline, punish, and destroy (5:17; 6:4; 21:20; 23:16).</a:t>
            </a:r>
            <a:r>
              <a:rPr lang="en-US" dirty="0"/>
              <a:t> It is </a:t>
            </a:r>
            <a:r>
              <a:rPr lang="en-US" dirty="0">
                <a:solidFill>
                  <a:srgbClr val="FF0000"/>
                </a:solidFill>
              </a:rPr>
              <a:t>not surprising to see the name so often in this book, where the theme of God's justice is primary and even called</a:t>
            </a:r>
          </a:p>
        </p:txBody>
      </p:sp>
      <p:sp>
        <p:nvSpPr>
          <p:cNvPr id="3" name="TextBox 2"/>
          <p:cNvSpPr txBox="1"/>
          <p:nvPr/>
        </p:nvSpPr>
        <p:spPr>
          <a:xfrm>
            <a:off x="381000" y="0"/>
            <a:ext cx="3498715" cy="369332"/>
          </a:xfrm>
          <a:prstGeom prst="rect">
            <a:avLst/>
          </a:prstGeom>
          <a:noFill/>
        </p:spPr>
        <p:txBody>
          <a:bodyPr wrap="none" rtlCol="0">
            <a:spAutoFit/>
          </a:bodyPr>
          <a:lstStyle/>
          <a:p>
            <a:r>
              <a:rPr lang="en-US" dirty="0"/>
              <a:t>NET Bible footnote on Genesis 17:1</a:t>
            </a:r>
          </a:p>
        </p:txBody>
      </p:sp>
    </p:spTree>
    <p:extLst>
      <p:ext uri="{BB962C8B-B14F-4D97-AF65-F5344CB8AC3E}">
        <p14:creationId xmlns:p14="http://schemas.microsoft.com/office/powerpoint/2010/main" val="2016371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8458200" cy="2862322"/>
          </a:xfrm>
          <a:prstGeom prst="rect">
            <a:avLst/>
          </a:prstGeom>
          <a:noFill/>
          <a:ln>
            <a:solidFill>
              <a:schemeClr val="tx1"/>
            </a:solidFill>
          </a:ln>
        </p:spPr>
        <p:txBody>
          <a:bodyPr wrap="square" rtlCol="0">
            <a:spAutoFit/>
          </a:bodyPr>
          <a:lstStyle/>
          <a:p>
            <a:r>
              <a:rPr lang="en-US" dirty="0">
                <a:solidFill>
                  <a:srgbClr val="FF0000"/>
                </a:solidFill>
              </a:rPr>
              <a:t>into question (24:1; 27:2). </a:t>
            </a:r>
            <a:r>
              <a:rPr lang="en-US" dirty="0">
                <a:solidFill>
                  <a:srgbClr val="009900"/>
                </a:solidFill>
              </a:rPr>
              <a:t>The most likely proposal is that the name means "God, the one of the mountain"</a:t>
            </a:r>
            <a:r>
              <a:rPr lang="en-US" dirty="0"/>
              <a:t> (an Akkadian cognate means "mountain," to which the Hebrew </a:t>
            </a:r>
            <a:r>
              <a:rPr lang="he-IL" dirty="0"/>
              <a:t>שַׁד</a:t>
            </a:r>
            <a:r>
              <a:rPr lang="en-US" dirty="0"/>
              <a:t>, </a:t>
            </a:r>
            <a:r>
              <a:rPr lang="en-US" i="1" dirty="0"/>
              <a:t>shad</a:t>
            </a:r>
            <a:r>
              <a:rPr lang="en-US" dirty="0"/>
              <a:t>, "breast"</a:t>
            </a:r>
            <a:r>
              <a:rPr lang="he-IL" dirty="0"/>
              <a:t>[</a:t>
            </a:r>
            <a:r>
              <a:rPr lang="en-US" dirty="0"/>
              <a:t> is probably related</a:t>
            </a:r>
            <a:r>
              <a:rPr lang="he-IL" dirty="0"/>
              <a:t>(</a:t>
            </a:r>
            <a:r>
              <a:rPr lang="en-US" dirty="0"/>
              <a:t>. For a discussion of proposed derivations see T. N. D. </a:t>
            </a:r>
            <a:r>
              <a:rPr lang="en-US" dirty="0" err="1"/>
              <a:t>Mettinger</a:t>
            </a:r>
            <a:r>
              <a:rPr lang="en-US" dirty="0"/>
              <a:t>, </a:t>
            </a:r>
            <a:r>
              <a:rPr lang="en-US" i="1" dirty="0"/>
              <a:t>In Search of God</a:t>
            </a:r>
            <a:r>
              <a:rPr lang="en-US" dirty="0"/>
              <a:t>, 70–71. The name may originally have depicted God as the sovereign judge who, in Canaanite style, ruled from a sacred mountain. Isa 14:13 and </a:t>
            </a:r>
            <a:r>
              <a:rPr lang="en-US" dirty="0" err="1"/>
              <a:t>Ezek</a:t>
            </a:r>
            <a:r>
              <a:rPr lang="en-US" dirty="0"/>
              <a:t> 28:14, 16 associate such a mountain with God, while Ps 48:2 refers to Zion as "</a:t>
            </a:r>
            <a:r>
              <a:rPr lang="en-US" dirty="0" err="1"/>
              <a:t>Zaphon</a:t>
            </a:r>
            <a:r>
              <a:rPr lang="en-US" dirty="0"/>
              <a:t>," the Canaanite Olympus from which the high god El ruled. (In Isa 14 the Canaanite god El may be in view. Note that Isaiah pictures pagan kings as taunting the king of Babylon, suggesting that pagan mythology may provide the background for the language and imagery.)</a:t>
            </a:r>
          </a:p>
        </p:txBody>
      </p:sp>
      <p:sp>
        <p:nvSpPr>
          <p:cNvPr id="3" name="TextBox 2"/>
          <p:cNvSpPr txBox="1"/>
          <p:nvPr/>
        </p:nvSpPr>
        <p:spPr>
          <a:xfrm>
            <a:off x="381000" y="0"/>
            <a:ext cx="3498715" cy="369332"/>
          </a:xfrm>
          <a:prstGeom prst="rect">
            <a:avLst/>
          </a:prstGeom>
          <a:noFill/>
        </p:spPr>
        <p:txBody>
          <a:bodyPr wrap="none" rtlCol="0">
            <a:spAutoFit/>
          </a:bodyPr>
          <a:lstStyle/>
          <a:p>
            <a:r>
              <a:rPr lang="en-US" dirty="0"/>
              <a:t>NET Bible footnote on Genesis 17:1</a:t>
            </a:r>
          </a:p>
        </p:txBody>
      </p:sp>
    </p:spTree>
    <p:extLst>
      <p:ext uri="{BB962C8B-B14F-4D97-AF65-F5344CB8AC3E}">
        <p14:creationId xmlns:p14="http://schemas.microsoft.com/office/powerpoint/2010/main" val="6333840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76800" y="228600"/>
            <a:ext cx="39624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וַיְהִ֣י אַבְרָ֔ם בֶּן־תִּשְׁעִ֥ים שָׁנָ֖ה וְתֵ֣שַׁע שָׁנִ֑ים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וַיֵּרָ֨א יְהוָ֜ה אֶל־אַבְרָ֗ם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וַיֹּ֤אמֶר אֵלָיו֙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אֲנִי־אֵ֣ל שַׁדַּ֔י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a:t>
            </a:r>
            <a:r>
              <a:rPr lang="he-IL" sz="2000" dirty="0">
                <a:solidFill>
                  <a:srgbClr val="008000"/>
                </a:solidFill>
                <a:latin typeface="SBL Hebrew" pitchFamily="2" charset="-79"/>
                <a:cs typeface="SBL Hebrew" pitchFamily="2" charset="-79"/>
              </a:rPr>
              <a:t>הִתְהַלֵּ֥ךְ</a:t>
            </a:r>
            <a:r>
              <a:rPr lang="he-IL" sz="2000" dirty="0">
                <a:latin typeface="SBL Hebrew" pitchFamily="2" charset="-79"/>
                <a:cs typeface="SBL Hebrew" pitchFamily="2" charset="-79"/>
              </a:rPr>
              <a:t> לְפָנַ֖י וֶ</a:t>
            </a:r>
            <a:r>
              <a:rPr lang="he-IL" sz="2000" dirty="0">
                <a:solidFill>
                  <a:srgbClr val="008000"/>
                </a:solidFill>
                <a:latin typeface="SBL Hebrew" pitchFamily="2" charset="-79"/>
                <a:cs typeface="SBL Hebrew" pitchFamily="2" charset="-79"/>
              </a:rPr>
              <a:t>הְיֵ֥ה</a:t>
            </a:r>
            <a:r>
              <a:rPr lang="he-IL" sz="2000" dirty="0">
                <a:latin typeface="SBL Hebrew" pitchFamily="2" charset="-79"/>
                <a:cs typeface="SBL Hebrew" pitchFamily="2" charset="-79"/>
              </a:rPr>
              <a:t> תָמִֽים׃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a:t>
            </a:r>
            <a:r>
              <a:rPr lang="he-IL" sz="2000" dirty="0">
                <a:solidFill>
                  <a:srgbClr val="FF00FF"/>
                </a:solidFill>
                <a:latin typeface="SBL Hebrew" pitchFamily="2" charset="-79"/>
                <a:cs typeface="SBL Hebrew" pitchFamily="2" charset="-79"/>
              </a:rPr>
              <a:t>אֶתְּנָ֥ה</a:t>
            </a:r>
            <a:r>
              <a:rPr lang="he-IL" sz="2000" dirty="0">
                <a:latin typeface="SBL Hebrew" pitchFamily="2" charset="-79"/>
                <a:cs typeface="SBL Hebrew" pitchFamily="2" charset="-79"/>
              </a:rPr>
              <a:t> בְרִיתִ֖י בֵּינִ֣י וּבֵינֶ֑ךָ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a:t>
            </a:r>
            <a:r>
              <a:rPr lang="he-IL" sz="2000" dirty="0">
                <a:solidFill>
                  <a:srgbClr val="FF00FF"/>
                </a:solidFill>
                <a:latin typeface="SBL Hebrew" pitchFamily="2" charset="-79"/>
                <a:cs typeface="SBL Hebrew" pitchFamily="2" charset="-79"/>
              </a:rPr>
              <a:t>אַרְבֶּ֥ה</a:t>
            </a:r>
            <a:r>
              <a:rPr lang="he-IL" sz="2000" dirty="0">
                <a:latin typeface="SBL Hebrew" pitchFamily="2" charset="-79"/>
                <a:cs typeface="SBL Hebrew" pitchFamily="2" charset="-79"/>
              </a:rPr>
              <a:t> אוֹתְךָ֖ בִּמְאֹ֥ד מְאֹֽד׃ </a:t>
            </a:r>
            <a:endParaRPr lang="en-US"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endParaRPr lang="en-US"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וַיִּפֹּ֥ל אַבְרָ֖ם עַל־פָּנָ֑יו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וַיְדַבֵּ֥ר אִתּ֛וֹ אֱלֹהִ֖ים לֵאמֹֽר׃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אֲנִ֕י הִנֵּ֥ה בְרִיתִ֖י אִתָּ֑ךְ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וְהָיִ֕יתָ לְאַ֖ב הֲמ֥וֹן גּוֹיִֽם׃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וְלֹא־יִקָּרֵ֥א ע֛וֹד אֶת־שִׁמְךָ֖ אַבְרָ֑ם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וְהָיָ֤ה שִׁמְךָ֙ אַבְרָהָ֔ם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כִּ֛י אַב־הֲמ֥וֹן גּוֹיִ֖ם נְתַתִּֽיךָ׃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648200" cy="6553200"/>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וְהִפְרֵתִ֤י אֹֽתְךָ֙ בִּמְאֹ֣ד מְאֹ֔ד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וּנְתַתִּ֖יךָ לְגוֹיִ֑ם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וּמְלָכִ֖ים מִמְּךָ֥ יֵצֵֽאוּ׃ </a:t>
            </a:r>
          </a:p>
          <a:p>
            <a:pPr marL="0" indent="0" algn="r" defTabSz="457200" rtl="1">
              <a:buNone/>
              <a:tabLst>
                <a:tab pos="231775" algn="r"/>
                <a:tab pos="461963" algn="r"/>
                <a:tab pos="682625" algn="r"/>
                <a:tab pos="914400" algn="r"/>
              </a:tabLst>
            </a:pPr>
            <a:endParaRPr lang="he-IL"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וַהֲקִמֹתִ֨י אֶת־בְּרִיתִ֜י בֵּינִ֣י וּבֵינֶ֗ךָ וּבֵ֨ין זַרְעֲךָ֧ אַחֲרֶ֛יךָ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a:t>
            </a:r>
            <a:r>
              <a:rPr lang="en-US" sz="2000" dirty="0">
                <a:latin typeface="SBL Hebrew" pitchFamily="2" charset="-79"/>
                <a:cs typeface="SBL Hebrew" pitchFamily="2" charset="-79"/>
              </a:rPr>
              <a:t>		</a:t>
            </a:r>
            <a:r>
              <a:rPr lang="he-IL" sz="2000" dirty="0">
                <a:latin typeface="SBL Hebrew" pitchFamily="2" charset="-79"/>
                <a:cs typeface="SBL Hebrew" pitchFamily="2" charset="-79"/>
              </a:rPr>
              <a:t>לְדֹרֹתָ֖ם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לִבְרִ֣ית עוֹלָ֑ם </a:t>
            </a: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	לִהְי֤וֹת לְךָ֙ לֵֽאלֹהִ֔ים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וּֽלְזַרְעֲךָ֖ אַחֲרֶֽיךָ׃ </a:t>
            </a:r>
          </a:p>
          <a:p>
            <a:pPr marL="0" indent="0" algn="r" defTabSz="457200" rtl="1">
              <a:buNone/>
              <a:tabLst>
                <a:tab pos="231775" algn="r"/>
                <a:tab pos="461963" algn="r"/>
                <a:tab pos="682625" algn="r"/>
                <a:tab pos="914400" algn="r"/>
              </a:tabLst>
            </a:pP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וְנָתַתִּ֣י לְ֠ךָ וּלְזַרְעֲךָ֨ אַחֲרֶ֜יךָ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אֵ֣ת ׀ אֶ֣רֶץ מְגֻרֶ֗יךָ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אֵ֚ת כָּל־אֶ֣רֶץ כְּנַ֔עַן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לַאֲחֻזַּ֖ת עוֹלָ֑ם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וְהָיִ֥יתִי לָהֶ֖ם לֵאלֹהִֽים׃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וַיֹּ֤אמֶר אֱלֹהִים֙ אֶל־אַבְרָהָ֔ם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וְאַתָּ֖ה אֶת־בְּרִיתִ֣י תִשְׁמֹ֑ר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אַתָּ֛ה וְזַרְעֲךָ֥ אַֽחֲרֶ֖יךָ לְדֹרֹתָֽם׃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a:t>Genesis 17:1-9</a:t>
            </a:r>
          </a:p>
        </p:txBody>
      </p:sp>
      <p:sp>
        <p:nvSpPr>
          <p:cNvPr id="6" name="TextBox 5"/>
          <p:cNvSpPr txBox="1"/>
          <p:nvPr/>
        </p:nvSpPr>
        <p:spPr>
          <a:xfrm>
            <a:off x="8763000" y="288888"/>
            <a:ext cx="263214" cy="276999"/>
          </a:xfrm>
          <a:prstGeom prst="rect">
            <a:avLst/>
          </a:prstGeom>
          <a:noFill/>
        </p:spPr>
        <p:txBody>
          <a:bodyPr wrap="none" rtlCol="0">
            <a:spAutoFit/>
          </a:bodyPr>
          <a:lstStyle/>
          <a:p>
            <a:r>
              <a:rPr lang="en-US" sz="1200" dirty="0"/>
              <a:t>1</a:t>
            </a:r>
          </a:p>
        </p:txBody>
      </p:sp>
      <p:sp>
        <p:nvSpPr>
          <p:cNvPr id="7" name="TextBox 6"/>
          <p:cNvSpPr txBox="1"/>
          <p:nvPr/>
        </p:nvSpPr>
        <p:spPr>
          <a:xfrm>
            <a:off x="8763000" y="2468544"/>
            <a:ext cx="263214" cy="276999"/>
          </a:xfrm>
          <a:prstGeom prst="rect">
            <a:avLst/>
          </a:prstGeom>
          <a:noFill/>
        </p:spPr>
        <p:txBody>
          <a:bodyPr wrap="none" rtlCol="0">
            <a:spAutoFit/>
          </a:bodyPr>
          <a:lstStyle/>
          <a:p>
            <a:r>
              <a:rPr lang="en-US" sz="1200" dirty="0"/>
              <a:t>2</a:t>
            </a:r>
          </a:p>
        </p:txBody>
      </p:sp>
      <p:sp>
        <p:nvSpPr>
          <p:cNvPr id="8" name="TextBox 7"/>
          <p:cNvSpPr txBox="1"/>
          <p:nvPr/>
        </p:nvSpPr>
        <p:spPr>
          <a:xfrm>
            <a:off x="8763000" y="3555440"/>
            <a:ext cx="263214" cy="276999"/>
          </a:xfrm>
          <a:prstGeom prst="rect">
            <a:avLst/>
          </a:prstGeom>
          <a:noFill/>
        </p:spPr>
        <p:txBody>
          <a:bodyPr wrap="none" rtlCol="0">
            <a:spAutoFit/>
          </a:bodyPr>
          <a:lstStyle/>
          <a:p>
            <a:r>
              <a:rPr lang="en-US" sz="1200" dirty="0"/>
              <a:t>3</a:t>
            </a:r>
          </a:p>
        </p:txBody>
      </p:sp>
      <p:sp>
        <p:nvSpPr>
          <p:cNvPr id="9" name="TextBox 8"/>
          <p:cNvSpPr txBox="1"/>
          <p:nvPr/>
        </p:nvSpPr>
        <p:spPr>
          <a:xfrm>
            <a:off x="8763000" y="4648200"/>
            <a:ext cx="263214" cy="276999"/>
          </a:xfrm>
          <a:prstGeom prst="rect">
            <a:avLst/>
          </a:prstGeom>
          <a:noFill/>
        </p:spPr>
        <p:txBody>
          <a:bodyPr wrap="none" rtlCol="0">
            <a:spAutoFit/>
          </a:bodyPr>
          <a:lstStyle/>
          <a:p>
            <a:r>
              <a:rPr lang="en-US" sz="1200" dirty="0"/>
              <a:t>4</a:t>
            </a:r>
          </a:p>
        </p:txBody>
      </p:sp>
      <p:sp>
        <p:nvSpPr>
          <p:cNvPr id="10" name="TextBox 9"/>
          <p:cNvSpPr txBox="1"/>
          <p:nvPr/>
        </p:nvSpPr>
        <p:spPr>
          <a:xfrm>
            <a:off x="8763000" y="5715000"/>
            <a:ext cx="263214" cy="276999"/>
          </a:xfrm>
          <a:prstGeom prst="rect">
            <a:avLst/>
          </a:prstGeom>
          <a:noFill/>
        </p:spPr>
        <p:txBody>
          <a:bodyPr wrap="none" rtlCol="0">
            <a:spAutoFit/>
          </a:bodyPr>
          <a:lstStyle/>
          <a:p>
            <a:r>
              <a:rPr lang="en-US" sz="1200" dirty="0"/>
              <a:t>5</a:t>
            </a:r>
          </a:p>
        </p:txBody>
      </p:sp>
      <p:sp>
        <p:nvSpPr>
          <p:cNvPr id="11" name="TextBox 10"/>
          <p:cNvSpPr txBox="1"/>
          <p:nvPr/>
        </p:nvSpPr>
        <p:spPr>
          <a:xfrm>
            <a:off x="4648200" y="268792"/>
            <a:ext cx="263214" cy="276999"/>
          </a:xfrm>
          <a:prstGeom prst="rect">
            <a:avLst/>
          </a:prstGeom>
          <a:noFill/>
        </p:spPr>
        <p:txBody>
          <a:bodyPr wrap="none" rtlCol="0">
            <a:spAutoFit/>
          </a:bodyPr>
          <a:lstStyle/>
          <a:p>
            <a:r>
              <a:rPr lang="en-US" sz="1200" dirty="0"/>
              <a:t>6</a:t>
            </a:r>
          </a:p>
        </p:txBody>
      </p:sp>
      <p:sp>
        <p:nvSpPr>
          <p:cNvPr id="12" name="TextBox 11"/>
          <p:cNvSpPr txBox="1"/>
          <p:nvPr/>
        </p:nvSpPr>
        <p:spPr>
          <a:xfrm>
            <a:off x="4648200" y="1600200"/>
            <a:ext cx="263214" cy="276999"/>
          </a:xfrm>
          <a:prstGeom prst="rect">
            <a:avLst/>
          </a:prstGeom>
          <a:noFill/>
        </p:spPr>
        <p:txBody>
          <a:bodyPr wrap="none" rtlCol="0">
            <a:spAutoFit/>
          </a:bodyPr>
          <a:lstStyle/>
          <a:p>
            <a:r>
              <a:rPr lang="en-US" sz="1200" dirty="0"/>
              <a:t>7</a:t>
            </a:r>
          </a:p>
        </p:txBody>
      </p:sp>
      <p:sp>
        <p:nvSpPr>
          <p:cNvPr id="13" name="TextBox 12"/>
          <p:cNvSpPr txBox="1"/>
          <p:nvPr/>
        </p:nvSpPr>
        <p:spPr>
          <a:xfrm>
            <a:off x="4648200" y="3605680"/>
            <a:ext cx="263214" cy="276999"/>
          </a:xfrm>
          <a:prstGeom prst="rect">
            <a:avLst/>
          </a:prstGeom>
          <a:noFill/>
        </p:spPr>
        <p:txBody>
          <a:bodyPr wrap="none" rtlCol="0">
            <a:spAutoFit/>
          </a:bodyPr>
          <a:lstStyle/>
          <a:p>
            <a:r>
              <a:rPr lang="en-US" sz="1200" dirty="0"/>
              <a:t>8</a:t>
            </a:r>
          </a:p>
        </p:txBody>
      </p:sp>
      <p:sp>
        <p:nvSpPr>
          <p:cNvPr id="16" name="TextBox 15"/>
          <p:cNvSpPr txBox="1"/>
          <p:nvPr/>
        </p:nvSpPr>
        <p:spPr>
          <a:xfrm>
            <a:off x="4648200" y="5277896"/>
            <a:ext cx="263214" cy="276999"/>
          </a:xfrm>
          <a:prstGeom prst="rect">
            <a:avLst/>
          </a:prstGeom>
          <a:noFill/>
        </p:spPr>
        <p:txBody>
          <a:bodyPr wrap="none" rtlCol="0">
            <a:spAutoFit/>
          </a:bodyPr>
          <a:lstStyle/>
          <a:p>
            <a:r>
              <a:rPr lang="en-US" sz="1200" dirty="0"/>
              <a:t>9</a:t>
            </a:r>
          </a:p>
        </p:txBody>
      </p:sp>
    </p:spTree>
    <p:extLst>
      <p:ext uri="{BB962C8B-B14F-4D97-AF65-F5344CB8AC3E}">
        <p14:creationId xmlns:p14="http://schemas.microsoft.com/office/powerpoint/2010/main" val="1672990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8458200" cy="1200329"/>
          </a:xfrm>
          <a:prstGeom prst="rect">
            <a:avLst/>
          </a:prstGeom>
          <a:noFill/>
          <a:ln>
            <a:solidFill>
              <a:schemeClr val="tx1"/>
            </a:solidFill>
          </a:ln>
        </p:spPr>
        <p:txBody>
          <a:bodyPr wrap="square" rtlCol="0">
            <a:spAutoFit/>
          </a:bodyPr>
          <a:lstStyle/>
          <a:p>
            <a:r>
              <a:rPr lang="en-US" b="1" dirty="0"/>
              <a:t>RULE</a:t>
            </a:r>
            <a:r>
              <a:rPr lang="en-US" dirty="0"/>
              <a:t>: </a:t>
            </a:r>
            <a:r>
              <a:rPr lang="en-US" dirty="0" err="1"/>
              <a:t>Cohortatives</a:t>
            </a:r>
            <a:r>
              <a:rPr lang="en-US" dirty="0"/>
              <a:t> in a series often follow one or more imperatives giving the </a:t>
            </a:r>
            <a:r>
              <a:rPr lang="en-US" dirty="0">
                <a:solidFill>
                  <a:srgbClr val="FF00FF"/>
                </a:solidFill>
              </a:rPr>
              <a:t>purpose(s</a:t>
            </a:r>
            <a:r>
              <a:rPr lang="en-US" dirty="0"/>
              <a:t>) of the imperatives. In this case the </a:t>
            </a:r>
            <a:r>
              <a:rPr lang="en-US" i="1" dirty="0" err="1"/>
              <a:t>vavs</a:t>
            </a:r>
            <a:r>
              <a:rPr lang="en-US" dirty="0"/>
              <a:t> have the sense of </a:t>
            </a:r>
            <a:r>
              <a:rPr lang="en-US" dirty="0">
                <a:solidFill>
                  <a:srgbClr val="FF00FF"/>
                </a:solidFill>
              </a:rPr>
              <a:t>so</a:t>
            </a:r>
            <a:r>
              <a:rPr lang="en-US" dirty="0"/>
              <a:t>, as in … </a:t>
            </a:r>
            <a:r>
              <a:rPr lang="en-US" i="1" dirty="0">
                <a:solidFill>
                  <a:srgbClr val="FF00FF"/>
                </a:solidFill>
              </a:rPr>
              <a:t>so I may </a:t>
            </a:r>
            <a:r>
              <a:rPr lang="en-US" i="1" dirty="0"/>
              <a:t>give My covenant</a:t>
            </a:r>
            <a:r>
              <a:rPr lang="en-US" dirty="0"/>
              <a:t> …</a:t>
            </a:r>
          </a:p>
          <a:p>
            <a:r>
              <a:rPr lang="en-US" dirty="0"/>
              <a:t>(</a:t>
            </a:r>
            <a:r>
              <a:rPr lang="en-US" dirty="0" err="1"/>
              <a:t>Rocine</a:t>
            </a:r>
            <a:r>
              <a:rPr lang="en-US" dirty="0"/>
              <a:t> p. 301)</a:t>
            </a:r>
          </a:p>
        </p:txBody>
      </p:sp>
      <p:sp>
        <p:nvSpPr>
          <p:cNvPr id="3" name="TextBox 2"/>
          <p:cNvSpPr txBox="1"/>
          <p:nvPr/>
        </p:nvSpPr>
        <p:spPr>
          <a:xfrm>
            <a:off x="381000" y="0"/>
            <a:ext cx="4833439" cy="369332"/>
          </a:xfrm>
          <a:prstGeom prst="rect">
            <a:avLst/>
          </a:prstGeom>
          <a:noFill/>
        </p:spPr>
        <p:txBody>
          <a:bodyPr wrap="none" rtlCol="0">
            <a:spAutoFit/>
          </a:bodyPr>
          <a:lstStyle/>
          <a:p>
            <a:r>
              <a:rPr lang="en-US" dirty="0"/>
              <a:t>Imperative + </a:t>
            </a:r>
            <a:r>
              <a:rPr lang="en-US" dirty="0" err="1"/>
              <a:t>Cohortative</a:t>
            </a:r>
            <a:r>
              <a:rPr lang="en-US" dirty="0"/>
              <a:t> = purpose/consequence</a:t>
            </a:r>
          </a:p>
        </p:txBody>
      </p:sp>
      <p:sp>
        <p:nvSpPr>
          <p:cNvPr id="4" name="TextBox 3"/>
          <p:cNvSpPr txBox="1"/>
          <p:nvPr/>
        </p:nvSpPr>
        <p:spPr>
          <a:xfrm>
            <a:off x="381000" y="3048000"/>
            <a:ext cx="8458200" cy="2031325"/>
          </a:xfrm>
          <a:prstGeom prst="rect">
            <a:avLst/>
          </a:prstGeom>
          <a:noFill/>
          <a:ln>
            <a:solidFill>
              <a:schemeClr val="tx1"/>
            </a:solidFill>
          </a:ln>
        </p:spPr>
        <p:txBody>
          <a:bodyPr wrap="square" rtlCol="0">
            <a:spAutoFit/>
          </a:bodyPr>
          <a:lstStyle/>
          <a:p>
            <a:r>
              <a:rPr lang="en-US" baseline="30000" dirty="0"/>
              <a:t>7 </a:t>
            </a:r>
            <a:r>
              <a:rPr lang="en-US" b="1" dirty="0" err="1"/>
              <a:t>tn</a:t>
            </a:r>
            <a:r>
              <a:rPr lang="en-US" b="1" dirty="0"/>
              <a:t> </a:t>
            </a:r>
            <a:r>
              <a:rPr lang="en-US" dirty="0"/>
              <a:t>Following the imperative, the </a:t>
            </a:r>
            <a:r>
              <a:rPr lang="en-US" dirty="0" err="1"/>
              <a:t>cohortative</a:t>
            </a:r>
            <a:r>
              <a:rPr lang="en-US" dirty="0"/>
              <a:t> indicates </a:t>
            </a:r>
            <a:r>
              <a:rPr lang="en-US" dirty="0">
                <a:solidFill>
                  <a:srgbClr val="FF00FF"/>
                </a:solidFill>
              </a:rPr>
              <a:t>consequence</a:t>
            </a:r>
            <a:r>
              <a:rPr lang="en-US" dirty="0"/>
              <a:t>. If Abram is blameless, then the LORD will ratify the covenant. Earlier the LORD ratified part of his promise to Abram (see Gen 15:18–21), guaranteeing him that his descendants would live in the land. But the expanded form of the promise, which includes numerous descendants and eternal possession of the land, remains to be ratified. This expanded form of the promise is in view here (see vv. 2b, 4–8). See the note at Gen 15:18 and R. B. Chisholm, "Evidence from Genesis," </a:t>
            </a:r>
            <a:r>
              <a:rPr lang="en-US" i="1" dirty="0"/>
              <a:t>A Case for Premillennialism</a:t>
            </a:r>
            <a:r>
              <a:rPr lang="en-US" dirty="0"/>
              <a:t>, 35–54.</a:t>
            </a:r>
          </a:p>
        </p:txBody>
      </p:sp>
      <p:sp>
        <p:nvSpPr>
          <p:cNvPr id="5" name="TextBox 4"/>
          <p:cNvSpPr txBox="1"/>
          <p:nvPr/>
        </p:nvSpPr>
        <p:spPr>
          <a:xfrm>
            <a:off x="381000" y="2590800"/>
            <a:ext cx="3498715" cy="369332"/>
          </a:xfrm>
          <a:prstGeom prst="rect">
            <a:avLst/>
          </a:prstGeom>
          <a:noFill/>
        </p:spPr>
        <p:txBody>
          <a:bodyPr wrap="none" rtlCol="0">
            <a:spAutoFit/>
          </a:bodyPr>
          <a:lstStyle/>
          <a:p>
            <a:r>
              <a:rPr lang="en-US" dirty="0"/>
              <a:t>NET Bible footnote on Genesis 17:2</a:t>
            </a:r>
          </a:p>
        </p:txBody>
      </p:sp>
    </p:spTree>
    <p:extLst>
      <p:ext uri="{BB962C8B-B14F-4D97-AF65-F5344CB8AC3E}">
        <p14:creationId xmlns:p14="http://schemas.microsoft.com/office/powerpoint/2010/main" val="1279546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76800" y="228600"/>
            <a:ext cx="39624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וַיְהִ֣י אַבְרָ֔ם בֶּן־תִּשְׁעִ֥ים שָׁנָ֖ה וְתֵ֣שַׁע שָׁנִ֑ים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וַיֵּרָ֨א יְהוָ֜ה אֶל־אַבְרָ֗ם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וַיֹּ֤אמֶר אֵלָיו֙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אֲנִי־אֵ֣ל שַׁדַּ֔י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הִתְהַלֵּ֥ךְ לְפָנַ֖י וֶהְיֵ֥ה תָמִֽים׃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וְאֶתְּנָ֥ה בְרִיתִ֖י בֵּינִ֣י וּבֵינֶ֑ךָ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וְאַרְבֶּ֥ה אוֹתְךָ֖ בִּמְאֹ֥ד מְאֹֽד׃ </a:t>
            </a:r>
            <a:endParaRPr lang="en-US"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endParaRPr lang="en-US"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וַיִּפֹּ֥ל אַבְרָ֖ם עַל־פָּנָ֑יו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וַיְדַבֵּ֥ר אִתּ֛וֹ אֱלֹהִ֖ים לֵאמֹֽר׃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a:t>
            </a:r>
            <a:r>
              <a:rPr lang="he-IL" sz="2000" dirty="0">
                <a:solidFill>
                  <a:srgbClr val="FF0000"/>
                </a:solidFill>
                <a:latin typeface="SBL Hebrew" pitchFamily="2" charset="-79"/>
                <a:cs typeface="SBL Hebrew" pitchFamily="2" charset="-79"/>
              </a:rPr>
              <a:t>אֲנִ֕י</a:t>
            </a:r>
            <a:r>
              <a:rPr lang="he-IL" sz="2000" dirty="0">
                <a:latin typeface="SBL Hebrew" pitchFamily="2" charset="-79"/>
                <a:cs typeface="SBL Hebrew" pitchFamily="2" charset="-79"/>
              </a:rPr>
              <a:t> הִנֵּ֥ה בְרִיתִ֖י אִתָּ֑ךְ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וְהָיִ֕יתָ לְאַ֖ב הֲמ֥וֹן גּוֹיִֽם׃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וְלֹא־יִקָּרֵ֥א ע֛וֹד אֶת־שִׁמְךָ֖ אַבְרָ֑ם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וְהָיָ֤ה שִׁמְךָ֙ אַבְרָהָ֔ם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כִּ֛י אַב־הֲמ֥וֹן גּוֹיִ֖ם נְתַתִּֽיךָ׃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648200" cy="6553200"/>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וְהִפְרֵתִ֤י אֹֽתְךָ֙ בִּמְאֹ֣ד מְאֹ֔ד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וּנְתַתִּ֖יךָ לְגוֹיִ֑ם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וּמְלָכִ֖ים מִמְּךָ֥ יֵצֵֽאוּ׃ </a:t>
            </a:r>
          </a:p>
          <a:p>
            <a:pPr marL="0" indent="0" algn="r" defTabSz="457200" rtl="1">
              <a:buNone/>
              <a:tabLst>
                <a:tab pos="231775" algn="r"/>
                <a:tab pos="461963" algn="r"/>
                <a:tab pos="682625" algn="r"/>
                <a:tab pos="914400" algn="r"/>
              </a:tabLst>
            </a:pPr>
            <a:endParaRPr lang="he-IL"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וַהֲקִמֹתִ֨י אֶת־בְּרִיתִ֜י בֵּינִ֣י וּבֵינֶ֗ךָ וּבֵ֨ין זַרְעֲךָ֧ אַחֲרֶ֛יךָ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a:t>
            </a:r>
            <a:r>
              <a:rPr lang="en-US" sz="2000" dirty="0">
                <a:latin typeface="SBL Hebrew" pitchFamily="2" charset="-79"/>
                <a:cs typeface="SBL Hebrew" pitchFamily="2" charset="-79"/>
              </a:rPr>
              <a:t>		</a:t>
            </a:r>
            <a:r>
              <a:rPr lang="he-IL" sz="2000" dirty="0">
                <a:latin typeface="SBL Hebrew" pitchFamily="2" charset="-79"/>
                <a:cs typeface="SBL Hebrew" pitchFamily="2" charset="-79"/>
              </a:rPr>
              <a:t>לְדֹרֹתָ֖ם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לִבְרִ֣ית עוֹלָ֑ם </a:t>
            </a: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	לִהְי֤וֹת לְךָ֙ לֵֽאלֹהִ֔ים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וּֽלְזַרְעֲךָ֖ אַחֲרֶֽיךָ׃ </a:t>
            </a:r>
          </a:p>
          <a:p>
            <a:pPr marL="0" indent="0" algn="r" defTabSz="457200" rtl="1">
              <a:buNone/>
              <a:tabLst>
                <a:tab pos="231775" algn="r"/>
                <a:tab pos="461963" algn="r"/>
                <a:tab pos="682625" algn="r"/>
                <a:tab pos="914400" algn="r"/>
              </a:tabLst>
            </a:pP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וְנָתַתִּ֣י לְ֠ךָ וּלְזַרְעֲךָ֨ אַחֲרֶ֜יךָ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אֵ֣ת ׀ אֶ֣רֶץ מְגֻרֶ֗יךָ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אֵ֚ת כָּל־אֶ֣רֶץ כְּנַ֔עַן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לַאֲחֻזַּ֖ת עוֹלָ֑ם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וְהָיִ֥יתִי לָהֶ֖ם לֵאלֹהִֽים׃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וַיֹּ֤אמֶר אֱלֹהִים֙ אֶל־אַבְרָהָ֔ם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וְאַתָּ֖ה אֶת־בְּרִיתִ֣י תִשְׁמֹ֑ר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אַתָּ֛ה וְזַרְעֲךָ֥ אַֽחֲרֶ֖יךָ לְדֹרֹתָֽם׃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a:t>Genesis 17:1-9</a:t>
            </a:r>
          </a:p>
        </p:txBody>
      </p:sp>
      <p:sp>
        <p:nvSpPr>
          <p:cNvPr id="6" name="TextBox 5"/>
          <p:cNvSpPr txBox="1"/>
          <p:nvPr/>
        </p:nvSpPr>
        <p:spPr>
          <a:xfrm>
            <a:off x="8763000" y="288888"/>
            <a:ext cx="263214" cy="276999"/>
          </a:xfrm>
          <a:prstGeom prst="rect">
            <a:avLst/>
          </a:prstGeom>
          <a:noFill/>
        </p:spPr>
        <p:txBody>
          <a:bodyPr wrap="none" rtlCol="0">
            <a:spAutoFit/>
          </a:bodyPr>
          <a:lstStyle/>
          <a:p>
            <a:r>
              <a:rPr lang="en-US" sz="1200" dirty="0"/>
              <a:t>1</a:t>
            </a:r>
          </a:p>
        </p:txBody>
      </p:sp>
      <p:sp>
        <p:nvSpPr>
          <p:cNvPr id="7" name="TextBox 6"/>
          <p:cNvSpPr txBox="1"/>
          <p:nvPr/>
        </p:nvSpPr>
        <p:spPr>
          <a:xfrm>
            <a:off x="8763000" y="2468544"/>
            <a:ext cx="263214" cy="276999"/>
          </a:xfrm>
          <a:prstGeom prst="rect">
            <a:avLst/>
          </a:prstGeom>
          <a:noFill/>
        </p:spPr>
        <p:txBody>
          <a:bodyPr wrap="none" rtlCol="0">
            <a:spAutoFit/>
          </a:bodyPr>
          <a:lstStyle/>
          <a:p>
            <a:r>
              <a:rPr lang="en-US" sz="1200" dirty="0"/>
              <a:t>2</a:t>
            </a:r>
          </a:p>
        </p:txBody>
      </p:sp>
      <p:sp>
        <p:nvSpPr>
          <p:cNvPr id="8" name="TextBox 7"/>
          <p:cNvSpPr txBox="1"/>
          <p:nvPr/>
        </p:nvSpPr>
        <p:spPr>
          <a:xfrm>
            <a:off x="8763000" y="3555440"/>
            <a:ext cx="263214" cy="276999"/>
          </a:xfrm>
          <a:prstGeom prst="rect">
            <a:avLst/>
          </a:prstGeom>
          <a:noFill/>
        </p:spPr>
        <p:txBody>
          <a:bodyPr wrap="none" rtlCol="0">
            <a:spAutoFit/>
          </a:bodyPr>
          <a:lstStyle/>
          <a:p>
            <a:r>
              <a:rPr lang="en-US" sz="1200" dirty="0"/>
              <a:t>3</a:t>
            </a:r>
          </a:p>
        </p:txBody>
      </p:sp>
      <p:sp>
        <p:nvSpPr>
          <p:cNvPr id="9" name="TextBox 8"/>
          <p:cNvSpPr txBox="1"/>
          <p:nvPr/>
        </p:nvSpPr>
        <p:spPr>
          <a:xfrm>
            <a:off x="8763000" y="4648200"/>
            <a:ext cx="263214" cy="276999"/>
          </a:xfrm>
          <a:prstGeom prst="rect">
            <a:avLst/>
          </a:prstGeom>
          <a:noFill/>
        </p:spPr>
        <p:txBody>
          <a:bodyPr wrap="none" rtlCol="0">
            <a:spAutoFit/>
          </a:bodyPr>
          <a:lstStyle/>
          <a:p>
            <a:r>
              <a:rPr lang="en-US" sz="1200" dirty="0"/>
              <a:t>4</a:t>
            </a:r>
          </a:p>
        </p:txBody>
      </p:sp>
      <p:sp>
        <p:nvSpPr>
          <p:cNvPr id="10" name="TextBox 9"/>
          <p:cNvSpPr txBox="1"/>
          <p:nvPr/>
        </p:nvSpPr>
        <p:spPr>
          <a:xfrm>
            <a:off x="8763000" y="5715000"/>
            <a:ext cx="263214" cy="276999"/>
          </a:xfrm>
          <a:prstGeom prst="rect">
            <a:avLst/>
          </a:prstGeom>
          <a:noFill/>
        </p:spPr>
        <p:txBody>
          <a:bodyPr wrap="none" rtlCol="0">
            <a:spAutoFit/>
          </a:bodyPr>
          <a:lstStyle/>
          <a:p>
            <a:r>
              <a:rPr lang="en-US" sz="1200" dirty="0"/>
              <a:t>5</a:t>
            </a:r>
          </a:p>
        </p:txBody>
      </p:sp>
      <p:sp>
        <p:nvSpPr>
          <p:cNvPr id="11" name="TextBox 10"/>
          <p:cNvSpPr txBox="1"/>
          <p:nvPr/>
        </p:nvSpPr>
        <p:spPr>
          <a:xfrm>
            <a:off x="4648200" y="268792"/>
            <a:ext cx="263214" cy="276999"/>
          </a:xfrm>
          <a:prstGeom prst="rect">
            <a:avLst/>
          </a:prstGeom>
          <a:noFill/>
        </p:spPr>
        <p:txBody>
          <a:bodyPr wrap="none" rtlCol="0">
            <a:spAutoFit/>
          </a:bodyPr>
          <a:lstStyle/>
          <a:p>
            <a:r>
              <a:rPr lang="en-US" sz="1200" dirty="0"/>
              <a:t>6</a:t>
            </a:r>
          </a:p>
        </p:txBody>
      </p:sp>
      <p:sp>
        <p:nvSpPr>
          <p:cNvPr id="12" name="TextBox 11"/>
          <p:cNvSpPr txBox="1"/>
          <p:nvPr/>
        </p:nvSpPr>
        <p:spPr>
          <a:xfrm>
            <a:off x="4648200" y="1600200"/>
            <a:ext cx="263214" cy="276999"/>
          </a:xfrm>
          <a:prstGeom prst="rect">
            <a:avLst/>
          </a:prstGeom>
          <a:noFill/>
        </p:spPr>
        <p:txBody>
          <a:bodyPr wrap="none" rtlCol="0">
            <a:spAutoFit/>
          </a:bodyPr>
          <a:lstStyle/>
          <a:p>
            <a:r>
              <a:rPr lang="en-US" sz="1200" dirty="0"/>
              <a:t>7</a:t>
            </a:r>
          </a:p>
        </p:txBody>
      </p:sp>
      <p:sp>
        <p:nvSpPr>
          <p:cNvPr id="13" name="TextBox 12"/>
          <p:cNvSpPr txBox="1"/>
          <p:nvPr/>
        </p:nvSpPr>
        <p:spPr>
          <a:xfrm>
            <a:off x="4648200" y="3605680"/>
            <a:ext cx="263214" cy="276999"/>
          </a:xfrm>
          <a:prstGeom prst="rect">
            <a:avLst/>
          </a:prstGeom>
          <a:noFill/>
        </p:spPr>
        <p:txBody>
          <a:bodyPr wrap="none" rtlCol="0">
            <a:spAutoFit/>
          </a:bodyPr>
          <a:lstStyle/>
          <a:p>
            <a:r>
              <a:rPr lang="en-US" sz="1200" dirty="0"/>
              <a:t>8</a:t>
            </a:r>
          </a:p>
        </p:txBody>
      </p:sp>
      <p:sp>
        <p:nvSpPr>
          <p:cNvPr id="16" name="TextBox 15"/>
          <p:cNvSpPr txBox="1"/>
          <p:nvPr/>
        </p:nvSpPr>
        <p:spPr>
          <a:xfrm>
            <a:off x="4648200" y="5277896"/>
            <a:ext cx="263214" cy="276999"/>
          </a:xfrm>
          <a:prstGeom prst="rect">
            <a:avLst/>
          </a:prstGeom>
          <a:noFill/>
        </p:spPr>
        <p:txBody>
          <a:bodyPr wrap="none" rtlCol="0">
            <a:spAutoFit/>
          </a:bodyPr>
          <a:lstStyle/>
          <a:p>
            <a:r>
              <a:rPr lang="en-US" sz="1200" dirty="0"/>
              <a:t>9</a:t>
            </a:r>
          </a:p>
        </p:txBody>
      </p:sp>
    </p:spTree>
    <p:extLst>
      <p:ext uri="{BB962C8B-B14F-4D97-AF65-F5344CB8AC3E}">
        <p14:creationId xmlns:p14="http://schemas.microsoft.com/office/powerpoint/2010/main" val="11993627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76800" y="228600"/>
            <a:ext cx="39624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וַיְהִ֣י אַבְרָ֔ם בֶּן־תִּשְׁעִ֥ים שָׁנָ֖ה וְתֵ֣שַׁע שָׁנִ֑ים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וַיֵּרָ֨א יְהוָ֜ה אֶל־אַבְרָ֗ם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וַיֹּ֤אמֶר אֵלָיו֙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אֲנִי־אֵ֣ל שַׁדַּ֔י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הִתְהַלֵּ֥ךְ לְפָנַ֖י וֶהְיֵ֥ה תָמִֽים׃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וְאֶתְּנָ֥ה בְרִיתִ֖י בֵּינִ֣י וּבֵינֶ֑ךָ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וְאַרְבֶּ֥ה אוֹתְךָ֖ בִּמְאֹ֥ד מְאֹֽד׃ </a:t>
            </a:r>
            <a:endParaRPr lang="en-US"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endParaRPr lang="en-US"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וַיִּפֹּ֥ל אַבְרָ֖ם עַל־פָּנָ֑יו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וַיְדַבֵּ֥ר אִתּ֛וֹ אֱלֹהִ֖ים לֵאמֹֽר׃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אֲנִ֕י הִנֵּ֥ה בְרִיתִ֖י אִתָּ֑ךְ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וְהָיִ֕יתָ </a:t>
            </a:r>
            <a:r>
              <a:rPr lang="he-IL" sz="2000" dirty="0">
                <a:solidFill>
                  <a:srgbClr val="FF00FF"/>
                </a:solidFill>
                <a:latin typeface="SBL Hebrew" pitchFamily="2" charset="-79"/>
                <a:cs typeface="SBL Hebrew" pitchFamily="2" charset="-79"/>
              </a:rPr>
              <a:t>לְ</a:t>
            </a:r>
            <a:r>
              <a:rPr lang="he-IL" sz="2000" dirty="0">
                <a:latin typeface="SBL Hebrew" pitchFamily="2" charset="-79"/>
                <a:cs typeface="SBL Hebrew" pitchFamily="2" charset="-79"/>
              </a:rPr>
              <a:t>אַ֖ב הֲמ֥וֹן גּוֹיִֽם׃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וְלֹא־יִקָּרֵ֥א ע֛וֹד אֶת־שִׁמְךָ֖ אַבְרָ֑ם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וְהָיָ֤ה שִׁמְךָ֙ אַבְרָהָ֔ם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כִּ֛י אַב־הֲמ֥וֹן גּוֹיִ֖ם נְתַתִּֽיךָ׃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648200" cy="6553200"/>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וְהִפְרֵתִ֤י אֹֽתְךָ֙ בִּמְאֹ֣ד מְאֹ֔ד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וּנְתַתִּ֖יךָ </a:t>
            </a:r>
            <a:r>
              <a:rPr lang="he-IL" sz="2000" dirty="0">
                <a:solidFill>
                  <a:srgbClr val="FF00FF"/>
                </a:solidFill>
                <a:latin typeface="SBL Hebrew" pitchFamily="2" charset="-79"/>
                <a:cs typeface="SBL Hebrew" pitchFamily="2" charset="-79"/>
              </a:rPr>
              <a:t>לְ</a:t>
            </a:r>
            <a:r>
              <a:rPr lang="he-IL" sz="2000" dirty="0">
                <a:latin typeface="SBL Hebrew" pitchFamily="2" charset="-79"/>
                <a:cs typeface="SBL Hebrew" pitchFamily="2" charset="-79"/>
              </a:rPr>
              <a:t>גוֹיִ֑ם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וּמְלָכִ֖ים מִמְּךָ֥ יֵצֵֽאוּ׃ </a:t>
            </a:r>
          </a:p>
          <a:p>
            <a:pPr marL="0" indent="0" algn="r" defTabSz="457200" rtl="1">
              <a:buNone/>
              <a:tabLst>
                <a:tab pos="231775" algn="r"/>
                <a:tab pos="461963" algn="r"/>
                <a:tab pos="682625" algn="r"/>
                <a:tab pos="914400" algn="r"/>
              </a:tabLst>
            </a:pPr>
            <a:endParaRPr lang="he-IL"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וַהֲקִמֹתִ֨י אֶת־בְּרִיתִ֜י בֵּינִ֣י וּבֵינֶ֗ךָ וּבֵ֨ין זַרְעֲךָ֧ אַחֲרֶ֛יךָ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a:t>
            </a:r>
            <a:r>
              <a:rPr lang="en-US" sz="2000" dirty="0">
                <a:latin typeface="SBL Hebrew" pitchFamily="2" charset="-79"/>
                <a:cs typeface="SBL Hebrew" pitchFamily="2" charset="-79"/>
              </a:rPr>
              <a:t>		</a:t>
            </a:r>
            <a:r>
              <a:rPr lang="he-IL" sz="2000" dirty="0">
                <a:solidFill>
                  <a:srgbClr val="FF00FF"/>
                </a:solidFill>
                <a:latin typeface="SBL Hebrew" pitchFamily="2" charset="-79"/>
                <a:cs typeface="SBL Hebrew" pitchFamily="2" charset="-79"/>
              </a:rPr>
              <a:t>לְ</a:t>
            </a:r>
            <a:r>
              <a:rPr lang="he-IL" sz="2000" dirty="0">
                <a:latin typeface="SBL Hebrew" pitchFamily="2" charset="-79"/>
                <a:cs typeface="SBL Hebrew" pitchFamily="2" charset="-79"/>
              </a:rPr>
              <a:t>דֹרֹתָ֖ם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solidFill>
                  <a:srgbClr val="FF00FF"/>
                </a:solidFill>
                <a:latin typeface="SBL Hebrew" pitchFamily="2" charset="-79"/>
                <a:cs typeface="SBL Hebrew" pitchFamily="2" charset="-79"/>
              </a:rPr>
              <a:t>לִ</a:t>
            </a:r>
            <a:r>
              <a:rPr lang="he-IL" sz="2000" dirty="0">
                <a:latin typeface="SBL Hebrew" pitchFamily="2" charset="-79"/>
                <a:cs typeface="SBL Hebrew" pitchFamily="2" charset="-79"/>
              </a:rPr>
              <a:t>בְרִ֣ית עוֹלָ֑ם </a:t>
            </a: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	</a:t>
            </a:r>
            <a:r>
              <a:rPr lang="he-IL" sz="2000" dirty="0">
                <a:solidFill>
                  <a:srgbClr val="FF00FF"/>
                </a:solidFill>
                <a:latin typeface="SBL Hebrew" pitchFamily="2" charset="-79"/>
                <a:cs typeface="SBL Hebrew" pitchFamily="2" charset="-79"/>
              </a:rPr>
              <a:t>לִ</a:t>
            </a:r>
            <a:r>
              <a:rPr lang="he-IL" sz="2000" dirty="0">
                <a:latin typeface="SBL Hebrew" pitchFamily="2" charset="-79"/>
                <a:cs typeface="SBL Hebrew" pitchFamily="2" charset="-79"/>
              </a:rPr>
              <a:t>הְי֤וֹת </a:t>
            </a:r>
            <a:r>
              <a:rPr lang="he-IL" sz="2000" dirty="0">
                <a:solidFill>
                  <a:srgbClr val="FF00FF"/>
                </a:solidFill>
                <a:latin typeface="SBL Hebrew" pitchFamily="2" charset="-79"/>
                <a:cs typeface="SBL Hebrew" pitchFamily="2" charset="-79"/>
              </a:rPr>
              <a:t>לְ</a:t>
            </a:r>
            <a:r>
              <a:rPr lang="he-IL" sz="2000" dirty="0">
                <a:latin typeface="SBL Hebrew" pitchFamily="2" charset="-79"/>
                <a:cs typeface="SBL Hebrew" pitchFamily="2" charset="-79"/>
              </a:rPr>
              <a:t>ךָ֙ </a:t>
            </a:r>
            <a:r>
              <a:rPr lang="he-IL" sz="2000" dirty="0">
                <a:solidFill>
                  <a:srgbClr val="FF00FF"/>
                </a:solidFill>
                <a:latin typeface="SBL Hebrew" pitchFamily="2" charset="-79"/>
                <a:cs typeface="SBL Hebrew" pitchFamily="2" charset="-79"/>
              </a:rPr>
              <a:t>לֵֽ</a:t>
            </a:r>
            <a:r>
              <a:rPr lang="he-IL" sz="2000" dirty="0">
                <a:latin typeface="SBL Hebrew" pitchFamily="2" charset="-79"/>
                <a:cs typeface="SBL Hebrew" pitchFamily="2" charset="-79"/>
              </a:rPr>
              <a:t>אלֹהִ֔ים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a:t>
            </a:r>
            <a:r>
              <a:rPr lang="he-IL" sz="2000" dirty="0">
                <a:solidFill>
                  <a:srgbClr val="FF00FF"/>
                </a:solidFill>
                <a:latin typeface="SBL Hebrew" pitchFamily="2" charset="-79"/>
                <a:cs typeface="SBL Hebrew" pitchFamily="2" charset="-79"/>
              </a:rPr>
              <a:t>לְ</a:t>
            </a:r>
            <a:r>
              <a:rPr lang="he-IL" sz="2000" dirty="0">
                <a:latin typeface="SBL Hebrew" pitchFamily="2" charset="-79"/>
                <a:cs typeface="SBL Hebrew" pitchFamily="2" charset="-79"/>
              </a:rPr>
              <a:t>זַרְעֲךָ֖ אַחֲרֶֽיךָ׃ </a:t>
            </a:r>
          </a:p>
          <a:p>
            <a:pPr marL="0" indent="0" algn="r" defTabSz="457200" rtl="1">
              <a:buNone/>
              <a:tabLst>
                <a:tab pos="231775" algn="r"/>
                <a:tab pos="461963" algn="r"/>
                <a:tab pos="682625" algn="r"/>
                <a:tab pos="914400" algn="r"/>
              </a:tabLst>
            </a:pP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וְנָתַתִּ֣י </a:t>
            </a:r>
            <a:r>
              <a:rPr lang="he-IL" sz="2000" dirty="0">
                <a:solidFill>
                  <a:srgbClr val="FF00FF"/>
                </a:solidFill>
                <a:latin typeface="SBL Hebrew" pitchFamily="2" charset="-79"/>
                <a:cs typeface="SBL Hebrew" pitchFamily="2" charset="-79"/>
              </a:rPr>
              <a:t>לְ</a:t>
            </a:r>
            <a:r>
              <a:rPr lang="he-IL" sz="2000" dirty="0">
                <a:latin typeface="SBL Hebrew" pitchFamily="2" charset="-79"/>
                <a:cs typeface="SBL Hebrew" pitchFamily="2" charset="-79"/>
              </a:rPr>
              <a:t>֠ךָ וּ</a:t>
            </a:r>
            <a:r>
              <a:rPr lang="he-IL" sz="2000" dirty="0">
                <a:solidFill>
                  <a:srgbClr val="FF00FF"/>
                </a:solidFill>
                <a:latin typeface="SBL Hebrew" pitchFamily="2" charset="-79"/>
                <a:cs typeface="SBL Hebrew" pitchFamily="2" charset="-79"/>
              </a:rPr>
              <a:t>לְ</a:t>
            </a:r>
            <a:r>
              <a:rPr lang="he-IL" sz="2000" dirty="0">
                <a:latin typeface="SBL Hebrew" pitchFamily="2" charset="-79"/>
                <a:cs typeface="SBL Hebrew" pitchFamily="2" charset="-79"/>
              </a:rPr>
              <a:t>זַרְעֲךָ֨ אַחֲרֶ֜יךָ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אֵ֣ת ׀ אֶ֣רֶץ מְגֻרֶ֗יךָ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אֵ֚ת כָּל־אֶ֣רֶץ כְּנַ֔עַן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solidFill>
                  <a:srgbClr val="FF00FF"/>
                </a:solidFill>
                <a:latin typeface="SBL Hebrew" pitchFamily="2" charset="-79"/>
                <a:cs typeface="SBL Hebrew" pitchFamily="2" charset="-79"/>
              </a:rPr>
              <a:t>לַ</a:t>
            </a:r>
            <a:r>
              <a:rPr lang="he-IL" sz="2000" dirty="0">
                <a:latin typeface="SBL Hebrew" pitchFamily="2" charset="-79"/>
                <a:cs typeface="SBL Hebrew" pitchFamily="2" charset="-79"/>
              </a:rPr>
              <a:t>אֲחֻזַּ֖ת עוֹלָ֑ם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וְהָיִ֥יתִי </a:t>
            </a:r>
            <a:r>
              <a:rPr lang="he-IL" sz="2000" dirty="0">
                <a:solidFill>
                  <a:srgbClr val="FF00FF"/>
                </a:solidFill>
                <a:latin typeface="SBL Hebrew" pitchFamily="2" charset="-79"/>
                <a:cs typeface="SBL Hebrew" pitchFamily="2" charset="-79"/>
              </a:rPr>
              <a:t>לָ</a:t>
            </a:r>
            <a:r>
              <a:rPr lang="he-IL" sz="2000" dirty="0">
                <a:latin typeface="SBL Hebrew" pitchFamily="2" charset="-79"/>
                <a:cs typeface="SBL Hebrew" pitchFamily="2" charset="-79"/>
              </a:rPr>
              <a:t>הֶ֖ם </a:t>
            </a:r>
            <a:r>
              <a:rPr lang="he-IL" sz="2000" dirty="0">
                <a:solidFill>
                  <a:srgbClr val="FF00FF"/>
                </a:solidFill>
                <a:latin typeface="SBL Hebrew" pitchFamily="2" charset="-79"/>
                <a:cs typeface="SBL Hebrew" pitchFamily="2" charset="-79"/>
              </a:rPr>
              <a:t>לֵ</a:t>
            </a:r>
            <a:r>
              <a:rPr lang="he-IL" sz="2000" dirty="0">
                <a:latin typeface="SBL Hebrew" pitchFamily="2" charset="-79"/>
                <a:cs typeface="SBL Hebrew" pitchFamily="2" charset="-79"/>
              </a:rPr>
              <a:t>אלֹהִֽים׃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וַיֹּ֤אמֶר אֱלֹהִים֙ אֶל־אַבְרָהָ֔ם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וְאַתָּ֖ה אֶת־בְּרִיתִ֣י תִשְׁמֹ֑ר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אַתָּ֛ה וְזַרְעֲךָ֥ אַֽחֲרֶ֖יךָ לְדֹרֹתָֽם׃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a:t>Genesis 17:1-9</a:t>
            </a:r>
          </a:p>
        </p:txBody>
      </p:sp>
      <p:sp>
        <p:nvSpPr>
          <p:cNvPr id="6" name="TextBox 5"/>
          <p:cNvSpPr txBox="1"/>
          <p:nvPr/>
        </p:nvSpPr>
        <p:spPr>
          <a:xfrm>
            <a:off x="8763000" y="288888"/>
            <a:ext cx="263214" cy="276999"/>
          </a:xfrm>
          <a:prstGeom prst="rect">
            <a:avLst/>
          </a:prstGeom>
          <a:noFill/>
        </p:spPr>
        <p:txBody>
          <a:bodyPr wrap="none" rtlCol="0">
            <a:spAutoFit/>
          </a:bodyPr>
          <a:lstStyle/>
          <a:p>
            <a:r>
              <a:rPr lang="en-US" sz="1200" dirty="0"/>
              <a:t>1</a:t>
            </a:r>
          </a:p>
        </p:txBody>
      </p:sp>
      <p:sp>
        <p:nvSpPr>
          <p:cNvPr id="7" name="TextBox 6"/>
          <p:cNvSpPr txBox="1"/>
          <p:nvPr/>
        </p:nvSpPr>
        <p:spPr>
          <a:xfrm>
            <a:off x="8763000" y="2468544"/>
            <a:ext cx="263214" cy="276999"/>
          </a:xfrm>
          <a:prstGeom prst="rect">
            <a:avLst/>
          </a:prstGeom>
          <a:noFill/>
        </p:spPr>
        <p:txBody>
          <a:bodyPr wrap="none" rtlCol="0">
            <a:spAutoFit/>
          </a:bodyPr>
          <a:lstStyle/>
          <a:p>
            <a:r>
              <a:rPr lang="en-US" sz="1200" dirty="0"/>
              <a:t>2</a:t>
            </a:r>
          </a:p>
        </p:txBody>
      </p:sp>
      <p:sp>
        <p:nvSpPr>
          <p:cNvPr id="8" name="TextBox 7"/>
          <p:cNvSpPr txBox="1"/>
          <p:nvPr/>
        </p:nvSpPr>
        <p:spPr>
          <a:xfrm>
            <a:off x="8763000" y="3555440"/>
            <a:ext cx="263214" cy="276999"/>
          </a:xfrm>
          <a:prstGeom prst="rect">
            <a:avLst/>
          </a:prstGeom>
          <a:noFill/>
        </p:spPr>
        <p:txBody>
          <a:bodyPr wrap="none" rtlCol="0">
            <a:spAutoFit/>
          </a:bodyPr>
          <a:lstStyle/>
          <a:p>
            <a:r>
              <a:rPr lang="en-US" sz="1200" dirty="0"/>
              <a:t>3</a:t>
            </a:r>
          </a:p>
        </p:txBody>
      </p:sp>
      <p:sp>
        <p:nvSpPr>
          <p:cNvPr id="9" name="TextBox 8"/>
          <p:cNvSpPr txBox="1"/>
          <p:nvPr/>
        </p:nvSpPr>
        <p:spPr>
          <a:xfrm>
            <a:off x="8763000" y="4648200"/>
            <a:ext cx="263214" cy="276999"/>
          </a:xfrm>
          <a:prstGeom prst="rect">
            <a:avLst/>
          </a:prstGeom>
          <a:noFill/>
        </p:spPr>
        <p:txBody>
          <a:bodyPr wrap="none" rtlCol="0">
            <a:spAutoFit/>
          </a:bodyPr>
          <a:lstStyle/>
          <a:p>
            <a:r>
              <a:rPr lang="en-US" sz="1200" dirty="0"/>
              <a:t>4</a:t>
            </a:r>
          </a:p>
        </p:txBody>
      </p:sp>
      <p:sp>
        <p:nvSpPr>
          <p:cNvPr id="10" name="TextBox 9"/>
          <p:cNvSpPr txBox="1"/>
          <p:nvPr/>
        </p:nvSpPr>
        <p:spPr>
          <a:xfrm>
            <a:off x="8763000" y="5715000"/>
            <a:ext cx="263214" cy="276999"/>
          </a:xfrm>
          <a:prstGeom prst="rect">
            <a:avLst/>
          </a:prstGeom>
          <a:noFill/>
        </p:spPr>
        <p:txBody>
          <a:bodyPr wrap="none" rtlCol="0">
            <a:spAutoFit/>
          </a:bodyPr>
          <a:lstStyle/>
          <a:p>
            <a:r>
              <a:rPr lang="en-US" sz="1200" dirty="0"/>
              <a:t>5</a:t>
            </a:r>
          </a:p>
        </p:txBody>
      </p:sp>
      <p:sp>
        <p:nvSpPr>
          <p:cNvPr id="11" name="TextBox 10"/>
          <p:cNvSpPr txBox="1"/>
          <p:nvPr/>
        </p:nvSpPr>
        <p:spPr>
          <a:xfrm>
            <a:off x="4648200" y="268792"/>
            <a:ext cx="263214" cy="276999"/>
          </a:xfrm>
          <a:prstGeom prst="rect">
            <a:avLst/>
          </a:prstGeom>
          <a:noFill/>
        </p:spPr>
        <p:txBody>
          <a:bodyPr wrap="none" rtlCol="0">
            <a:spAutoFit/>
          </a:bodyPr>
          <a:lstStyle/>
          <a:p>
            <a:r>
              <a:rPr lang="en-US" sz="1200" dirty="0"/>
              <a:t>6</a:t>
            </a:r>
          </a:p>
        </p:txBody>
      </p:sp>
      <p:sp>
        <p:nvSpPr>
          <p:cNvPr id="12" name="TextBox 11"/>
          <p:cNvSpPr txBox="1"/>
          <p:nvPr/>
        </p:nvSpPr>
        <p:spPr>
          <a:xfrm>
            <a:off x="4648200" y="1600200"/>
            <a:ext cx="263214" cy="276999"/>
          </a:xfrm>
          <a:prstGeom prst="rect">
            <a:avLst/>
          </a:prstGeom>
          <a:noFill/>
        </p:spPr>
        <p:txBody>
          <a:bodyPr wrap="none" rtlCol="0">
            <a:spAutoFit/>
          </a:bodyPr>
          <a:lstStyle/>
          <a:p>
            <a:r>
              <a:rPr lang="en-US" sz="1200" dirty="0"/>
              <a:t>7</a:t>
            </a:r>
          </a:p>
        </p:txBody>
      </p:sp>
      <p:sp>
        <p:nvSpPr>
          <p:cNvPr id="13" name="TextBox 12"/>
          <p:cNvSpPr txBox="1"/>
          <p:nvPr/>
        </p:nvSpPr>
        <p:spPr>
          <a:xfrm>
            <a:off x="4648200" y="3605680"/>
            <a:ext cx="263214" cy="276999"/>
          </a:xfrm>
          <a:prstGeom prst="rect">
            <a:avLst/>
          </a:prstGeom>
          <a:noFill/>
        </p:spPr>
        <p:txBody>
          <a:bodyPr wrap="none" rtlCol="0">
            <a:spAutoFit/>
          </a:bodyPr>
          <a:lstStyle/>
          <a:p>
            <a:r>
              <a:rPr lang="en-US" sz="1200" dirty="0"/>
              <a:t>8</a:t>
            </a:r>
          </a:p>
        </p:txBody>
      </p:sp>
      <p:sp>
        <p:nvSpPr>
          <p:cNvPr id="16" name="TextBox 15"/>
          <p:cNvSpPr txBox="1"/>
          <p:nvPr/>
        </p:nvSpPr>
        <p:spPr>
          <a:xfrm>
            <a:off x="4648200" y="5277896"/>
            <a:ext cx="263214" cy="276999"/>
          </a:xfrm>
          <a:prstGeom prst="rect">
            <a:avLst/>
          </a:prstGeom>
          <a:noFill/>
        </p:spPr>
        <p:txBody>
          <a:bodyPr wrap="none" rtlCol="0">
            <a:spAutoFit/>
          </a:bodyPr>
          <a:lstStyle/>
          <a:p>
            <a:r>
              <a:rPr lang="en-US" sz="1200" dirty="0"/>
              <a:t>9</a:t>
            </a:r>
          </a:p>
        </p:txBody>
      </p:sp>
    </p:spTree>
    <p:extLst>
      <p:ext uri="{BB962C8B-B14F-4D97-AF65-F5344CB8AC3E}">
        <p14:creationId xmlns:p14="http://schemas.microsoft.com/office/powerpoint/2010/main" val="15769788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15829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76800" y="228600"/>
            <a:ext cx="39624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וַיְהִ֣י אַבְרָ֔ם בֶּן־תִּשְׁעִ֥ים שָׁנָ֖ה וְתֵ֣שַׁע שָׁנִ֑ים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וַיֵּרָ֨א יְהוָ֜ה אֶל־אַבְרָ֗ם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וַיֹּ֤אמֶר אֵלָיו֙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אֲנִי־אֵ֣ל שַׁדַּ֔י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הִתְהַלֵּ֥ךְ לְפָנַ֖י וֶהְיֵ֥ה תָמִֽים׃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וְאֶתְּנָ֥ה בְרִיתִ֖י בֵּינִ֣י וּבֵינֶ֑ךָ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וְאַרְבֶּ֥ה אוֹתְךָ֖ בִּמְאֹ֥ד מְאֹֽד׃ </a:t>
            </a:r>
            <a:endParaRPr lang="en-US"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endParaRPr lang="en-US"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וַיִּפֹּ֥ל אַבְרָ֖ם עַל־פָּנָ֑יו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וַיְדַבֵּ֥ר אִתּ֛וֹ אֱלֹהִ֖ים לֵאמֹֽר׃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אֲנִ֕י הִנֵּ֥ה בְרִיתִ֖י אִתָּ֑ךְ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וְהָיִ֕יתָ לְאַ֖ב הֲמ֥וֹן גּוֹיִֽם׃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וְלֹא־יִקָּרֵ֥א ע֛וֹד אֶת־שִׁמְךָ֖ אַבְרָ֑ם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וְהָיָ֤ה שִׁמְךָ֙ אַבְרָהָ֔ם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כִּ֛י אַב־הֲמ֥וֹן גּוֹיִ֖ם נְתַתִּֽיךָ׃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648200" cy="6553200"/>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וְהִפְרֵתִ֤י אֹֽתְךָ֙ בִּמְאֹ֣ד מְאֹ֔ד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וּנְתַתִּ֖יךָ לְגוֹיִ֑ם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וּמְלָכִ֖ים מִמְּךָ֥ יֵצֵֽאוּ׃ </a:t>
            </a:r>
          </a:p>
          <a:p>
            <a:pPr marL="0" indent="0" algn="r" defTabSz="457200" rtl="1">
              <a:buNone/>
              <a:tabLst>
                <a:tab pos="231775" algn="r"/>
                <a:tab pos="461963" algn="r"/>
                <a:tab pos="682625" algn="r"/>
                <a:tab pos="914400" algn="r"/>
              </a:tabLst>
            </a:pPr>
            <a:endParaRPr lang="he-IL"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וַהֲקִמֹתִ֨י אֶת־בְּרִיתִ֜י בֵּינִ֣י וּבֵינֶ֗ךָ וּבֵ֨ין זַרְעֲךָ֧ אַחֲרֶ֛יךָ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a:t>
            </a:r>
            <a:r>
              <a:rPr lang="en-US" sz="2000" dirty="0">
                <a:latin typeface="SBL Hebrew" pitchFamily="2" charset="-79"/>
                <a:cs typeface="SBL Hebrew" pitchFamily="2" charset="-79"/>
              </a:rPr>
              <a:t>		</a:t>
            </a:r>
            <a:r>
              <a:rPr lang="he-IL" sz="2000" dirty="0">
                <a:latin typeface="SBL Hebrew" pitchFamily="2" charset="-79"/>
                <a:cs typeface="SBL Hebrew" pitchFamily="2" charset="-79"/>
              </a:rPr>
              <a:t>לְדֹרֹתָ֖ם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לִבְרִ֣ית עוֹלָ֑ם </a:t>
            </a: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	לִהְי֤וֹת לְךָ֙ לֵֽאלֹהִ֔ים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וּֽלְזַרְעֲךָ֖ אַחֲרֶֽיךָ׃ </a:t>
            </a:r>
          </a:p>
          <a:p>
            <a:pPr marL="0" indent="0" algn="r" defTabSz="457200" rtl="1">
              <a:buNone/>
              <a:tabLst>
                <a:tab pos="231775" algn="r"/>
                <a:tab pos="461963" algn="r"/>
                <a:tab pos="682625" algn="r"/>
                <a:tab pos="914400" algn="r"/>
              </a:tabLst>
            </a:pP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וְנָתַתִּ֣י לְ֠ךָ וּלְזַרְעֲךָ֨ אַחֲרֶ֜יךָ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אֵ֣ת ׀ אֶ֣רֶץ מְגֻרֶ֗יךָ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אֵ֚ת כָּל־אֶ֣רֶץ כְּנַ֔עַן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לַאֲחֻזַּ֖ת עוֹלָ֑ם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וְהָיִ֥יתִי לָהֶ֖ם לֵאלֹהִֽים׃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וַיֹּ֤אמֶר אֱלֹהִים֙ אֶל־אַבְרָהָ֔ם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וְאַתָּ֖ה אֶת־בְּרִיתִ֣י תִשְׁמֹ֑ר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אַתָּ֛ה וְזַרְעֲךָ֥ אַֽחֲרֶ֖יךָ לְדֹרֹתָֽם׃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a:t>Genesis 17:1-9</a:t>
            </a:r>
          </a:p>
        </p:txBody>
      </p:sp>
      <p:sp>
        <p:nvSpPr>
          <p:cNvPr id="6" name="TextBox 5"/>
          <p:cNvSpPr txBox="1"/>
          <p:nvPr/>
        </p:nvSpPr>
        <p:spPr>
          <a:xfrm>
            <a:off x="8763000" y="288888"/>
            <a:ext cx="263214" cy="276999"/>
          </a:xfrm>
          <a:prstGeom prst="rect">
            <a:avLst/>
          </a:prstGeom>
          <a:noFill/>
        </p:spPr>
        <p:txBody>
          <a:bodyPr wrap="none" rtlCol="0">
            <a:spAutoFit/>
          </a:bodyPr>
          <a:lstStyle/>
          <a:p>
            <a:r>
              <a:rPr lang="en-US" sz="1200" dirty="0"/>
              <a:t>1</a:t>
            </a:r>
          </a:p>
        </p:txBody>
      </p:sp>
      <p:sp>
        <p:nvSpPr>
          <p:cNvPr id="7" name="TextBox 6"/>
          <p:cNvSpPr txBox="1"/>
          <p:nvPr/>
        </p:nvSpPr>
        <p:spPr>
          <a:xfrm>
            <a:off x="8763000" y="2468544"/>
            <a:ext cx="263214" cy="276999"/>
          </a:xfrm>
          <a:prstGeom prst="rect">
            <a:avLst/>
          </a:prstGeom>
          <a:noFill/>
        </p:spPr>
        <p:txBody>
          <a:bodyPr wrap="none" rtlCol="0">
            <a:spAutoFit/>
          </a:bodyPr>
          <a:lstStyle/>
          <a:p>
            <a:r>
              <a:rPr lang="en-US" sz="1200" dirty="0"/>
              <a:t>2</a:t>
            </a:r>
          </a:p>
        </p:txBody>
      </p:sp>
      <p:sp>
        <p:nvSpPr>
          <p:cNvPr id="8" name="TextBox 7"/>
          <p:cNvSpPr txBox="1"/>
          <p:nvPr/>
        </p:nvSpPr>
        <p:spPr>
          <a:xfrm>
            <a:off x="8763000" y="3555440"/>
            <a:ext cx="263214" cy="276999"/>
          </a:xfrm>
          <a:prstGeom prst="rect">
            <a:avLst/>
          </a:prstGeom>
          <a:noFill/>
        </p:spPr>
        <p:txBody>
          <a:bodyPr wrap="none" rtlCol="0">
            <a:spAutoFit/>
          </a:bodyPr>
          <a:lstStyle/>
          <a:p>
            <a:r>
              <a:rPr lang="en-US" sz="1200" dirty="0"/>
              <a:t>3</a:t>
            </a:r>
          </a:p>
        </p:txBody>
      </p:sp>
      <p:sp>
        <p:nvSpPr>
          <p:cNvPr id="9" name="TextBox 8"/>
          <p:cNvSpPr txBox="1"/>
          <p:nvPr/>
        </p:nvSpPr>
        <p:spPr>
          <a:xfrm>
            <a:off x="8763000" y="4648200"/>
            <a:ext cx="263214" cy="276999"/>
          </a:xfrm>
          <a:prstGeom prst="rect">
            <a:avLst/>
          </a:prstGeom>
          <a:noFill/>
        </p:spPr>
        <p:txBody>
          <a:bodyPr wrap="none" rtlCol="0">
            <a:spAutoFit/>
          </a:bodyPr>
          <a:lstStyle/>
          <a:p>
            <a:r>
              <a:rPr lang="en-US" sz="1200" dirty="0"/>
              <a:t>4</a:t>
            </a:r>
          </a:p>
        </p:txBody>
      </p:sp>
      <p:sp>
        <p:nvSpPr>
          <p:cNvPr id="10" name="TextBox 9"/>
          <p:cNvSpPr txBox="1"/>
          <p:nvPr/>
        </p:nvSpPr>
        <p:spPr>
          <a:xfrm>
            <a:off x="8763000" y="5715000"/>
            <a:ext cx="263214" cy="276999"/>
          </a:xfrm>
          <a:prstGeom prst="rect">
            <a:avLst/>
          </a:prstGeom>
          <a:noFill/>
        </p:spPr>
        <p:txBody>
          <a:bodyPr wrap="none" rtlCol="0">
            <a:spAutoFit/>
          </a:bodyPr>
          <a:lstStyle/>
          <a:p>
            <a:r>
              <a:rPr lang="en-US" sz="1200" dirty="0"/>
              <a:t>5</a:t>
            </a:r>
          </a:p>
        </p:txBody>
      </p:sp>
      <p:sp>
        <p:nvSpPr>
          <p:cNvPr id="11" name="TextBox 10"/>
          <p:cNvSpPr txBox="1"/>
          <p:nvPr/>
        </p:nvSpPr>
        <p:spPr>
          <a:xfrm>
            <a:off x="4648200" y="268792"/>
            <a:ext cx="263214" cy="276999"/>
          </a:xfrm>
          <a:prstGeom prst="rect">
            <a:avLst/>
          </a:prstGeom>
          <a:noFill/>
        </p:spPr>
        <p:txBody>
          <a:bodyPr wrap="none" rtlCol="0">
            <a:spAutoFit/>
          </a:bodyPr>
          <a:lstStyle/>
          <a:p>
            <a:r>
              <a:rPr lang="en-US" sz="1200" dirty="0"/>
              <a:t>6</a:t>
            </a:r>
          </a:p>
        </p:txBody>
      </p:sp>
      <p:sp>
        <p:nvSpPr>
          <p:cNvPr id="12" name="TextBox 11"/>
          <p:cNvSpPr txBox="1"/>
          <p:nvPr/>
        </p:nvSpPr>
        <p:spPr>
          <a:xfrm>
            <a:off x="4648200" y="1600200"/>
            <a:ext cx="263214" cy="276999"/>
          </a:xfrm>
          <a:prstGeom prst="rect">
            <a:avLst/>
          </a:prstGeom>
          <a:noFill/>
        </p:spPr>
        <p:txBody>
          <a:bodyPr wrap="none" rtlCol="0">
            <a:spAutoFit/>
          </a:bodyPr>
          <a:lstStyle/>
          <a:p>
            <a:r>
              <a:rPr lang="en-US" sz="1200" dirty="0"/>
              <a:t>7</a:t>
            </a:r>
          </a:p>
        </p:txBody>
      </p:sp>
      <p:sp>
        <p:nvSpPr>
          <p:cNvPr id="13" name="TextBox 12"/>
          <p:cNvSpPr txBox="1"/>
          <p:nvPr/>
        </p:nvSpPr>
        <p:spPr>
          <a:xfrm>
            <a:off x="4648200" y="3605680"/>
            <a:ext cx="263214" cy="276999"/>
          </a:xfrm>
          <a:prstGeom prst="rect">
            <a:avLst/>
          </a:prstGeom>
          <a:noFill/>
        </p:spPr>
        <p:txBody>
          <a:bodyPr wrap="none" rtlCol="0">
            <a:spAutoFit/>
          </a:bodyPr>
          <a:lstStyle/>
          <a:p>
            <a:r>
              <a:rPr lang="en-US" sz="1200" dirty="0"/>
              <a:t>8</a:t>
            </a:r>
          </a:p>
        </p:txBody>
      </p:sp>
      <p:sp>
        <p:nvSpPr>
          <p:cNvPr id="16" name="TextBox 15"/>
          <p:cNvSpPr txBox="1"/>
          <p:nvPr/>
        </p:nvSpPr>
        <p:spPr>
          <a:xfrm>
            <a:off x="4648200" y="5277896"/>
            <a:ext cx="263214" cy="276999"/>
          </a:xfrm>
          <a:prstGeom prst="rect">
            <a:avLst/>
          </a:prstGeom>
          <a:noFill/>
        </p:spPr>
        <p:txBody>
          <a:bodyPr wrap="none" rtlCol="0">
            <a:spAutoFit/>
          </a:bodyPr>
          <a:lstStyle/>
          <a:p>
            <a:r>
              <a:rPr lang="en-US" sz="1200" dirty="0"/>
              <a:t>9</a:t>
            </a:r>
          </a:p>
        </p:txBody>
      </p:sp>
    </p:spTree>
    <p:extLst>
      <p:ext uri="{BB962C8B-B14F-4D97-AF65-F5344CB8AC3E}">
        <p14:creationId xmlns:p14="http://schemas.microsoft.com/office/powerpoint/2010/main" val="769915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76800" y="228600"/>
            <a:ext cx="39624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וַיְהִ֣י אַבְרָ֔ם בֶּן־תִּשְׁעִ֥ים שָׁנָ֖ה וְתֵ֣שַׁע שָׁנִ֑ים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וַיֵּרָ֨א יְהוָ֜ה אֶל־אַבְרָ֗ם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וַיֹּ֤אמֶר אֵלָיו֙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אֲנִי־אֵ֣ל שַׁדַּ֔י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הִתְהַלֵּ֥ךְ לְפָנַ֖י וֶהְיֵ֥ה תָמִֽים׃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וְאֶתְּנָ֥ה בְרִיתִ֖י בֵּינִ֣י וּבֵינֶ֑ךָ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וְאַרְבֶּ֥ה אוֹתְךָ֖ בִּ</a:t>
            </a:r>
            <a:r>
              <a:rPr lang="he-IL" sz="2000" dirty="0">
                <a:solidFill>
                  <a:srgbClr val="FF00FF"/>
                </a:solidFill>
                <a:latin typeface="SBL Hebrew" pitchFamily="2" charset="-79"/>
                <a:cs typeface="SBL Hebrew" pitchFamily="2" charset="-79"/>
              </a:rPr>
              <a:t>מְאֹ֥ד</a:t>
            </a:r>
            <a:r>
              <a:rPr lang="he-IL" sz="2000" dirty="0">
                <a:latin typeface="SBL Hebrew" pitchFamily="2" charset="-79"/>
                <a:cs typeface="SBL Hebrew" pitchFamily="2" charset="-79"/>
              </a:rPr>
              <a:t> </a:t>
            </a:r>
            <a:r>
              <a:rPr lang="he-IL" sz="2000" dirty="0">
                <a:solidFill>
                  <a:srgbClr val="FF00FF"/>
                </a:solidFill>
                <a:latin typeface="SBL Hebrew" pitchFamily="2" charset="-79"/>
                <a:cs typeface="SBL Hebrew" pitchFamily="2" charset="-79"/>
              </a:rPr>
              <a:t>מְאֹֽד</a:t>
            </a:r>
            <a:r>
              <a:rPr lang="he-IL" sz="2000" dirty="0">
                <a:latin typeface="SBL Hebrew" pitchFamily="2" charset="-79"/>
                <a:cs typeface="SBL Hebrew" pitchFamily="2" charset="-79"/>
              </a:rPr>
              <a:t>׃ </a:t>
            </a:r>
            <a:endParaRPr lang="en-US"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endParaRPr lang="en-US"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וַיִּפֹּ֥ל אַבְרָ֖ם עַל־פָּנָ֑יו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וַיְדַבֵּ֥ר אִתּ֛וֹ אֱלֹהִ֖ים לֵאמֹֽר׃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אֲנִ֕י הִנֵּ֥ה בְרִיתִ֖י אִתָּ֑ךְ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וְהָיִ֕יתָ לְאַ֖ב הֲמ֥וֹן גּוֹיִֽם׃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וְלֹא־יִקָּרֵ֥א ע֛וֹד אֶת־שִׁמְךָ֖ אַבְרָ֑ם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וְהָיָ֤ה שִׁמְךָ֙ אַבְרָהָ֔ם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כִּ֛י אַב־הֲמ֥וֹן גּוֹיִ֖ם נְתַתִּֽיךָ׃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648200" cy="6553200"/>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וְהִפְרֵתִ֤י אֹֽתְךָ֙ בִּ</a:t>
            </a:r>
            <a:r>
              <a:rPr lang="he-IL" sz="2000" dirty="0">
                <a:solidFill>
                  <a:srgbClr val="FF00FF"/>
                </a:solidFill>
                <a:latin typeface="SBL Hebrew" pitchFamily="2" charset="-79"/>
                <a:cs typeface="SBL Hebrew" pitchFamily="2" charset="-79"/>
              </a:rPr>
              <a:t>מְאֹ֣ד</a:t>
            </a:r>
            <a:r>
              <a:rPr lang="he-IL" sz="2000" dirty="0">
                <a:latin typeface="SBL Hebrew" pitchFamily="2" charset="-79"/>
                <a:cs typeface="SBL Hebrew" pitchFamily="2" charset="-79"/>
              </a:rPr>
              <a:t> </a:t>
            </a:r>
            <a:r>
              <a:rPr lang="he-IL" sz="2000" dirty="0">
                <a:solidFill>
                  <a:srgbClr val="FF00FF"/>
                </a:solidFill>
                <a:latin typeface="SBL Hebrew" pitchFamily="2" charset="-79"/>
                <a:cs typeface="SBL Hebrew" pitchFamily="2" charset="-79"/>
              </a:rPr>
              <a:t>מְאֹ֔ד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וּנְתַתִּ֖יךָ לְגוֹיִ֑ם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וּמְלָכִ֖ים מִמְּךָ֥ יֵצֵֽאוּ׃ </a:t>
            </a:r>
          </a:p>
          <a:p>
            <a:pPr marL="0" indent="0" algn="r" defTabSz="457200" rtl="1">
              <a:buNone/>
              <a:tabLst>
                <a:tab pos="231775" algn="r"/>
                <a:tab pos="461963" algn="r"/>
                <a:tab pos="682625" algn="r"/>
                <a:tab pos="914400" algn="r"/>
              </a:tabLst>
            </a:pPr>
            <a:endParaRPr lang="he-IL"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וַהֲקִמֹתִ֨י אֶת־בְּרִיתִ֜י בֵּינִ֣י וּבֵינֶ֗ךָ וּבֵ֨ין זַרְעֲךָ֧ אַחֲרֶ֛יךָ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a:t>
            </a:r>
            <a:r>
              <a:rPr lang="en-US" sz="2000" dirty="0">
                <a:latin typeface="SBL Hebrew" pitchFamily="2" charset="-79"/>
                <a:cs typeface="SBL Hebrew" pitchFamily="2" charset="-79"/>
              </a:rPr>
              <a:t>		</a:t>
            </a:r>
            <a:r>
              <a:rPr lang="he-IL" sz="2000" dirty="0">
                <a:latin typeface="SBL Hebrew" pitchFamily="2" charset="-79"/>
                <a:cs typeface="SBL Hebrew" pitchFamily="2" charset="-79"/>
              </a:rPr>
              <a:t>לְדֹרֹתָ֖ם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לִבְרִ֣ית עוֹלָ֑ם </a:t>
            </a: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	לִהְי֤וֹת לְךָ֙ לֵֽאלֹהִ֔ים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וּֽלְזַרְעֲךָ֖ אַחֲרֶֽיךָ׃ </a:t>
            </a:r>
          </a:p>
          <a:p>
            <a:pPr marL="0" indent="0" algn="r" defTabSz="457200" rtl="1">
              <a:buNone/>
              <a:tabLst>
                <a:tab pos="231775" algn="r"/>
                <a:tab pos="461963" algn="r"/>
                <a:tab pos="682625" algn="r"/>
                <a:tab pos="914400" algn="r"/>
              </a:tabLst>
            </a:pP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וְנָתַתִּ֣י לְ֠ךָ וּלְזַרְעֲךָ֨ אַחֲרֶ֜יךָ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אֵ֣ת ׀ אֶ֣רֶץ מְגֻרֶ֗יךָ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אֵ֚ת כָּל־אֶ֣רֶץ כְּנַ֔עַן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לַאֲחֻזַּ֖ת עוֹלָ֑ם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וְהָיִ֥יתִי לָהֶ֖ם לֵאלֹהִֽים׃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וַיֹּ֤אמֶר אֱלֹהִים֙ אֶל־אַבְרָהָ֔ם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וְאַתָּ֖ה אֶת־בְּרִיתִ֣י תִשְׁמֹ֑ר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אַתָּ֛ה וְזַרְעֲךָ֥ אַֽחֲרֶ֖יךָ לְדֹרֹתָֽם׃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a:t>Genesis 17:1-9</a:t>
            </a:r>
          </a:p>
        </p:txBody>
      </p:sp>
      <p:sp>
        <p:nvSpPr>
          <p:cNvPr id="6" name="TextBox 5"/>
          <p:cNvSpPr txBox="1"/>
          <p:nvPr/>
        </p:nvSpPr>
        <p:spPr>
          <a:xfrm>
            <a:off x="8763000" y="288888"/>
            <a:ext cx="263214" cy="276999"/>
          </a:xfrm>
          <a:prstGeom prst="rect">
            <a:avLst/>
          </a:prstGeom>
          <a:noFill/>
        </p:spPr>
        <p:txBody>
          <a:bodyPr wrap="none" rtlCol="0">
            <a:spAutoFit/>
          </a:bodyPr>
          <a:lstStyle/>
          <a:p>
            <a:r>
              <a:rPr lang="en-US" sz="1200" dirty="0"/>
              <a:t>1</a:t>
            </a:r>
          </a:p>
        </p:txBody>
      </p:sp>
      <p:sp>
        <p:nvSpPr>
          <p:cNvPr id="7" name="TextBox 6"/>
          <p:cNvSpPr txBox="1"/>
          <p:nvPr/>
        </p:nvSpPr>
        <p:spPr>
          <a:xfrm>
            <a:off x="8763000" y="2468544"/>
            <a:ext cx="263214" cy="276999"/>
          </a:xfrm>
          <a:prstGeom prst="rect">
            <a:avLst/>
          </a:prstGeom>
          <a:noFill/>
        </p:spPr>
        <p:txBody>
          <a:bodyPr wrap="none" rtlCol="0">
            <a:spAutoFit/>
          </a:bodyPr>
          <a:lstStyle/>
          <a:p>
            <a:r>
              <a:rPr lang="en-US" sz="1200" dirty="0"/>
              <a:t>2</a:t>
            </a:r>
          </a:p>
        </p:txBody>
      </p:sp>
      <p:sp>
        <p:nvSpPr>
          <p:cNvPr id="8" name="TextBox 7"/>
          <p:cNvSpPr txBox="1"/>
          <p:nvPr/>
        </p:nvSpPr>
        <p:spPr>
          <a:xfrm>
            <a:off x="8763000" y="3555440"/>
            <a:ext cx="263214" cy="276999"/>
          </a:xfrm>
          <a:prstGeom prst="rect">
            <a:avLst/>
          </a:prstGeom>
          <a:noFill/>
        </p:spPr>
        <p:txBody>
          <a:bodyPr wrap="none" rtlCol="0">
            <a:spAutoFit/>
          </a:bodyPr>
          <a:lstStyle/>
          <a:p>
            <a:r>
              <a:rPr lang="en-US" sz="1200" dirty="0"/>
              <a:t>3</a:t>
            </a:r>
          </a:p>
        </p:txBody>
      </p:sp>
      <p:sp>
        <p:nvSpPr>
          <p:cNvPr id="9" name="TextBox 8"/>
          <p:cNvSpPr txBox="1"/>
          <p:nvPr/>
        </p:nvSpPr>
        <p:spPr>
          <a:xfrm>
            <a:off x="8763000" y="4648200"/>
            <a:ext cx="263214" cy="276999"/>
          </a:xfrm>
          <a:prstGeom prst="rect">
            <a:avLst/>
          </a:prstGeom>
          <a:noFill/>
        </p:spPr>
        <p:txBody>
          <a:bodyPr wrap="none" rtlCol="0">
            <a:spAutoFit/>
          </a:bodyPr>
          <a:lstStyle/>
          <a:p>
            <a:r>
              <a:rPr lang="en-US" sz="1200" dirty="0"/>
              <a:t>4</a:t>
            </a:r>
          </a:p>
        </p:txBody>
      </p:sp>
      <p:sp>
        <p:nvSpPr>
          <p:cNvPr id="10" name="TextBox 9"/>
          <p:cNvSpPr txBox="1"/>
          <p:nvPr/>
        </p:nvSpPr>
        <p:spPr>
          <a:xfrm>
            <a:off x="8763000" y="5715000"/>
            <a:ext cx="263214" cy="276999"/>
          </a:xfrm>
          <a:prstGeom prst="rect">
            <a:avLst/>
          </a:prstGeom>
          <a:noFill/>
        </p:spPr>
        <p:txBody>
          <a:bodyPr wrap="none" rtlCol="0">
            <a:spAutoFit/>
          </a:bodyPr>
          <a:lstStyle/>
          <a:p>
            <a:r>
              <a:rPr lang="en-US" sz="1200" dirty="0"/>
              <a:t>5</a:t>
            </a:r>
          </a:p>
        </p:txBody>
      </p:sp>
      <p:sp>
        <p:nvSpPr>
          <p:cNvPr id="11" name="TextBox 10"/>
          <p:cNvSpPr txBox="1"/>
          <p:nvPr/>
        </p:nvSpPr>
        <p:spPr>
          <a:xfrm>
            <a:off x="4648200" y="268792"/>
            <a:ext cx="263214" cy="276999"/>
          </a:xfrm>
          <a:prstGeom prst="rect">
            <a:avLst/>
          </a:prstGeom>
          <a:noFill/>
        </p:spPr>
        <p:txBody>
          <a:bodyPr wrap="none" rtlCol="0">
            <a:spAutoFit/>
          </a:bodyPr>
          <a:lstStyle/>
          <a:p>
            <a:r>
              <a:rPr lang="en-US" sz="1200" dirty="0"/>
              <a:t>6</a:t>
            </a:r>
          </a:p>
        </p:txBody>
      </p:sp>
      <p:sp>
        <p:nvSpPr>
          <p:cNvPr id="12" name="TextBox 11"/>
          <p:cNvSpPr txBox="1"/>
          <p:nvPr/>
        </p:nvSpPr>
        <p:spPr>
          <a:xfrm>
            <a:off x="4648200" y="1600200"/>
            <a:ext cx="263214" cy="276999"/>
          </a:xfrm>
          <a:prstGeom prst="rect">
            <a:avLst/>
          </a:prstGeom>
          <a:noFill/>
        </p:spPr>
        <p:txBody>
          <a:bodyPr wrap="none" rtlCol="0">
            <a:spAutoFit/>
          </a:bodyPr>
          <a:lstStyle/>
          <a:p>
            <a:r>
              <a:rPr lang="en-US" sz="1200" dirty="0"/>
              <a:t>7</a:t>
            </a:r>
          </a:p>
        </p:txBody>
      </p:sp>
      <p:sp>
        <p:nvSpPr>
          <p:cNvPr id="13" name="TextBox 12"/>
          <p:cNvSpPr txBox="1"/>
          <p:nvPr/>
        </p:nvSpPr>
        <p:spPr>
          <a:xfrm>
            <a:off x="4648200" y="3605680"/>
            <a:ext cx="263214" cy="276999"/>
          </a:xfrm>
          <a:prstGeom prst="rect">
            <a:avLst/>
          </a:prstGeom>
          <a:noFill/>
        </p:spPr>
        <p:txBody>
          <a:bodyPr wrap="none" rtlCol="0">
            <a:spAutoFit/>
          </a:bodyPr>
          <a:lstStyle/>
          <a:p>
            <a:r>
              <a:rPr lang="en-US" sz="1200" dirty="0"/>
              <a:t>8</a:t>
            </a:r>
          </a:p>
        </p:txBody>
      </p:sp>
      <p:sp>
        <p:nvSpPr>
          <p:cNvPr id="16" name="TextBox 15"/>
          <p:cNvSpPr txBox="1"/>
          <p:nvPr/>
        </p:nvSpPr>
        <p:spPr>
          <a:xfrm>
            <a:off x="4648200" y="5277896"/>
            <a:ext cx="263214" cy="276999"/>
          </a:xfrm>
          <a:prstGeom prst="rect">
            <a:avLst/>
          </a:prstGeom>
          <a:noFill/>
        </p:spPr>
        <p:txBody>
          <a:bodyPr wrap="none" rtlCol="0">
            <a:spAutoFit/>
          </a:bodyPr>
          <a:lstStyle/>
          <a:p>
            <a:r>
              <a:rPr lang="en-US" sz="1200" dirty="0"/>
              <a:t>9</a:t>
            </a:r>
          </a:p>
        </p:txBody>
      </p:sp>
    </p:spTree>
    <p:extLst>
      <p:ext uri="{BB962C8B-B14F-4D97-AF65-F5344CB8AC3E}">
        <p14:creationId xmlns:p14="http://schemas.microsoft.com/office/powerpoint/2010/main" val="4189786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5029200" y="1338943"/>
            <a:ext cx="2971800" cy="2362200"/>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וּֽלְיִשְׁמָעֵ֘אל שְׁמַעְתִּיךָ֒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הִנֵּ֣ה׀ בֵּרַ֣כְתִּי אֹת֗וֹ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וְהִפְרֵיתִ֥י אֹת֛וֹ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וְהִרְבֵּיתִ֥י אֹת֖וֹ בִּ</a:t>
            </a:r>
            <a:r>
              <a:rPr lang="he-IL" sz="2000" dirty="0">
                <a:solidFill>
                  <a:srgbClr val="FF00FF"/>
                </a:solidFill>
                <a:latin typeface="SBL Hebrew" pitchFamily="2" charset="-79"/>
                <a:cs typeface="SBL Hebrew" pitchFamily="2" charset="-79"/>
              </a:rPr>
              <a:t>מְאֹ֣ד</a:t>
            </a:r>
            <a:r>
              <a:rPr lang="he-IL" sz="2000" dirty="0">
                <a:latin typeface="SBL Hebrew" pitchFamily="2" charset="-79"/>
                <a:cs typeface="SBL Hebrew" pitchFamily="2" charset="-79"/>
              </a:rPr>
              <a:t> </a:t>
            </a:r>
            <a:r>
              <a:rPr lang="he-IL" sz="2000" dirty="0">
                <a:solidFill>
                  <a:srgbClr val="FF00FF"/>
                </a:solidFill>
                <a:latin typeface="SBL Hebrew" pitchFamily="2" charset="-79"/>
                <a:cs typeface="SBL Hebrew" pitchFamily="2" charset="-79"/>
              </a:rPr>
              <a:t>מְאֹ֑ד </a:t>
            </a:r>
            <a:endParaRPr lang="en-US" sz="2000" dirty="0">
              <a:solidFill>
                <a:srgbClr val="FF00FF"/>
              </a:solidFill>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שְׁנֵים־עָשָׂ֤ר נְשִׂיאִם֙ יוֹלִ֔יד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וּנְתַתִּ֖יו לְג֥וֹי גָּדֽוֹל׃</a:t>
            </a:r>
            <a:endParaRPr lang="en-US" sz="2000" dirty="0">
              <a:latin typeface="SBL Hebrew" pitchFamily="2" charset="-79"/>
              <a:cs typeface="SBL Hebrew" pitchFamily="2" charset="-79"/>
            </a:endParaRPr>
          </a:p>
        </p:txBody>
      </p:sp>
      <p:sp>
        <p:nvSpPr>
          <p:cNvPr id="4" name="TextBox 3"/>
          <p:cNvSpPr txBox="1"/>
          <p:nvPr/>
        </p:nvSpPr>
        <p:spPr>
          <a:xfrm>
            <a:off x="838200" y="1344805"/>
            <a:ext cx="4038600" cy="2308324"/>
          </a:xfrm>
          <a:prstGeom prst="rect">
            <a:avLst/>
          </a:prstGeom>
          <a:noFill/>
        </p:spPr>
        <p:txBody>
          <a:bodyPr wrap="square" rtlCol="0">
            <a:spAutoFit/>
          </a:bodyPr>
          <a:lstStyle/>
          <a:p>
            <a:pPr>
              <a:lnSpc>
                <a:spcPct val="150000"/>
              </a:lnSpc>
              <a:tabLst>
                <a:tab pos="231775" algn="l"/>
                <a:tab pos="461963" algn="l"/>
                <a:tab pos="682625" algn="l"/>
              </a:tabLst>
            </a:pPr>
            <a:r>
              <a:rPr lang="en-US" sz="1600" dirty="0"/>
              <a:t>As for Ishmael, I have heard you; </a:t>
            </a:r>
          </a:p>
          <a:p>
            <a:pPr>
              <a:lnSpc>
                <a:spcPct val="150000"/>
              </a:lnSpc>
              <a:tabLst>
                <a:tab pos="231775" algn="l"/>
                <a:tab pos="461963" algn="l"/>
                <a:tab pos="682625" algn="l"/>
              </a:tabLst>
            </a:pPr>
            <a:r>
              <a:rPr lang="en-US" sz="1600" dirty="0"/>
              <a:t>behold, I have blessed him </a:t>
            </a:r>
          </a:p>
          <a:p>
            <a:pPr>
              <a:lnSpc>
                <a:spcPct val="150000"/>
              </a:lnSpc>
              <a:tabLst>
                <a:tab pos="231775" algn="l"/>
                <a:tab pos="461963" algn="l"/>
                <a:tab pos="682625" algn="l"/>
              </a:tabLst>
            </a:pPr>
            <a:r>
              <a:rPr lang="en-US" sz="1600" dirty="0"/>
              <a:t>	and will make him fruitful </a:t>
            </a:r>
          </a:p>
          <a:p>
            <a:pPr>
              <a:lnSpc>
                <a:spcPct val="150000"/>
              </a:lnSpc>
              <a:tabLst>
                <a:tab pos="231775" algn="l"/>
                <a:tab pos="461963" algn="l"/>
                <a:tab pos="682625" algn="l"/>
              </a:tabLst>
            </a:pPr>
            <a:r>
              <a:rPr lang="en-US" sz="1600" dirty="0"/>
              <a:t>	and multiply him greatly. </a:t>
            </a:r>
          </a:p>
          <a:p>
            <a:pPr>
              <a:lnSpc>
                <a:spcPct val="150000"/>
              </a:lnSpc>
              <a:tabLst>
                <a:tab pos="231775" algn="l"/>
                <a:tab pos="461963" algn="l"/>
                <a:tab pos="682625" algn="l"/>
              </a:tabLst>
            </a:pPr>
            <a:r>
              <a:rPr lang="en-US" sz="1600" dirty="0"/>
              <a:t>He shall father twelve princes, </a:t>
            </a:r>
          </a:p>
          <a:p>
            <a:pPr>
              <a:lnSpc>
                <a:spcPct val="150000"/>
              </a:lnSpc>
              <a:tabLst>
                <a:tab pos="231775" algn="l"/>
                <a:tab pos="461963" algn="l"/>
                <a:tab pos="682625" algn="l"/>
              </a:tabLst>
            </a:pPr>
            <a:r>
              <a:rPr lang="en-US" sz="1600" dirty="0"/>
              <a:t>and I will make him into a great nation. (ESV)</a:t>
            </a:r>
            <a:endParaRPr lang="en-CA" sz="1600" dirty="0"/>
          </a:p>
        </p:txBody>
      </p:sp>
      <p:sp>
        <p:nvSpPr>
          <p:cNvPr id="5" name="Rectangle 4"/>
          <p:cNvSpPr/>
          <p:nvPr/>
        </p:nvSpPr>
        <p:spPr>
          <a:xfrm>
            <a:off x="860809" y="655270"/>
            <a:ext cx="1522981" cy="423449"/>
          </a:xfrm>
          <a:prstGeom prst="rect">
            <a:avLst/>
          </a:prstGeom>
        </p:spPr>
        <p:txBody>
          <a:bodyPr wrap="none">
            <a:spAutoFit/>
          </a:bodyPr>
          <a:lstStyle/>
          <a:p>
            <a:pPr>
              <a:lnSpc>
                <a:spcPct val="150000"/>
              </a:lnSpc>
              <a:tabLst>
                <a:tab pos="231775" algn="l"/>
                <a:tab pos="461963" algn="l"/>
                <a:tab pos="682625" algn="l"/>
              </a:tabLst>
            </a:pPr>
            <a:r>
              <a:rPr lang="en-US" sz="1600" dirty="0"/>
              <a:t>(Gen 17:20 ESV)</a:t>
            </a:r>
            <a:endParaRPr lang="en-CA" sz="1600" dirty="0"/>
          </a:p>
        </p:txBody>
      </p:sp>
    </p:spTree>
    <p:extLst>
      <p:ext uri="{BB962C8B-B14F-4D97-AF65-F5344CB8AC3E}">
        <p14:creationId xmlns:p14="http://schemas.microsoft.com/office/powerpoint/2010/main" val="449427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17:1-2</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latin typeface="SBL Hebrew" pitchFamily="2" charset="-79"/>
                <a:cs typeface="SBL Hebrew" pitchFamily="2" charset="-79"/>
              </a:rPr>
              <a:t>וַיְהִ֣י אַבְרָ֔ם בֶּן־תִּשְׁעִ֥ים שָׁנָ֖ה וְתֵ֣שַׁע שָׁנִ֑ים </a:t>
            </a:r>
            <a:endParaRPr lang="fr-CA" dirty="0">
              <a:latin typeface="SBL Hebrew" pitchFamily="2" charset="-79"/>
              <a:cs typeface="SBL Hebrew" pitchFamily="2" charset="-79"/>
            </a:endParaRPr>
          </a:p>
          <a:p>
            <a:pPr marL="0" indent="0" algn="r" defTabSz="457200" rtl="1">
              <a:buNone/>
            </a:pPr>
            <a:r>
              <a:rPr lang="he-IL" dirty="0">
                <a:latin typeface="SBL Hebrew" pitchFamily="2" charset="-79"/>
                <a:cs typeface="SBL Hebrew" pitchFamily="2" charset="-79"/>
              </a:rPr>
              <a:t>וַיֵּרָ֨א יְהוָ֜ה אֶל־אַבְרָ֗ם </a:t>
            </a:r>
            <a:endParaRPr lang="fr-CA" dirty="0">
              <a:latin typeface="SBL Hebrew" pitchFamily="2" charset="-79"/>
              <a:cs typeface="SBL Hebrew" pitchFamily="2" charset="-79"/>
            </a:endParaRPr>
          </a:p>
          <a:p>
            <a:pPr marL="0" indent="0" algn="r" defTabSz="457200" rtl="1">
              <a:buNone/>
            </a:pPr>
            <a:r>
              <a:rPr lang="he-IL" dirty="0">
                <a:latin typeface="SBL Hebrew" pitchFamily="2" charset="-79"/>
                <a:cs typeface="SBL Hebrew" pitchFamily="2" charset="-79"/>
              </a:rPr>
              <a:t>וַיֹּ֤אמֶר אֵלָיו֙ </a:t>
            </a:r>
            <a:endParaRPr lang="fr-CA" dirty="0">
              <a:latin typeface="SBL Hebrew" pitchFamily="2" charset="-79"/>
              <a:cs typeface="SBL Hebrew" pitchFamily="2" charset="-79"/>
            </a:endParaRPr>
          </a:p>
          <a:p>
            <a:pPr marL="0" indent="0" algn="r" defTabSz="457200" rtl="1">
              <a:buNone/>
            </a:pPr>
            <a:r>
              <a:rPr lang="fr-CA" dirty="0">
                <a:latin typeface="SBL Hebrew" pitchFamily="2" charset="-79"/>
                <a:cs typeface="SBL Hebrew" pitchFamily="2" charset="-79"/>
              </a:rPr>
              <a:t>	</a:t>
            </a:r>
            <a:r>
              <a:rPr lang="he-IL" dirty="0">
                <a:latin typeface="SBL Hebrew" pitchFamily="2" charset="-79"/>
                <a:cs typeface="SBL Hebrew" pitchFamily="2" charset="-79"/>
              </a:rPr>
              <a:t>אֲנִי־אֵ֣ל שַׁדַּ֔י </a:t>
            </a:r>
            <a:endParaRPr lang="fr-CA" dirty="0">
              <a:latin typeface="SBL Hebrew" pitchFamily="2" charset="-79"/>
              <a:cs typeface="SBL Hebrew" pitchFamily="2" charset="-79"/>
            </a:endParaRPr>
          </a:p>
          <a:p>
            <a:pPr marL="0" indent="0" algn="r" defTabSz="457200" rtl="1">
              <a:buNone/>
            </a:pPr>
            <a:r>
              <a:rPr lang="fr-CA" dirty="0">
                <a:latin typeface="SBL Hebrew" pitchFamily="2" charset="-79"/>
                <a:cs typeface="SBL Hebrew" pitchFamily="2" charset="-79"/>
              </a:rPr>
              <a:t>	</a:t>
            </a:r>
            <a:r>
              <a:rPr lang="he-IL" dirty="0">
                <a:latin typeface="SBL Hebrew" pitchFamily="2" charset="-79"/>
                <a:cs typeface="SBL Hebrew" pitchFamily="2" charset="-79"/>
              </a:rPr>
              <a:t>הִתְהַלֵּ֥ךְ לְפָנַ֖י וֶהְיֵ֥ה תָמִֽים׃ </a:t>
            </a:r>
            <a:endParaRPr lang="fr-CA" dirty="0">
              <a:latin typeface="SBL Hebrew" pitchFamily="2" charset="-79"/>
              <a:cs typeface="SBL Hebrew" pitchFamily="2" charset="-79"/>
            </a:endParaRPr>
          </a:p>
          <a:p>
            <a:pPr marL="0" indent="0" algn="r" defTabSz="457200" rtl="1">
              <a:buNone/>
            </a:pPr>
            <a:endParaRPr lang="fr-CA" dirty="0">
              <a:latin typeface="SBL Hebrew" pitchFamily="2" charset="-79"/>
              <a:cs typeface="SBL Hebrew" pitchFamily="2" charset="-79"/>
            </a:endParaRPr>
          </a:p>
          <a:p>
            <a:pPr marL="0" indent="0" algn="r" defTabSz="457200" rtl="1">
              <a:buNone/>
            </a:pPr>
            <a:r>
              <a:rPr lang="fr-CA" dirty="0">
                <a:latin typeface="SBL Hebrew" pitchFamily="2" charset="-79"/>
                <a:cs typeface="SBL Hebrew" pitchFamily="2" charset="-79"/>
              </a:rPr>
              <a:t>	</a:t>
            </a:r>
            <a:r>
              <a:rPr lang="he-IL" dirty="0">
                <a:latin typeface="SBL Hebrew" pitchFamily="2" charset="-79"/>
                <a:cs typeface="SBL Hebrew" pitchFamily="2" charset="-79"/>
              </a:rPr>
              <a:t>וְאֶתְּנָ֥ה בְרִיתִ֖י בֵּינִ֣י וּבֵינֶ֑ךָ </a:t>
            </a:r>
          </a:p>
          <a:p>
            <a:pPr marL="0" indent="0" algn="r" defTabSz="457200" rtl="1">
              <a:buNone/>
            </a:pPr>
            <a:r>
              <a:rPr lang="fr-CA" dirty="0">
                <a:latin typeface="SBL Hebrew" pitchFamily="2" charset="-79"/>
                <a:cs typeface="SBL Hebrew" pitchFamily="2" charset="-79"/>
              </a:rPr>
              <a:t>	</a:t>
            </a:r>
            <a:r>
              <a:rPr lang="he-IL" dirty="0">
                <a:latin typeface="SBL Hebrew" pitchFamily="2" charset="-79"/>
                <a:cs typeface="SBL Hebrew" pitchFamily="2" charset="-79"/>
              </a:rPr>
              <a:t>וְאַרְבֶּ֥ה אוֹתְךָ֖ בִּמְאֹ֥ד מְאֹֽד׃ </a:t>
            </a:r>
          </a:p>
          <a:p>
            <a:pPr marL="0" indent="0" algn="r" defTabSz="457200" rtl="1">
              <a:buNone/>
            </a:pPr>
            <a:endParaRPr lang="en-US" dirty="0">
              <a:latin typeface="SBL Hebrew" pitchFamily="2" charset="-79"/>
              <a:cs typeface="SBL Hebrew" pitchFamily="2" charset="-79"/>
            </a:endParaRPr>
          </a:p>
        </p:txBody>
      </p:sp>
    </p:spTree>
    <p:extLst>
      <p:ext uri="{BB962C8B-B14F-4D97-AF65-F5344CB8AC3E}">
        <p14:creationId xmlns:p14="http://schemas.microsoft.com/office/powerpoint/2010/main" val="17368140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76800" y="228600"/>
            <a:ext cx="39624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וַיְהִ֣י אַבְרָ֔ם בֶּן־תִּשְׁעִ֥ים שָׁנָ֖ה וְתֵ֣שַׁע שָׁנִ֑ים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וַיֵּרָ֨א יְהוָ֜ה אֶל־אַבְרָ֗ם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וַיֹּ֤אמֶר אֵלָיו֙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אֲנִי־אֵ֣ל שַׁדַּ֔י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הִתְהַלֵּ֥ךְ לְפָנַ֖י וֶהְיֵ֥ה תָמִֽים׃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וְאֶתְּנָ֥ה </a:t>
            </a:r>
            <a:r>
              <a:rPr lang="he-IL" sz="2000" dirty="0">
                <a:solidFill>
                  <a:srgbClr val="0000FF"/>
                </a:solidFill>
                <a:latin typeface="SBL Hebrew" pitchFamily="2" charset="-79"/>
                <a:cs typeface="SBL Hebrew" pitchFamily="2" charset="-79"/>
              </a:rPr>
              <a:t>בְרִיתִ֖י </a:t>
            </a:r>
            <a:r>
              <a:rPr lang="he-IL" sz="2000" dirty="0">
                <a:latin typeface="SBL Hebrew" pitchFamily="2" charset="-79"/>
                <a:cs typeface="SBL Hebrew" pitchFamily="2" charset="-79"/>
              </a:rPr>
              <a:t>בֵּינִ֣י וּבֵינֶ֑ךָ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וְאַרְבֶּ֥ה אוֹתְךָ֖ בִּמְאֹ֥ד מְאֹֽד׃ </a:t>
            </a:r>
            <a:endParaRPr lang="en-US"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endParaRPr lang="en-US"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וַיִּפֹּ֥ל אַבְרָ֖ם עַל־פָּנָ֑יו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וַיְדַבֵּ֥ר אִתּ֛וֹ אֱלֹהִ֖ים לֵאמֹֽר׃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אֲנִ֕י הִנֵּ֥ה </a:t>
            </a:r>
            <a:r>
              <a:rPr lang="he-IL" sz="2000" dirty="0">
                <a:solidFill>
                  <a:srgbClr val="0000FF"/>
                </a:solidFill>
                <a:latin typeface="SBL Hebrew" pitchFamily="2" charset="-79"/>
                <a:cs typeface="SBL Hebrew" pitchFamily="2" charset="-79"/>
              </a:rPr>
              <a:t>בְרִיתִ֖י </a:t>
            </a:r>
            <a:r>
              <a:rPr lang="he-IL" sz="2000" dirty="0">
                <a:latin typeface="SBL Hebrew" pitchFamily="2" charset="-79"/>
                <a:cs typeface="SBL Hebrew" pitchFamily="2" charset="-79"/>
              </a:rPr>
              <a:t>אִתָּ֑ךְ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וְהָיִ֕יתָ לְאַ֖ב הֲמ֥וֹן גּוֹיִֽם׃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וְלֹא־יִקָּרֵ֥א ע֛וֹד אֶת־שִׁמְךָ֖ אַבְרָ֑ם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וְהָיָ֤ה שִׁמְךָ֙ אַבְרָהָ֔ם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כִּ֛י אַב־הֲמ֥וֹן גּוֹיִ֖ם נְתַתִּֽיךָ׃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648200" cy="6553200"/>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וְהִפְרֵתִ֤י אֹֽתְךָ֙ בִּמְאֹ֣ד מְאֹ֔ד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וּנְתַתִּ֖יךָ לְגוֹיִ֑ם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וּמְלָכִ֖ים מִמְּךָ֥ יֵצֵֽאוּ׃ </a:t>
            </a:r>
          </a:p>
          <a:p>
            <a:pPr marL="0" indent="0" algn="r" defTabSz="457200" rtl="1">
              <a:buNone/>
              <a:tabLst>
                <a:tab pos="231775" algn="r"/>
                <a:tab pos="461963" algn="r"/>
                <a:tab pos="682625" algn="r"/>
                <a:tab pos="914400" algn="r"/>
              </a:tabLst>
            </a:pPr>
            <a:endParaRPr lang="he-IL"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וַהֲקִמֹתִ֨י אֶת־</a:t>
            </a:r>
            <a:r>
              <a:rPr lang="he-IL" sz="2000" dirty="0">
                <a:solidFill>
                  <a:srgbClr val="0000FF"/>
                </a:solidFill>
                <a:latin typeface="SBL Hebrew" pitchFamily="2" charset="-79"/>
                <a:cs typeface="SBL Hebrew" pitchFamily="2" charset="-79"/>
              </a:rPr>
              <a:t>בְּרִיתִ֜י</a:t>
            </a:r>
            <a:r>
              <a:rPr lang="he-IL" sz="2000" dirty="0">
                <a:latin typeface="SBL Hebrew" pitchFamily="2" charset="-79"/>
                <a:cs typeface="SBL Hebrew" pitchFamily="2" charset="-79"/>
              </a:rPr>
              <a:t> בֵּינִ֣י וּבֵינֶ֗ךָ וּבֵ֨ין זַרְעֲךָ֧ אַחֲרֶ֛יךָ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a:t>
            </a:r>
            <a:r>
              <a:rPr lang="en-US" sz="2000" dirty="0">
                <a:latin typeface="SBL Hebrew" pitchFamily="2" charset="-79"/>
                <a:cs typeface="SBL Hebrew" pitchFamily="2" charset="-79"/>
              </a:rPr>
              <a:t>		</a:t>
            </a:r>
            <a:r>
              <a:rPr lang="he-IL" sz="2000" dirty="0">
                <a:latin typeface="SBL Hebrew" pitchFamily="2" charset="-79"/>
                <a:cs typeface="SBL Hebrew" pitchFamily="2" charset="-79"/>
              </a:rPr>
              <a:t>לְדֹרֹתָ֖ם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לִ</a:t>
            </a:r>
            <a:r>
              <a:rPr lang="he-IL" sz="2000" dirty="0">
                <a:solidFill>
                  <a:srgbClr val="0000FF"/>
                </a:solidFill>
                <a:latin typeface="SBL Hebrew" pitchFamily="2" charset="-79"/>
                <a:cs typeface="SBL Hebrew" pitchFamily="2" charset="-79"/>
              </a:rPr>
              <a:t>בְרִ֣ית</a:t>
            </a:r>
            <a:r>
              <a:rPr lang="he-IL" sz="2000" dirty="0">
                <a:latin typeface="SBL Hebrew" pitchFamily="2" charset="-79"/>
                <a:cs typeface="SBL Hebrew" pitchFamily="2" charset="-79"/>
              </a:rPr>
              <a:t> עוֹלָ֑ם </a:t>
            </a: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	לִהְי֤וֹת לְךָ֙ לֵֽאלֹהִ֔ים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וּֽלְזַרְעֲךָ֖ אַחֲרֶֽיךָ׃ </a:t>
            </a:r>
          </a:p>
          <a:p>
            <a:pPr marL="0" indent="0" algn="r" defTabSz="457200" rtl="1">
              <a:buNone/>
              <a:tabLst>
                <a:tab pos="231775" algn="r"/>
                <a:tab pos="461963" algn="r"/>
                <a:tab pos="682625" algn="r"/>
                <a:tab pos="914400" algn="r"/>
              </a:tabLst>
            </a:pP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וְנָתַתִּ֣י לְ֠ךָ וּלְזַרְעֲךָ֨ אַחֲרֶ֜יךָ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אֵ֣ת ׀ אֶ֣רֶץ מְגֻרֶ֗יךָ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אֵ֚ת כָּל־אֶ֣רֶץ כְּנַ֔עַן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לַאֲחֻזַּ֖ת עוֹלָ֑ם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וְהָיִ֥יתִי לָהֶ֖ם לֵאלֹהִֽים׃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וַיֹּ֤אמֶר אֱלֹהִים֙ אֶל־אַבְרָהָ֔ם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וְאַתָּ֖ה אֶת־</a:t>
            </a:r>
            <a:r>
              <a:rPr lang="he-IL" sz="2000" dirty="0">
                <a:solidFill>
                  <a:srgbClr val="0000FF"/>
                </a:solidFill>
                <a:latin typeface="SBL Hebrew" pitchFamily="2" charset="-79"/>
                <a:cs typeface="SBL Hebrew" pitchFamily="2" charset="-79"/>
              </a:rPr>
              <a:t>בְּרִיתִ֣י</a:t>
            </a:r>
            <a:r>
              <a:rPr lang="he-IL" sz="2000" dirty="0">
                <a:latin typeface="SBL Hebrew" pitchFamily="2" charset="-79"/>
                <a:cs typeface="SBL Hebrew" pitchFamily="2" charset="-79"/>
              </a:rPr>
              <a:t> תִשְׁמֹ֑ר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אַתָּ֛ה וְזַרְעֲךָ֥ אַֽחֲרֶ֖יךָ לְדֹרֹתָֽם׃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a:t>Genesis 17:1-9</a:t>
            </a:r>
          </a:p>
        </p:txBody>
      </p:sp>
      <p:sp>
        <p:nvSpPr>
          <p:cNvPr id="6" name="TextBox 5"/>
          <p:cNvSpPr txBox="1"/>
          <p:nvPr/>
        </p:nvSpPr>
        <p:spPr>
          <a:xfrm>
            <a:off x="8763000" y="288888"/>
            <a:ext cx="263214" cy="276999"/>
          </a:xfrm>
          <a:prstGeom prst="rect">
            <a:avLst/>
          </a:prstGeom>
          <a:noFill/>
        </p:spPr>
        <p:txBody>
          <a:bodyPr wrap="none" rtlCol="0">
            <a:spAutoFit/>
          </a:bodyPr>
          <a:lstStyle/>
          <a:p>
            <a:r>
              <a:rPr lang="en-US" sz="1200" dirty="0"/>
              <a:t>1</a:t>
            </a:r>
          </a:p>
        </p:txBody>
      </p:sp>
      <p:sp>
        <p:nvSpPr>
          <p:cNvPr id="7" name="TextBox 6"/>
          <p:cNvSpPr txBox="1"/>
          <p:nvPr/>
        </p:nvSpPr>
        <p:spPr>
          <a:xfrm>
            <a:off x="8763000" y="2468544"/>
            <a:ext cx="263214" cy="276999"/>
          </a:xfrm>
          <a:prstGeom prst="rect">
            <a:avLst/>
          </a:prstGeom>
          <a:noFill/>
        </p:spPr>
        <p:txBody>
          <a:bodyPr wrap="none" rtlCol="0">
            <a:spAutoFit/>
          </a:bodyPr>
          <a:lstStyle/>
          <a:p>
            <a:r>
              <a:rPr lang="en-US" sz="1200" dirty="0"/>
              <a:t>2</a:t>
            </a:r>
          </a:p>
        </p:txBody>
      </p:sp>
      <p:sp>
        <p:nvSpPr>
          <p:cNvPr id="8" name="TextBox 7"/>
          <p:cNvSpPr txBox="1"/>
          <p:nvPr/>
        </p:nvSpPr>
        <p:spPr>
          <a:xfrm>
            <a:off x="8763000" y="3555440"/>
            <a:ext cx="263214" cy="276999"/>
          </a:xfrm>
          <a:prstGeom prst="rect">
            <a:avLst/>
          </a:prstGeom>
          <a:noFill/>
        </p:spPr>
        <p:txBody>
          <a:bodyPr wrap="none" rtlCol="0">
            <a:spAutoFit/>
          </a:bodyPr>
          <a:lstStyle/>
          <a:p>
            <a:r>
              <a:rPr lang="en-US" sz="1200" dirty="0"/>
              <a:t>3</a:t>
            </a:r>
          </a:p>
        </p:txBody>
      </p:sp>
      <p:sp>
        <p:nvSpPr>
          <p:cNvPr id="9" name="TextBox 8"/>
          <p:cNvSpPr txBox="1"/>
          <p:nvPr/>
        </p:nvSpPr>
        <p:spPr>
          <a:xfrm>
            <a:off x="8763000" y="4648200"/>
            <a:ext cx="263214" cy="276999"/>
          </a:xfrm>
          <a:prstGeom prst="rect">
            <a:avLst/>
          </a:prstGeom>
          <a:noFill/>
        </p:spPr>
        <p:txBody>
          <a:bodyPr wrap="none" rtlCol="0">
            <a:spAutoFit/>
          </a:bodyPr>
          <a:lstStyle/>
          <a:p>
            <a:r>
              <a:rPr lang="en-US" sz="1200" dirty="0"/>
              <a:t>4</a:t>
            </a:r>
          </a:p>
        </p:txBody>
      </p:sp>
      <p:sp>
        <p:nvSpPr>
          <p:cNvPr id="10" name="TextBox 9"/>
          <p:cNvSpPr txBox="1"/>
          <p:nvPr/>
        </p:nvSpPr>
        <p:spPr>
          <a:xfrm>
            <a:off x="8763000" y="5715000"/>
            <a:ext cx="263214" cy="276999"/>
          </a:xfrm>
          <a:prstGeom prst="rect">
            <a:avLst/>
          </a:prstGeom>
          <a:noFill/>
        </p:spPr>
        <p:txBody>
          <a:bodyPr wrap="none" rtlCol="0">
            <a:spAutoFit/>
          </a:bodyPr>
          <a:lstStyle/>
          <a:p>
            <a:r>
              <a:rPr lang="en-US" sz="1200" dirty="0"/>
              <a:t>5</a:t>
            </a:r>
          </a:p>
        </p:txBody>
      </p:sp>
      <p:sp>
        <p:nvSpPr>
          <p:cNvPr id="11" name="TextBox 10"/>
          <p:cNvSpPr txBox="1"/>
          <p:nvPr/>
        </p:nvSpPr>
        <p:spPr>
          <a:xfrm>
            <a:off x="4648200" y="268792"/>
            <a:ext cx="263214" cy="276999"/>
          </a:xfrm>
          <a:prstGeom prst="rect">
            <a:avLst/>
          </a:prstGeom>
          <a:noFill/>
        </p:spPr>
        <p:txBody>
          <a:bodyPr wrap="none" rtlCol="0">
            <a:spAutoFit/>
          </a:bodyPr>
          <a:lstStyle/>
          <a:p>
            <a:r>
              <a:rPr lang="en-US" sz="1200" dirty="0"/>
              <a:t>6</a:t>
            </a:r>
          </a:p>
        </p:txBody>
      </p:sp>
      <p:sp>
        <p:nvSpPr>
          <p:cNvPr id="12" name="TextBox 11"/>
          <p:cNvSpPr txBox="1"/>
          <p:nvPr/>
        </p:nvSpPr>
        <p:spPr>
          <a:xfrm>
            <a:off x="4648200" y="1600200"/>
            <a:ext cx="263214" cy="276999"/>
          </a:xfrm>
          <a:prstGeom prst="rect">
            <a:avLst/>
          </a:prstGeom>
          <a:noFill/>
        </p:spPr>
        <p:txBody>
          <a:bodyPr wrap="none" rtlCol="0">
            <a:spAutoFit/>
          </a:bodyPr>
          <a:lstStyle/>
          <a:p>
            <a:r>
              <a:rPr lang="en-US" sz="1200" dirty="0"/>
              <a:t>7</a:t>
            </a:r>
          </a:p>
        </p:txBody>
      </p:sp>
      <p:sp>
        <p:nvSpPr>
          <p:cNvPr id="13" name="TextBox 12"/>
          <p:cNvSpPr txBox="1"/>
          <p:nvPr/>
        </p:nvSpPr>
        <p:spPr>
          <a:xfrm>
            <a:off x="4648200" y="3605680"/>
            <a:ext cx="263214" cy="276999"/>
          </a:xfrm>
          <a:prstGeom prst="rect">
            <a:avLst/>
          </a:prstGeom>
          <a:noFill/>
        </p:spPr>
        <p:txBody>
          <a:bodyPr wrap="none" rtlCol="0">
            <a:spAutoFit/>
          </a:bodyPr>
          <a:lstStyle/>
          <a:p>
            <a:r>
              <a:rPr lang="en-US" sz="1200" dirty="0"/>
              <a:t>8</a:t>
            </a:r>
          </a:p>
        </p:txBody>
      </p:sp>
      <p:sp>
        <p:nvSpPr>
          <p:cNvPr id="16" name="TextBox 15"/>
          <p:cNvSpPr txBox="1"/>
          <p:nvPr/>
        </p:nvSpPr>
        <p:spPr>
          <a:xfrm>
            <a:off x="4648200" y="5277896"/>
            <a:ext cx="263214" cy="276999"/>
          </a:xfrm>
          <a:prstGeom prst="rect">
            <a:avLst/>
          </a:prstGeom>
          <a:noFill/>
        </p:spPr>
        <p:txBody>
          <a:bodyPr wrap="none" rtlCol="0">
            <a:spAutoFit/>
          </a:bodyPr>
          <a:lstStyle/>
          <a:p>
            <a:r>
              <a:rPr lang="en-US" sz="1200" dirty="0"/>
              <a:t>9</a:t>
            </a:r>
          </a:p>
        </p:txBody>
      </p:sp>
    </p:spTree>
    <p:extLst>
      <p:ext uri="{BB962C8B-B14F-4D97-AF65-F5344CB8AC3E}">
        <p14:creationId xmlns:p14="http://schemas.microsoft.com/office/powerpoint/2010/main" val="15824901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76800" y="228600"/>
            <a:ext cx="39624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וַיְהִ֣י אַבְרָ֔ם בֶּן־תִּשְׁעִ֥ים שָׁנָ֖ה וְתֵ֣שַׁע שָׁנִ֑ים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וַיֵּרָ֨א יְהוָ֜ה אֶל־אַבְרָ֗ם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וַיֹּ֤אמֶר אֵלָיו֙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אֲנִי־אֵ֣ל שַׁדַּ֔י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הִתְהַלֵּ֥ךְ לְפָנַ֖י וֶהְיֵ֥ה תָמִֽים׃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וְאֶתְּנָ֥ה </a:t>
            </a:r>
            <a:r>
              <a:rPr lang="he-IL" sz="2000" dirty="0">
                <a:solidFill>
                  <a:srgbClr val="0000FF"/>
                </a:solidFill>
                <a:latin typeface="SBL Hebrew" pitchFamily="2" charset="-79"/>
                <a:cs typeface="SBL Hebrew" pitchFamily="2" charset="-79"/>
              </a:rPr>
              <a:t>בְרִיתִ֖י </a:t>
            </a:r>
            <a:r>
              <a:rPr lang="he-IL" sz="2000" dirty="0">
                <a:solidFill>
                  <a:srgbClr val="FF0000"/>
                </a:solidFill>
                <a:latin typeface="SBL Hebrew" pitchFamily="2" charset="-79"/>
                <a:cs typeface="SBL Hebrew" pitchFamily="2" charset="-79"/>
              </a:rPr>
              <a:t>בֵּינִ֣</a:t>
            </a:r>
            <a:r>
              <a:rPr lang="he-IL" sz="2000" dirty="0">
                <a:latin typeface="SBL Hebrew" pitchFamily="2" charset="-79"/>
                <a:cs typeface="SBL Hebrew" pitchFamily="2" charset="-79"/>
              </a:rPr>
              <a:t>י וּ</a:t>
            </a:r>
            <a:r>
              <a:rPr lang="he-IL" sz="2000" dirty="0">
                <a:solidFill>
                  <a:srgbClr val="FF0000"/>
                </a:solidFill>
                <a:latin typeface="SBL Hebrew" pitchFamily="2" charset="-79"/>
                <a:cs typeface="SBL Hebrew" pitchFamily="2" charset="-79"/>
              </a:rPr>
              <a:t>בֵינֶ֑</a:t>
            </a:r>
            <a:r>
              <a:rPr lang="he-IL" sz="2000" dirty="0">
                <a:latin typeface="SBL Hebrew" pitchFamily="2" charset="-79"/>
                <a:cs typeface="SBL Hebrew" pitchFamily="2" charset="-79"/>
              </a:rPr>
              <a:t>ךָ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וְאַרְבֶּ֥ה אוֹתְךָ֖ בִּמְאֹ֥ד מְאֹֽד׃ </a:t>
            </a:r>
            <a:endParaRPr lang="en-US"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endParaRPr lang="en-US"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וַיִּפֹּ֥ל אַבְרָ֖ם עַל־פָּנָ֑יו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וַיְדַבֵּ֥ר אִתּ֛וֹ אֱלֹהִ֖ים לֵאמֹֽר׃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אֲנִ֕י הִנֵּ֥ה </a:t>
            </a:r>
            <a:r>
              <a:rPr lang="he-IL" sz="2000" dirty="0">
                <a:solidFill>
                  <a:srgbClr val="0000FF"/>
                </a:solidFill>
                <a:latin typeface="SBL Hebrew" pitchFamily="2" charset="-79"/>
                <a:cs typeface="SBL Hebrew" pitchFamily="2" charset="-79"/>
              </a:rPr>
              <a:t>בְרִיתִ֖י </a:t>
            </a:r>
            <a:r>
              <a:rPr lang="he-IL" sz="2000" dirty="0">
                <a:latin typeface="SBL Hebrew" pitchFamily="2" charset="-79"/>
                <a:cs typeface="SBL Hebrew" pitchFamily="2" charset="-79"/>
              </a:rPr>
              <a:t>אִתָּ֑ךְ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וְהָיִ֕יתָ לְאַ֖ב הֲמ֥וֹן גּוֹיִֽם׃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וְלֹא־יִקָּרֵ֥א ע֛וֹד אֶת־שִׁמְךָ֖ אַבְרָ֑ם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וְהָיָ֤ה שִׁמְךָ֙ אַבְרָהָ֔ם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כִּ֛י אַב־הֲמ֥וֹן גּוֹיִ֖ם נְתַתִּֽיךָ׃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648200" cy="6553200"/>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וְהִפְרֵתִ֤י אֹֽתְךָ֙ בִּמְאֹ֣ד מְאֹ֔ד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וּנְתַתִּ֖יךָ לְגוֹיִ֑ם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וּמְלָכִ֖ים מִמְּךָ֥ יֵצֵֽאוּ׃ </a:t>
            </a:r>
          </a:p>
          <a:p>
            <a:pPr marL="0" indent="0" algn="r" defTabSz="457200" rtl="1">
              <a:buNone/>
              <a:tabLst>
                <a:tab pos="231775" algn="r"/>
                <a:tab pos="461963" algn="r"/>
                <a:tab pos="682625" algn="r"/>
                <a:tab pos="914400" algn="r"/>
              </a:tabLst>
            </a:pPr>
            <a:endParaRPr lang="he-IL"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וַהֲקִמֹתִ֨י אֶת־</a:t>
            </a:r>
            <a:r>
              <a:rPr lang="he-IL" sz="2000" dirty="0">
                <a:solidFill>
                  <a:srgbClr val="0000FF"/>
                </a:solidFill>
                <a:latin typeface="SBL Hebrew" pitchFamily="2" charset="-79"/>
                <a:cs typeface="SBL Hebrew" pitchFamily="2" charset="-79"/>
              </a:rPr>
              <a:t>בְּרִיתִ֜י</a:t>
            </a:r>
            <a:r>
              <a:rPr lang="he-IL" sz="2000" dirty="0">
                <a:latin typeface="SBL Hebrew" pitchFamily="2" charset="-79"/>
                <a:cs typeface="SBL Hebrew" pitchFamily="2" charset="-79"/>
              </a:rPr>
              <a:t> </a:t>
            </a:r>
            <a:r>
              <a:rPr lang="he-IL" sz="2000" dirty="0">
                <a:solidFill>
                  <a:srgbClr val="FF0000"/>
                </a:solidFill>
                <a:latin typeface="SBL Hebrew" pitchFamily="2" charset="-79"/>
                <a:cs typeface="SBL Hebrew" pitchFamily="2" charset="-79"/>
              </a:rPr>
              <a:t>בֵּינִ֣</a:t>
            </a:r>
            <a:r>
              <a:rPr lang="he-IL" sz="2000" dirty="0">
                <a:latin typeface="SBL Hebrew" pitchFamily="2" charset="-79"/>
                <a:cs typeface="SBL Hebrew" pitchFamily="2" charset="-79"/>
              </a:rPr>
              <a:t>י וּ</a:t>
            </a:r>
            <a:r>
              <a:rPr lang="he-IL" sz="2000" dirty="0">
                <a:solidFill>
                  <a:srgbClr val="FF0000"/>
                </a:solidFill>
                <a:latin typeface="SBL Hebrew" pitchFamily="2" charset="-79"/>
                <a:cs typeface="SBL Hebrew" pitchFamily="2" charset="-79"/>
              </a:rPr>
              <a:t>בֵינֶ֗</a:t>
            </a:r>
            <a:r>
              <a:rPr lang="he-IL" sz="2000" dirty="0">
                <a:latin typeface="SBL Hebrew" pitchFamily="2" charset="-79"/>
                <a:cs typeface="SBL Hebrew" pitchFamily="2" charset="-79"/>
              </a:rPr>
              <a:t>ךָ וּ</a:t>
            </a:r>
            <a:r>
              <a:rPr lang="he-IL" sz="2000" dirty="0">
                <a:solidFill>
                  <a:srgbClr val="FF0000"/>
                </a:solidFill>
                <a:latin typeface="SBL Hebrew" pitchFamily="2" charset="-79"/>
                <a:cs typeface="SBL Hebrew" pitchFamily="2" charset="-79"/>
              </a:rPr>
              <a:t>בֵ֨ין</a:t>
            </a:r>
            <a:r>
              <a:rPr lang="he-IL" sz="2000" dirty="0">
                <a:latin typeface="SBL Hebrew" pitchFamily="2" charset="-79"/>
                <a:cs typeface="SBL Hebrew" pitchFamily="2" charset="-79"/>
              </a:rPr>
              <a:t> זַרְעֲךָ֧ אַחֲרֶ֛יךָ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a:t>
            </a:r>
            <a:r>
              <a:rPr lang="en-US" sz="2000" dirty="0">
                <a:latin typeface="SBL Hebrew" pitchFamily="2" charset="-79"/>
                <a:cs typeface="SBL Hebrew" pitchFamily="2" charset="-79"/>
              </a:rPr>
              <a:t>		</a:t>
            </a:r>
            <a:r>
              <a:rPr lang="he-IL" sz="2000" dirty="0">
                <a:latin typeface="SBL Hebrew" pitchFamily="2" charset="-79"/>
                <a:cs typeface="SBL Hebrew" pitchFamily="2" charset="-79"/>
              </a:rPr>
              <a:t>לְדֹרֹתָ֖ם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לִ</a:t>
            </a:r>
            <a:r>
              <a:rPr lang="he-IL" sz="2000" dirty="0">
                <a:solidFill>
                  <a:srgbClr val="0000FF"/>
                </a:solidFill>
                <a:latin typeface="SBL Hebrew" pitchFamily="2" charset="-79"/>
                <a:cs typeface="SBL Hebrew" pitchFamily="2" charset="-79"/>
              </a:rPr>
              <a:t>בְרִ֣ית</a:t>
            </a:r>
            <a:r>
              <a:rPr lang="he-IL" sz="2000" dirty="0">
                <a:latin typeface="SBL Hebrew" pitchFamily="2" charset="-79"/>
                <a:cs typeface="SBL Hebrew" pitchFamily="2" charset="-79"/>
              </a:rPr>
              <a:t> עוֹלָ֑ם </a:t>
            </a: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	לִהְי֤וֹת לְךָ֙ לֵֽאלֹהִ֔ים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וּֽלְזַרְעֲךָ֖ אַחֲרֶֽיךָ׃ </a:t>
            </a:r>
          </a:p>
          <a:p>
            <a:pPr marL="0" indent="0" algn="r" defTabSz="457200" rtl="1">
              <a:buNone/>
              <a:tabLst>
                <a:tab pos="231775" algn="r"/>
                <a:tab pos="461963" algn="r"/>
                <a:tab pos="682625" algn="r"/>
                <a:tab pos="914400" algn="r"/>
              </a:tabLst>
            </a:pP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וְנָתַתִּ֣י לְ֠ךָ וּלְזַרְעֲךָ֨ אַחֲרֶ֜יךָ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אֵ֣ת ׀ אֶ֣רֶץ מְגֻרֶ֗יךָ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אֵ֚ת כָּל־אֶ֣רֶץ כְּנַ֔עַן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לַאֲחֻזַּ֖ת עוֹלָ֑ם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וְהָיִ֥יתִי לָהֶ֖ם לֵאלֹהִֽים׃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וַיֹּ֤אמֶר אֱלֹהִים֙ אֶל־אַבְרָהָ֔ם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וְאַתָּ֖ה אֶת־</a:t>
            </a:r>
            <a:r>
              <a:rPr lang="he-IL" sz="2000" dirty="0">
                <a:solidFill>
                  <a:srgbClr val="0000FF"/>
                </a:solidFill>
                <a:latin typeface="SBL Hebrew" pitchFamily="2" charset="-79"/>
                <a:cs typeface="SBL Hebrew" pitchFamily="2" charset="-79"/>
              </a:rPr>
              <a:t>בְּרִיתִ֣י</a:t>
            </a:r>
            <a:r>
              <a:rPr lang="he-IL" sz="2000" dirty="0">
                <a:latin typeface="SBL Hebrew" pitchFamily="2" charset="-79"/>
                <a:cs typeface="SBL Hebrew" pitchFamily="2" charset="-79"/>
              </a:rPr>
              <a:t> תִשְׁמֹ֑ר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אַתָּ֛ה וְזַרְעֲךָ֥ אַֽחֲרֶ֖יךָ לְדֹרֹתָֽם׃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a:t>Genesis 17:1-9</a:t>
            </a:r>
          </a:p>
        </p:txBody>
      </p:sp>
      <p:sp>
        <p:nvSpPr>
          <p:cNvPr id="6" name="TextBox 5"/>
          <p:cNvSpPr txBox="1"/>
          <p:nvPr/>
        </p:nvSpPr>
        <p:spPr>
          <a:xfrm>
            <a:off x="8763000" y="288888"/>
            <a:ext cx="263214" cy="276999"/>
          </a:xfrm>
          <a:prstGeom prst="rect">
            <a:avLst/>
          </a:prstGeom>
          <a:noFill/>
        </p:spPr>
        <p:txBody>
          <a:bodyPr wrap="none" rtlCol="0">
            <a:spAutoFit/>
          </a:bodyPr>
          <a:lstStyle/>
          <a:p>
            <a:r>
              <a:rPr lang="en-US" sz="1200" dirty="0"/>
              <a:t>1</a:t>
            </a:r>
          </a:p>
        </p:txBody>
      </p:sp>
      <p:sp>
        <p:nvSpPr>
          <p:cNvPr id="7" name="TextBox 6"/>
          <p:cNvSpPr txBox="1"/>
          <p:nvPr/>
        </p:nvSpPr>
        <p:spPr>
          <a:xfrm>
            <a:off x="8763000" y="2468544"/>
            <a:ext cx="263214" cy="276999"/>
          </a:xfrm>
          <a:prstGeom prst="rect">
            <a:avLst/>
          </a:prstGeom>
          <a:noFill/>
        </p:spPr>
        <p:txBody>
          <a:bodyPr wrap="none" rtlCol="0">
            <a:spAutoFit/>
          </a:bodyPr>
          <a:lstStyle/>
          <a:p>
            <a:r>
              <a:rPr lang="en-US" sz="1200" dirty="0"/>
              <a:t>2</a:t>
            </a:r>
          </a:p>
        </p:txBody>
      </p:sp>
      <p:sp>
        <p:nvSpPr>
          <p:cNvPr id="8" name="TextBox 7"/>
          <p:cNvSpPr txBox="1"/>
          <p:nvPr/>
        </p:nvSpPr>
        <p:spPr>
          <a:xfrm>
            <a:off x="8763000" y="3555440"/>
            <a:ext cx="263214" cy="276999"/>
          </a:xfrm>
          <a:prstGeom prst="rect">
            <a:avLst/>
          </a:prstGeom>
          <a:noFill/>
        </p:spPr>
        <p:txBody>
          <a:bodyPr wrap="none" rtlCol="0">
            <a:spAutoFit/>
          </a:bodyPr>
          <a:lstStyle/>
          <a:p>
            <a:r>
              <a:rPr lang="en-US" sz="1200" dirty="0"/>
              <a:t>3</a:t>
            </a:r>
          </a:p>
        </p:txBody>
      </p:sp>
      <p:sp>
        <p:nvSpPr>
          <p:cNvPr id="9" name="TextBox 8"/>
          <p:cNvSpPr txBox="1"/>
          <p:nvPr/>
        </p:nvSpPr>
        <p:spPr>
          <a:xfrm>
            <a:off x="8763000" y="4648200"/>
            <a:ext cx="263214" cy="276999"/>
          </a:xfrm>
          <a:prstGeom prst="rect">
            <a:avLst/>
          </a:prstGeom>
          <a:noFill/>
        </p:spPr>
        <p:txBody>
          <a:bodyPr wrap="none" rtlCol="0">
            <a:spAutoFit/>
          </a:bodyPr>
          <a:lstStyle/>
          <a:p>
            <a:r>
              <a:rPr lang="en-US" sz="1200" dirty="0"/>
              <a:t>4</a:t>
            </a:r>
          </a:p>
        </p:txBody>
      </p:sp>
      <p:sp>
        <p:nvSpPr>
          <p:cNvPr id="10" name="TextBox 9"/>
          <p:cNvSpPr txBox="1"/>
          <p:nvPr/>
        </p:nvSpPr>
        <p:spPr>
          <a:xfrm>
            <a:off x="8763000" y="5715000"/>
            <a:ext cx="263214" cy="276999"/>
          </a:xfrm>
          <a:prstGeom prst="rect">
            <a:avLst/>
          </a:prstGeom>
          <a:noFill/>
        </p:spPr>
        <p:txBody>
          <a:bodyPr wrap="none" rtlCol="0">
            <a:spAutoFit/>
          </a:bodyPr>
          <a:lstStyle/>
          <a:p>
            <a:r>
              <a:rPr lang="en-US" sz="1200" dirty="0"/>
              <a:t>5</a:t>
            </a:r>
          </a:p>
        </p:txBody>
      </p:sp>
      <p:sp>
        <p:nvSpPr>
          <p:cNvPr id="11" name="TextBox 10"/>
          <p:cNvSpPr txBox="1"/>
          <p:nvPr/>
        </p:nvSpPr>
        <p:spPr>
          <a:xfrm>
            <a:off x="4648200" y="268792"/>
            <a:ext cx="263214" cy="276999"/>
          </a:xfrm>
          <a:prstGeom prst="rect">
            <a:avLst/>
          </a:prstGeom>
          <a:noFill/>
        </p:spPr>
        <p:txBody>
          <a:bodyPr wrap="none" rtlCol="0">
            <a:spAutoFit/>
          </a:bodyPr>
          <a:lstStyle/>
          <a:p>
            <a:r>
              <a:rPr lang="en-US" sz="1200" dirty="0"/>
              <a:t>6</a:t>
            </a:r>
          </a:p>
        </p:txBody>
      </p:sp>
      <p:sp>
        <p:nvSpPr>
          <p:cNvPr id="12" name="TextBox 11"/>
          <p:cNvSpPr txBox="1"/>
          <p:nvPr/>
        </p:nvSpPr>
        <p:spPr>
          <a:xfrm>
            <a:off x="4648200" y="1600200"/>
            <a:ext cx="263214" cy="276999"/>
          </a:xfrm>
          <a:prstGeom prst="rect">
            <a:avLst/>
          </a:prstGeom>
          <a:noFill/>
        </p:spPr>
        <p:txBody>
          <a:bodyPr wrap="none" rtlCol="0">
            <a:spAutoFit/>
          </a:bodyPr>
          <a:lstStyle/>
          <a:p>
            <a:r>
              <a:rPr lang="en-US" sz="1200" dirty="0"/>
              <a:t>7</a:t>
            </a:r>
          </a:p>
        </p:txBody>
      </p:sp>
      <p:sp>
        <p:nvSpPr>
          <p:cNvPr id="13" name="TextBox 12"/>
          <p:cNvSpPr txBox="1"/>
          <p:nvPr/>
        </p:nvSpPr>
        <p:spPr>
          <a:xfrm>
            <a:off x="4648200" y="3605680"/>
            <a:ext cx="263214" cy="276999"/>
          </a:xfrm>
          <a:prstGeom prst="rect">
            <a:avLst/>
          </a:prstGeom>
          <a:noFill/>
        </p:spPr>
        <p:txBody>
          <a:bodyPr wrap="none" rtlCol="0">
            <a:spAutoFit/>
          </a:bodyPr>
          <a:lstStyle/>
          <a:p>
            <a:r>
              <a:rPr lang="en-US" sz="1200" dirty="0"/>
              <a:t>8</a:t>
            </a:r>
          </a:p>
        </p:txBody>
      </p:sp>
      <p:sp>
        <p:nvSpPr>
          <p:cNvPr id="16" name="TextBox 15"/>
          <p:cNvSpPr txBox="1"/>
          <p:nvPr/>
        </p:nvSpPr>
        <p:spPr>
          <a:xfrm>
            <a:off x="4648200" y="5277896"/>
            <a:ext cx="263214" cy="276999"/>
          </a:xfrm>
          <a:prstGeom prst="rect">
            <a:avLst/>
          </a:prstGeom>
          <a:noFill/>
        </p:spPr>
        <p:txBody>
          <a:bodyPr wrap="none" rtlCol="0">
            <a:spAutoFit/>
          </a:bodyPr>
          <a:lstStyle/>
          <a:p>
            <a:r>
              <a:rPr lang="en-US" sz="1200" dirty="0"/>
              <a:t>9</a:t>
            </a:r>
          </a:p>
        </p:txBody>
      </p:sp>
    </p:spTree>
    <p:extLst>
      <p:ext uri="{BB962C8B-B14F-4D97-AF65-F5344CB8AC3E}">
        <p14:creationId xmlns:p14="http://schemas.microsoft.com/office/powerpoint/2010/main" val="33277180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76800" y="228600"/>
            <a:ext cx="39624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וַיְהִ֣י אַבְרָ֔ם בֶּן־תִּשְׁעִ֥ים שָׁנָ֖ה וְתֵ֣שַׁע שָׁנִ֑ים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וַיֵּרָ֨א יְהוָ֜ה אֶל־אַבְרָ֗ם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וַיֹּ֤אמֶר אֵלָיו֙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אֲנִי־אֵ֣ל שַׁדַּ֔י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הִתְהַלֵּ֥ךְ לְפָנַ֖י וֶהְיֵ֥ה תָמִֽים׃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וְאֶתְּנָ֥ה </a:t>
            </a:r>
            <a:r>
              <a:rPr lang="he-IL" sz="2000" dirty="0">
                <a:solidFill>
                  <a:srgbClr val="0000FF"/>
                </a:solidFill>
                <a:latin typeface="SBL Hebrew" pitchFamily="2" charset="-79"/>
                <a:cs typeface="SBL Hebrew" pitchFamily="2" charset="-79"/>
              </a:rPr>
              <a:t>בְרִיתִ֖י </a:t>
            </a:r>
            <a:r>
              <a:rPr lang="he-IL" sz="2000" dirty="0">
                <a:solidFill>
                  <a:srgbClr val="FF0000"/>
                </a:solidFill>
                <a:latin typeface="SBL Hebrew" pitchFamily="2" charset="-79"/>
                <a:cs typeface="SBL Hebrew" pitchFamily="2" charset="-79"/>
              </a:rPr>
              <a:t>בֵּינִ֣י </a:t>
            </a:r>
            <a:r>
              <a:rPr lang="he-IL" sz="2000" dirty="0">
                <a:latin typeface="SBL Hebrew" pitchFamily="2" charset="-79"/>
                <a:cs typeface="SBL Hebrew" pitchFamily="2" charset="-79"/>
              </a:rPr>
              <a:t>וּ</a:t>
            </a:r>
            <a:r>
              <a:rPr lang="he-IL" sz="2000" dirty="0">
                <a:solidFill>
                  <a:srgbClr val="FF0000"/>
                </a:solidFill>
                <a:latin typeface="SBL Hebrew" pitchFamily="2" charset="-79"/>
                <a:cs typeface="SBL Hebrew" pitchFamily="2" charset="-79"/>
              </a:rPr>
              <a:t>בֵינֶ֑ךָ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וְאַרְבֶּ֥ה אוֹתְךָ֖ בִּמְאֹ֥ד מְאֹֽד׃ </a:t>
            </a:r>
            <a:endParaRPr lang="en-US"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endParaRPr lang="en-US"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וַיִּפֹּ֥ל אַבְרָ֖ם עַל־פָּנָ֑יו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וַיְדַבֵּ֥ר אִתּ֛וֹ אֱלֹהִ֖ים לֵאמֹֽר׃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אֲנִ֕י הִנֵּ֥ה </a:t>
            </a:r>
            <a:r>
              <a:rPr lang="he-IL" sz="2000" dirty="0">
                <a:solidFill>
                  <a:srgbClr val="0000FF"/>
                </a:solidFill>
                <a:latin typeface="SBL Hebrew" pitchFamily="2" charset="-79"/>
                <a:cs typeface="SBL Hebrew" pitchFamily="2" charset="-79"/>
              </a:rPr>
              <a:t>בְרִיתִ֖י </a:t>
            </a:r>
            <a:r>
              <a:rPr lang="he-IL" sz="2000" dirty="0">
                <a:solidFill>
                  <a:srgbClr val="FF0000"/>
                </a:solidFill>
                <a:latin typeface="SBL Hebrew" pitchFamily="2" charset="-79"/>
                <a:cs typeface="SBL Hebrew" pitchFamily="2" charset="-79"/>
              </a:rPr>
              <a:t>אִתָּ֑ךְ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וְהָיִ֕יתָ לְאַ֖ב הֲמ֥וֹן גּוֹיִֽם׃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וְלֹא־יִקָּרֵ֥א ע֛וֹד אֶת־שִׁמְךָ֖ אַבְרָ֑ם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וְהָיָ֤ה שִׁמְךָ֙ אַבְרָהָ֔ם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כִּ֛י אַב־הֲמ֥וֹן גּוֹיִ֖ם נְתַתִּֽיךָ׃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648200" cy="6553200"/>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וְהִפְרֵתִ֤י </a:t>
            </a:r>
            <a:r>
              <a:rPr lang="he-IL" sz="2000" dirty="0">
                <a:solidFill>
                  <a:srgbClr val="FF0000"/>
                </a:solidFill>
                <a:latin typeface="SBL Hebrew" pitchFamily="2" charset="-79"/>
                <a:cs typeface="SBL Hebrew" pitchFamily="2" charset="-79"/>
              </a:rPr>
              <a:t>אֹֽתְךָ֙ </a:t>
            </a:r>
            <a:r>
              <a:rPr lang="he-IL" sz="2000" dirty="0">
                <a:latin typeface="SBL Hebrew" pitchFamily="2" charset="-79"/>
                <a:cs typeface="SBL Hebrew" pitchFamily="2" charset="-79"/>
              </a:rPr>
              <a:t>בִּמְאֹ֣ד מְאֹ֔ד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וּנְתַתִּ֖יךָ לְגוֹיִ֑ם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וּמְלָכִ֖ים מִמְּךָ֥ יֵצֵֽאוּ׃ </a:t>
            </a:r>
          </a:p>
          <a:p>
            <a:pPr marL="0" indent="0" algn="r" defTabSz="457200" rtl="1">
              <a:buNone/>
              <a:tabLst>
                <a:tab pos="231775" algn="r"/>
                <a:tab pos="461963" algn="r"/>
                <a:tab pos="682625" algn="r"/>
                <a:tab pos="914400" algn="r"/>
              </a:tabLst>
            </a:pPr>
            <a:endParaRPr lang="he-IL"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וַהֲקִמֹתִ֨י אֶת־</a:t>
            </a:r>
            <a:r>
              <a:rPr lang="he-IL" sz="2000" dirty="0">
                <a:solidFill>
                  <a:srgbClr val="0000FF"/>
                </a:solidFill>
                <a:latin typeface="SBL Hebrew" pitchFamily="2" charset="-79"/>
                <a:cs typeface="SBL Hebrew" pitchFamily="2" charset="-79"/>
              </a:rPr>
              <a:t>בְּרִיתִ֜י</a:t>
            </a:r>
            <a:r>
              <a:rPr lang="he-IL" sz="2000" dirty="0">
                <a:latin typeface="SBL Hebrew" pitchFamily="2" charset="-79"/>
                <a:cs typeface="SBL Hebrew" pitchFamily="2" charset="-79"/>
              </a:rPr>
              <a:t> </a:t>
            </a:r>
            <a:r>
              <a:rPr lang="he-IL" sz="2000" dirty="0">
                <a:solidFill>
                  <a:srgbClr val="FF0000"/>
                </a:solidFill>
                <a:latin typeface="SBL Hebrew" pitchFamily="2" charset="-79"/>
                <a:cs typeface="SBL Hebrew" pitchFamily="2" charset="-79"/>
              </a:rPr>
              <a:t>בֵּינִ֣י </a:t>
            </a:r>
            <a:r>
              <a:rPr lang="he-IL" sz="2000" dirty="0">
                <a:latin typeface="SBL Hebrew" pitchFamily="2" charset="-79"/>
                <a:cs typeface="SBL Hebrew" pitchFamily="2" charset="-79"/>
              </a:rPr>
              <a:t>וּ</a:t>
            </a:r>
            <a:r>
              <a:rPr lang="he-IL" sz="2000" dirty="0">
                <a:solidFill>
                  <a:srgbClr val="FF0000"/>
                </a:solidFill>
                <a:latin typeface="SBL Hebrew" pitchFamily="2" charset="-79"/>
                <a:cs typeface="SBL Hebrew" pitchFamily="2" charset="-79"/>
              </a:rPr>
              <a:t>בֵינֶ֗ךָ</a:t>
            </a:r>
            <a:r>
              <a:rPr lang="he-IL" sz="2000" dirty="0">
                <a:latin typeface="SBL Hebrew" pitchFamily="2" charset="-79"/>
                <a:cs typeface="SBL Hebrew" pitchFamily="2" charset="-79"/>
              </a:rPr>
              <a:t> ו</a:t>
            </a:r>
            <a:r>
              <a:rPr lang="he-IL" sz="2000" dirty="0">
                <a:solidFill>
                  <a:srgbClr val="FF0000"/>
                </a:solidFill>
                <a:latin typeface="SBL Hebrew" pitchFamily="2" charset="-79"/>
                <a:cs typeface="SBL Hebrew" pitchFamily="2" charset="-79"/>
              </a:rPr>
              <a:t>ּבֵ֨ין זַרְעֲךָ֧ אַחֲרֶ֛יךָ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a:t>
            </a:r>
            <a:r>
              <a:rPr lang="en-US" sz="2000" dirty="0">
                <a:latin typeface="SBL Hebrew" pitchFamily="2" charset="-79"/>
                <a:cs typeface="SBL Hebrew" pitchFamily="2" charset="-79"/>
              </a:rPr>
              <a:t>		</a:t>
            </a:r>
            <a:r>
              <a:rPr lang="he-IL" sz="2000" dirty="0">
                <a:latin typeface="SBL Hebrew" pitchFamily="2" charset="-79"/>
                <a:cs typeface="SBL Hebrew" pitchFamily="2" charset="-79"/>
              </a:rPr>
              <a:t>לְ</a:t>
            </a:r>
            <a:r>
              <a:rPr lang="he-IL" sz="2000" dirty="0">
                <a:solidFill>
                  <a:srgbClr val="FF0000"/>
                </a:solidFill>
                <a:latin typeface="SBL Hebrew" pitchFamily="2" charset="-79"/>
                <a:cs typeface="SBL Hebrew" pitchFamily="2" charset="-79"/>
              </a:rPr>
              <a:t>דֹרֹתָ֖ם</a:t>
            </a:r>
            <a:r>
              <a:rPr lang="he-IL" sz="2000" dirty="0">
                <a:solidFill>
                  <a:srgbClr val="0000FF"/>
                </a:solidFill>
                <a:latin typeface="SBL Hebrew" pitchFamily="2" charset="-79"/>
                <a:cs typeface="SBL Hebrew" pitchFamily="2" charset="-79"/>
              </a:rPr>
              <a:t> </a:t>
            </a:r>
            <a:endParaRPr lang="en-US" sz="2000" dirty="0">
              <a:solidFill>
                <a:srgbClr val="0000FF"/>
              </a:solidFill>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לִ</a:t>
            </a:r>
            <a:r>
              <a:rPr lang="he-IL" sz="2000" dirty="0">
                <a:solidFill>
                  <a:srgbClr val="0000FF"/>
                </a:solidFill>
                <a:latin typeface="SBL Hebrew" pitchFamily="2" charset="-79"/>
                <a:cs typeface="SBL Hebrew" pitchFamily="2" charset="-79"/>
              </a:rPr>
              <a:t>בְרִ֣ית</a:t>
            </a:r>
            <a:r>
              <a:rPr lang="he-IL" sz="2000" dirty="0">
                <a:latin typeface="SBL Hebrew" pitchFamily="2" charset="-79"/>
                <a:cs typeface="SBL Hebrew" pitchFamily="2" charset="-79"/>
              </a:rPr>
              <a:t> עוֹלָ֑ם </a:t>
            </a: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	לִהְי֤וֹת לְךָ֙ לֵֽאלֹהִ֔ים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a:t>
            </a:r>
            <a:r>
              <a:rPr lang="he-IL" sz="2000" dirty="0">
                <a:solidFill>
                  <a:srgbClr val="FF0000"/>
                </a:solidFill>
                <a:latin typeface="SBL Hebrew" pitchFamily="2" charset="-79"/>
                <a:cs typeface="SBL Hebrew" pitchFamily="2" charset="-79"/>
              </a:rPr>
              <a:t>לְזַרְעֲךָ֖ אַחֲרֶֽיךָ</a:t>
            </a:r>
            <a:r>
              <a:rPr lang="he-IL" sz="2000" dirty="0">
                <a:latin typeface="SBL Hebrew" pitchFamily="2" charset="-79"/>
                <a:cs typeface="SBL Hebrew" pitchFamily="2" charset="-79"/>
              </a:rPr>
              <a:t>׃ </a:t>
            </a:r>
          </a:p>
          <a:p>
            <a:pPr marL="0" indent="0" algn="r" defTabSz="457200" rtl="1">
              <a:buNone/>
              <a:tabLst>
                <a:tab pos="231775" algn="r"/>
                <a:tab pos="461963" algn="r"/>
                <a:tab pos="682625" algn="r"/>
                <a:tab pos="914400" algn="r"/>
              </a:tabLst>
            </a:pP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וְנָתַתִּ֣י </a:t>
            </a:r>
            <a:r>
              <a:rPr lang="he-IL" sz="2000" dirty="0">
                <a:solidFill>
                  <a:srgbClr val="FF0000"/>
                </a:solidFill>
                <a:latin typeface="SBL Hebrew" pitchFamily="2" charset="-79"/>
                <a:cs typeface="SBL Hebrew" pitchFamily="2" charset="-79"/>
              </a:rPr>
              <a:t>לְ֠ךָ </a:t>
            </a:r>
            <a:r>
              <a:rPr lang="he-IL" sz="2000" dirty="0">
                <a:latin typeface="SBL Hebrew" pitchFamily="2" charset="-79"/>
                <a:cs typeface="SBL Hebrew" pitchFamily="2" charset="-79"/>
              </a:rPr>
              <a:t>וּ</a:t>
            </a:r>
            <a:r>
              <a:rPr lang="he-IL" sz="2000" dirty="0">
                <a:solidFill>
                  <a:srgbClr val="FF0000"/>
                </a:solidFill>
                <a:latin typeface="SBL Hebrew" pitchFamily="2" charset="-79"/>
                <a:cs typeface="SBL Hebrew" pitchFamily="2" charset="-79"/>
              </a:rPr>
              <a:t>לְזַרְעֲךָ֨ אַחֲרֶ֜יךָ </a:t>
            </a:r>
            <a:endParaRPr lang="en-US" sz="2000" dirty="0">
              <a:solidFill>
                <a:srgbClr val="FF0000"/>
              </a:solidFill>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אֵ֣ת ׀ אֶ֣רֶץ מְגֻרֶ֗יךָ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אֵ֚ת כָּל־אֶ֣רֶץ כְּנַ֔עַן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לַאֲחֻזַּ֖ת עוֹלָ֑ם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וְהָיִ֥יתִי לָהֶ֖ם לֵאלֹהִֽים׃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וַיֹּ֤אמֶר אֱלֹהִים֙ אֶל־אַבְרָהָ֔ם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וְאַתָּ֖ה אֶת־</a:t>
            </a:r>
            <a:r>
              <a:rPr lang="he-IL" sz="2000" dirty="0">
                <a:solidFill>
                  <a:srgbClr val="0000FF"/>
                </a:solidFill>
                <a:latin typeface="SBL Hebrew" pitchFamily="2" charset="-79"/>
                <a:cs typeface="SBL Hebrew" pitchFamily="2" charset="-79"/>
              </a:rPr>
              <a:t>בְּרִיתִ֣י</a:t>
            </a:r>
            <a:r>
              <a:rPr lang="he-IL" sz="2000" dirty="0">
                <a:latin typeface="SBL Hebrew" pitchFamily="2" charset="-79"/>
                <a:cs typeface="SBL Hebrew" pitchFamily="2" charset="-79"/>
              </a:rPr>
              <a:t> תִשְׁמֹ֑ר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solidFill>
                  <a:srgbClr val="FF0000"/>
                </a:solidFill>
                <a:latin typeface="SBL Hebrew" pitchFamily="2" charset="-79"/>
                <a:cs typeface="SBL Hebrew" pitchFamily="2" charset="-79"/>
              </a:rPr>
              <a:t>אַתָּ֛ה </a:t>
            </a:r>
            <a:r>
              <a:rPr lang="he-IL" sz="2000" dirty="0">
                <a:latin typeface="SBL Hebrew" pitchFamily="2" charset="-79"/>
                <a:cs typeface="SBL Hebrew" pitchFamily="2" charset="-79"/>
              </a:rPr>
              <a:t>וְ</a:t>
            </a:r>
            <a:r>
              <a:rPr lang="he-IL" sz="2000" dirty="0">
                <a:solidFill>
                  <a:srgbClr val="FF0000"/>
                </a:solidFill>
                <a:latin typeface="SBL Hebrew" pitchFamily="2" charset="-79"/>
                <a:cs typeface="SBL Hebrew" pitchFamily="2" charset="-79"/>
              </a:rPr>
              <a:t>זַרְעֲךָ֥ אַֽחֲרֶ֖יךָ </a:t>
            </a:r>
            <a:r>
              <a:rPr lang="he-IL" sz="2000" dirty="0">
                <a:latin typeface="SBL Hebrew" pitchFamily="2" charset="-79"/>
                <a:cs typeface="SBL Hebrew" pitchFamily="2" charset="-79"/>
              </a:rPr>
              <a:t>לְ</a:t>
            </a:r>
            <a:r>
              <a:rPr lang="he-IL" sz="2000" dirty="0">
                <a:solidFill>
                  <a:srgbClr val="FF0000"/>
                </a:solidFill>
                <a:latin typeface="SBL Hebrew" pitchFamily="2" charset="-79"/>
                <a:cs typeface="SBL Hebrew" pitchFamily="2" charset="-79"/>
              </a:rPr>
              <a:t>דֹרֹתָֽם</a:t>
            </a:r>
            <a:r>
              <a:rPr lang="he-IL" sz="2000" dirty="0">
                <a:latin typeface="SBL Hebrew" pitchFamily="2" charset="-79"/>
                <a:cs typeface="SBL Hebrew" pitchFamily="2" charset="-79"/>
              </a:rPr>
              <a:t>׃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a:t>Genesis 17:1-9</a:t>
            </a:r>
          </a:p>
        </p:txBody>
      </p:sp>
      <p:sp>
        <p:nvSpPr>
          <p:cNvPr id="6" name="TextBox 5"/>
          <p:cNvSpPr txBox="1"/>
          <p:nvPr/>
        </p:nvSpPr>
        <p:spPr>
          <a:xfrm>
            <a:off x="8763000" y="288888"/>
            <a:ext cx="263214" cy="276999"/>
          </a:xfrm>
          <a:prstGeom prst="rect">
            <a:avLst/>
          </a:prstGeom>
          <a:noFill/>
        </p:spPr>
        <p:txBody>
          <a:bodyPr wrap="none" rtlCol="0">
            <a:spAutoFit/>
          </a:bodyPr>
          <a:lstStyle/>
          <a:p>
            <a:r>
              <a:rPr lang="en-US" sz="1200" dirty="0"/>
              <a:t>1</a:t>
            </a:r>
          </a:p>
        </p:txBody>
      </p:sp>
      <p:sp>
        <p:nvSpPr>
          <p:cNvPr id="7" name="TextBox 6"/>
          <p:cNvSpPr txBox="1"/>
          <p:nvPr/>
        </p:nvSpPr>
        <p:spPr>
          <a:xfrm>
            <a:off x="8763000" y="2468544"/>
            <a:ext cx="263214" cy="276999"/>
          </a:xfrm>
          <a:prstGeom prst="rect">
            <a:avLst/>
          </a:prstGeom>
          <a:noFill/>
        </p:spPr>
        <p:txBody>
          <a:bodyPr wrap="none" rtlCol="0">
            <a:spAutoFit/>
          </a:bodyPr>
          <a:lstStyle/>
          <a:p>
            <a:r>
              <a:rPr lang="en-US" sz="1200" dirty="0"/>
              <a:t>2</a:t>
            </a:r>
          </a:p>
        </p:txBody>
      </p:sp>
      <p:sp>
        <p:nvSpPr>
          <p:cNvPr id="8" name="TextBox 7"/>
          <p:cNvSpPr txBox="1"/>
          <p:nvPr/>
        </p:nvSpPr>
        <p:spPr>
          <a:xfrm>
            <a:off x="8763000" y="3555440"/>
            <a:ext cx="263214" cy="276999"/>
          </a:xfrm>
          <a:prstGeom prst="rect">
            <a:avLst/>
          </a:prstGeom>
          <a:noFill/>
        </p:spPr>
        <p:txBody>
          <a:bodyPr wrap="none" rtlCol="0">
            <a:spAutoFit/>
          </a:bodyPr>
          <a:lstStyle/>
          <a:p>
            <a:r>
              <a:rPr lang="en-US" sz="1200" dirty="0"/>
              <a:t>3</a:t>
            </a:r>
          </a:p>
        </p:txBody>
      </p:sp>
      <p:sp>
        <p:nvSpPr>
          <p:cNvPr id="9" name="TextBox 8"/>
          <p:cNvSpPr txBox="1"/>
          <p:nvPr/>
        </p:nvSpPr>
        <p:spPr>
          <a:xfrm>
            <a:off x="8763000" y="4648200"/>
            <a:ext cx="263214" cy="276999"/>
          </a:xfrm>
          <a:prstGeom prst="rect">
            <a:avLst/>
          </a:prstGeom>
          <a:noFill/>
        </p:spPr>
        <p:txBody>
          <a:bodyPr wrap="none" rtlCol="0">
            <a:spAutoFit/>
          </a:bodyPr>
          <a:lstStyle/>
          <a:p>
            <a:r>
              <a:rPr lang="en-US" sz="1200" dirty="0"/>
              <a:t>4</a:t>
            </a:r>
          </a:p>
        </p:txBody>
      </p:sp>
      <p:sp>
        <p:nvSpPr>
          <p:cNvPr id="10" name="TextBox 9"/>
          <p:cNvSpPr txBox="1"/>
          <p:nvPr/>
        </p:nvSpPr>
        <p:spPr>
          <a:xfrm>
            <a:off x="8763000" y="5715000"/>
            <a:ext cx="263214" cy="276999"/>
          </a:xfrm>
          <a:prstGeom prst="rect">
            <a:avLst/>
          </a:prstGeom>
          <a:noFill/>
        </p:spPr>
        <p:txBody>
          <a:bodyPr wrap="none" rtlCol="0">
            <a:spAutoFit/>
          </a:bodyPr>
          <a:lstStyle/>
          <a:p>
            <a:r>
              <a:rPr lang="en-US" sz="1200" dirty="0"/>
              <a:t>5</a:t>
            </a:r>
          </a:p>
        </p:txBody>
      </p:sp>
      <p:sp>
        <p:nvSpPr>
          <p:cNvPr id="11" name="TextBox 10"/>
          <p:cNvSpPr txBox="1"/>
          <p:nvPr/>
        </p:nvSpPr>
        <p:spPr>
          <a:xfrm>
            <a:off x="4648200" y="268792"/>
            <a:ext cx="263214" cy="276999"/>
          </a:xfrm>
          <a:prstGeom prst="rect">
            <a:avLst/>
          </a:prstGeom>
          <a:noFill/>
        </p:spPr>
        <p:txBody>
          <a:bodyPr wrap="none" rtlCol="0">
            <a:spAutoFit/>
          </a:bodyPr>
          <a:lstStyle/>
          <a:p>
            <a:r>
              <a:rPr lang="en-US" sz="1200" dirty="0"/>
              <a:t>6</a:t>
            </a:r>
          </a:p>
        </p:txBody>
      </p:sp>
      <p:sp>
        <p:nvSpPr>
          <p:cNvPr id="12" name="TextBox 11"/>
          <p:cNvSpPr txBox="1"/>
          <p:nvPr/>
        </p:nvSpPr>
        <p:spPr>
          <a:xfrm>
            <a:off x="4648200" y="1600200"/>
            <a:ext cx="263214" cy="276999"/>
          </a:xfrm>
          <a:prstGeom prst="rect">
            <a:avLst/>
          </a:prstGeom>
          <a:noFill/>
        </p:spPr>
        <p:txBody>
          <a:bodyPr wrap="none" rtlCol="0">
            <a:spAutoFit/>
          </a:bodyPr>
          <a:lstStyle/>
          <a:p>
            <a:r>
              <a:rPr lang="en-US" sz="1200" dirty="0"/>
              <a:t>7</a:t>
            </a:r>
          </a:p>
        </p:txBody>
      </p:sp>
      <p:sp>
        <p:nvSpPr>
          <p:cNvPr id="13" name="TextBox 12"/>
          <p:cNvSpPr txBox="1"/>
          <p:nvPr/>
        </p:nvSpPr>
        <p:spPr>
          <a:xfrm>
            <a:off x="4648200" y="3605680"/>
            <a:ext cx="263214" cy="276999"/>
          </a:xfrm>
          <a:prstGeom prst="rect">
            <a:avLst/>
          </a:prstGeom>
          <a:noFill/>
        </p:spPr>
        <p:txBody>
          <a:bodyPr wrap="none" rtlCol="0">
            <a:spAutoFit/>
          </a:bodyPr>
          <a:lstStyle/>
          <a:p>
            <a:r>
              <a:rPr lang="en-US" sz="1200" dirty="0"/>
              <a:t>8</a:t>
            </a:r>
          </a:p>
        </p:txBody>
      </p:sp>
      <p:sp>
        <p:nvSpPr>
          <p:cNvPr id="16" name="TextBox 15"/>
          <p:cNvSpPr txBox="1"/>
          <p:nvPr/>
        </p:nvSpPr>
        <p:spPr>
          <a:xfrm>
            <a:off x="4648200" y="5277896"/>
            <a:ext cx="263214" cy="276999"/>
          </a:xfrm>
          <a:prstGeom prst="rect">
            <a:avLst/>
          </a:prstGeom>
          <a:noFill/>
        </p:spPr>
        <p:txBody>
          <a:bodyPr wrap="none" rtlCol="0">
            <a:spAutoFit/>
          </a:bodyPr>
          <a:lstStyle/>
          <a:p>
            <a:r>
              <a:rPr lang="en-US" sz="1200" dirty="0"/>
              <a:t>9</a:t>
            </a:r>
          </a:p>
        </p:txBody>
      </p:sp>
    </p:spTree>
    <p:extLst>
      <p:ext uri="{BB962C8B-B14F-4D97-AF65-F5344CB8AC3E}">
        <p14:creationId xmlns:p14="http://schemas.microsoft.com/office/powerpoint/2010/main" val="28452027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76800" y="228600"/>
            <a:ext cx="39624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וַיְהִ֣י אַבְרָ֔ם בֶּן־תִּשְׁעִ֥ים שָׁנָ֖ה וְתֵ֣שַׁע שָׁנִ֑ים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וַיֵּרָ֨א יְהוָ֜ה אֶל־אַבְרָ֗ם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וַיֹּ֤אמֶר אֵלָיו֙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אֲנִי־אֵ֣ל שַׁדַּ֔י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הִתְהַלֵּ֥ךְ לְפָנַ֖י וֶהְיֵ֥ה תָמִֽים׃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וְאֶתְּנָ֥ה בְרִיתִ֖י בֵּינִ֣י וּבֵינֶ֑ךָ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וְאַרְבֶּ֥ה אוֹתְךָ֖ בִּמְאֹ֥ד מְאֹֽד׃ </a:t>
            </a:r>
            <a:endParaRPr lang="en-US"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endParaRPr lang="en-US"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וַיִּפֹּ֥ל אַבְרָ֖ם עַל־פָּנָ֑יו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וַיְדַבֵּ֥ר אִתּ֛וֹ אֱלֹהִ֖ים לֵאמֹֽר׃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אֲנִ֕י הִנֵּ֥ה בְרִיתִ֖י אִתָּ֑ךְ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וְהָיִ֕יתָ לְ</a:t>
            </a:r>
            <a:r>
              <a:rPr lang="he-IL" sz="2000" dirty="0">
                <a:solidFill>
                  <a:srgbClr val="FF0000"/>
                </a:solidFill>
                <a:latin typeface="SBL Hebrew" pitchFamily="2" charset="-79"/>
                <a:cs typeface="SBL Hebrew" pitchFamily="2" charset="-79"/>
              </a:rPr>
              <a:t>אַ֖ב</a:t>
            </a:r>
            <a:r>
              <a:rPr lang="he-IL" sz="2000" dirty="0">
                <a:latin typeface="SBL Hebrew" pitchFamily="2" charset="-79"/>
                <a:cs typeface="SBL Hebrew" pitchFamily="2" charset="-79"/>
              </a:rPr>
              <a:t> הֲ</a:t>
            </a:r>
            <a:r>
              <a:rPr lang="he-IL" sz="2000" dirty="0">
                <a:solidFill>
                  <a:srgbClr val="0000FF"/>
                </a:solidFill>
                <a:latin typeface="SBL Hebrew" pitchFamily="2" charset="-79"/>
                <a:cs typeface="SBL Hebrew" pitchFamily="2" charset="-79"/>
              </a:rPr>
              <a:t>מ֥וֹן</a:t>
            </a:r>
            <a:r>
              <a:rPr lang="he-IL" sz="2000" dirty="0">
                <a:latin typeface="SBL Hebrew" pitchFamily="2" charset="-79"/>
                <a:cs typeface="SBL Hebrew" pitchFamily="2" charset="-79"/>
              </a:rPr>
              <a:t> </a:t>
            </a:r>
            <a:r>
              <a:rPr lang="he-IL" sz="2000" dirty="0">
                <a:solidFill>
                  <a:srgbClr val="FF00FF"/>
                </a:solidFill>
                <a:latin typeface="SBL Hebrew" pitchFamily="2" charset="-79"/>
                <a:cs typeface="SBL Hebrew" pitchFamily="2" charset="-79"/>
              </a:rPr>
              <a:t>גּוֹיִֽם</a:t>
            </a:r>
            <a:r>
              <a:rPr lang="he-IL" sz="2000" dirty="0">
                <a:latin typeface="SBL Hebrew" pitchFamily="2" charset="-79"/>
                <a:cs typeface="SBL Hebrew" pitchFamily="2" charset="-79"/>
              </a:rPr>
              <a:t>׃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וְלֹא־יִקָּרֵ֥א ע֛וֹד אֶת־שִׁמְךָ֖ </a:t>
            </a:r>
            <a:r>
              <a:rPr lang="he-IL" sz="2000" dirty="0">
                <a:solidFill>
                  <a:srgbClr val="FF0000"/>
                </a:solidFill>
                <a:latin typeface="SBL Hebrew" pitchFamily="2" charset="-79"/>
                <a:cs typeface="SBL Hebrew" pitchFamily="2" charset="-79"/>
              </a:rPr>
              <a:t>אַב</a:t>
            </a:r>
            <a:r>
              <a:rPr lang="he-IL" sz="2000" dirty="0">
                <a:latin typeface="SBL Hebrew" pitchFamily="2" charset="-79"/>
                <a:cs typeface="SBL Hebrew" pitchFamily="2" charset="-79"/>
              </a:rPr>
              <a:t>ְרָ֑ם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וְהָיָ֤ה שִׁמְךָ֙ </a:t>
            </a:r>
            <a:r>
              <a:rPr lang="he-IL" sz="2000" dirty="0">
                <a:solidFill>
                  <a:srgbClr val="FF0000"/>
                </a:solidFill>
                <a:latin typeface="SBL Hebrew" pitchFamily="2" charset="-79"/>
                <a:cs typeface="SBL Hebrew" pitchFamily="2" charset="-79"/>
              </a:rPr>
              <a:t>אַב</a:t>
            </a:r>
            <a:r>
              <a:rPr lang="he-IL" sz="2000" dirty="0">
                <a:latin typeface="SBL Hebrew" pitchFamily="2" charset="-79"/>
                <a:cs typeface="SBL Hebrew" pitchFamily="2" charset="-79"/>
              </a:rPr>
              <a:t>ְרָ</a:t>
            </a:r>
            <a:r>
              <a:rPr lang="he-IL" sz="2000" dirty="0">
                <a:solidFill>
                  <a:srgbClr val="0000FF"/>
                </a:solidFill>
                <a:latin typeface="SBL Hebrew" pitchFamily="2" charset="-79"/>
                <a:cs typeface="SBL Hebrew" pitchFamily="2" charset="-79"/>
              </a:rPr>
              <a:t>הָ֔ם</a:t>
            </a:r>
            <a:r>
              <a:rPr lang="he-IL" sz="2000" dirty="0">
                <a:latin typeface="SBL Hebrew" pitchFamily="2" charset="-79"/>
                <a:cs typeface="SBL Hebrew" pitchFamily="2" charset="-79"/>
              </a:rPr>
              <a:t>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כִּ֛י </a:t>
            </a:r>
            <a:r>
              <a:rPr lang="he-IL" sz="2000" dirty="0">
                <a:solidFill>
                  <a:srgbClr val="FF0000"/>
                </a:solidFill>
                <a:latin typeface="SBL Hebrew" pitchFamily="2" charset="-79"/>
                <a:cs typeface="SBL Hebrew" pitchFamily="2" charset="-79"/>
              </a:rPr>
              <a:t>אַב</a:t>
            </a:r>
            <a:r>
              <a:rPr lang="he-IL" sz="2000" dirty="0">
                <a:latin typeface="SBL Hebrew" pitchFamily="2" charset="-79"/>
                <a:cs typeface="SBL Hebrew" pitchFamily="2" charset="-79"/>
              </a:rPr>
              <a:t>־הֲ</a:t>
            </a:r>
            <a:r>
              <a:rPr lang="he-IL" sz="2000" dirty="0">
                <a:solidFill>
                  <a:srgbClr val="0000FF"/>
                </a:solidFill>
                <a:latin typeface="SBL Hebrew" pitchFamily="2" charset="-79"/>
                <a:cs typeface="SBL Hebrew" pitchFamily="2" charset="-79"/>
              </a:rPr>
              <a:t>מ֥וֹן</a:t>
            </a:r>
            <a:r>
              <a:rPr lang="he-IL" sz="2000" dirty="0">
                <a:latin typeface="SBL Hebrew" pitchFamily="2" charset="-79"/>
                <a:cs typeface="SBL Hebrew" pitchFamily="2" charset="-79"/>
              </a:rPr>
              <a:t> </a:t>
            </a:r>
            <a:r>
              <a:rPr lang="he-IL" sz="2000" dirty="0">
                <a:solidFill>
                  <a:srgbClr val="FF00FF"/>
                </a:solidFill>
                <a:latin typeface="SBL Hebrew" pitchFamily="2" charset="-79"/>
                <a:cs typeface="SBL Hebrew" pitchFamily="2" charset="-79"/>
              </a:rPr>
              <a:t>גּוֹיִ֖ם</a:t>
            </a:r>
            <a:r>
              <a:rPr lang="he-IL" sz="2000" dirty="0">
                <a:latin typeface="SBL Hebrew" pitchFamily="2" charset="-79"/>
                <a:cs typeface="SBL Hebrew" pitchFamily="2" charset="-79"/>
              </a:rPr>
              <a:t> נְתַתִּֽיךָ׃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648200" cy="6553200"/>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וְהִפְרֵתִ֤י אֹֽתְךָ֙ בִּמְאֹ֣ד מְאֹ֔ד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וּנְתַתִּ֖יךָ לְגוֹיִ֑ם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וּמְלָכִ֖ים מִמְּךָ֥ יֵצֵֽאוּ׃ </a:t>
            </a:r>
          </a:p>
          <a:p>
            <a:pPr marL="0" indent="0" algn="r" defTabSz="457200" rtl="1">
              <a:buNone/>
              <a:tabLst>
                <a:tab pos="231775" algn="r"/>
                <a:tab pos="461963" algn="r"/>
                <a:tab pos="682625" algn="r"/>
                <a:tab pos="914400" algn="r"/>
              </a:tabLst>
            </a:pPr>
            <a:endParaRPr lang="he-IL"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וַהֲקִמֹתִ֨י אֶת־בְּרִיתִ֜י בֵּינִ֣י וּבֵינֶ֗ךָ וּבֵ֨ין זַרְעֲךָ֧ אַחֲרֶ֛יךָ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a:t>
            </a:r>
            <a:r>
              <a:rPr lang="en-US" sz="2000" dirty="0">
                <a:latin typeface="SBL Hebrew" pitchFamily="2" charset="-79"/>
                <a:cs typeface="SBL Hebrew" pitchFamily="2" charset="-79"/>
              </a:rPr>
              <a:t>		</a:t>
            </a:r>
            <a:r>
              <a:rPr lang="he-IL" sz="2000" dirty="0">
                <a:latin typeface="SBL Hebrew" pitchFamily="2" charset="-79"/>
                <a:cs typeface="SBL Hebrew" pitchFamily="2" charset="-79"/>
              </a:rPr>
              <a:t>לְדֹרֹתָ֖ם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לִבְרִ֣ית עוֹלָ֑ם </a:t>
            </a: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	לִהְי֤וֹת לְךָ֙ לֵֽאלֹהִ֔ים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וּֽלְזַרְעֲךָ֖ אַחֲרֶֽיךָ׃ </a:t>
            </a:r>
          </a:p>
          <a:p>
            <a:pPr marL="0" indent="0" algn="r" defTabSz="457200" rtl="1">
              <a:buNone/>
              <a:tabLst>
                <a:tab pos="231775" algn="r"/>
                <a:tab pos="461963" algn="r"/>
                <a:tab pos="682625" algn="r"/>
                <a:tab pos="914400" algn="r"/>
              </a:tabLst>
            </a:pP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וְנָתַתִּ֣י לְ֠ךָ וּלְזַרְעֲךָ֨ אַחֲרֶ֜יךָ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אֵ֣ת ׀ אֶ֣רֶץ מְגֻרֶ֗יךָ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אֵ֚ת כָּל־אֶ֣רֶץ כְּנַ֔עַן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לַאֲחֻזַּ֖ת עוֹלָ֑ם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וְהָיִ֥יתִי לָהֶ֖ם לֵאלֹהִֽים׃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וַיֹּ֤אמֶר אֱלֹהִים֙ אֶל־אַבְרָהָ֔ם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וְאַתָּ֖ה אֶת־בְּרִיתִ֣י תִשְׁמֹ֑ר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אַתָּ֛ה וְזַרְעֲךָ֥ אַֽחֲרֶ֖יךָ לְדֹרֹתָֽם׃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a:t>Genesis 17:1-9</a:t>
            </a:r>
          </a:p>
        </p:txBody>
      </p:sp>
      <p:sp>
        <p:nvSpPr>
          <p:cNvPr id="6" name="TextBox 5"/>
          <p:cNvSpPr txBox="1"/>
          <p:nvPr/>
        </p:nvSpPr>
        <p:spPr>
          <a:xfrm>
            <a:off x="8763000" y="288888"/>
            <a:ext cx="263214" cy="276999"/>
          </a:xfrm>
          <a:prstGeom prst="rect">
            <a:avLst/>
          </a:prstGeom>
          <a:noFill/>
        </p:spPr>
        <p:txBody>
          <a:bodyPr wrap="none" rtlCol="0">
            <a:spAutoFit/>
          </a:bodyPr>
          <a:lstStyle/>
          <a:p>
            <a:r>
              <a:rPr lang="en-US" sz="1200" dirty="0"/>
              <a:t>1</a:t>
            </a:r>
          </a:p>
        </p:txBody>
      </p:sp>
      <p:sp>
        <p:nvSpPr>
          <p:cNvPr id="7" name="TextBox 6"/>
          <p:cNvSpPr txBox="1"/>
          <p:nvPr/>
        </p:nvSpPr>
        <p:spPr>
          <a:xfrm>
            <a:off x="8763000" y="2468544"/>
            <a:ext cx="263214" cy="276999"/>
          </a:xfrm>
          <a:prstGeom prst="rect">
            <a:avLst/>
          </a:prstGeom>
          <a:noFill/>
        </p:spPr>
        <p:txBody>
          <a:bodyPr wrap="none" rtlCol="0">
            <a:spAutoFit/>
          </a:bodyPr>
          <a:lstStyle/>
          <a:p>
            <a:r>
              <a:rPr lang="en-US" sz="1200" dirty="0"/>
              <a:t>2</a:t>
            </a:r>
          </a:p>
        </p:txBody>
      </p:sp>
      <p:sp>
        <p:nvSpPr>
          <p:cNvPr id="8" name="TextBox 7"/>
          <p:cNvSpPr txBox="1"/>
          <p:nvPr/>
        </p:nvSpPr>
        <p:spPr>
          <a:xfrm>
            <a:off x="8763000" y="3555440"/>
            <a:ext cx="263214" cy="276999"/>
          </a:xfrm>
          <a:prstGeom prst="rect">
            <a:avLst/>
          </a:prstGeom>
          <a:noFill/>
        </p:spPr>
        <p:txBody>
          <a:bodyPr wrap="none" rtlCol="0">
            <a:spAutoFit/>
          </a:bodyPr>
          <a:lstStyle/>
          <a:p>
            <a:r>
              <a:rPr lang="en-US" sz="1200" dirty="0"/>
              <a:t>3</a:t>
            </a:r>
          </a:p>
        </p:txBody>
      </p:sp>
      <p:sp>
        <p:nvSpPr>
          <p:cNvPr id="9" name="TextBox 8"/>
          <p:cNvSpPr txBox="1"/>
          <p:nvPr/>
        </p:nvSpPr>
        <p:spPr>
          <a:xfrm>
            <a:off x="8763000" y="4648200"/>
            <a:ext cx="263214" cy="276999"/>
          </a:xfrm>
          <a:prstGeom prst="rect">
            <a:avLst/>
          </a:prstGeom>
          <a:noFill/>
        </p:spPr>
        <p:txBody>
          <a:bodyPr wrap="none" rtlCol="0">
            <a:spAutoFit/>
          </a:bodyPr>
          <a:lstStyle/>
          <a:p>
            <a:r>
              <a:rPr lang="en-US" sz="1200" dirty="0"/>
              <a:t>4</a:t>
            </a:r>
          </a:p>
        </p:txBody>
      </p:sp>
      <p:sp>
        <p:nvSpPr>
          <p:cNvPr id="10" name="TextBox 9"/>
          <p:cNvSpPr txBox="1"/>
          <p:nvPr/>
        </p:nvSpPr>
        <p:spPr>
          <a:xfrm>
            <a:off x="8763000" y="5715000"/>
            <a:ext cx="263214" cy="276999"/>
          </a:xfrm>
          <a:prstGeom prst="rect">
            <a:avLst/>
          </a:prstGeom>
          <a:noFill/>
        </p:spPr>
        <p:txBody>
          <a:bodyPr wrap="none" rtlCol="0">
            <a:spAutoFit/>
          </a:bodyPr>
          <a:lstStyle/>
          <a:p>
            <a:r>
              <a:rPr lang="en-US" sz="1200" dirty="0"/>
              <a:t>5</a:t>
            </a:r>
          </a:p>
        </p:txBody>
      </p:sp>
      <p:sp>
        <p:nvSpPr>
          <p:cNvPr id="11" name="TextBox 10"/>
          <p:cNvSpPr txBox="1"/>
          <p:nvPr/>
        </p:nvSpPr>
        <p:spPr>
          <a:xfrm>
            <a:off x="4648200" y="268792"/>
            <a:ext cx="263214" cy="276999"/>
          </a:xfrm>
          <a:prstGeom prst="rect">
            <a:avLst/>
          </a:prstGeom>
          <a:noFill/>
        </p:spPr>
        <p:txBody>
          <a:bodyPr wrap="none" rtlCol="0">
            <a:spAutoFit/>
          </a:bodyPr>
          <a:lstStyle/>
          <a:p>
            <a:r>
              <a:rPr lang="en-US" sz="1200" dirty="0"/>
              <a:t>6</a:t>
            </a:r>
          </a:p>
        </p:txBody>
      </p:sp>
      <p:sp>
        <p:nvSpPr>
          <p:cNvPr id="12" name="TextBox 11"/>
          <p:cNvSpPr txBox="1"/>
          <p:nvPr/>
        </p:nvSpPr>
        <p:spPr>
          <a:xfrm>
            <a:off x="4648200" y="1600200"/>
            <a:ext cx="263214" cy="276999"/>
          </a:xfrm>
          <a:prstGeom prst="rect">
            <a:avLst/>
          </a:prstGeom>
          <a:noFill/>
        </p:spPr>
        <p:txBody>
          <a:bodyPr wrap="none" rtlCol="0">
            <a:spAutoFit/>
          </a:bodyPr>
          <a:lstStyle/>
          <a:p>
            <a:r>
              <a:rPr lang="en-US" sz="1200" dirty="0"/>
              <a:t>7</a:t>
            </a:r>
          </a:p>
        </p:txBody>
      </p:sp>
      <p:sp>
        <p:nvSpPr>
          <p:cNvPr id="13" name="TextBox 12"/>
          <p:cNvSpPr txBox="1"/>
          <p:nvPr/>
        </p:nvSpPr>
        <p:spPr>
          <a:xfrm>
            <a:off x="4648200" y="3605680"/>
            <a:ext cx="263214" cy="276999"/>
          </a:xfrm>
          <a:prstGeom prst="rect">
            <a:avLst/>
          </a:prstGeom>
          <a:noFill/>
        </p:spPr>
        <p:txBody>
          <a:bodyPr wrap="none" rtlCol="0">
            <a:spAutoFit/>
          </a:bodyPr>
          <a:lstStyle/>
          <a:p>
            <a:r>
              <a:rPr lang="en-US" sz="1200" dirty="0"/>
              <a:t>8</a:t>
            </a:r>
          </a:p>
        </p:txBody>
      </p:sp>
      <p:sp>
        <p:nvSpPr>
          <p:cNvPr id="16" name="TextBox 15"/>
          <p:cNvSpPr txBox="1"/>
          <p:nvPr/>
        </p:nvSpPr>
        <p:spPr>
          <a:xfrm>
            <a:off x="4648200" y="5277896"/>
            <a:ext cx="263214" cy="276999"/>
          </a:xfrm>
          <a:prstGeom prst="rect">
            <a:avLst/>
          </a:prstGeom>
          <a:noFill/>
        </p:spPr>
        <p:txBody>
          <a:bodyPr wrap="none" rtlCol="0">
            <a:spAutoFit/>
          </a:bodyPr>
          <a:lstStyle/>
          <a:p>
            <a:r>
              <a:rPr lang="en-US" sz="1200" dirty="0"/>
              <a:t>9</a:t>
            </a:r>
          </a:p>
        </p:txBody>
      </p:sp>
    </p:spTree>
    <p:extLst>
      <p:ext uri="{BB962C8B-B14F-4D97-AF65-F5344CB8AC3E}">
        <p14:creationId xmlns:p14="http://schemas.microsoft.com/office/powerpoint/2010/main" val="32446875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8152" y="990600"/>
            <a:ext cx="7010400" cy="4401205"/>
          </a:xfrm>
          <a:prstGeom prst="rect">
            <a:avLst/>
          </a:prstGeom>
          <a:noFill/>
        </p:spPr>
        <p:txBody>
          <a:bodyPr wrap="square" rtlCol="0">
            <a:spAutoFit/>
          </a:bodyPr>
          <a:lstStyle/>
          <a:p>
            <a:pPr>
              <a:tabLst>
                <a:tab pos="231775" algn="l"/>
                <a:tab pos="461963" algn="l"/>
                <a:tab pos="682625" algn="l"/>
              </a:tabLst>
            </a:pPr>
            <a:r>
              <a:rPr lang="en-US" sz="2000" dirty="0"/>
              <a:t>Romans 4:13 For the promise to Abraham and his offspring that he would be </a:t>
            </a:r>
            <a:r>
              <a:rPr lang="en-US" sz="2000" dirty="0">
                <a:solidFill>
                  <a:srgbClr val="FF00FF"/>
                </a:solidFill>
              </a:rPr>
              <a:t>heir of the world </a:t>
            </a:r>
            <a:r>
              <a:rPr lang="en-US" sz="2000" dirty="0"/>
              <a:t>did not come through the law but through the righteousness of faith. 14 For if it is the adherents of the law who are to be </a:t>
            </a:r>
            <a:r>
              <a:rPr lang="en-US" sz="2000" dirty="0">
                <a:solidFill>
                  <a:srgbClr val="FF00FF"/>
                </a:solidFill>
              </a:rPr>
              <a:t>the heirs</a:t>
            </a:r>
            <a:r>
              <a:rPr lang="en-US" sz="2000" dirty="0"/>
              <a:t>, faith is null and the promise is void. 15 For the law brings wrath, but where there is no law there is no transgression. </a:t>
            </a:r>
          </a:p>
          <a:p>
            <a:pPr>
              <a:tabLst>
                <a:tab pos="231775" algn="l"/>
                <a:tab pos="461963" algn="l"/>
                <a:tab pos="682625" algn="l"/>
              </a:tabLst>
            </a:pPr>
            <a:endParaRPr lang="en-US" sz="2000" dirty="0"/>
          </a:p>
          <a:p>
            <a:pPr>
              <a:tabLst>
                <a:tab pos="231775" algn="l"/>
                <a:tab pos="461963" algn="l"/>
                <a:tab pos="682625" algn="l"/>
              </a:tabLst>
            </a:pPr>
            <a:r>
              <a:rPr lang="en-US" sz="2000" dirty="0"/>
              <a:t>Romans 4:16 That is why it depends on faith, in order that the </a:t>
            </a:r>
            <a:r>
              <a:rPr lang="en-US" sz="2000" dirty="0">
                <a:solidFill>
                  <a:srgbClr val="0000FF"/>
                </a:solidFill>
              </a:rPr>
              <a:t>promise</a:t>
            </a:r>
            <a:r>
              <a:rPr lang="en-US" sz="2000" dirty="0"/>
              <a:t> may rest on grace and be guaranteed to </a:t>
            </a:r>
            <a:r>
              <a:rPr lang="en-US" sz="2000" dirty="0">
                <a:solidFill>
                  <a:srgbClr val="FF00FF"/>
                </a:solidFill>
              </a:rPr>
              <a:t>all his offspring-</a:t>
            </a:r>
            <a:r>
              <a:rPr lang="en-US" sz="2000" dirty="0"/>
              <a:t>- not only to the adherent of the law but also to the one who shares the faith of Abraham, who is the </a:t>
            </a:r>
            <a:r>
              <a:rPr lang="en-US" sz="2000" dirty="0">
                <a:solidFill>
                  <a:srgbClr val="FF00FF"/>
                </a:solidFill>
              </a:rPr>
              <a:t>father of us all</a:t>
            </a:r>
            <a:r>
              <a:rPr lang="en-US" sz="2000" dirty="0"/>
              <a:t>, 17 as it is written, "</a:t>
            </a:r>
            <a:r>
              <a:rPr lang="en-US" sz="2000" dirty="0">
                <a:solidFill>
                  <a:srgbClr val="FF00FF"/>
                </a:solidFill>
              </a:rPr>
              <a:t>I have made you the father of many nations</a:t>
            </a:r>
            <a:r>
              <a:rPr lang="en-US" sz="2000" dirty="0"/>
              <a:t>"-- in the presence of the God in whom he believed, who gives life to the dead and calls into existence the things that do not exist. </a:t>
            </a:r>
          </a:p>
        </p:txBody>
      </p:sp>
      <p:sp>
        <p:nvSpPr>
          <p:cNvPr id="3" name="Rectangle 2"/>
          <p:cNvSpPr/>
          <p:nvPr/>
        </p:nvSpPr>
        <p:spPr>
          <a:xfrm>
            <a:off x="828152" y="304800"/>
            <a:ext cx="1642822" cy="369332"/>
          </a:xfrm>
          <a:prstGeom prst="rect">
            <a:avLst/>
          </a:prstGeom>
        </p:spPr>
        <p:txBody>
          <a:bodyPr wrap="none">
            <a:spAutoFit/>
          </a:bodyPr>
          <a:lstStyle/>
          <a:p>
            <a:r>
              <a:rPr lang="en-US" dirty="0"/>
              <a:t>Romans 4 (ESV)</a:t>
            </a:r>
            <a:endParaRPr lang="en-CA" dirty="0"/>
          </a:p>
        </p:txBody>
      </p:sp>
    </p:spTree>
    <p:extLst>
      <p:ext uri="{BB962C8B-B14F-4D97-AF65-F5344CB8AC3E}">
        <p14:creationId xmlns:p14="http://schemas.microsoft.com/office/powerpoint/2010/main" val="2025453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17:3-5</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he-IL" dirty="0">
                <a:latin typeface="SBL Hebrew" pitchFamily="2" charset="-79"/>
                <a:cs typeface="SBL Hebrew" pitchFamily="2" charset="-79"/>
              </a:rPr>
              <a:t>וַיִּפֹּ֥ל אַבְרָ֖ם עַל־פָּנָ֑יו </a:t>
            </a:r>
            <a:endParaRPr lang="fr-CA" dirty="0">
              <a:latin typeface="SBL Hebrew" pitchFamily="2" charset="-79"/>
              <a:cs typeface="SBL Hebrew" pitchFamily="2" charset="-79"/>
            </a:endParaRPr>
          </a:p>
          <a:p>
            <a:pPr marL="0" indent="0" algn="r" defTabSz="457200" rtl="1">
              <a:buNone/>
            </a:pPr>
            <a:r>
              <a:rPr lang="he-IL" dirty="0">
                <a:latin typeface="SBL Hebrew" pitchFamily="2" charset="-79"/>
                <a:cs typeface="SBL Hebrew" pitchFamily="2" charset="-79"/>
              </a:rPr>
              <a:t>וַיְדַבֵּ֥ר אִתּ֛וֹ אֱלֹהִ֖ים לֵאמֹֽר׃ </a:t>
            </a:r>
            <a:endParaRPr lang="fr-CA" dirty="0">
              <a:latin typeface="SBL Hebrew" pitchFamily="2" charset="-79"/>
              <a:cs typeface="SBL Hebrew" pitchFamily="2" charset="-79"/>
            </a:endParaRPr>
          </a:p>
          <a:p>
            <a:pPr marL="0" indent="0" algn="r" defTabSz="457200" rtl="1">
              <a:buNone/>
            </a:pPr>
            <a:endParaRPr lang="fr-CA" dirty="0">
              <a:latin typeface="SBL Hebrew" pitchFamily="2" charset="-79"/>
              <a:cs typeface="SBL Hebrew" pitchFamily="2" charset="-79"/>
            </a:endParaRPr>
          </a:p>
          <a:p>
            <a:pPr marL="0" indent="0" algn="r" defTabSz="457200" rtl="1">
              <a:buNone/>
            </a:pPr>
            <a:r>
              <a:rPr lang="fr-CA" dirty="0">
                <a:latin typeface="SBL Hebrew" pitchFamily="2" charset="-79"/>
                <a:cs typeface="SBL Hebrew" pitchFamily="2" charset="-79"/>
              </a:rPr>
              <a:t>	</a:t>
            </a:r>
            <a:r>
              <a:rPr lang="he-IL" dirty="0">
                <a:latin typeface="SBL Hebrew" pitchFamily="2" charset="-79"/>
                <a:cs typeface="SBL Hebrew" pitchFamily="2" charset="-79"/>
              </a:rPr>
              <a:t>אֲנִ֕י הִנֵּ֥ה בְרִיתִ֖י אִתָּ֑ךְ </a:t>
            </a:r>
            <a:endParaRPr lang="fr-CA" dirty="0">
              <a:latin typeface="SBL Hebrew" pitchFamily="2" charset="-79"/>
              <a:cs typeface="SBL Hebrew" pitchFamily="2" charset="-79"/>
            </a:endParaRPr>
          </a:p>
          <a:p>
            <a:pPr marL="0" indent="0" algn="r" defTabSz="457200" rtl="1">
              <a:buNone/>
            </a:pPr>
            <a:r>
              <a:rPr lang="fr-CA" dirty="0">
                <a:latin typeface="SBL Hebrew" pitchFamily="2" charset="-79"/>
                <a:cs typeface="SBL Hebrew" pitchFamily="2" charset="-79"/>
              </a:rPr>
              <a:t>	</a:t>
            </a:r>
            <a:r>
              <a:rPr lang="he-IL" dirty="0">
                <a:latin typeface="SBL Hebrew" pitchFamily="2" charset="-79"/>
                <a:cs typeface="SBL Hebrew" pitchFamily="2" charset="-79"/>
              </a:rPr>
              <a:t>וְהָיִ֕יתָ לְאַ֖ב הֲמ֥וֹן גּוֹיִֽם׃ </a:t>
            </a:r>
            <a:endParaRPr lang="fr-CA" dirty="0">
              <a:latin typeface="SBL Hebrew" pitchFamily="2" charset="-79"/>
              <a:cs typeface="SBL Hebrew" pitchFamily="2" charset="-79"/>
            </a:endParaRPr>
          </a:p>
          <a:p>
            <a:pPr marL="0" indent="0" algn="r" defTabSz="457200" rtl="1">
              <a:buNone/>
            </a:pPr>
            <a:endParaRPr lang="fr-CA" dirty="0">
              <a:latin typeface="SBL Hebrew" pitchFamily="2" charset="-79"/>
              <a:cs typeface="SBL Hebrew" pitchFamily="2" charset="-79"/>
            </a:endParaRPr>
          </a:p>
          <a:p>
            <a:pPr marL="0" indent="0" algn="r" defTabSz="457200" rtl="1">
              <a:buNone/>
            </a:pPr>
            <a:r>
              <a:rPr lang="fr-CA" dirty="0">
                <a:latin typeface="SBL Hebrew" pitchFamily="2" charset="-79"/>
                <a:cs typeface="SBL Hebrew" pitchFamily="2" charset="-79"/>
              </a:rPr>
              <a:t>	</a:t>
            </a:r>
            <a:r>
              <a:rPr lang="he-IL" dirty="0">
                <a:latin typeface="SBL Hebrew" pitchFamily="2" charset="-79"/>
                <a:cs typeface="SBL Hebrew" pitchFamily="2" charset="-79"/>
              </a:rPr>
              <a:t>וְלֹא־יִקָּרֵ֥א ע֛וֹד אֶת־שִׁמְךָ֖ אַבְרָ֑ם </a:t>
            </a:r>
            <a:endParaRPr lang="fr-CA" dirty="0">
              <a:latin typeface="SBL Hebrew" pitchFamily="2" charset="-79"/>
              <a:cs typeface="SBL Hebrew" pitchFamily="2" charset="-79"/>
            </a:endParaRPr>
          </a:p>
          <a:p>
            <a:pPr marL="0" indent="0" algn="r" defTabSz="457200" rtl="1">
              <a:buNone/>
            </a:pPr>
            <a:r>
              <a:rPr lang="fr-CA" dirty="0">
                <a:latin typeface="SBL Hebrew" pitchFamily="2" charset="-79"/>
                <a:cs typeface="SBL Hebrew" pitchFamily="2" charset="-79"/>
              </a:rPr>
              <a:t>	</a:t>
            </a:r>
            <a:r>
              <a:rPr lang="he-IL" dirty="0">
                <a:latin typeface="SBL Hebrew" pitchFamily="2" charset="-79"/>
                <a:cs typeface="SBL Hebrew" pitchFamily="2" charset="-79"/>
              </a:rPr>
              <a:t>וְהָיָ֤ה שִׁמְךָ֙ אַבְרָהָ֔ם </a:t>
            </a:r>
            <a:endParaRPr lang="fr-CA" dirty="0">
              <a:latin typeface="SBL Hebrew" pitchFamily="2" charset="-79"/>
              <a:cs typeface="SBL Hebrew" pitchFamily="2" charset="-79"/>
            </a:endParaRPr>
          </a:p>
          <a:p>
            <a:pPr marL="0" indent="0" algn="r" defTabSz="457200" rtl="1">
              <a:buNone/>
            </a:pPr>
            <a:r>
              <a:rPr lang="fr-CA" dirty="0">
                <a:latin typeface="SBL Hebrew" pitchFamily="2" charset="-79"/>
                <a:cs typeface="SBL Hebrew" pitchFamily="2" charset="-79"/>
              </a:rPr>
              <a:t>	</a:t>
            </a:r>
            <a:r>
              <a:rPr lang="he-IL" dirty="0">
                <a:latin typeface="SBL Hebrew" pitchFamily="2" charset="-79"/>
                <a:cs typeface="SBL Hebrew" pitchFamily="2" charset="-79"/>
              </a:rPr>
              <a:t>כִּ֛י אַב־הֲמ֥וֹן גּוֹיִ֖ם נְתַתִּֽיךָ׃ </a:t>
            </a:r>
            <a:endParaRPr lang="en-US" dirty="0">
              <a:latin typeface="SBL Hebrew" pitchFamily="2" charset="-79"/>
              <a:cs typeface="SBL Hebrew" pitchFamily="2" charset="-79"/>
            </a:endParaRPr>
          </a:p>
        </p:txBody>
      </p:sp>
    </p:spTree>
    <p:extLst>
      <p:ext uri="{BB962C8B-B14F-4D97-AF65-F5344CB8AC3E}">
        <p14:creationId xmlns:p14="http://schemas.microsoft.com/office/powerpoint/2010/main" val="2900615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17:6-7</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fr-CA" dirty="0">
                <a:latin typeface="SBL Hebrew" pitchFamily="2" charset="-79"/>
                <a:cs typeface="SBL Hebrew" pitchFamily="2" charset="-79"/>
              </a:rPr>
              <a:t>	</a:t>
            </a:r>
            <a:r>
              <a:rPr lang="he-IL" dirty="0">
                <a:latin typeface="SBL Hebrew" pitchFamily="2" charset="-79"/>
                <a:cs typeface="SBL Hebrew" pitchFamily="2" charset="-79"/>
              </a:rPr>
              <a:t>וְהִפְרֵתִ֤י אֹֽתְךָ֙ בִּמְאֹ֣ד מְאֹ֔ד </a:t>
            </a:r>
            <a:endParaRPr lang="fr-CA" dirty="0">
              <a:latin typeface="SBL Hebrew" pitchFamily="2" charset="-79"/>
              <a:cs typeface="SBL Hebrew" pitchFamily="2" charset="-79"/>
            </a:endParaRPr>
          </a:p>
          <a:p>
            <a:pPr marL="0" indent="0" algn="r" defTabSz="457200" rtl="1">
              <a:buNone/>
            </a:pPr>
            <a:r>
              <a:rPr lang="fr-CA" dirty="0">
                <a:latin typeface="SBL Hebrew" pitchFamily="2" charset="-79"/>
                <a:cs typeface="SBL Hebrew" pitchFamily="2" charset="-79"/>
              </a:rPr>
              <a:t>	</a:t>
            </a:r>
            <a:r>
              <a:rPr lang="he-IL" dirty="0">
                <a:latin typeface="SBL Hebrew" pitchFamily="2" charset="-79"/>
                <a:cs typeface="SBL Hebrew" pitchFamily="2" charset="-79"/>
              </a:rPr>
              <a:t>וּנְתַתִּ֖יךָ לְגוֹיִ֑ם </a:t>
            </a:r>
            <a:endParaRPr lang="fr-CA" dirty="0">
              <a:latin typeface="SBL Hebrew" pitchFamily="2" charset="-79"/>
              <a:cs typeface="SBL Hebrew" pitchFamily="2" charset="-79"/>
            </a:endParaRPr>
          </a:p>
          <a:p>
            <a:pPr marL="0" indent="0" algn="r" defTabSz="457200" rtl="1">
              <a:buNone/>
            </a:pPr>
            <a:r>
              <a:rPr lang="fr-CA" dirty="0">
                <a:latin typeface="SBL Hebrew" pitchFamily="2" charset="-79"/>
                <a:cs typeface="SBL Hebrew" pitchFamily="2" charset="-79"/>
              </a:rPr>
              <a:t>	</a:t>
            </a:r>
            <a:r>
              <a:rPr lang="he-IL" dirty="0">
                <a:latin typeface="SBL Hebrew" pitchFamily="2" charset="-79"/>
                <a:cs typeface="SBL Hebrew" pitchFamily="2" charset="-79"/>
              </a:rPr>
              <a:t>וּמְלָכִ֖ים מִמְּךָ֥ יֵצֵֽאוּ׃ </a:t>
            </a:r>
            <a:endParaRPr lang="fr-CA" dirty="0">
              <a:latin typeface="SBL Hebrew" pitchFamily="2" charset="-79"/>
              <a:cs typeface="SBL Hebrew" pitchFamily="2" charset="-79"/>
            </a:endParaRPr>
          </a:p>
          <a:p>
            <a:pPr marL="0" indent="0" algn="r" defTabSz="457200" rtl="1">
              <a:buNone/>
            </a:pPr>
            <a:endParaRPr lang="fr-CA" dirty="0">
              <a:latin typeface="SBL Hebrew" pitchFamily="2" charset="-79"/>
              <a:cs typeface="SBL Hebrew" pitchFamily="2" charset="-79"/>
            </a:endParaRPr>
          </a:p>
          <a:p>
            <a:pPr marL="0" indent="0" algn="r" defTabSz="457200" rtl="1">
              <a:buNone/>
            </a:pPr>
            <a:r>
              <a:rPr lang="fr-CA" dirty="0">
                <a:latin typeface="SBL Hebrew" pitchFamily="2" charset="-79"/>
                <a:cs typeface="SBL Hebrew" pitchFamily="2" charset="-79"/>
              </a:rPr>
              <a:t>	</a:t>
            </a:r>
            <a:r>
              <a:rPr lang="he-IL" dirty="0">
                <a:latin typeface="SBL Hebrew" pitchFamily="2" charset="-79"/>
                <a:cs typeface="SBL Hebrew" pitchFamily="2" charset="-79"/>
              </a:rPr>
              <a:t>וַהֲקִמֹתִ֨י אֶת־בְּרִיתִ֜י בֵּינִ֣י וּבֵינֶ֗ךָ וּבֵ֨ין זַרְעֲךָ֧ אַחֲרֶ֛יךָ </a:t>
            </a:r>
            <a:endParaRPr lang="fr-CA" dirty="0">
              <a:latin typeface="SBL Hebrew" pitchFamily="2" charset="-79"/>
              <a:cs typeface="SBL Hebrew" pitchFamily="2" charset="-79"/>
            </a:endParaRPr>
          </a:p>
          <a:p>
            <a:pPr marL="0" indent="0" algn="r" defTabSz="457200" rtl="1">
              <a:buNone/>
            </a:pPr>
            <a:r>
              <a:rPr lang="fr-CA" dirty="0">
                <a:latin typeface="SBL Hebrew" pitchFamily="2" charset="-79"/>
                <a:cs typeface="SBL Hebrew" pitchFamily="2" charset="-79"/>
              </a:rPr>
              <a:t>			</a:t>
            </a:r>
            <a:r>
              <a:rPr lang="he-IL" dirty="0">
                <a:latin typeface="SBL Hebrew" pitchFamily="2" charset="-79"/>
                <a:cs typeface="SBL Hebrew" pitchFamily="2" charset="-79"/>
              </a:rPr>
              <a:t>לְדֹרֹתָ֖ם </a:t>
            </a:r>
            <a:endParaRPr lang="en-US" dirty="0">
              <a:latin typeface="SBL Hebrew" pitchFamily="2" charset="-79"/>
              <a:cs typeface="SBL Hebrew" pitchFamily="2" charset="-79"/>
            </a:endParaRPr>
          </a:p>
          <a:p>
            <a:pPr marL="0" indent="0" algn="r" defTabSz="457200" rtl="1">
              <a:buNone/>
            </a:pPr>
            <a:r>
              <a:rPr lang="en-US" dirty="0">
                <a:latin typeface="SBL Hebrew" pitchFamily="2" charset="-79"/>
                <a:cs typeface="SBL Hebrew" pitchFamily="2" charset="-79"/>
              </a:rPr>
              <a:t>		</a:t>
            </a:r>
            <a:r>
              <a:rPr lang="he-IL" dirty="0">
                <a:latin typeface="SBL Hebrew" pitchFamily="2" charset="-79"/>
                <a:cs typeface="SBL Hebrew" pitchFamily="2" charset="-79"/>
              </a:rPr>
              <a:t>לִבְרִ֣ית עוֹלָ֑ם </a:t>
            </a:r>
            <a:endParaRPr lang="fr-CA" dirty="0">
              <a:latin typeface="SBL Hebrew" pitchFamily="2" charset="-79"/>
              <a:cs typeface="SBL Hebrew" pitchFamily="2" charset="-79"/>
            </a:endParaRPr>
          </a:p>
          <a:p>
            <a:pPr marL="0" indent="0" algn="r" defTabSz="457200" rtl="1">
              <a:buNone/>
            </a:pPr>
            <a:r>
              <a:rPr lang="fr-CA" dirty="0">
                <a:latin typeface="SBL Hebrew" pitchFamily="2" charset="-79"/>
                <a:cs typeface="SBL Hebrew" pitchFamily="2" charset="-79"/>
              </a:rPr>
              <a:t>		</a:t>
            </a:r>
            <a:r>
              <a:rPr lang="he-IL" dirty="0">
                <a:latin typeface="SBL Hebrew" pitchFamily="2" charset="-79"/>
                <a:cs typeface="SBL Hebrew" pitchFamily="2" charset="-79"/>
              </a:rPr>
              <a:t>לִהְי֤וֹת לְךָ֙ לֵֽאלֹהִ֔ים </a:t>
            </a:r>
            <a:endParaRPr lang="fr-CA" dirty="0">
              <a:latin typeface="SBL Hebrew" pitchFamily="2" charset="-79"/>
              <a:cs typeface="SBL Hebrew" pitchFamily="2" charset="-79"/>
            </a:endParaRPr>
          </a:p>
          <a:p>
            <a:pPr marL="0" indent="0" algn="r" defTabSz="457200" rtl="1">
              <a:buNone/>
            </a:pPr>
            <a:r>
              <a:rPr lang="fr-CA" dirty="0">
                <a:latin typeface="SBL Hebrew" pitchFamily="2" charset="-79"/>
                <a:cs typeface="SBL Hebrew" pitchFamily="2" charset="-79"/>
              </a:rPr>
              <a:t>		</a:t>
            </a:r>
            <a:r>
              <a:rPr lang="he-IL" dirty="0">
                <a:latin typeface="SBL Hebrew" pitchFamily="2" charset="-79"/>
                <a:cs typeface="SBL Hebrew" pitchFamily="2" charset="-79"/>
              </a:rPr>
              <a:t>וּֽלְזַרְעֲךָ֖ אַחֲרֶֽיךָ׃ </a:t>
            </a:r>
            <a:endParaRPr lang="en-US" dirty="0">
              <a:latin typeface="SBL Hebrew" pitchFamily="2" charset="-79"/>
              <a:cs typeface="SBL Hebrew" pitchFamily="2" charset="-79"/>
            </a:endParaRPr>
          </a:p>
        </p:txBody>
      </p:sp>
    </p:spTree>
    <p:extLst>
      <p:ext uri="{BB962C8B-B14F-4D97-AF65-F5344CB8AC3E}">
        <p14:creationId xmlns:p14="http://schemas.microsoft.com/office/powerpoint/2010/main" val="2758232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a:bodyPr>
          <a:lstStyle/>
          <a:p>
            <a:pPr algn="r"/>
            <a:r>
              <a:rPr lang="en-US" sz="1400" dirty="0"/>
              <a:t>Genesis 17:8-9</a:t>
            </a:r>
          </a:p>
        </p:txBody>
      </p:sp>
      <p:sp>
        <p:nvSpPr>
          <p:cNvPr id="3" name="Content Placeholder 2"/>
          <p:cNvSpPr>
            <a:spLocks noGrp="1"/>
          </p:cNvSpPr>
          <p:nvPr>
            <p:ph idx="1"/>
          </p:nvPr>
        </p:nvSpPr>
        <p:spPr>
          <a:xfrm>
            <a:off x="457200" y="685800"/>
            <a:ext cx="8229600" cy="5440363"/>
          </a:xfrm>
        </p:spPr>
        <p:txBody>
          <a:bodyPr>
            <a:normAutofit/>
          </a:bodyPr>
          <a:lstStyle/>
          <a:p>
            <a:pPr marL="0" indent="0" algn="r" defTabSz="457200" rtl="1">
              <a:buNone/>
            </a:pPr>
            <a:r>
              <a:rPr lang="fr-CA" dirty="0">
                <a:latin typeface="SBL Hebrew" pitchFamily="2" charset="-79"/>
                <a:cs typeface="SBL Hebrew" pitchFamily="2" charset="-79"/>
              </a:rPr>
              <a:t>	</a:t>
            </a:r>
            <a:r>
              <a:rPr lang="he-IL" dirty="0">
                <a:latin typeface="SBL Hebrew" pitchFamily="2" charset="-79"/>
                <a:cs typeface="SBL Hebrew" pitchFamily="2" charset="-79"/>
              </a:rPr>
              <a:t>וְנָתַתִּ֣י לְ֠ךָ וּלְזַרְעֲךָ֨ אַחֲרֶ֜יךָ </a:t>
            </a:r>
            <a:endParaRPr lang="en-US" dirty="0">
              <a:latin typeface="SBL Hebrew" pitchFamily="2" charset="-79"/>
              <a:cs typeface="SBL Hebrew" pitchFamily="2" charset="-79"/>
            </a:endParaRPr>
          </a:p>
          <a:p>
            <a:pPr marL="0" indent="0" algn="r" defTabSz="457200" rtl="1">
              <a:buNone/>
            </a:pPr>
            <a:r>
              <a:rPr lang="en-US" dirty="0">
                <a:latin typeface="SBL Hebrew" pitchFamily="2" charset="-79"/>
                <a:cs typeface="SBL Hebrew" pitchFamily="2" charset="-79"/>
              </a:rPr>
              <a:t>			</a:t>
            </a:r>
            <a:r>
              <a:rPr lang="he-IL" dirty="0">
                <a:latin typeface="SBL Hebrew" pitchFamily="2" charset="-79"/>
                <a:cs typeface="SBL Hebrew" pitchFamily="2" charset="-79"/>
              </a:rPr>
              <a:t>אֵ֣ת ׀ אֶ֣רֶץ מְגֻרֶ֗יךָ </a:t>
            </a:r>
            <a:endParaRPr lang="fr-CA" dirty="0">
              <a:latin typeface="SBL Hebrew" pitchFamily="2" charset="-79"/>
              <a:cs typeface="SBL Hebrew" pitchFamily="2" charset="-79"/>
            </a:endParaRPr>
          </a:p>
          <a:p>
            <a:pPr marL="0" indent="0" algn="r" defTabSz="457200" rtl="1">
              <a:buNone/>
            </a:pPr>
            <a:r>
              <a:rPr lang="fr-CA" dirty="0">
                <a:latin typeface="SBL Hebrew" pitchFamily="2" charset="-79"/>
                <a:cs typeface="SBL Hebrew" pitchFamily="2" charset="-79"/>
              </a:rPr>
              <a:t>			</a:t>
            </a:r>
            <a:r>
              <a:rPr lang="he-IL" dirty="0">
                <a:latin typeface="SBL Hebrew" pitchFamily="2" charset="-79"/>
                <a:cs typeface="SBL Hebrew" pitchFamily="2" charset="-79"/>
              </a:rPr>
              <a:t>אֵ֚ת כָּל־אֶ֣רֶץ כְּנַ֔עַן </a:t>
            </a:r>
            <a:endParaRPr lang="fr-CA" dirty="0">
              <a:latin typeface="SBL Hebrew" pitchFamily="2" charset="-79"/>
              <a:cs typeface="SBL Hebrew" pitchFamily="2" charset="-79"/>
            </a:endParaRPr>
          </a:p>
          <a:p>
            <a:pPr marL="0" indent="0" algn="r" defTabSz="457200" rtl="1">
              <a:buNone/>
            </a:pPr>
            <a:r>
              <a:rPr lang="fr-CA" dirty="0">
                <a:latin typeface="SBL Hebrew" pitchFamily="2" charset="-79"/>
                <a:cs typeface="SBL Hebrew" pitchFamily="2" charset="-79"/>
              </a:rPr>
              <a:t>		</a:t>
            </a:r>
            <a:r>
              <a:rPr lang="he-IL" dirty="0">
                <a:latin typeface="SBL Hebrew" pitchFamily="2" charset="-79"/>
                <a:cs typeface="SBL Hebrew" pitchFamily="2" charset="-79"/>
              </a:rPr>
              <a:t>לַאֲחֻזַּ֖ת עוֹלָ֑ם </a:t>
            </a:r>
            <a:endParaRPr lang="fr-CA" dirty="0">
              <a:latin typeface="SBL Hebrew" pitchFamily="2" charset="-79"/>
              <a:cs typeface="SBL Hebrew" pitchFamily="2" charset="-79"/>
            </a:endParaRPr>
          </a:p>
          <a:p>
            <a:pPr marL="0" indent="0" algn="r" defTabSz="457200" rtl="1">
              <a:buNone/>
            </a:pPr>
            <a:r>
              <a:rPr lang="fr-CA" dirty="0">
                <a:latin typeface="SBL Hebrew" pitchFamily="2" charset="-79"/>
                <a:cs typeface="SBL Hebrew" pitchFamily="2" charset="-79"/>
              </a:rPr>
              <a:t>	</a:t>
            </a:r>
            <a:r>
              <a:rPr lang="he-IL" dirty="0">
                <a:latin typeface="SBL Hebrew" pitchFamily="2" charset="-79"/>
                <a:cs typeface="SBL Hebrew" pitchFamily="2" charset="-79"/>
              </a:rPr>
              <a:t>וְהָיִ֥יתִי לָהֶ֖ם לֵאלֹהִֽים׃ </a:t>
            </a:r>
            <a:endParaRPr lang="fr-CA" dirty="0">
              <a:latin typeface="SBL Hebrew" pitchFamily="2" charset="-79"/>
              <a:cs typeface="SBL Hebrew" pitchFamily="2" charset="-79"/>
            </a:endParaRPr>
          </a:p>
          <a:p>
            <a:pPr marL="0" indent="0" algn="r" defTabSz="457200" rtl="1">
              <a:buNone/>
            </a:pPr>
            <a:endParaRPr lang="fr-CA" dirty="0">
              <a:latin typeface="SBL Hebrew" pitchFamily="2" charset="-79"/>
              <a:cs typeface="SBL Hebrew" pitchFamily="2" charset="-79"/>
            </a:endParaRPr>
          </a:p>
          <a:p>
            <a:pPr marL="0" indent="0" algn="r" defTabSz="457200" rtl="1">
              <a:buNone/>
            </a:pPr>
            <a:r>
              <a:rPr lang="he-IL" dirty="0">
                <a:latin typeface="SBL Hebrew" pitchFamily="2" charset="-79"/>
                <a:cs typeface="SBL Hebrew" pitchFamily="2" charset="-79"/>
              </a:rPr>
              <a:t>וַיֹּ֤אמֶר אֱלֹהִים֙ אֶל־אַבְרָהָ֔ם </a:t>
            </a:r>
            <a:endParaRPr lang="fr-CA" dirty="0">
              <a:latin typeface="SBL Hebrew" pitchFamily="2" charset="-79"/>
              <a:cs typeface="SBL Hebrew" pitchFamily="2" charset="-79"/>
            </a:endParaRPr>
          </a:p>
          <a:p>
            <a:pPr marL="0" indent="0" algn="r" defTabSz="457200" rtl="1">
              <a:buNone/>
            </a:pPr>
            <a:r>
              <a:rPr lang="fr-CA" dirty="0">
                <a:latin typeface="SBL Hebrew" pitchFamily="2" charset="-79"/>
                <a:cs typeface="SBL Hebrew" pitchFamily="2" charset="-79"/>
              </a:rPr>
              <a:t>	</a:t>
            </a:r>
            <a:r>
              <a:rPr lang="he-IL" dirty="0">
                <a:latin typeface="SBL Hebrew" pitchFamily="2" charset="-79"/>
                <a:cs typeface="SBL Hebrew" pitchFamily="2" charset="-79"/>
              </a:rPr>
              <a:t>וְאַתָּ֖ה אֶת־בְּרִיתִ֣י תִשְׁמֹ֑ר </a:t>
            </a:r>
            <a:endParaRPr lang="fr-CA" dirty="0">
              <a:latin typeface="SBL Hebrew" pitchFamily="2" charset="-79"/>
              <a:cs typeface="SBL Hebrew" pitchFamily="2" charset="-79"/>
            </a:endParaRPr>
          </a:p>
          <a:p>
            <a:pPr marL="0" indent="0" algn="r" defTabSz="457200" rtl="1">
              <a:buNone/>
            </a:pPr>
            <a:r>
              <a:rPr lang="fr-CA" dirty="0">
                <a:latin typeface="SBL Hebrew" pitchFamily="2" charset="-79"/>
                <a:cs typeface="SBL Hebrew" pitchFamily="2" charset="-79"/>
              </a:rPr>
              <a:t>	</a:t>
            </a:r>
            <a:r>
              <a:rPr lang="he-IL" dirty="0">
                <a:latin typeface="SBL Hebrew" pitchFamily="2" charset="-79"/>
                <a:cs typeface="SBL Hebrew" pitchFamily="2" charset="-79"/>
              </a:rPr>
              <a:t>אַתָּ֛ה וְזַרְעֲךָ֥ אַֽחֲרֶ֖יךָ לְדֹרֹתָֽם׃ </a:t>
            </a:r>
            <a:endParaRPr lang="en-US" dirty="0">
              <a:latin typeface="SBL Hebrew" pitchFamily="2" charset="-79"/>
              <a:cs typeface="SBL Hebrew" pitchFamily="2" charset="-79"/>
            </a:endParaRPr>
          </a:p>
        </p:txBody>
      </p:sp>
    </p:spTree>
    <p:extLst>
      <p:ext uri="{BB962C8B-B14F-4D97-AF65-F5344CB8AC3E}">
        <p14:creationId xmlns:p14="http://schemas.microsoft.com/office/powerpoint/2010/main" val="409495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16429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76800" y="228600"/>
            <a:ext cx="39624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וַיְהִ֣י אַבְרָ֔ם בֶּן־תִּשְׁעִ֥ים שָׁנָ֖ה וְתֵ֣שַׁע שָׁנִ֑ים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וַיֵּרָ֨א יְהוָ֜ה אֶל־אַבְרָ֗ם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וַיֹּ֤אמֶר אֵלָיו֙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אֲנִי־אֵ֣ל שַׁדַּ֔י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הִתְהַלֵּ֥ךְ לְפָנַ֖י וֶהְיֵ֥ה תָמִֽים׃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וְאֶתְּנָ֥ה בְרִיתִ֖י בֵּינִ֣י וּבֵינֶ֑ךָ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וְאַרְבֶּ֥ה אוֹתְךָ֖ בִּמְאֹ֥ד מְאֹֽד׃ </a:t>
            </a:r>
            <a:endParaRPr lang="en-US"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endParaRPr lang="en-US"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וַיִּפֹּ֥ל אַבְרָ֖ם עַל־פָּנָ֑יו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וַיְדַבֵּ֥ר אִתּ֛וֹ אֱלֹהִ֖ים לֵאמֹֽר׃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אֲנִ֕י הִנֵּ֥ה בְרִיתִ֖י אִתָּ֑ךְ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וְהָיִ֕יתָ לְאַ֖ב הֲמ֥וֹן גּוֹיִֽם׃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וְלֹא־יִקָּרֵ֥א ע֛וֹד אֶת־שִׁמְךָ֖ אַבְרָ֑ם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וְהָיָ֤ה שִׁמְךָ֙ אַבְרָהָ֔ם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כִּ֛י אַב־הֲמ֥וֹן גּוֹיִ֖ם נְתַתִּֽיךָ׃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648200" cy="6553200"/>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וְהִפְרֵתִ֤י אֹֽתְךָ֙ בִּמְאֹ֣ד מְאֹ֔ד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וּנְתַתִּ֖יךָ לְגוֹיִ֑ם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וּמְלָכִ֖ים מִמְּךָ֥ יֵצֵֽאוּ׃ </a:t>
            </a:r>
          </a:p>
          <a:p>
            <a:pPr marL="0" indent="0" algn="r" defTabSz="457200" rtl="1">
              <a:buNone/>
              <a:tabLst>
                <a:tab pos="231775" algn="r"/>
                <a:tab pos="461963" algn="r"/>
                <a:tab pos="682625" algn="r"/>
                <a:tab pos="914400" algn="r"/>
              </a:tabLst>
            </a:pPr>
            <a:endParaRPr lang="he-IL"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וַהֲקִמֹתִ֨י אֶת־בְּרִיתִ֜י בֵּינִ֣י וּבֵינֶ֗ךָ וּבֵ֨ין זַרְעֲךָ֧ אַחֲרֶ֛יךָ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a:t>
            </a:r>
            <a:r>
              <a:rPr lang="en-US" sz="2000" dirty="0">
                <a:latin typeface="SBL Hebrew" pitchFamily="2" charset="-79"/>
                <a:cs typeface="SBL Hebrew" pitchFamily="2" charset="-79"/>
              </a:rPr>
              <a:t>		</a:t>
            </a:r>
            <a:r>
              <a:rPr lang="he-IL" sz="2000" dirty="0">
                <a:latin typeface="SBL Hebrew" pitchFamily="2" charset="-79"/>
                <a:cs typeface="SBL Hebrew" pitchFamily="2" charset="-79"/>
              </a:rPr>
              <a:t>לְדֹרֹתָ֖ם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לִבְרִ֣ית עוֹלָ֑ם </a:t>
            </a: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	לִהְי֤וֹת לְךָ֙ לֵֽאלֹהִ֔ים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וּֽלְזַרְעֲךָ֖ אַחֲרֶֽיךָ׃ </a:t>
            </a:r>
          </a:p>
          <a:p>
            <a:pPr marL="0" indent="0" algn="r" defTabSz="457200" rtl="1">
              <a:buNone/>
              <a:tabLst>
                <a:tab pos="231775" algn="r"/>
                <a:tab pos="461963" algn="r"/>
                <a:tab pos="682625" algn="r"/>
                <a:tab pos="914400" algn="r"/>
              </a:tabLst>
            </a:pP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וְנָתַתִּ֣י לְ֠ךָ וּלְזַרְעֲךָ֨ אַחֲרֶ֜יךָ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אֵ֣ת ׀ אֶ֣רֶץ מְגֻרֶ֗יךָ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אֵ֚ת כָּל־אֶ֣רֶץ כְּנַ֔עַן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לַאֲחֻזַּ֖ת עוֹלָ֑ם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וְהָיִ֥יתִי לָהֶ֖ם לֵאלֹהִֽים׃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וַיֹּ֤אמֶר אֱלֹהִים֙ אֶל־אַבְרָהָ֔ם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וְאַתָּ֖ה אֶת־בְּרִיתִ֣י תִשְׁמֹ֑ר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אַתָּ֛ה וְזַרְעֲךָ֥ אַֽחֲרֶ֖יךָ לְדֹרֹתָֽם׃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a:t>Genesis 17:1-9</a:t>
            </a:r>
          </a:p>
        </p:txBody>
      </p:sp>
      <p:sp>
        <p:nvSpPr>
          <p:cNvPr id="6" name="TextBox 5"/>
          <p:cNvSpPr txBox="1"/>
          <p:nvPr/>
        </p:nvSpPr>
        <p:spPr>
          <a:xfrm>
            <a:off x="8763000" y="288888"/>
            <a:ext cx="263214" cy="276999"/>
          </a:xfrm>
          <a:prstGeom prst="rect">
            <a:avLst/>
          </a:prstGeom>
          <a:noFill/>
        </p:spPr>
        <p:txBody>
          <a:bodyPr wrap="none" rtlCol="0">
            <a:spAutoFit/>
          </a:bodyPr>
          <a:lstStyle/>
          <a:p>
            <a:r>
              <a:rPr lang="en-US" sz="1200" dirty="0"/>
              <a:t>1</a:t>
            </a:r>
          </a:p>
        </p:txBody>
      </p:sp>
      <p:sp>
        <p:nvSpPr>
          <p:cNvPr id="7" name="TextBox 6"/>
          <p:cNvSpPr txBox="1"/>
          <p:nvPr/>
        </p:nvSpPr>
        <p:spPr>
          <a:xfrm>
            <a:off x="8763000" y="2468544"/>
            <a:ext cx="263214" cy="276999"/>
          </a:xfrm>
          <a:prstGeom prst="rect">
            <a:avLst/>
          </a:prstGeom>
          <a:noFill/>
        </p:spPr>
        <p:txBody>
          <a:bodyPr wrap="none" rtlCol="0">
            <a:spAutoFit/>
          </a:bodyPr>
          <a:lstStyle/>
          <a:p>
            <a:r>
              <a:rPr lang="en-US" sz="1200" dirty="0"/>
              <a:t>2</a:t>
            </a:r>
          </a:p>
        </p:txBody>
      </p:sp>
      <p:sp>
        <p:nvSpPr>
          <p:cNvPr id="8" name="TextBox 7"/>
          <p:cNvSpPr txBox="1"/>
          <p:nvPr/>
        </p:nvSpPr>
        <p:spPr>
          <a:xfrm>
            <a:off x="8763000" y="3555440"/>
            <a:ext cx="263214" cy="276999"/>
          </a:xfrm>
          <a:prstGeom prst="rect">
            <a:avLst/>
          </a:prstGeom>
          <a:noFill/>
        </p:spPr>
        <p:txBody>
          <a:bodyPr wrap="none" rtlCol="0">
            <a:spAutoFit/>
          </a:bodyPr>
          <a:lstStyle/>
          <a:p>
            <a:r>
              <a:rPr lang="en-US" sz="1200" dirty="0"/>
              <a:t>3</a:t>
            </a:r>
          </a:p>
        </p:txBody>
      </p:sp>
      <p:sp>
        <p:nvSpPr>
          <p:cNvPr id="9" name="TextBox 8"/>
          <p:cNvSpPr txBox="1"/>
          <p:nvPr/>
        </p:nvSpPr>
        <p:spPr>
          <a:xfrm>
            <a:off x="8763000" y="4648200"/>
            <a:ext cx="263214" cy="276999"/>
          </a:xfrm>
          <a:prstGeom prst="rect">
            <a:avLst/>
          </a:prstGeom>
          <a:noFill/>
        </p:spPr>
        <p:txBody>
          <a:bodyPr wrap="none" rtlCol="0">
            <a:spAutoFit/>
          </a:bodyPr>
          <a:lstStyle/>
          <a:p>
            <a:r>
              <a:rPr lang="en-US" sz="1200" dirty="0"/>
              <a:t>4</a:t>
            </a:r>
          </a:p>
        </p:txBody>
      </p:sp>
      <p:sp>
        <p:nvSpPr>
          <p:cNvPr id="10" name="TextBox 9"/>
          <p:cNvSpPr txBox="1"/>
          <p:nvPr/>
        </p:nvSpPr>
        <p:spPr>
          <a:xfrm>
            <a:off x="8763000" y="5715000"/>
            <a:ext cx="263214" cy="276999"/>
          </a:xfrm>
          <a:prstGeom prst="rect">
            <a:avLst/>
          </a:prstGeom>
          <a:noFill/>
        </p:spPr>
        <p:txBody>
          <a:bodyPr wrap="none" rtlCol="0">
            <a:spAutoFit/>
          </a:bodyPr>
          <a:lstStyle/>
          <a:p>
            <a:r>
              <a:rPr lang="en-US" sz="1200" dirty="0"/>
              <a:t>5</a:t>
            </a:r>
          </a:p>
        </p:txBody>
      </p:sp>
      <p:sp>
        <p:nvSpPr>
          <p:cNvPr id="11" name="TextBox 10"/>
          <p:cNvSpPr txBox="1"/>
          <p:nvPr/>
        </p:nvSpPr>
        <p:spPr>
          <a:xfrm>
            <a:off x="4648200" y="268792"/>
            <a:ext cx="263214" cy="276999"/>
          </a:xfrm>
          <a:prstGeom prst="rect">
            <a:avLst/>
          </a:prstGeom>
          <a:noFill/>
        </p:spPr>
        <p:txBody>
          <a:bodyPr wrap="none" rtlCol="0">
            <a:spAutoFit/>
          </a:bodyPr>
          <a:lstStyle/>
          <a:p>
            <a:r>
              <a:rPr lang="en-US" sz="1200" dirty="0"/>
              <a:t>6</a:t>
            </a:r>
          </a:p>
        </p:txBody>
      </p:sp>
      <p:sp>
        <p:nvSpPr>
          <p:cNvPr id="12" name="TextBox 11"/>
          <p:cNvSpPr txBox="1"/>
          <p:nvPr/>
        </p:nvSpPr>
        <p:spPr>
          <a:xfrm>
            <a:off x="4648200" y="1600200"/>
            <a:ext cx="263214" cy="276999"/>
          </a:xfrm>
          <a:prstGeom prst="rect">
            <a:avLst/>
          </a:prstGeom>
          <a:noFill/>
        </p:spPr>
        <p:txBody>
          <a:bodyPr wrap="none" rtlCol="0">
            <a:spAutoFit/>
          </a:bodyPr>
          <a:lstStyle/>
          <a:p>
            <a:r>
              <a:rPr lang="en-US" sz="1200" dirty="0"/>
              <a:t>7</a:t>
            </a:r>
          </a:p>
        </p:txBody>
      </p:sp>
      <p:sp>
        <p:nvSpPr>
          <p:cNvPr id="13" name="TextBox 12"/>
          <p:cNvSpPr txBox="1"/>
          <p:nvPr/>
        </p:nvSpPr>
        <p:spPr>
          <a:xfrm>
            <a:off x="4648200" y="3605680"/>
            <a:ext cx="263214" cy="276999"/>
          </a:xfrm>
          <a:prstGeom prst="rect">
            <a:avLst/>
          </a:prstGeom>
          <a:noFill/>
        </p:spPr>
        <p:txBody>
          <a:bodyPr wrap="none" rtlCol="0">
            <a:spAutoFit/>
          </a:bodyPr>
          <a:lstStyle/>
          <a:p>
            <a:r>
              <a:rPr lang="en-US" sz="1200" dirty="0"/>
              <a:t>8</a:t>
            </a:r>
          </a:p>
        </p:txBody>
      </p:sp>
      <p:sp>
        <p:nvSpPr>
          <p:cNvPr id="16" name="TextBox 15"/>
          <p:cNvSpPr txBox="1"/>
          <p:nvPr/>
        </p:nvSpPr>
        <p:spPr>
          <a:xfrm>
            <a:off x="4648200" y="5277896"/>
            <a:ext cx="263214" cy="276999"/>
          </a:xfrm>
          <a:prstGeom prst="rect">
            <a:avLst/>
          </a:prstGeom>
          <a:noFill/>
        </p:spPr>
        <p:txBody>
          <a:bodyPr wrap="none" rtlCol="0">
            <a:spAutoFit/>
          </a:bodyPr>
          <a:lstStyle/>
          <a:p>
            <a:r>
              <a:rPr lang="en-US" sz="1200" dirty="0"/>
              <a:t>9</a:t>
            </a:r>
          </a:p>
        </p:txBody>
      </p:sp>
    </p:spTree>
    <p:extLst>
      <p:ext uri="{BB962C8B-B14F-4D97-AF65-F5344CB8AC3E}">
        <p14:creationId xmlns:p14="http://schemas.microsoft.com/office/powerpoint/2010/main" val="1830771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4876800" y="228600"/>
            <a:ext cx="3962400" cy="65532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וַיְהִ֣י אַבְרָ֔ם בֶּן־תִּשְׁעִ֥ים שָׁנָ֖ה וְתֵ֣שַׁע שָׁנִ֑ים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וַיֵּרָ֨א יְהוָ֜ה אֶל־אַבְרָ֗ם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וַיֹּ֤אמֶר אֵלָיו֙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אֲנִי־</a:t>
            </a:r>
            <a:r>
              <a:rPr lang="he-IL" sz="2000" dirty="0">
                <a:solidFill>
                  <a:srgbClr val="FF0000"/>
                </a:solidFill>
                <a:latin typeface="SBL Hebrew" pitchFamily="2" charset="-79"/>
                <a:cs typeface="SBL Hebrew" pitchFamily="2" charset="-79"/>
              </a:rPr>
              <a:t>אֵ֣ל שַׁדַּ֔י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הִתְהַלֵּ֥ךְ לְפָנַ֖י וֶהְיֵ֥ה תָמִֽים׃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וְאֶתְּנָ֥ה בְרִיתִ֖י בֵּינִ֣י וּבֵינֶ֑ךָ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וְאַרְבֶּ֥ה אוֹתְךָ֖ בִּמְאֹ֥ד מְאֹֽד׃ </a:t>
            </a:r>
            <a:endParaRPr lang="en-US"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endParaRPr lang="en-US"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וַיִּפֹּ֥ל אַבְרָ֖ם עַל־פָּנָ֑יו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וַיְדַבֵּ֥ר אִתּ֛וֹ אֱלֹהִ֖ים לֵאמֹֽר׃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אֲנִ֕י הִנֵּ֥ה בְרִיתִ֖י אִתָּ֑ךְ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וְהָיִ֕יתָ לְאַ֖ב הֲמ֥וֹן גּוֹיִֽם׃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וְלֹא־יִקָּרֵ֥א ע֛וֹד אֶת־שִׁמְךָ֖ אַבְרָ֑ם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וְהָיָ֤ה שִׁמְךָ֙ אַבְרָהָ֔ם </a:t>
            </a:r>
          </a:p>
          <a:p>
            <a:pPr marL="0" indent="0" algn="r" defTabSz="457200" rtl="1">
              <a:buNone/>
              <a:tabLst>
                <a:tab pos="228600" algn="r"/>
                <a:tab pos="457200" algn="r"/>
                <a:tab pos="690563" algn="r"/>
                <a:tab pos="914400" algn="r"/>
                <a:tab pos="4114800" algn="r"/>
                <a:tab pos="8629650" algn="l"/>
              </a:tabLst>
            </a:pPr>
            <a:r>
              <a:rPr lang="he-IL" sz="2000" dirty="0">
                <a:latin typeface="SBL Hebrew" pitchFamily="2" charset="-79"/>
                <a:cs typeface="SBL Hebrew" pitchFamily="2" charset="-79"/>
              </a:rPr>
              <a:t>	כִּ֛י אַב־הֲמ֥וֹן גּוֹיִ֖ם נְתַתִּֽיךָ׃ </a:t>
            </a: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a:p>
            <a:pPr marL="0" indent="0" algn="r" defTabSz="457200" rtl="1">
              <a:buNone/>
              <a:tabLst>
                <a:tab pos="228600" algn="r"/>
                <a:tab pos="457200" algn="r"/>
                <a:tab pos="690563" algn="r"/>
                <a:tab pos="914400" algn="r"/>
                <a:tab pos="4114800" algn="r"/>
                <a:tab pos="8629650" algn="l"/>
              </a:tabLst>
            </a:pPr>
            <a:endParaRPr lang="he-IL" sz="2000" dirty="0">
              <a:latin typeface="SBL Hebrew" pitchFamily="2" charset="-79"/>
              <a:cs typeface="SBL Hebrew" pitchFamily="2" charset="-79"/>
            </a:endParaRPr>
          </a:p>
        </p:txBody>
      </p:sp>
      <p:sp>
        <p:nvSpPr>
          <p:cNvPr id="4" name="Content Placeholder 2"/>
          <p:cNvSpPr txBox="1">
            <a:spLocks/>
          </p:cNvSpPr>
          <p:nvPr/>
        </p:nvSpPr>
        <p:spPr>
          <a:xfrm>
            <a:off x="0" y="228600"/>
            <a:ext cx="4648200" cy="6553200"/>
          </a:xfrm>
          <a:prstGeom prst="rect">
            <a:avLst/>
          </a:prstGeom>
        </p:spPr>
        <p:txBody>
          <a:bodyPr>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וְהִפְרֵתִ֤י אֹֽתְךָ֙ בִּמְאֹ֣ד מְאֹ֔ד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וּנְתַתִּ֖יךָ לְגוֹיִ֑ם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וּמְלָכִ֖ים מִמְּךָ֥ יֵצֵֽאוּ׃ </a:t>
            </a:r>
          </a:p>
          <a:p>
            <a:pPr marL="0" indent="0" algn="r" defTabSz="457200" rtl="1">
              <a:buNone/>
              <a:tabLst>
                <a:tab pos="231775" algn="r"/>
                <a:tab pos="461963" algn="r"/>
                <a:tab pos="682625" algn="r"/>
                <a:tab pos="914400" algn="r"/>
              </a:tabLst>
            </a:pPr>
            <a:endParaRPr lang="he-IL"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וַהֲקִמֹתִ֨י אֶת־בְּרִיתִ֜י בֵּינִ֣י וּבֵינֶ֗ךָ וּבֵ֨ין זַרְעֲךָ֧ אַחֲרֶ֛יךָ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a:t>
            </a:r>
            <a:r>
              <a:rPr lang="en-US" sz="2000" dirty="0">
                <a:latin typeface="SBL Hebrew" pitchFamily="2" charset="-79"/>
                <a:cs typeface="SBL Hebrew" pitchFamily="2" charset="-79"/>
              </a:rPr>
              <a:t>		</a:t>
            </a:r>
            <a:r>
              <a:rPr lang="he-IL" sz="2000" dirty="0">
                <a:latin typeface="SBL Hebrew" pitchFamily="2" charset="-79"/>
                <a:cs typeface="SBL Hebrew" pitchFamily="2" charset="-79"/>
              </a:rPr>
              <a:t>לְדֹרֹתָ֖ם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לִבְרִ֣ית עוֹלָ֑ם </a:t>
            </a: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	לִהְי֤וֹת לְךָ֙ לֵֽאלֹהִ֔ים </a:t>
            </a: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		וּֽלְזַרְעֲךָ֖ אַחֲרֶֽיךָ׃ </a:t>
            </a:r>
          </a:p>
          <a:p>
            <a:pPr marL="0" indent="0" algn="r" defTabSz="457200" rtl="1">
              <a:buNone/>
              <a:tabLst>
                <a:tab pos="231775" algn="r"/>
                <a:tab pos="461963" algn="r"/>
                <a:tab pos="682625" algn="r"/>
                <a:tab pos="914400" algn="r"/>
              </a:tabLst>
            </a:pP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וְנָתַתִּ֣י לְ֠ךָ וּלְזַרְעֲךָ֨ אַחֲרֶ֜יךָ </a:t>
            </a:r>
            <a:endParaRPr lang="en-US"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en-US" sz="2000" dirty="0">
                <a:latin typeface="SBL Hebrew" pitchFamily="2" charset="-79"/>
                <a:cs typeface="SBL Hebrew" pitchFamily="2" charset="-79"/>
              </a:rPr>
              <a:t>			</a:t>
            </a:r>
            <a:r>
              <a:rPr lang="he-IL" sz="2000" dirty="0">
                <a:latin typeface="SBL Hebrew" pitchFamily="2" charset="-79"/>
                <a:cs typeface="SBL Hebrew" pitchFamily="2" charset="-79"/>
              </a:rPr>
              <a:t>אֵ֣ת ׀ אֶ֣רֶץ מְגֻרֶ֗יךָ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אֵ֚ת כָּל־אֶ֣רֶץ כְּנַ֔עַן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לַאֲחֻזַּ֖ת עוֹלָ֑ם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וְהָיִ֥יתִי לָהֶ֖ם לֵאלֹהִֽים׃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he-IL" sz="2000" dirty="0">
                <a:latin typeface="SBL Hebrew" pitchFamily="2" charset="-79"/>
                <a:cs typeface="SBL Hebrew" pitchFamily="2" charset="-79"/>
              </a:rPr>
              <a:t>וַיֹּ֤אמֶר אֱלֹהִים֙ אֶל־אַבְרָהָ֔ם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וְאַתָּ֖ה אֶת־בְּרִיתִ֣י תִשְׁמֹ֑ר </a:t>
            </a:r>
            <a:endParaRPr lang="fr-CA" sz="2000" dirty="0">
              <a:latin typeface="SBL Hebrew" pitchFamily="2" charset="-79"/>
              <a:cs typeface="SBL Hebrew" pitchFamily="2" charset="-79"/>
            </a:endParaRPr>
          </a:p>
          <a:p>
            <a:pPr marL="0" indent="0" algn="r" defTabSz="457200" rtl="1">
              <a:buNone/>
              <a:tabLst>
                <a:tab pos="231775" algn="r"/>
                <a:tab pos="461963" algn="r"/>
                <a:tab pos="682625" algn="r"/>
                <a:tab pos="914400" algn="r"/>
              </a:tabLst>
            </a:pPr>
            <a:r>
              <a:rPr lang="fr-CA" sz="2000" dirty="0">
                <a:latin typeface="SBL Hebrew" pitchFamily="2" charset="-79"/>
                <a:cs typeface="SBL Hebrew" pitchFamily="2" charset="-79"/>
              </a:rPr>
              <a:t>	</a:t>
            </a:r>
            <a:r>
              <a:rPr lang="he-IL" sz="2000" dirty="0">
                <a:latin typeface="SBL Hebrew" pitchFamily="2" charset="-79"/>
                <a:cs typeface="SBL Hebrew" pitchFamily="2" charset="-79"/>
              </a:rPr>
              <a:t>אַתָּ֛ה וְזַרְעֲךָ֥ אַֽחֲרֶ֖יךָ לְדֹרֹתָֽם׃ </a:t>
            </a:r>
            <a:endParaRPr lang="en-US" sz="2000" dirty="0">
              <a:latin typeface="SBL Hebrew" pitchFamily="2" charset="-79"/>
              <a:cs typeface="SBL Hebrew" pitchFamily="2" charset="-79"/>
            </a:endParaRPr>
          </a:p>
        </p:txBody>
      </p:sp>
      <p:sp>
        <p:nvSpPr>
          <p:cNvPr id="5" name="TextBox 4"/>
          <p:cNvSpPr txBox="1"/>
          <p:nvPr/>
        </p:nvSpPr>
        <p:spPr>
          <a:xfrm>
            <a:off x="0" y="-1"/>
            <a:ext cx="1111202" cy="276999"/>
          </a:xfrm>
          <a:prstGeom prst="rect">
            <a:avLst/>
          </a:prstGeom>
          <a:noFill/>
        </p:spPr>
        <p:txBody>
          <a:bodyPr wrap="none" rtlCol="0">
            <a:spAutoFit/>
          </a:bodyPr>
          <a:lstStyle/>
          <a:p>
            <a:r>
              <a:rPr lang="en-US" sz="1200" dirty="0"/>
              <a:t>Genesis 17:1-9</a:t>
            </a:r>
          </a:p>
        </p:txBody>
      </p:sp>
      <p:sp>
        <p:nvSpPr>
          <p:cNvPr id="6" name="TextBox 5"/>
          <p:cNvSpPr txBox="1"/>
          <p:nvPr/>
        </p:nvSpPr>
        <p:spPr>
          <a:xfrm>
            <a:off x="8763000" y="288888"/>
            <a:ext cx="263214" cy="276999"/>
          </a:xfrm>
          <a:prstGeom prst="rect">
            <a:avLst/>
          </a:prstGeom>
          <a:noFill/>
        </p:spPr>
        <p:txBody>
          <a:bodyPr wrap="none" rtlCol="0">
            <a:spAutoFit/>
          </a:bodyPr>
          <a:lstStyle/>
          <a:p>
            <a:r>
              <a:rPr lang="en-US" sz="1200" dirty="0"/>
              <a:t>1</a:t>
            </a:r>
          </a:p>
        </p:txBody>
      </p:sp>
      <p:sp>
        <p:nvSpPr>
          <p:cNvPr id="7" name="TextBox 6"/>
          <p:cNvSpPr txBox="1"/>
          <p:nvPr/>
        </p:nvSpPr>
        <p:spPr>
          <a:xfrm>
            <a:off x="8763000" y="2468544"/>
            <a:ext cx="263214" cy="276999"/>
          </a:xfrm>
          <a:prstGeom prst="rect">
            <a:avLst/>
          </a:prstGeom>
          <a:noFill/>
        </p:spPr>
        <p:txBody>
          <a:bodyPr wrap="none" rtlCol="0">
            <a:spAutoFit/>
          </a:bodyPr>
          <a:lstStyle/>
          <a:p>
            <a:r>
              <a:rPr lang="en-US" sz="1200" dirty="0"/>
              <a:t>2</a:t>
            </a:r>
          </a:p>
        </p:txBody>
      </p:sp>
      <p:sp>
        <p:nvSpPr>
          <p:cNvPr id="8" name="TextBox 7"/>
          <p:cNvSpPr txBox="1"/>
          <p:nvPr/>
        </p:nvSpPr>
        <p:spPr>
          <a:xfrm>
            <a:off x="8763000" y="3555440"/>
            <a:ext cx="263214" cy="276999"/>
          </a:xfrm>
          <a:prstGeom prst="rect">
            <a:avLst/>
          </a:prstGeom>
          <a:noFill/>
        </p:spPr>
        <p:txBody>
          <a:bodyPr wrap="none" rtlCol="0">
            <a:spAutoFit/>
          </a:bodyPr>
          <a:lstStyle/>
          <a:p>
            <a:r>
              <a:rPr lang="en-US" sz="1200" dirty="0"/>
              <a:t>3</a:t>
            </a:r>
          </a:p>
        </p:txBody>
      </p:sp>
      <p:sp>
        <p:nvSpPr>
          <p:cNvPr id="9" name="TextBox 8"/>
          <p:cNvSpPr txBox="1"/>
          <p:nvPr/>
        </p:nvSpPr>
        <p:spPr>
          <a:xfrm>
            <a:off x="8763000" y="4648200"/>
            <a:ext cx="263214" cy="276999"/>
          </a:xfrm>
          <a:prstGeom prst="rect">
            <a:avLst/>
          </a:prstGeom>
          <a:noFill/>
        </p:spPr>
        <p:txBody>
          <a:bodyPr wrap="none" rtlCol="0">
            <a:spAutoFit/>
          </a:bodyPr>
          <a:lstStyle/>
          <a:p>
            <a:r>
              <a:rPr lang="en-US" sz="1200" dirty="0"/>
              <a:t>4</a:t>
            </a:r>
          </a:p>
        </p:txBody>
      </p:sp>
      <p:sp>
        <p:nvSpPr>
          <p:cNvPr id="10" name="TextBox 9"/>
          <p:cNvSpPr txBox="1"/>
          <p:nvPr/>
        </p:nvSpPr>
        <p:spPr>
          <a:xfrm>
            <a:off x="8763000" y="5715000"/>
            <a:ext cx="263214" cy="276999"/>
          </a:xfrm>
          <a:prstGeom prst="rect">
            <a:avLst/>
          </a:prstGeom>
          <a:noFill/>
        </p:spPr>
        <p:txBody>
          <a:bodyPr wrap="none" rtlCol="0">
            <a:spAutoFit/>
          </a:bodyPr>
          <a:lstStyle/>
          <a:p>
            <a:r>
              <a:rPr lang="en-US" sz="1200" dirty="0"/>
              <a:t>5</a:t>
            </a:r>
          </a:p>
        </p:txBody>
      </p:sp>
      <p:sp>
        <p:nvSpPr>
          <p:cNvPr id="11" name="TextBox 10"/>
          <p:cNvSpPr txBox="1"/>
          <p:nvPr/>
        </p:nvSpPr>
        <p:spPr>
          <a:xfrm>
            <a:off x="4648200" y="268792"/>
            <a:ext cx="263214" cy="276999"/>
          </a:xfrm>
          <a:prstGeom prst="rect">
            <a:avLst/>
          </a:prstGeom>
          <a:noFill/>
        </p:spPr>
        <p:txBody>
          <a:bodyPr wrap="none" rtlCol="0">
            <a:spAutoFit/>
          </a:bodyPr>
          <a:lstStyle/>
          <a:p>
            <a:r>
              <a:rPr lang="en-US" sz="1200" dirty="0"/>
              <a:t>6</a:t>
            </a:r>
          </a:p>
        </p:txBody>
      </p:sp>
      <p:sp>
        <p:nvSpPr>
          <p:cNvPr id="12" name="TextBox 11"/>
          <p:cNvSpPr txBox="1"/>
          <p:nvPr/>
        </p:nvSpPr>
        <p:spPr>
          <a:xfrm>
            <a:off x="4648200" y="1600200"/>
            <a:ext cx="263214" cy="276999"/>
          </a:xfrm>
          <a:prstGeom prst="rect">
            <a:avLst/>
          </a:prstGeom>
          <a:noFill/>
        </p:spPr>
        <p:txBody>
          <a:bodyPr wrap="none" rtlCol="0">
            <a:spAutoFit/>
          </a:bodyPr>
          <a:lstStyle/>
          <a:p>
            <a:r>
              <a:rPr lang="en-US" sz="1200" dirty="0"/>
              <a:t>7</a:t>
            </a:r>
          </a:p>
        </p:txBody>
      </p:sp>
      <p:sp>
        <p:nvSpPr>
          <p:cNvPr id="13" name="TextBox 12"/>
          <p:cNvSpPr txBox="1"/>
          <p:nvPr/>
        </p:nvSpPr>
        <p:spPr>
          <a:xfrm>
            <a:off x="4648200" y="3605680"/>
            <a:ext cx="263214" cy="276999"/>
          </a:xfrm>
          <a:prstGeom prst="rect">
            <a:avLst/>
          </a:prstGeom>
          <a:noFill/>
        </p:spPr>
        <p:txBody>
          <a:bodyPr wrap="none" rtlCol="0">
            <a:spAutoFit/>
          </a:bodyPr>
          <a:lstStyle/>
          <a:p>
            <a:r>
              <a:rPr lang="en-US" sz="1200" dirty="0"/>
              <a:t>8</a:t>
            </a:r>
          </a:p>
        </p:txBody>
      </p:sp>
      <p:sp>
        <p:nvSpPr>
          <p:cNvPr id="16" name="TextBox 15"/>
          <p:cNvSpPr txBox="1"/>
          <p:nvPr/>
        </p:nvSpPr>
        <p:spPr>
          <a:xfrm>
            <a:off x="4648200" y="5277896"/>
            <a:ext cx="263214" cy="276999"/>
          </a:xfrm>
          <a:prstGeom prst="rect">
            <a:avLst/>
          </a:prstGeom>
          <a:noFill/>
        </p:spPr>
        <p:txBody>
          <a:bodyPr wrap="none" rtlCol="0">
            <a:spAutoFit/>
          </a:bodyPr>
          <a:lstStyle/>
          <a:p>
            <a:r>
              <a:rPr lang="en-US" sz="1200" dirty="0"/>
              <a:t>9</a:t>
            </a:r>
          </a:p>
        </p:txBody>
      </p:sp>
    </p:spTree>
    <p:extLst>
      <p:ext uri="{BB962C8B-B14F-4D97-AF65-F5344CB8AC3E}">
        <p14:creationId xmlns:p14="http://schemas.microsoft.com/office/powerpoint/2010/main" val="28629360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457200"/>
            <a:ext cx="8458200" cy="6186309"/>
          </a:xfrm>
          <a:prstGeom prst="rect">
            <a:avLst/>
          </a:prstGeom>
          <a:noFill/>
          <a:ln>
            <a:solidFill>
              <a:schemeClr val="tx1"/>
            </a:solidFill>
          </a:ln>
        </p:spPr>
        <p:txBody>
          <a:bodyPr wrap="square" rtlCol="0">
            <a:spAutoFit/>
          </a:bodyPr>
          <a:lstStyle/>
          <a:p>
            <a:r>
              <a:rPr lang="en-US" baseline="30000" dirty="0"/>
              <a:t>3 </a:t>
            </a:r>
            <a:r>
              <a:rPr lang="en-US" b="1" dirty="0" err="1"/>
              <a:t>tn</a:t>
            </a:r>
            <a:r>
              <a:rPr lang="en-US" b="1" dirty="0"/>
              <a:t> </a:t>
            </a:r>
            <a:r>
              <a:rPr lang="en-US" dirty="0"/>
              <a:t>The name </a:t>
            </a:r>
            <a:r>
              <a:rPr lang="he-IL" dirty="0"/>
              <a:t>) אֵל שַׁדַּי</a:t>
            </a:r>
            <a:r>
              <a:rPr lang="en-US" dirty="0"/>
              <a:t>'</a:t>
            </a:r>
            <a:r>
              <a:rPr lang="en-US" i="1" dirty="0"/>
              <a:t>el </a:t>
            </a:r>
            <a:r>
              <a:rPr lang="en-US" i="1" dirty="0" err="1"/>
              <a:t>shadday</a:t>
            </a:r>
            <a:r>
              <a:rPr lang="en-US" dirty="0"/>
              <a:t>, "El </a:t>
            </a:r>
            <a:r>
              <a:rPr lang="en-US" dirty="0" err="1"/>
              <a:t>Shaddai</a:t>
            </a:r>
            <a:r>
              <a:rPr lang="en-US" dirty="0"/>
              <a:t>"</a:t>
            </a:r>
            <a:r>
              <a:rPr lang="he-IL" dirty="0"/>
              <a:t>(</a:t>
            </a:r>
            <a:r>
              <a:rPr lang="en-US" dirty="0"/>
              <a:t> </a:t>
            </a:r>
            <a:r>
              <a:rPr lang="en-US" dirty="0">
                <a:solidFill>
                  <a:srgbClr val="0000FF"/>
                </a:solidFill>
              </a:rPr>
              <a:t>has often been translated "God Almighty," primarily because Jerome translated it </a:t>
            </a:r>
            <a:r>
              <a:rPr lang="en-US" i="1" dirty="0" err="1">
                <a:solidFill>
                  <a:srgbClr val="0000FF"/>
                </a:solidFill>
              </a:rPr>
              <a:t>omnipotens</a:t>
            </a:r>
            <a:r>
              <a:rPr lang="en-US" i="1" dirty="0">
                <a:solidFill>
                  <a:srgbClr val="0000FF"/>
                </a:solidFill>
              </a:rPr>
              <a:t> </a:t>
            </a:r>
            <a:r>
              <a:rPr lang="en-US" dirty="0">
                <a:solidFill>
                  <a:srgbClr val="0000FF"/>
                </a:solidFill>
              </a:rPr>
              <a:t>("all powerful") in the Latin Vulgate. There has been much debate over the meaning of the name. </a:t>
            </a:r>
            <a:r>
              <a:rPr lang="en-US" dirty="0"/>
              <a:t>For discussion see W. F. Albright, "The Names </a:t>
            </a:r>
            <a:r>
              <a:rPr lang="en-US" i="1" dirty="0" err="1"/>
              <a:t>Shaddai</a:t>
            </a:r>
            <a:r>
              <a:rPr lang="en-US" i="1" dirty="0"/>
              <a:t> </a:t>
            </a:r>
            <a:r>
              <a:rPr lang="en-US" dirty="0"/>
              <a:t>and </a:t>
            </a:r>
            <a:r>
              <a:rPr lang="en-US" i="1" dirty="0"/>
              <a:t>Abram</a:t>
            </a:r>
            <a:r>
              <a:rPr lang="en-US" dirty="0"/>
              <a:t>," </a:t>
            </a:r>
            <a:r>
              <a:rPr lang="en-US" i="1" dirty="0"/>
              <a:t>JBL </a:t>
            </a:r>
            <a:r>
              <a:rPr lang="en-US" dirty="0"/>
              <a:t>54 (1935): 173-210; R. </a:t>
            </a:r>
            <a:r>
              <a:rPr lang="en-US" dirty="0" err="1"/>
              <a:t>Gordis</a:t>
            </a:r>
            <a:r>
              <a:rPr lang="en-US" dirty="0"/>
              <a:t>, "The Biblical Root </a:t>
            </a:r>
            <a:r>
              <a:rPr lang="en-US" i="1" dirty="0" err="1"/>
              <a:t>sdy-sd</a:t>
            </a:r>
            <a:r>
              <a:rPr lang="en-US" dirty="0"/>
              <a:t>," </a:t>
            </a:r>
            <a:r>
              <a:rPr lang="en-US" i="1" dirty="0"/>
              <a:t>JTS </a:t>
            </a:r>
            <a:r>
              <a:rPr lang="en-US" dirty="0"/>
              <a:t>41 (1940): 34-43; and especially T. N. D. </a:t>
            </a:r>
            <a:r>
              <a:rPr lang="en-US" dirty="0" err="1"/>
              <a:t>Mettinger</a:t>
            </a:r>
            <a:r>
              <a:rPr lang="en-US" dirty="0"/>
              <a:t>, </a:t>
            </a:r>
            <a:r>
              <a:rPr lang="en-US" i="1" dirty="0"/>
              <a:t>In Search of God</a:t>
            </a:r>
            <a:r>
              <a:rPr lang="en-US" dirty="0"/>
              <a:t>, 69–72. </a:t>
            </a:r>
            <a:r>
              <a:rPr lang="en-US" dirty="0" err="1"/>
              <a:t>Shaddai</a:t>
            </a:r>
            <a:r>
              <a:rPr lang="en-US" dirty="0"/>
              <a:t>/El </a:t>
            </a:r>
            <a:r>
              <a:rPr lang="en-US" dirty="0" err="1"/>
              <a:t>Shaddai</a:t>
            </a:r>
            <a:r>
              <a:rPr lang="en-US" dirty="0"/>
              <a:t> is the sovereign king of the world who grants, blesses, and judges. </a:t>
            </a:r>
            <a:r>
              <a:rPr lang="en-US" dirty="0">
                <a:solidFill>
                  <a:srgbClr val="0000FF"/>
                </a:solidFill>
              </a:rPr>
              <a:t>In the Book of Genesis he blesses the patriarchs with fertility and promises numerous descendants</a:t>
            </a:r>
            <a:r>
              <a:rPr lang="en-US" dirty="0"/>
              <a:t>. </a:t>
            </a:r>
            <a:r>
              <a:rPr lang="en-US" dirty="0">
                <a:solidFill>
                  <a:srgbClr val="FF0000"/>
                </a:solidFill>
              </a:rPr>
              <a:t>Outside Genesis he both blesses/protects and takes away life/happiness. </a:t>
            </a:r>
            <a:r>
              <a:rPr lang="en-US" dirty="0"/>
              <a:t>The patriarchs knew God primarily as El </a:t>
            </a:r>
            <a:r>
              <a:rPr lang="en-US" dirty="0" err="1"/>
              <a:t>Shaddai</a:t>
            </a:r>
            <a:r>
              <a:rPr lang="en-US" dirty="0"/>
              <a:t> (</a:t>
            </a:r>
            <a:r>
              <a:rPr lang="en-US" dirty="0" err="1">
                <a:solidFill>
                  <a:srgbClr val="0000FF"/>
                </a:solidFill>
              </a:rPr>
              <a:t>Exod</a:t>
            </a:r>
            <a:r>
              <a:rPr lang="en-US" dirty="0">
                <a:solidFill>
                  <a:srgbClr val="0000FF"/>
                </a:solidFill>
              </a:rPr>
              <a:t> 6:3</a:t>
            </a:r>
            <a:r>
              <a:rPr lang="en-US" dirty="0"/>
              <a:t>). While the origin and meaning of this name are uncertain (see discussion below) its significance is clear. The name is used in contexts where God appears as the </a:t>
            </a:r>
            <a:r>
              <a:rPr lang="en-US" dirty="0">
                <a:solidFill>
                  <a:srgbClr val="0000FF"/>
                </a:solidFill>
              </a:rPr>
              <a:t>source of fertility and life</a:t>
            </a:r>
            <a:r>
              <a:rPr lang="en-US" dirty="0"/>
              <a:t>. In Gen 17:1–8 he appeared to Abram, introduced himself as El </a:t>
            </a:r>
            <a:r>
              <a:rPr lang="en-US" dirty="0" err="1"/>
              <a:t>Shaddai</a:t>
            </a:r>
            <a:r>
              <a:rPr lang="en-US" dirty="0"/>
              <a:t>, and announced his intention to make the patriarch fruitful. In the role of El </a:t>
            </a:r>
            <a:r>
              <a:rPr lang="en-US" dirty="0" err="1"/>
              <a:t>Shaddai</a:t>
            </a:r>
            <a:r>
              <a:rPr lang="en-US" dirty="0"/>
              <a:t> God repeated these words (now elevated to the status of a decree) to Jacob (35:11). Earlier Isaac had pronounced a blessing on Jacob in which he asked El </a:t>
            </a:r>
            <a:r>
              <a:rPr lang="en-US" dirty="0" err="1"/>
              <a:t>Shaddai</a:t>
            </a:r>
            <a:r>
              <a:rPr lang="en-US" dirty="0"/>
              <a:t> to make Jacob fruitful (28:3). Jacob later prayed that his sons would be treated with mercy when they returned to Egypt with Benjamin (43:14). The fertility theme is not as apparent here, though one must remember that Jacob viewed Benjamin as the sole remaining son of the favored and once-barren Rachel (see 29:31; 30:22–24; 35:16–18). It is quite natural that he would appeal to El </a:t>
            </a:r>
            <a:r>
              <a:rPr lang="en-US" dirty="0" err="1"/>
              <a:t>Shaddai</a:t>
            </a:r>
            <a:r>
              <a:rPr lang="en-US" dirty="0"/>
              <a:t> to preserve Benjamin's life, for it was El </a:t>
            </a:r>
            <a:r>
              <a:rPr lang="en-US" dirty="0" err="1"/>
              <a:t>Shaddai's</a:t>
            </a:r>
            <a:r>
              <a:rPr lang="en-US" dirty="0"/>
              <a:t> miraculous power which made it possible for Rachel to give him sons in the first place. In 48:3 Jacob, prior to blessing Joseph's sons, told him how El </a:t>
            </a:r>
            <a:r>
              <a:rPr lang="en-US" dirty="0" err="1"/>
              <a:t>Shaddai</a:t>
            </a:r>
            <a:r>
              <a:rPr lang="en-US" dirty="0"/>
              <a:t> appeared to him at</a:t>
            </a:r>
          </a:p>
        </p:txBody>
      </p:sp>
      <p:sp>
        <p:nvSpPr>
          <p:cNvPr id="3" name="TextBox 2"/>
          <p:cNvSpPr txBox="1"/>
          <p:nvPr/>
        </p:nvSpPr>
        <p:spPr>
          <a:xfrm>
            <a:off x="381000" y="0"/>
            <a:ext cx="3498715" cy="369332"/>
          </a:xfrm>
          <a:prstGeom prst="rect">
            <a:avLst/>
          </a:prstGeom>
          <a:noFill/>
        </p:spPr>
        <p:txBody>
          <a:bodyPr wrap="none" rtlCol="0">
            <a:spAutoFit/>
          </a:bodyPr>
          <a:lstStyle/>
          <a:p>
            <a:r>
              <a:rPr lang="en-US" dirty="0"/>
              <a:t>NET Bible footnote on Genesis 17:1</a:t>
            </a:r>
          </a:p>
        </p:txBody>
      </p:sp>
    </p:spTree>
    <p:extLst>
      <p:ext uri="{BB962C8B-B14F-4D97-AF65-F5344CB8AC3E}">
        <p14:creationId xmlns:p14="http://schemas.microsoft.com/office/powerpoint/2010/main" val="12682297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2818</TotalTime>
  <Words>3591</Words>
  <Application>Microsoft Office PowerPoint</Application>
  <PresentationFormat>On-screen Show (4:3)</PresentationFormat>
  <Paragraphs>589</Paragraphs>
  <Slides>24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SBL Hebrew</vt:lpstr>
      <vt:lpstr>Office Theme</vt:lpstr>
      <vt:lpstr>PowerPoint Presentation</vt:lpstr>
      <vt:lpstr>Genesis 17:1-2</vt:lpstr>
      <vt:lpstr>Genesis 17:3-5</vt:lpstr>
      <vt:lpstr>Genesis 17:6-7</vt:lpstr>
      <vt:lpstr>Genesis 17:8-9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Samuel 1</dc:title>
  <dc:creator>Charles Grebe</dc:creator>
  <cp:lastModifiedBy>Charles Grebe</cp:lastModifiedBy>
  <cp:revision>187</cp:revision>
  <dcterms:created xsi:type="dcterms:W3CDTF">2006-08-16T00:00:00Z</dcterms:created>
  <dcterms:modified xsi:type="dcterms:W3CDTF">2019-11-14T18:52:14Z</dcterms:modified>
</cp:coreProperties>
</file>