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6" r:id="rId2"/>
    <p:sldId id="257" r:id="rId3"/>
    <p:sldId id="281" r:id="rId4"/>
    <p:sldId id="258" r:id="rId5"/>
    <p:sldId id="282"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66"/>
    <a:srgbClr val="00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485" autoAdjust="0"/>
  </p:normalViewPr>
  <p:slideViewPr>
    <p:cSldViewPr>
      <p:cViewPr varScale="1">
        <p:scale>
          <a:sx n="73" d="100"/>
          <a:sy n="73" d="100"/>
        </p:scale>
        <p:origin x="89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11/14/2019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Noun and an attributive demonstrative</a:t>
            </a:r>
            <a:r>
              <a:rPr lang="en-US" baseline="0" dirty="0"/>
              <a:t> adjective. Agree in gender, number and definite status.</a:t>
            </a:r>
          </a:p>
          <a:p>
            <a:pPr marL="171450" indent="-171450">
              <a:buFont typeface="Arial" panose="020B0604020202020204" pitchFamily="34" charset="0"/>
              <a:buChar char="•"/>
            </a:pPr>
            <a:r>
              <a:rPr lang="en-US" baseline="0" dirty="0"/>
              <a:t>The article on Elohim distinguishes Elohim as the God of Israel rather than the gods of the Canaanites which often demanded child sacrifice. This test does not originate with the Canaanite gods.</a:t>
            </a:r>
          </a:p>
          <a:p>
            <a:pPr marL="171450" indent="-171450">
              <a:buFont typeface="Arial" panose="020B0604020202020204" pitchFamily="34" charset="0"/>
              <a:buChar char="•"/>
            </a:pPr>
            <a:r>
              <a:rPr lang="en-US" baseline="0" dirty="0"/>
              <a:t>The x-</a:t>
            </a:r>
            <a:r>
              <a:rPr lang="en-US" baseline="0" dirty="0" err="1"/>
              <a:t>qatal</a:t>
            </a:r>
            <a:r>
              <a:rPr lang="en-US" baseline="0" dirty="0"/>
              <a:t> syntax fronts ha-</a:t>
            </a:r>
            <a:r>
              <a:rPr lang="en-US" baseline="0" dirty="0" err="1"/>
              <a:t>elohim</a:t>
            </a:r>
            <a:r>
              <a:rPr lang="en-US" baseline="0" dirty="0"/>
              <a:t>. “and it was God who was a tester of Abraham.” Also the choice of </a:t>
            </a:r>
            <a:r>
              <a:rPr lang="en-US" baseline="0" dirty="0" err="1"/>
              <a:t>qatal</a:t>
            </a:r>
            <a:r>
              <a:rPr lang="en-US" baseline="0" dirty="0"/>
              <a:t> could indicate that this is talking about the kind of God Elohim is as opposed to simply describing this particular incident.</a:t>
            </a:r>
          </a:p>
          <a:p>
            <a:pPr marL="171450" indent="-171450">
              <a:buFont typeface="Arial" panose="020B0604020202020204" pitchFamily="34" charset="0"/>
              <a:buChar char="•"/>
            </a:pPr>
            <a:r>
              <a:rPr lang="en-US" baseline="0" dirty="0"/>
              <a:t>This x-</a:t>
            </a:r>
            <a:r>
              <a:rPr lang="en-US" baseline="0" dirty="0" err="1"/>
              <a:t>qatal</a:t>
            </a:r>
            <a:r>
              <a:rPr lang="en-US" baseline="0" dirty="0"/>
              <a:t> is a summary/headline statement for the whole narrative.</a:t>
            </a:r>
          </a:p>
          <a:p>
            <a:pPr marL="171450" indent="-171450">
              <a:buFont typeface="Arial" panose="020B0604020202020204" pitchFamily="34" charset="0"/>
              <a:buChar char="•"/>
            </a:pPr>
            <a:r>
              <a:rPr lang="en-US" baseline="0" dirty="0"/>
              <a:t>Genre 1 = Historical Narrative</a:t>
            </a:r>
          </a:p>
          <a:p>
            <a:pPr marL="171450" indent="-171450">
              <a:buFont typeface="Arial" panose="020B0604020202020204" pitchFamily="34" charset="0"/>
              <a:buChar char="•"/>
            </a:pPr>
            <a:r>
              <a:rPr lang="en-US" baseline="0" dirty="0"/>
              <a:t>Genre 2 = Embedded </a:t>
            </a:r>
            <a:r>
              <a:rPr lang="en-US" dirty="0"/>
              <a:t>Direct Speech</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In the</a:t>
            </a:r>
            <a:r>
              <a:rPr lang="en-US" baseline="0" dirty="0"/>
              <a:t> second line, h</a:t>
            </a:r>
            <a:r>
              <a:rPr lang="en-US" dirty="0"/>
              <a:t>ow does the x-</a:t>
            </a:r>
            <a:r>
              <a:rPr lang="en-US" dirty="0" err="1"/>
              <a:t>qatal</a:t>
            </a:r>
            <a:r>
              <a:rPr lang="en-US" dirty="0"/>
              <a:t> syntax and the article on the subject</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In the second line, what two morphological</a:t>
            </a:r>
            <a:r>
              <a:rPr lang="en-US" baseline="0" dirty="0"/>
              <a:t>/syntactical features nuance the message of the text in a manner that would likely be sensed by native Hebrew speakers in an Ancient Near eastern context but would likely be missed by English speakers reading an English translation? Please describe each feature and its communicative/theological significance in this text.</a:t>
            </a:r>
          </a:p>
          <a:p>
            <a:pPr marL="0" indent="0">
              <a:buFont typeface="Arial" panose="020B0604020202020204" pitchFamily="34" charset="0"/>
              <a:buNone/>
            </a:pPr>
            <a:r>
              <a:rPr lang="en-US" baseline="0" dirty="0"/>
              <a:t>ANS</a:t>
            </a:r>
          </a:p>
          <a:p>
            <a:pPr marL="0" indent="0">
              <a:buFont typeface="Arial" panose="020B0604020202020204" pitchFamily="34" charset="0"/>
              <a:buNone/>
            </a:pPr>
            <a:r>
              <a:rPr lang="en-US" baseline="0" dirty="0"/>
              <a:t>(It’s not the Canaanite god’s doing this, it’s the God of Abraham. The God of Abraham is a tester. It is out of character for him to be asking for child sacrifice.)</a:t>
            </a:r>
          </a:p>
          <a:p>
            <a:pPr marL="171450" indent="-171450">
              <a:buFont typeface="Arial" panose="020B0604020202020204" pitchFamily="34" charset="0"/>
              <a:buChar char="•"/>
            </a:pPr>
            <a:r>
              <a:rPr lang="en-US" baseline="0" dirty="0"/>
              <a:t>The article on Elohim distinguishes Elohim as the God of Israel rather than the gods of the Canaanites which often demanded child sacrifice. This test does not originate with the Canaanite gods.</a:t>
            </a:r>
          </a:p>
          <a:p>
            <a:pPr marL="171450" indent="-171450">
              <a:buFont typeface="Arial" panose="020B0604020202020204" pitchFamily="34" charset="0"/>
              <a:buChar char="•"/>
            </a:pPr>
            <a:r>
              <a:rPr lang="en-US" baseline="0" dirty="0"/>
              <a:t>The x-</a:t>
            </a:r>
            <a:r>
              <a:rPr lang="en-US" baseline="0" dirty="0" err="1"/>
              <a:t>qatal</a:t>
            </a:r>
            <a:r>
              <a:rPr lang="en-US" baseline="0" dirty="0"/>
              <a:t> syntax fonts ha-</a:t>
            </a:r>
            <a:r>
              <a:rPr lang="en-US" baseline="0" dirty="0" err="1"/>
              <a:t>elohim</a:t>
            </a:r>
            <a:r>
              <a:rPr lang="en-US" baseline="0" dirty="0"/>
              <a:t>. “and it was God who was a tester of Abraham.” Also the choice of </a:t>
            </a:r>
            <a:r>
              <a:rPr lang="en-US" baseline="0" dirty="0" err="1"/>
              <a:t>qatal</a:t>
            </a:r>
            <a:r>
              <a:rPr lang="en-US" baseline="0" dirty="0"/>
              <a:t> could indicate that this is talking about the kind of God Elohim is as opposed to simply describing this particular incident.</a:t>
            </a:r>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8F8993-2BD4-460C-8981-073F9878E887}" type="slidenum">
              <a:rPr lang="en-US" smtClean="0"/>
              <a:t>3</a:t>
            </a:fld>
            <a:endParaRPr lang="en-US"/>
          </a:p>
        </p:txBody>
      </p:sp>
    </p:spTree>
    <p:extLst>
      <p:ext uri="{BB962C8B-B14F-4D97-AF65-F5344CB8AC3E}">
        <p14:creationId xmlns:p14="http://schemas.microsoft.com/office/powerpoint/2010/main" val="3494163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Dialogue</a:t>
            </a:r>
            <a:r>
              <a:rPr lang="en-US" baseline="0" dirty="0"/>
              <a:t> in BH alternates between speakers by default.</a:t>
            </a:r>
          </a:p>
          <a:p>
            <a:pPr marL="171450" indent="-171450">
              <a:buFont typeface="Arial" panose="020B0604020202020204" pitchFamily="34" charset="0"/>
              <a:buChar char="•"/>
            </a:pPr>
            <a:r>
              <a:rPr lang="en-US" baseline="0" dirty="0"/>
              <a:t>In the absolute the first vowel is a </a:t>
            </a:r>
            <a:r>
              <a:rPr lang="en-US" baseline="0" dirty="0" err="1"/>
              <a:t>tsere</a:t>
            </a:r>
            <a:r>
              <a:rPr lang="en-US" baseline="0" dirty="0"/>
              <a:t>.</a:t>
            </a:r>
          </a:p>
          <a:p>
            <a:pPr marL="171450" indent="-171450">
              <a:buFont typeface="Arial" panose="020B0604020202020204" pitchFamily="34" charset="0"/>
              <a:buChar char="•"/>
            </a:pPr>
            <a:r>
              <a:rPr lang="en-US" baseline="0" dirty="0"/>
              <a:t>Substantive (i.e. as a noun)</a:t>
            </a:r>
          </a:p>
          <a:p>
            <a:pPr marL="171450" indent="-171450">
              <a:buFont typeface="Arial" panose="020B0604020202020204" pitchFamily="34" charset="0"/>
              <a:buChar char="•"/>
            </a:pPr>
            <a:r>
              <a:rPr lang="en-US" baseline="0" dirty="0"/>
              <a:t>There is one object (Isaac) described in 3 ways with 3 ‘et’ statements. </a:t>
            </a:r>
          </a:p>
          <a:p>
            <a:pPr marL="171450" indent="-171450">
              <a:buFont typeface="Arial" panose="020B0604020202020204" pitchFamily="34" charset="0"/>
              <a:buChar char="•"/>
            </a:pPr>
            <a:r>
              <a:rPr lang="en-US" baseline="0" dirty="0"/>
              <a:t>Relative past background.</a:t>
            </a:r>
          </a:p>
          <a:p>
            <a:pPr marL="171450" indent="-171450">
              <a:buFont typeface="Arial" panose="020B0604020202020204" pitchFamily="34" charset="0"/>
              <a:buChar char="•"/>
            </a:pPr>
            <a:r>
              <a:rPr lang="en-US" baseline="0" dirty="0"/>
              <a:t>“had” would make it sound like Abraham no longer loves his son. Verbs "that refer to emotional and mental activity usually require present tense translations.“</a:t>
            </a:r>
          </a:p>
          <a:p>
            <a:pPr marL="171450" indent="-171450">
              <a:buFont typeface="Arial" panose="020B0604020202020204" pitchFamily="34" charset="0"/>
              <a:buChar char="•"/>
            </a:pPr>
            <a:r>
              <a:rPr lang="en-US" baseline="0" dirty="0"/>
              <a:t>Abraham is a lover of his son. Is he also a lover of his God? Elohim is a tester of our love for him.</a:t>
            </a:r>
          </a:p>
          <a:p>
            <a:pPr marL="171450" indent="-171450">
              <a:buFont typeface="Arial" panose="020B0604020202020204" pitchFamily="34" charset="0"/>
              <a:buChar char="•"/>
            </a:pPr>
            <a:r>
              <a:rPr lang="en-US" baseline="0" dirty="0"/>
              <a:t>A </a:t>
            </a:r>
            <a:r>
              <a:rPr lang="en-US" baseline="0" dirty="0" err="1"/>
              <a:t>qatal</a:t>
            </a:r>
            <a:r>
              <a:rPr lang="en-US" baseline="0" dirty="0"/>
              <a:t> would have a </a:t>
            </a:r>
            <a:r>
              <a:rPr lang="en-US" baseline="0" dirty="0" err="1"/>
              <a:t>qamets</a:t>
            </a:r>
            <a:r>
              <a:rPr lang="en-US" baseline="0" dirty="0"/>
              <a:t> under the aleph. This may look a bit like a participle but it is 1cs </a:t>
            </a:r>
            <a:r>
              <a:rPr lang="en-US" baseline="0" dirty="0" err="1"/>
              <a:t>yiqtol</a:t>
            </a:r>
            <a:r>
              <a:rPr lang="en-US" baseline="0" dirty="0"/>
              <a:t>.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68F8993-2BD4-460C-8981-073F9878E887}" type="slidenum">
              <a:rPr lang="en-US" smtClean="0"/>
              <a:t>5</a:t>
            </a:fld>
            <a:endParaRPr lang="en-US"/>
          </a:p>
        </p:txBody>
      </p:sp>
    </p:spTree>
    <p:extLst>
      <p:ext uri="{BB962C8B-B14F-4D97-AF65-F5344CB8AC3E}">
        <p14:creationId xmlns:p14="http://schemas.microsoft.com/office/powerpoint/2010/main" val="2569463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only</a:t>
            </a:r>
            <a:r>
              <a:rPr lang="en-US" baseline="0" dirty="0"/>
              <a:t> </a:t>
            </a:r>
            <a:r>
              <a:rPr lang="en-US" dirty="0"/>
              <a:t>the mainline verbs in this verse, list the actions that Abraham does in this section of the story.</a:t>
            </a:r>
          </a:p>
          <a:p>
            <a:r>
              <a:rPr lang="en-US" dirty="0"/>
              <a:t>ANS</a:t>
            </a:r>
          </a:p>
          <a:p>
            <a:r>
              <a:rPr lang="en-US" dirty="0"/>
              <a:t>He</a:t>
            </a:r>
            <a:r>
              <a:rPr lang="en-US" baseline="0" dirty="0"/>
              <a:t> got up early, he saddled (his donkey), he took (his two servants), he split (wood), he arose, he went</a:t>
            </a:r>
            <a:endParaRPr lang="en-US" dirty="0"/>
          </a:p>
          <a:p>
            <a:endParaRPr lang="en-US" dirty="0"/>
          </a:p>
          <a:p>
            <a:r>
              <a:rPr lang="en-US" dirty="0"/>
              <a:t>At this point in the story does Abraham</a:t>
            </a:r>
            <a:r>
              <a:rPr lang="en-US" baseline="0" dirty="0"/>
              <a:t> know where he is going? Defend your answer. </a:t>
            </a:r>
          </a:p>
          <a:p>
            <a:r>
              <a:rPr lang="en-US" baseline="0" dirty="0"/>
              <a:t>ANS </a:t>
            </a:r>
          </a:p>
          <a:p>
            <a:r>
              <a:rPr lang="en-US" baseline="0" dirty="0"/>
              <a:t>Yes, in the last line of verse 3 the </a:t>
            </a:r>
            <a:r>
              <a:rPr lang="en-US" baseline="0" dirty="0" err="1"/>
              <a:t>qatal</a:t>
            </a:r>
            <a:r>
              <a:rPr lang="en-US" baseline="0" dirty="0"/>
              <a:t> is relative past background.</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468F8993-2BD4-460C-8981-073F9878E887}" type="slidenum">
              <a:rPr lang="en-US" smtClean="0"/>
              <a:t>6</a:t>
            </a:fld>
            <a:endParaRPr lang="en-US"/>
          </a:p>
        </p:txBody>
      </p:sp>
    </p:spTree>
    <p:extLst>
      <p:ext uri="{BB962C8B-B14F-4D97-AF65-F5344CB8AC3E}">
        <p14:creationId xmlns:p14="http://schemas.microsoft.com/office/powerpoint/2010/main" val="2474467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Note: the first verb in the direct speech is a command - the masculine plural imperative of </a:t>
            </a:r>
            <a:r>
              <a:rPr lang="he-IL" sz="1200" kern="1200" dirty="0">
                <a:solidFill>
                  <a:schemeClr val="tx1"/>
                </a:solidFill>
                <a:effectLst/>
                <a:latin typeface="+mn-lt"/>
                <a:ea typeface="+mn-ea"/>
                <a:cs typeface="+mn-cs"/>
              </a:rPr>
              <a:t>ישׁב</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In this verse, Abraham contrasts the actions of 2 groups of people. One group will do one thing and the other three things. </a:t>
            </a:r>
            <a:r>
              <a:rPr lang="en-US" sz="1200" kern="1200">
                <a:solidFill>
                  <a:schemeClr val="tx1"/>
                </a:solidFill>
                <a:effectLst/>
                <a:latin typeface="+mn-lt"/>
                <a:ea typeface="+mn-ea"/>
                <a:cs typeface="+mn-cs"/>
              </a:rPr>
              <a:t>Indicate what the groups are and what they will each do.</a:t>
            </a:r>
          </a:p>
          <a:p>
            <a:endParaRPr lang="en-US" baseline="0" dirty="0"/>
          </a:p>
          <a:p>
            <a:r>
              <a:rPr lang="en-US" baseline="0" dirty="0"/>
              <a:t>ANS</a:t>
            </a:r>
          </a:p>
          <a:p>
            <a:r>
              <a:rPr lang="en-US" baseline="0" dirty="0"/>
              <a:t>Abraham’s servants: stay with the donkey</a:t>
            </a:r>
          </a:p>
          <a:p>
            <a:r>
              <a:rPr lang="en-US" baseline="0" dirty="0"/>
              <a:t>Abraham and Isaac: go up there; worship, return to the servants</a:t>
            </a:r>
          </a:p>
          <a:p>
            <a:endParaRPr lang="en-US" dirty="0"/>
          </a:p>
        </p:txBody>
      </p:sp>
      <p:sp>
        <p:nvSpPr>
          <p:cNvPr id="4" name="Slide Number Placeholder 3"/>
          <p:cNvSpPr>
            <a:spLocks noGrp="1"/>
          </p:cNvSpPr>
          <p:nvPr>
            <p:ph type="sldNum" sz="quarter" idx="10"/>
          </p:nvPr>
        </p:nvSpPr>
        <p:spPr/>
        <p:txBody>
          <a:bodyPr/>
          <a:lstStyle/>
          <a:p>
            <a:fld id="{468F8993-2BD4-460C-8981-073F9878E887}" type="slidenum">
              <a:rPr lang="en-US" smtClean="0"/>
              <a:t>8</a:t>
            </a:fld>
            <a:endParaRPr lang="en-US"/>
          </a:p>
        </p:txBody>
      </p:sp>
    </p:spTree>
    <p:extLst>
      <p:ext uri="{BB962C8B-B14F-4D97-AF65-F5344CB8AC3E}">
        <p14:creationId xmlns:p14="http://schemas.microsoft.com/office/powerpoint/2010/main" val="152933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D:\My Documents\HebrewCourseBriercrestFirstYear2014\_lessons\Rocine Readings\pics\997px-Sacrifice_of_Isaac-Caravaggio_(Uffiz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863"/>
            <a:ext cx="9143999" cy="704372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p:cNvSpPr txBox="1">
            <a:spLocks/>
          </p:cNvSpPr>
          <p:nvPr/>
        </p:nvSpPr>
        <p:spPr>
          <a:xfrm>
            <a:off x="0" y="6324600"/>
            <a:ext cx="9144000" cy="5334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8694738" algn="r"/>
              </a:tabLst>
            </a:pPr>
            <a:r>
              <a:rPr lang="en-US" sz="1400" i="1" dirty="0">
                <a:solidFill>
                  <a:schemeClr val="bg1"/>
                </a:solidFill>
              </a:rPr>
              <a:t>The Sacrifice of Isaac </a:t>
            </a:r>
            <a:r>
              <a:rPr lang="en-US" sz="1400" dirty="0">
                <a:solidFill>
                  <a:schemeClr val="bg1"/>
                </a:solidFill>
              </a:rPr>
              <a:t>by Michelangelo </a:t>
            </a:r>
            <a:r>
              <a:rPr lang="en-US" sz="1400" dirty="0" err="1">
                <a:solidFill>
                  <a:schemeClr val="bg1"/>
                </a:solidFill>
              </a:rPr>
              <a:t>Merisi</a:t>
            </a:r>
            <a:r>
              <a:rPr lang="en-US" sz="1400" dirty="0">
                <a:solidFill>
                  <a:schemeClr val="bg1"/>
                </a:solidFill>
              </a:rPr>
              <a:t> da Caravaggio (1572? - 1610)	Genesis 22</a:t>
            </a:r>
          </a:p>
          <a:p>
            <a:pPr algn="l">
              <a:tabLst>
                <a:tab pos="8694738" algn="r"/>
              </a:tabLst>
            </a:pPr>
            <a:r>
              <a:rPr lang="en-US" sz="1400" dirty="0">
                <a:solidFill>
                  <a:schemeClr val="bg1"/>
                </a:solidFill>
              </a:rPr>
              <a:t>http://en.wikipedia.org/wiki/File:Sacrifice_of_Isaac-Caravaggio_%28Uffizi%29.jpg</a:t>
            </a:r>
          </a:p>
        </p:txBody>
      </p:sp>
    </p:spTree>
    <p:extLst>
      <p:ext uri="{BB962C8B-B14F-4D97-AF65-F5344CB8AC3E}">
        <p14:creationId xmlns:p14="http://schemas.microsoft.com/office/powerpoint/2010/main" val="188282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22:7</a:t>
            </a:r>
          </a:p>
        </p:txBody>
      </p:sp>
      <p:sp>
        <p:nvSpPr>
          <p:cNvPr id="3" name="Content Placeholder 2"/>
          <p:cNvSpPr>
            <a:spLocks noGrp="1"/>
          </p:cNvSpPr>
          <p:nvPr>
            <p:ph idx="1"/>
          </p:nvPr>
        </p:nvSpPr>
        <p:spPr>
          <a:xfrm>
            <a:off x="457200" y="685800"/>
            <a:ext cx="8229600" cy="5440363"/>
          </a:xfrm>
        </p:spPr>
        <p:txBody>
          <a:bodyPr>
            <a:normAutofit lnSpcReduction="10000"/>
          </a:bodyPr>
          <a:lstStyle/>
          <a:p>
            <a:pPr marL="0" indent="0" algn="r" defTabSz="457200" rtl="1">
              <a:buNone/>
            </a:pPr>
            <a:r>
              <a:rPr lang="he-IL" sz="4000" dirty="0">
                <a:solidFill>
                  <a:srgbClr val="0000FF"/>
                </a:solidFill>
                <a:latin typeface="SBL Hebrew" pitchFamily="2" charset="-79"/>
                <a:cs typeface="SBL Hebrew" pitchFamily="2" charset="-79"/>
              </a:rPr>
              <a:t>וַיֹּ֨אמֶר</a:t>
            </a:r>
            <a:r>
              <a:rPr lang="he-IL" sz="4000" dirty="0">
                <a:latin typeface="SBL Hebrew" pitchFamily="2" charset="-79"/>
                <a:cs typeface="SBL Hebrew" pitchFamily="2" charset="-79"/>
              </a:rPr>
              <a:t> יִצְחָ֜ק אֶל־אַבְרָהָ֤ם אָבִיו֙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אָבִ֔י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a:t>
            </a:r>
            <a:r>
              <a:rPr lang="he-IL" sz="4000" dirty="0">
                <a:latin typeface="SBL Hebrew" pitchFamily="2" charset="-79"/>
                <a:cs typeface="SBL Hebrew" pitchFamily="2" charset="-79"/>
              </a:rPr>
              <a:t>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הִנֶּ֣נִּֽי בְנִ֑י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a:t>
            </a:r>
            <a:r>
              <a:rPr lang="he-IL" sz="4000" dirty="0">
                <a:latin typeface="SBL Hebrew" pitchFamily="2" charset="-79"/>
                <a:cs typeface="SBL Hebrew" pitchFamily="2" charset="-79"/>
              </a:rPr>
              <a:t>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הִנֵּ֤ה הָאֵשׁ֙ וְהָ֣עֵצִ֔ים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וְאַיֵּ֥ה הַשֶּׂ֖ה לְעֹלָֽה׃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804166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22:8</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וַיֹּ֙אמֶר֙</a:t>
            </a:r>
            <a:r>
              <a:rPr lang="he-IL" sz="4000" dirty="0">
                <a:latin typeface="SBL Hebrew" pitchFamily="2" charset="-79"/>
                <a:cs typeface="SBL Hebrew" pitchFamily="2" charset="-79"/>
              </a:rPr>
              <a:t> אַבְרָהָ֔ם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אֱלֹהִ֞ים </a:t>
            </a:r>
            <a:r>
              <a:rPr lang="he-IL" sz="4000" dirty="0">
                <a:solidFill>
                  <a:srgbClr val="FF0000"/>
                </a:solidFill>
                <a:latin typeface="SBL Hebrew" pitchFamily="2" charset="-79"/>
                <a:cs typeface="SBL Hebrew" pitchFamily="2" charset="-79"/>
              </a:rPr>
              <a:t>יִרְאֶה</a:t>
            </a:r>
            <a:r>
              <a:rPr lang="he-IL" sz="4000" dirty="0">
                <a:latin typeface="SBL Hebrew" pitchFamily="2" charset="-79"/>
                <a:cs typeface="SBL Hebrew" pitchFamily="2" charset="-79"/>
              </a:rPr>
              <a:t>־לּ֥וֹ הַשֶּׂ֛ה לְעֹלָ֖ה בְּנִ֑י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וַיֵּלְכ֥וּ</a:t>
            </a:r>
            <a:r>
              <a:rPr lang="he-IL" sz="4000" dirty="0">
                <a:latin typeface="SBL Hebrew" pitchFamily="2" charset="-79"/>
                <a:cs typeface="SBL Hebrew" pitchFamily="2" charset="-79"/>
              </a:rPr>
              <a:t> שְׁנֵיהֶ֖ם יַחְדָּֽו׃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573226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22:9</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וַיָּבֹ֗אוּ</a:t>
            </a:r>
            <a:r>
              <a:rPr lang="he-IL" sz="4000" dirty="0">
                <a:latin typeface="SBL Hebrew" pitchFamily="2" charset="-79"/>
                <a:cs typeface="SBL Hebrew" pitchFamily="2" charset="-79"/>
              </a:rPr>
              <a:t> אֶֽל־הַמָּקוֹם֮ אֲשֶׁ֣ר </a:t>
            </a:r>
            <a:r>
              <a:rPr lang="he-IL" sz="4000" dirty="0">
                <a:solidFill>
                  <a:srgbClr val="FF0000"/>
                </a:solidFill>
                <a:latin typeface="SBL Hebrew" pitchFamily="2" charset="-79"/>
                <a:cs typeface="SBL Hebrew" pitchFamily="2" charset="-79"/>
              </a:rPr>
              <a:t>אָֽמַר</a:t>
            </a:r>
            <a:r>
              <a:rPr lang="he-IL" sz="4000" dirty="0">
                <a:latin typeface="SBL Hebrew" pitchFamily="2" charset="-79"/>
                <a:cs typeface="SBL Hebrew" pitchFamily="2" charset="-79"/>
              </a:rPr>
              <a:t>־ל֣וֹ הָאֱלֹהִים֒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וַיִּ֨בֶן</a:t>
            </a:r>
            <a:r>
              <a:rPr lang="he-IL" sz="4000" dirty="0">
                <a:latin typeface="SBL Hebrew" pitchFamily="2" charset="-79"/>
                <a:cs typeface="SBL Hebrew" pitchFamily="2" charset="-79"/>
              </a:rPr>
              <a:t> שָׁ֤ם אַבְרָהָם֙ אֶת־הַמִּזְבֵּ֔חַ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וַֽיַּעֲרֹ֖ךְ</a:t>
            </a:r>
            <a:r>
              <a:rPr lang="he-IL" sz="4000" dirty="0">
                <a:latin typeface="SBL Hebrew" pitchFamily="2" charset="-79"/>
                <a:cs typeface="SBL Hebrew" pitchFamily="2" charset="-79"/>
              </a:rPr>
              <a:t> אֶת־הָעֵצִ֑ים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וַֽיַּעֲקֹד֙</a:t>
            </a:r>
            <a:r>
              <a:rPr lang="he-IL" sz="4000" dirty="0">
                <a:latin typeface="SBL Hebrew" pitchFamily="2" charset="-79"/>
                <a:cs typeface="SBL Hebrew" pitchFamily="2" charset="-79"/>
              </a:rPr>
              <a:t> אֶת־יִצְחָ֣ק בְּנ֔וֹ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וַיָּ֤שֶׂם</a:t>
            </a:r>
            <a:r>
              <a:rPr lang="he-IL" sz="4000" dirty="0">
                <a:latin typeface="SBL Hebrew" pitchFamily="2" charset="-79"/>
                <a:cs typeface="SBL Hebrew" pitchFamily="2" charset="-79"/>
              </a:rPr>
              <a:t> אֹתוֹ֙ עַל־הַמִּזְבֵּ֔חַ מִמַּ֖עַל לָעֵצִֽים׃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2551130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22:10</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וַיִּשְׁלַ֤ח</a:t>
            </a:r>
            <a:r>
              <a:rPr lang="he-IL" sz="4000" dirty="0">
                <a:latin typeface="SBL Hebrew" pitchFamily="2" charset="-79"/>
                <a:cs typeface="SBL Hebrew" pitchFamily="2" charset="-79"/>
              </a:rPr>
              <a:t> אַבְרָהָם֙ אֶת־יָד֔וֹ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וַיִּקַּ֖ח</a:t>
            </a:r>
            <a:r>
              <a:rPr lang="he-IL" sz="4000" dirty="0">
                <a:latin typeface="SBL Hebrew" pitchFamily="2" charset="-79"/>
                <a:cs typeface="SBL Hebrew" pitchFamily="2" charset="-79"/>
              </a:rPr>
              <a:t> אֶת־הַֽמַּאֲכֶ֑לֶת לִ</a:t>
            </a:r>
            <a:r>
              <a:rPr lang="he-IL" sz="4000" dirty="0">
                <a:solidFill>
                  <a:srgbClr val="FF0000"/>
                </a:solidFill>
                <a:latin typeface="SBL Hebrew" pitchFamily="2" charset="-79"/>
                <a:cs typeface="SBL Hebrew" pitchFamily="2" charset="-79"/>
              </a:rPr>
              <a:t>שְׁחֹ֖ט</a:t>
            </a:r>
            <a:r>
              <a:rPr lang="he-IL" sz="4000" dirty="0">
                <a:latin typeface="SBL Hebrew" pitchFamily="2" charset="-79"/>
                <a:cs typeface="SBL Hebrew" pitchFamily="2" charset="-79"/>
              </a:rPr>
              <a:t> אֶת־בְּנֽוֹ׃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052897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22:11</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וַיִּקְרָ֨א</a:t>
            </a:r>
            <a:r>
              <a:rPr lang="he-IL" sz="4000" dirty="0">
                <a:latin typeface="SBL Hebrew" pitchFamily="2" charset="-79"/>
                <a:cs typeface="SBL Hebrew" pitchFamily="2" charset="-79"/>
              </a:rPr>
              <a:t> אֵלָ֜יו מַלְאַ֤ךְ יְהוָה֙ מִן־הַשָּׁמַ֔יִם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אַבְרָהָ֣ם ׀ אַבְרָהָ֑ם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הִנֵּֽנִי׃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166145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22:12</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אַל־</a:t>
            </a:r>
            <a:r>
              <a:rPr lang="he-IL" sz="4000" dirty="0">
                <a:solidFill>
                  <a:srgbClr val="FF0000"/>
                </a:solidFill>
                <a:latin typeface="SBL Hebrew" pitchFamily="2" charset="-79"/>
                <a:cs typeface="SBL Hebrew" pitchFamily="2" charset="-79"/>
              </a:rPr>
              <a:t>תִּשְׁלַ֤ח</a:t>
            </a:r>
            <a:r>
              <a:rPr lang="he-IL" sz="4000" dirty="0">
                <a:latin typeface="SBL Hebrew" pitchFamily="2" charset="-79"/>
                <a:cs typeface="SBL Hebrew" pitchFamily="2" charset="-79"/>
              </a:rPr>
              <a:t> יָֽדְךָ֙ אֶל־הַנַּ֔עַר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וְאַל־</a:t>
            </a:r>
            <a:r>
              <a:rPr lang="he-IL" sz="4000" dirty="0">
                <a:solidFill>
                  <a:srgbClr val="FF0000"/>
                </a:solidFill>
                <a:latin typeface="SBL Hebrew" pitchFamily="2" charset="-79"/>
                <a:cs typeface="SBL Hebrew" pitchFamily="2" charset="-79"/>
              </a:rPr>
              <a:t>תַּ֥עַשׂ</a:t>
            </a:r>
            <a:r>
              <a:rPr lang="he-IL" sz="4000" dirty="0">
                <a:latin typeface="SBL Hebrew" pitchFamily="2" charset="-79"/>
                <a:cs typeface="SBL Hebrew" pitchFamily="2" charset="-79"/>
              </a:rPr>
              <a:t> ל֖וֹ מְא֑וּמָּה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כִּ֣י ׀ עַתָּ֣ה </a:t>
            </a:r>
            <a:r>
              <a:rPr lang="he-IL" sz="4000" dirty="0">
                <a:solidFill>
                  <a:srgbClr val="FF0000"/>
                </a:solidFill>
                <a:latin typeface="SBL Hebrew" pitchFamily="2" charset="-79"/>
                <a:cs typeface="SBL Hebrew" pitchFamily="2" charset="-79"/>
              </a:rPr>
              <a:t>יָדַ֗עְתִּי </a:t>
            </a:r>
            <a:endParaRPr lang="en-US" sz="4000" dirty="0">
              <a:solidFill>
                <a:srgbClr val="FF0000"/>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כִּֽי־יְרֵ֤א אֱלֹהִים֙ אַ֔תָּה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וְלֹ֥א </a:t>
            </a:r>
            <a:r>
              <a:rPr lang="he-IL" sz="4000" dirty="0">
                <a:solidFill>
                  <a:srgbClr val="FF0000"/>
                </a:solidFill>
                <a:latin typeface="SBL Hebrew" pitchFamily="2" charset="-79"/>
                <a:cs typeface="SBL Hebrew" pitchFamily="2" charset="-79"/>
              </a:rPr>
              <a:t>חָשַׂ֛כְתָּ</a:t>
            </a:r>
            <a:r>
              <a:rPr lang="he-IL" sz="4000" dirty="0">
                <a:latin typeface="SBL Hebrew" pitchFamily="2" charset="-79"/>
                <a:cs typeface="SBL Hebrew" pitchFamily="2" charset="-79"/>
              </a:rPr>
              <a:t> אֶת־בִּנְךָ֥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אֶת־יְחִידְךָ֖ מִמֶּֽנִּי׃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2598218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22:13</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וַיִּשָּׂ֨א</a:t>
            </a:r>
            <a:r>
              <a:rPr lang="he-IL" sz="4000" dirty="0">
                <a:latin typeface="SBL Hebrew" pitchFamily="2" charset="-79"/>
                <a:cs typeface="SBL Hebrew" pitchFamily="2" charset="-79"/>
              </a:rPr>
              <a:t> אַבְרָהָ֜ם אֶת־עֵינָ֗יו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וַיַּרְא֙</a:t>
            </a:r>
            <a:r>
              <a:rPr lang="he-IL" sz="4000" dirty="0">
                <a:latin typeface="SBL Hebrew" pitchFamily="2" charset="-79"/>
                <a:cs typeface="SBL Hebrew" pitchFamily="2" charset="-79"/>
              </a:rPr>
              <a:t> וְהִנֵּה־אַ֔יִל אַחַ֕ר </a:t>
            </a:r>
            <a:r>
              <a:rPr lang="he-IL" sz="4000" dirty="0">
                <a:solidFill>
                  <a:srgbClr val="FF0000"/>
                </a:solidFill>
                <a:latin typeface="SBL Hebrew" pitchFamily="2" charset="-79"/>
                <a:cs typeface="SBL Hebrew" pitchFamily="2" charset="-79"/>
              </a:rPr>
              <a:t>נֶאֱחַ֥ז</a:t>
            </a:r>
            <a:r>
              <a:rPr lang="he-IL" sz="4000" dirty="0">
                <a:latin typeface="SBL Hebrew" pitchFamily="2" charset="-79"/>
                <a:cs typeface="SBL Hebrew" pitchFamily="2" charset="-79"/>
              </a:rPr>
              <a:t> בַּסְּבַ֖ךְ בְּקַרְנָ֑יו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וַיֵּ֤לֶךְ</a:t>
            </a:r>
            <a:r>
              <a:rPr lang="he-IL" sz="4000" dirty="0">
                <a:latin typeface="SBL Hebrew" pitchFamily="2" charset="-79"/>
                <a:cs typeface="SBL Hebrew" pitchFamily="2" charset="-79"/>
              </a:rPr>
              <a:t> אַבְרָהָם֙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וַיִּקַּ֣ח</a:t>
            </a:r>
            <a:r>
              <a:rPr lang="he-IL" sz="4000" dirty="0">
                <a:latin typeface="SBL Hebrew" pitchFamily="2" charset="-79"/>
                <a:cs typeface="SBL Hebrew" pitchFamily="2" charset="-79"/>
              </a:rPr>
              <a:t> אֶת־הָאַ֔יִל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וַיַּעֲלֵ֥הוּ</a:t>
            </a:r>
            <a:r>
              <a:rPr lang="he-IL" sz="4000" dirty="0">
                <a:latin typeface="SBL Hebrew" pitchFamily="2" charset="-79"/>
                <a:cs typeface="SBL Hebrew" pitchFamily="2" charset="-79"/>
              </a:rPr>
              <a:t> לְעֹלָ֖ה תַּ֥חַת בְּנֽוֹ׃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233247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22:14</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וַיִּקְרָ֧א</a:t>
            </a:r>
            <a:r>
              <a:rPr lang="he-IL" sz="4000" dirty="0">
                <a:latin typeface="SBL Hebrew" pitchFamily="2" charset="-79"/>
                <a:cs typeface="SBL Hebrew" pitchFamily="2" charset="-79"/>
              </a:rPr>
              <a:t> אַבְרָהָ֛ם שֵֽׁם־הַמָּק֥וֹם הַה֖וּא </a:t>
            </a:r>
            <a:endParaRPr lang="en-US" sz="4000" dirty="0">
              <a:latin typeface="SBL Hebrew" pitchFamily="2" charset="-79"/>
              <a:cs typeface="SBL Hebrew" pitchFamily="2" charset="-79"/>
            </a:endParaRPr>
          </a:p>
          <a:p>
            <a:pPr marL="0" indent="0" algn="r" defTabSz="457200" rtl="1">
              <a:buNone/>
            </a:pPr>
            <a:r>
              <a:rPr lang="he-IL" sz="4000" dirty="0">
                <a:latin typeface="SBL Hebrew" pitchFamily="2" charset="-79"/>
                <a:cs typeface="SBL Hebrew" pitchFamily="2" charset="-79"/>
              </a:rPr>
              <a:t>יְהוָ֣ה ׀ יִרְאֶ֑ה אֲשֶׁר֙ </a:t>
            </a:r>
            <a:r>
              <a:rPr lang="he-IL" sz="4000" dirty="0">
                <a:solidFill>
                  <a:srgbClr val="FF0000"/>
                </a:solidFill>
                <a:latin typeface="SBL Hebrew" pitchFamily="2" charset="-79"/>
                <a:cs typeface="SBL Hebrew" pitchFamily="2" charset="-79"/>
              </a:rPr>
              <a:t>יֵאָמֵ֣ר</a:t>
            </a:r>
            <a:r>
              <a:rPr lang="he-IL" sz="4000" dirty="0">
                <a:latin typeface="SBL Hebrew" pitchFamily="2" charset="-79"/>
                <a:cs typeface="SBL Hebrew" pitchFamily="2" charset="-79"/>
              </a:rPr>
              <a:t> הַיּ֔וֹם </a:t>
            </a:r>
            <a:endParaRPr lang="en-US" sz="4000" dirty="0">
              <a:latin typeface="SBL Hebrew" pitchFamily="2" charset="-79"/>
              <a:cs typeface="SBL Hebrew" pitchFamily="2" charset="-79"/>
            </a:endParaRPr>
          </a:p>
          <a:p>
            <a:pPr marL="0" indent="0" algn="r" defTabSz="457200" rtl="1">
              <a:buNone/>
            </a:pPr>
            <a:r>
              <a:rPr lang="he-IL" sz="4000" dirty="0">
                <a:latin typeface="SBL Hebrew" pitchFamily="2" charset="-79"/>
                <a:cs typeface="SBL Hebrew" pitchFamily="2" charset="-79"/>
              </a:rPr>
              <a:t>בְּהַ֥ר יְהוָ֖ה </a:t>
            </a:r>
            <a:r>
              <a:rPr lang="he-IL" sz="4000" dirty="0">
                <a:solidFill>
                  <a:srgbClr val="FF0000"/>
                </a:solidFill>
                <a:latin typeface="SBL Hebrew" pitchFamily="2" charset="-79"/>
                <a:cs typeface="SBL Hebrew" pitchFamily="2" charset="-79"/>
              </a:rPr>
              <a:t>יֵרָאֶֽה</a:t>
            </a:r>
            <a:r>
              <a:rPr lang="he-IL" sz="4000" dirty="0">
                <a:latin typeface="SBL Hebrew" pitchFamily="2" charset="-79"/>
                <a:cs typeface="SBL Hebrew" pitchFamily="2" charset="-79"/>
              </a:rPr>
              <a:t>׃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386284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22:15</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וַיִּקְרָ֛א</a:t>
            </a:r>
            <a:r>
              <a:rPr lang="he-IL" sz="4000" dirty="0">
                <a:latin typeface="SBL Hebrew" pitchFamily="2" charset="-79"/>
                <a:cs typeface="SBL Hebrew" pitchFamily="2" charset="-79"/>
              </a:rPr>
              <a:t> מַלְאַ֥ךְ יְהוָ֖ה אֶל־אַבְרָהָ֑ם שֵׁנִ֖ית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מִן־הַשָּׁמָֽיִם׃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781687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22:16</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בִּ֥י </a:t>
            </a:r>
            <a:r>
              <a:rPr lang="he-IL" sz="4000" dirty="0">
                <a:solidFill>
                  <a:srgbClr val="FF0000"/>
                </a:solidFill>
                <a:latin typeface="SBL Hebrew" pitchFamily="2" charset="-79"/>
                <a:cs typeface="SBL Hebrew" pitchFamily="2" charset="-79"/>
              </a:rPr>
              <a:t>נִשְׁבַּ֖עְתִּי</a:t>
            </a:r>
            <a:r>
              <a:rPr lang="he-IL" sz="4000" dirty="0">
                <a:latin typeface="SBL Hebrew" pitchFamily="2" charset="-79"/>
                <a:cs typeface="SBL Hebrew" pitchFamily="2" charset="-79"/>
              </a:rPr>
              <a:t> נְאֻם־יְהוָ֑ה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כִּ֗י יַ֚עַן אֲשֶׁ֤ר </a:t>
            </a:r>
            <a:r>
              <a:rPr lang="he-IL" sz="4000" dirty="0">
                <a:solidFill>
                  <a:srgbClr val="FF0000"/>
                </a:solidFill>
                <a:latin typeface="SBL Hebrew" pitchFamily="2" charset="-79"/>
                <a:cs typeface="SBL Hebrew" pitchFamily="2" charset="-79"/>
              </a:rPr>
              <a:t>עָשִׂ֙יתָ֙</a:t>
            </a:r>
            <a:r>
              <a:rPr lang="he-IL" sz="4000" dirty="0">
                <a:latin typeface="SBL Hebrew" pitchFamily="2" charset="-79"/>
                <a:cs typeface="SBL Hebrew" pitchFamily="2" charset="-79"/>
              </a:rPr>
              <a:t> אֶת־הַדָּבָ֣ר הַזֶּ֔ה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וְלֹ֥א </a:t>
            </a:r>
            <a:r>
              <a:rPr lang="he-IL" sz="4000" dirty="0">
                <a:solidFill>
                  <a:srgbClr val="FF0000"/>
                </a:solidFill>
                <a:latin typeface="SBL Hebrew" pitchFamily="2" charset="-79"/>
                <a:cs typeface="SBL Hebrew" pitchFamily="2" charset="-79"/>
              </a:rPr>
              <a:t>חָשַׂ֖כְתָּ</a:t>
            </a:r>
            <a:r>
              <a:rPr lang="he-IL" sz="4000" dirty="0">
                <a:latin typeface="SBL Hebrew" pitchFamily="2" charset="-79"/>
                <a:cs typeface="SBL Hebrew" pitchFamily="2" charset="-79"/>
              </a:rPr>
              <a:t> אֶת־בִּנְךָ֥ אֶת־יְחִידֶֽךָ׃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257333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וַיְהִ֗י</a:t>
            </a:r>
            <a:r>
              <a:rPr lang="he-IL" sz="4000" dirty="0">
                <a:solidFill>
                  <a:srgbClr val="009900"/>
                </a:solidFill>
                <a:latin typeface="SBL Hebrew" pitchFamily="2" charset="-79"/>
                <a:cs typeface="SBL Hebrew" pitchFamily="2" charset="-79"/>
              </a:rPr>
              <a:t> </a:t>
            </a:r>
            <a:r>
              <a:rPr lang="he-IL" sz="4000" dirty="0">
                <a:latin typeface="SBL Hebrew" pitchFamily="2" charset="-79"/>
                <a:cs typeface="SBL Hebrew" pitchFamily="2" charset="-79"/>
              </a:rPr>
              <a:t>אַחַר֙ הַדְּבָרִ֣ים הָאֵ֔לֶּה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וְהָ֣אֱלֹהִ֔ים </a:t>
            </a:r>
            <a:r>
              <a:rPr lang="he-IL" sz="4000" dirty="0">
                <a:solidFill>
                  <a:srgbClr val="FF0000"/>
                </a:solidFill>
                <a:latin typeface="SBL Hebrew" pitchFamily="2" charset="-79"/>
                <a:cs typeface="SBL Hebrew" pitchFamily="2" charset="-79"/>
              </a:rPr>
              <a:t>נִסָּ֖ה</a:t>
            </a:r>
            <a:r>
              <a:rPr lang="he-IL" sz="4000" dirty="0">
                <a:solidFill>
                  <a:srgbClr val="FF0066"/>
                </a:solidFill>
                <a:latin typeface="SBL Hebrew" pitchFamily="2" charset="-79"/>
                <a:cs typeface="SBL Hebrew" pitchFamily="2" charset="-79"/>
              </a:rPr>
              <a:t> </a:t>
            </a:r>
            <a:r>
              <a:rPr lang="he-IL" sz="4000" dirty="0">
                <a:latin typeface="SBL Hebrew" pitchFamily="2" charset="-79"/>
                <a:cs typeface="SBL Hebrew" pitchFamily="2" charset="-79"/>
              </a:rPr>
              <a:t>אֶת־אַבְרָהָ֑ם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 </a:t>
            </a:r>
            <a:r>
              <a:rPr lang="he-IL" sz="4000" dirty="0">
                <a:latin typeface="SBL Hebrew" pitchFamily="2" charset="-79"/>
                <a:cs typeface="SBL Hebrew" pitchFamily="2" charset="-79"/>
              </a:rPr>
              <a:t>אֵלָ֔יו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אַבְרָהָ֖ם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הִנֵּֽנִי׃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1736814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22:17</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כִּֽי־</a:t>
            </a:r>
            <a:r>
              <a:rPr lang="he-IL" sz="4000" dirty="0">
                <a:solidFill>
                  <a:srgbClr val="FF0000"/>
                </a:solidFill>
                <a:latin typeface="SBL Hebrew" pitchFamily="2" charset="-79"/>
                <a:cs typeface="SBL Hebrew" pitchFamily="2" charset="-79"/>
              </a:rPr>
              <a:t>בָרֵ֣ך</a:t>
            </a:r>
            <a:r>
              <a:rPr lang="he-IL" sz="4000" dirty="0">
                <a:latin typeface="SBL Hebrew" pitchFamily="2" charset="-79"/>
                <a:cs typeface="SBL Hebrew" pitchFamily="2" charset="-79"/>
              </a:rPr>
              <a:t>ְ </a:t>
            </a:r>
            <a:r>
              <a:rPr lang="he-IL" sz="4000" dirty="0">
                <a:solidFill>
                  <a:srgbClr val="FF0000"/>
                </a:solidFill>
                <a:latin typeface="SBL Hebrew" pitchFamily="2" charset="-79"/>
                <a:cs typeface="SBL Hebrew" pitchFamily="2" charset="-79"/>
              </a:rPr>
              <a:t>אֲבָרֶכְךָ</a:t>
            </a:r>
            <a:r>
              <a:rPr lang="he-IL" sz="4000" dirty="0">
                <a:latin typeface="SBL Hebrew" pitchFamily="2" charset="-79"/>
                <a:cs typeface="SBL Hebrew" pitchFamily="2" charset="-79"/>
              </a:rPr>
              <a:t>֗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הַרְבָּ֨ה</a:t>
            </a:r>
            <a:r>
              <a:rPr lang="he-IL" sz="4000" dirty="0">
                <a:latin typeface="SBL Hebrew" pitchFamily="2" charset="-79"/>
                <a:cs typeface="SBL Hebrew" pitchFamily="2" charset="-79"/>
              </a:rPr>
              <a:t> </a:t>
            </a:r>
            <a:r>
              <a:rPr lang="he-IL" sz="4000" dirty="0">
                <a:solidFill>
                  <a:srgbClr val="FF0000"/>
                </a:solidFill>
                <a:latin typeface="SBL Hebrew" pitchFamily="2" charset="-79"/>
                <a:cs typeface="SBL Hebrew" pitchFamily="2" charset="-79"/>
              </a:rPr>
              <a:t>אַרְבֶּ֤ה</a:t>
            </a:r>
            <a:r>
              <a:rPr lang="he-IL" sz="4000" dirty="0">
                <a:latin typeface="SBL Hebrew" pitchFamily="2" charset="-79"/>
                <a:cs typeface="SBL Hebrew" pitchFamily="2" charset="-79"/>
              </a:rPr>
              <a:t> אֶֽת־זַרְעֲךָ֙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כְּכוֹכְבֵ֣י הַשָּׁמַ֔יִם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וְכַח֕וֹל אֲשֶׁ֖ר עַל־שְׂפַ֣ת הַיָּ֑ם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יִרַ֣ש</a:t>
            </a:r>
            <a:r>
              <a:rPr lang="he-IL" sz="4000" dirty="0">
                <a:latin typeface="SBL Hebrew" pitchFamily="2" charset="-79"/>
                <a:cs typeface="SBL Hebrew" pitchFamily="2" charset="-79"/>
              </a:rPr>
              <a:t>ׁ זַרְעֲךָ֔ אֵ֖ת שַׁ֥עַר אֹיְבָֽיו׃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4244363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22:18</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הִתְבָּרֲכ֣ו</a:t>
            </a:r>
            <a:r>
              <a:rPr lang="he-IL" sz="4000" dirty="0">
                <a:latin typeface="SBL Hebrew" pitchFamily="2" charset="-79"/>
                <a:cs typeface="SBL Hebrew" pitchFamily="2" charset="-79"/>
              </a:rPr>
              <a:t>ּ בְזַרְעֲךָ֔ כֹּ֖ל גּוֹיֵ֣י הָאָ֑רֶץ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עֵ֕קֶב אֲשֶׁ֥ר </a:t>
            </a:r>
            <a:r>
              <a:rPr lang="he-IL" sz="4000" dirty="0">
                <a:solidFill>
                  <a:srgbClr val="FF0000"/>
                </a:solidFill>
                <a:latin typeface="SBL Hebrew" pitchFamily="2" charset="-79"/>
                <a:cs typeface="SBL Hebrew" pitchFamily="2" charset="-79"/>
              </a:rPr>
              <a:t>שָׁמַ֖עְתָּ</a:t>
            </a:r>
            <a:r>
              <a:rPr lang="he-IL" sz="4000" dirty="0">
                <a:latin typeface="SBL Hebrew" pitchFamily="2" charset="-79"/>
                <a:cs typeface="SBL Hebrew" pitchFamily="2" charset="-79"/>
              </a:rPr>
              <a:t> בְּקֹלִֽי׃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575424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22:19</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וַיָּ֤שָׁב</a:t>
            </a:r>
            <a:r>
              <a:rPr lang="he-IL" sz="4000" dirty="0">
                <a:latin typeface="SBL Hebrew" pitchFamily="2" charset="-79"/>
                <a:cs typeface="SBL Hebrew" pitchFamily="2" charset="-79"/>
              </a:rPr>
              <a:t> אַבְרָהָם֙ אֶל־נְעָרָ֔יו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וַיָּקֻ֛מוּ </a:t>
            </a:r>
            <a:endParaRPr lang="en-US" sz="4000" dirty="0">
              <a:solidFill>
                <a:srgbClr val="0000FF"/>
              </a:solidFill>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וַיֵּלְכ֥וּ</a:t>
            </a:r>
            <a:r>
              <a:rPr lang="he-IL" sz="4000" dirty="0">
                <a:latin typeface="SBL Hebrew" pitchFamily="2" charset="-79"/>
                <a:cs typeface="SBL Hebrew" pitchFamily="2" charset="-79"/>
              </a:rPr>
              <a:t> יַחְדָּ֖ו אֶל־בְּאֵ֣ר שָׁ֑בַע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וַיֵּ֥שֶׁב</a:t>
            </a:r>
            <a:r>
              <a:rPr lang="he-IL" sz="4000" dirty="0">
                <a:latin typeface="SBL Hebrew" pitchFamily="2" charset="-79"/>
                <a:cs typeface="SBL Hebrew" pitchFamily="2" charset="-79"/>
              </a:rPr>
              <a:t> אַבְרָהָ֖ם בִּבְאֵ֥ר שָֽׁבַע׃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461648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22:20</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וַיְהִ֗י</a:t>
            </a:r>
            <a:r>
              <a:rPr lang="he-IL" sz="4000" dirty="0">
                <a:latin typeface="SBL Hebrew" pitchFamily="2" charset="-79"/>
                <a:cs typeface="SBL Hebrew" pitchFamily="2" charset="-79"/>
              </a:rPr>
              <a:t> אַחֲרֵי֙ הַדְּבָרִ֣ים הָאֵ֔לֶּה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וַיֻּגַּ֥ד</a:t>
            </a:r>
            <a:r>
              <a:rPr lang="he-IL" sz="4000" dirty="0">
                <a:latin typeface="SBL Hebrew" pitchFamily="2" charset="-79"/>
                <a:cs typeface="SBL Hebrew" pitchFamily="2" charset="-79"/>
              </a:rPr>
              <a:t> לְאַבְרָהָ֖ם לֵ</a:t>
            </a:r>
            <a:r>
              <a:rPr lang="he-IL" sz="4000" dirty="0">
                <a:solidFill>
                  <a:srgbClr val="FF0000"/>
                </a:solidFill>
                <a:latin typeface="SBL Hebrew" pitchFamily="2" charset="-79"/>
                <a:cs typeface="SBL Hebrew" pitchFamily="2" charset="-79"/>
              </a:rPr>
              <a:t>אמֹ֑ר</a:t>
            </a:r>
            <a:r>
              <a:rPr lang="he-IL" sz="4000" dirty="0">
                <a:latin typeface="SBL Hebrew" pitchFamily="2" charset="-79"/>
                <a:cs typeface="SBL Hebrew" pitchFamily="2" charset="-79"/>
              </a:rPr>
              <a:t>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הִ֠נֵּה </a:t>
            </a:r>
            <a:r>
              <a:rPr lang="he-IL" sz="4000" dirty="0">
                <a:solidFill>
                  <a:srgbClr val="FF0000"/>
                </a:solidFill>
                <a:latin typeface="SBL Hebrew" pitchFamily="2" charset="-79"/>
                <a:cs typeface="SBL Hebrew" pitchFamily="2" charset="-79"/>
              </a:rPr>
              <a:t>יָלְדָ֨ה</a:t>
            </a:r>
            <a:r>
              <a:rPr lang="he-IL" sz="4000" dirty="0">
                <a:latin typeface="SBL Hebrew" pitchFamily="2" charset="-79"/>
                <a:cs typeface="SBL Hebrew" pitchFamily="2" charset="-79"/>
              </a:rPr>
              <a:t> מִלְכָּ֥ה גַם־הִ֛וא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בָּנִ֖ים לְנָח֥וֹר אָחִֽיךָ׃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2105140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22:21</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אֶת־ע֥וּץ בְּכֹר֖וֹ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וְאֶת־בּ֣וּז אָחִ֑יו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וְאֶת־קְמוּאֵ֖ל אֲבִ֥י אֲרָֽם׃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023122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22:22</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וְאֶת־כֶּ֣שֶׂד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וְאֶת־חֲז֔וֹ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וְאֶת־פִּלְדָּ֖שׁ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וְאֶת־יִדְלָ֑ף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 בְּתוּאֵֽל׃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907151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22:23</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וּבְתוּאֵ֖ל </a:t>
            </a:r>
            <a:r>
              <a:rPr lang="he-IL" sz="4000" dirty="0">
                <a:solidFill>
                  <a:srgbClr val="FF0000"/>
                </a:solidFill>
                <a:latin typeface="SBL Hebrew" pitchFamily="2" charset="-79"/>
                <a:cs typeface="SBL Hebrew" pitchFamily="2" charset="-79"/>
              </a:rPr>
              <a:t>יָלַ֣ד</a:t>
            </a:r>
            <a:r>
              <a:rPr lang="he-IL" sz="4000" dirty="0">
                <a:latin typeface="SBL Hebrew" pitchFamily="2" charset="-79"/>
                <a:cs typeface="SBL Hebrew" pitchFamily="2" charset="-79"/>
              </a:rPr>
              <a:t> אֶת־רִבְקָ֑ה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שְׁמֹנָ֥ה אֵ֙לֶּה֙ </a:t>
            </a:r>
            <a:r>
              <a:rPr lang="he-IL" sz="4000" dirty="0">
                <a:solidFill>
                  <a:srgbClr val="FF0000"/>
                </a:solidFill>
                <a:latin typeface="SBL Hebrew" pitchFamily="2" charset="-79"/>
                <a:cs typeface="SBL Hebrew" pitchFamily="2" charset="-79"/>
              </a:rPr>
              <a:t>יָלְדָ֣ה</a:t>
            </a:r>
            <a:r>
              <a:rPr lang="he-IL" sz="4000" dirty="0">
                <a:latin typeface="SBL Hebrew" pitchFamily="2" charset="-79"/>
                <a:cs typeface="SBL Hebrew" pitchFamily="2" charset="-79"/>
              </a:rPr>
              <a:t> מִלְכָּ֔ה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לְנָח֖וֹר אֲחִ֥י אַבְרָהָֽם׃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702408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22:24</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וּפִֽילַגְשׁ֖וֹ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וּשְׁמָ֣הּ רְאוּמָ֑ה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וַתֵּ֤לֶד</a:t>
            </a:r>
            <a:r>
              <a:rPr lang="he-IL" sz="4000" dirty="0">
                <a:latin typeface="SBL Hebrew" pitchFamily="2" charset="-79"/>
                <a:cs typeface="SBL Hebrew" pitchFamily="2" charset="-79"/>
              </a:rPr>
              <a:t> גַּם־הִוא֙ אֶת־טֶ֣בַח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וְאֶת־גַּ֔חַם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וְאֶת־תַּ֖חַשׁ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וְאֶֽת־מַעֲכָֽה׃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62256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22:1</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וַיְהִ֗י</a:t>
            </a:r>
            <a:r>
              <a:rPr lang="he-IL" sz="4000" dirty="0">
                <a:solidFill>
                  <a:srgbClr val="009900"/>
                </a:solidFill>
                <a:latin typeface="SBL Hebrew" pitchFamily="2" charset="-79"/>
                <a:cs typeface="SBL Hebrew" pitchFamily="2" charset="-79"/>
              </a:rPr>
              <a:t> </a:t>
            </a:r>
            <a:r>
              <a:rPr lang="he-IL" sz="4000" dirty="0">
                <a:latin typeface="SBL Hebrew" pitchFamily="2" charset="-79"/>
                <a:cs typeface="SBL Hebrew" pitchFamily="2" charset="-79"/>
              </a:rPr>
              <a:t>אַחַר֙ הַדְּבָרִ֣ים הָאֵ֔לֶּה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וְהָ֣אֱלֹהִ֔ים </a:t>
            </a:r>
            <a:r>
              <a:rPr lang="he-IL" sz="4000" dirty="0">
                <a:solidFill>
                  <a:srgbClr val="FF0000"/>
                </a:solidFill>
                <a:latin typeface="SBL Hebrew" pitchFamily="2" charset="-79"/>
                <a:cs typeface="SBL Hebrew" pitchFamily="2" charset="-79"/>
              </a:rPr>
              <a:t>נִסָּ֖ה</a:t>
            </a:r>
            <a:r>
              <a:rPr lang="he-IL" sz="4000" dirty="0">
                <a:solidFill>
                  <a:srgbClr val="FF0066"/>
                </a:solidFill>
                <a:latin typeface="SBL Hebrew" pitchFamily="2" charset="-79"/>
                <a:cs typeface="SBL Hebrew" pitchFamily="2" charset="-79"/>
              </a:rPr>
              <a:t> </a:t>
            </a:r>
            <a:r>
              <a:rPr lang="he-IL" sz="4000" dirty="0">
                <a:latin typeface="SBL Hebrew" pitchFamily="2" charset="-79"/>
                <a:cs typeface="SBL Hebrew" pitchFamily="2" charset="-79"/>
              </a:rPr>
              <a:t>אֶת־אַבְרָהָ֑ם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 </a:t>
            </a:r>
            <a:r>
              <a:rPr lang="he-IL" sz="4000" dirty="0">
                <a:latin typeface="SBL Hebrew" pitchFamily="2" charset="-79"/>
                <a:cs typeface="SBL Hebrew" pitchFamily="2" charset="-79"/>
              </a:rPr>
              <a:t>אֵלָ֔יו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אַבְרָהָ֖ם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הִנֵּֽנִי׃ </a:t>
            </a:r>
            <a:endParaRPr lang="en-US" sz="4000" dirty="0">
              <a:latin typeface="SBL Hebrew" pitchFamily="2" charset="-79"/>
              <a:cs typeface="SBL Hebrew" pitchFamily="2" charset="-79"/>
            </a:endParaRPr>
          </a:p>
        </p:txBody>
      </p:sp>
      <p:sp>
        <p:nvSpPr>
          <p:cNvPr id="4" name="TextBox 3"/>
          <p:cNvSpPr txBox="1"/>
          <p:nvPr/>
        </p:nvSpPr>
        <p:spPr>
          <a:xfrm>
            <a:off x="3901779" y="43933"/>
            <a:ext cx="3245440" cy="276999"/>
          </a:xfrm>
          <a:prstGeom prst="rect">
            <a:avLst/>
          </a:prstGeom>
          <a:noFill/>
          <a:ln>
            <a:solidFill>
              <a:schemeClr val="tx1"/>
            </a:solidFill>
          </a:ln>
        </p:spPr>
        <p:txBody>
          <a:bodyPr wrap="none" rtlCol="0">
            <a:spAutoFit/>
          </a:bodyPr>
          <a:lstStyle/>
          <a:p>
            <a:r>
              <a:rPr lang="en-US" sz="1200" dirty="0"/>
              <a:t>What is the relationship between these 2 words?</a:t>
            </a:r>
          </a:p>
        </p:txBody>
      </p:sp>
      <p:sp>
        <p:nvSpPr>
          <p:cNvPr id="5" name="Right Brace 4"/>
          <p:cNvSpPr/>
          <p:nvPr/>
        </p:nvSpPr>
        <p:spPr>
          <a:xfrm rot="16200000">
            <a:off x="5372099" y="-723899"/>
            <a:ext cx="304801" cy="2667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152400" y="1094601"/>
            <a:ext cx="3382849" cy="276999"/>
          </a:xfrm>
          <a:prstGeom prst="rect">
            <a:avLst/>
          </a:prstGeom>
          <a:noFill/>
          <a:ln>
            <a:solidFill>
              <a:schemeClr val="tx1"/>
            </a:solidFill>
          </a:ln>
        </p:spPr>
        <p:txBody>
          <a:bodyPr wrap="none" rtlCol="0">
            <a:spAutoFit/>
          </a:bodyPr>
          <a:lstStyle/>
          <a:p>
            <a:r>
              <a:rPr lang="en-US" sz="1200" dirty="0"/>
              <a:t>What is the significance of the article on this word?</a:t>
            </a:r>
          </a:p>
        </p:txBody>
      </p:sp>
      <p:cxnSp>
        <p:nvCxnSpPr>
          <p:cNvPr id="8" name="Straight Arrow Connector 7"/>
          <p:cNvCxnSpPr>
            <a:stCxn id="6" idx="3"/>
          </p:cNvCxnSpPr>
          <p:nvPr/>
        </p:nvCxnSpPr>
        <p:spPr>
          <a:xfrm>
            <a:off x="3535249" y="1233101"/>
            <a:ext cx="3017951" cy="318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1433287"/>
            <a:ext cx="2286000" cy="461665"/>
          </a:xfrm>
          <a:prstGeom prst="rect">
            <a:avLst/>
          </a:prstGeom>
          <a:noFill/>
          <a:ln>
            <a:solidFill>
              <a:schemeClr val="tx1"/>
            </a:solidFill>
          </a:ln>
        </p:spPr>
        <p:txBody>
          <a:bodyPr wrap="square" rtlCol="0">
            <a:spAutoFit/>
          </a:bodyPr>
          <a:lstStyle/>
          <a:p>
            <a:r>
              <a:rPr lang="en-US" sz="1200" dirty="0"/>
              <a:t>How does the syntax of this clause support that significance?</a:t>
            </a:r>
          </a:p>
        </p:txBody>
      </p:sp>
      <p:sp>
        <p:nvSpPr>
          <p:cNvPr id="10" name="TextBox 9"/>
          <p:cNvSpPr txBox="1"/>
          <p:nvPr/>
        </p:nvSpPr>
        <p:spPr>
          <a:xfrm>
            <a:off x="152400" y="1955884"/>
            <a:ext cx="2286000" cy="461665"/>
          </a:xfrm>
          <a:prstGeom prst="rect">
            <a:avLst/>
          </a:prstGeom>
          <a:noFill/>
          <a:ln>
            <a:solidFill>
              <a:schemeClr val="tx1"/>
            </a:solidFill>
          </a:ln>
        </p:spPr>
        <p:txBody>
          <a:bodyPr wrap="square" rtlCol="0">
            <a:spAutoFit/>
          </a:bodyPr>
          <a:lstStyle/>
          <a:p>
            <a:r>
              <a:rPr lang="en-US" sz="1200" dirty="0"/>
              <a:t>What role does this clause play in the whole narrative?</a:t>
            </a:r>
          </a:p>
        </p:txBody>
      </p:sp>
      <p:sp>
        <p:nvSpPr>
          <p:cNvPr id="11" name="TextBox 10"/>
          <p:cNvSpPr txBox="1"/>
          <p:nvPr/>
        </p:nvSpPr>
        <p:spPr>
          <a:xfrm>
            <a:off x="3238499" y="2313801"/>
            <a:ext cx="1409702" cy="276999"/>
          </a:xfrm>
          <a:prstGeom prst="rect">
            <a:avLst/>
          </a:prstGeom>
          <a:noFill/>
          <a:ln>
            <a:solidFill>
              <a:schemeClr val="tx1"/>
            </a:solidFill>
          </a:ln>
        </p:spPr>
        <p:txBody>
          <a:bodyPr wrap="square" rtlCol="0">
            <a:spAutoFit/>
          </a:bodyPr>
          <a:lstStyle/>
          <a:p>
            <a:r>
              <a:rPr lang="en-US" sz="1200" dirty="0"/>
              <a:t>What genre is this?</a:t>
            </a:r>
          </a:p>
        </p:txBody>
      </p:sp>
      <p:sp>
        <p:nvSpPr>
          <p:cNvPr id="12" name="TextBox 11"/>
          <p:cNvSpPr txBox="1"/>
          <p:nvPr/>
        </p:nvSpPr>
        <p:spPr>
          <a:xfrm>
            <a:off x="3238499" y="3048000"/>
            <a:ext cx="1409702" cy="276999"/>
          </a:xfrm>
          <a:prstGeom prst="rect">
            <a:avLst/>
          </a:prstGeom>
          <a:noFill/>
          <a:ln>
            <a:solidFill>
              <a:schemeClr val="tx1"/>
            </a:solidFill>
          </a:ln>
        </p:spPr>
        <p:txBody>
          <a:bodyPr wrap="square" rtlCol="0">
            <a:spAutoFit/>
          </a:bodyPr>
          <a:lstStyle/>
          <a:p>
            <a:r>
              <a:rPr lang="en-US" sz="1200" dirty="0"/>
              <a:t>What genre is this?</a:t>
            </a:r>
          </a:p>
        </p:txBody>
      </p:sp>
      <p:cxnSp>
        <p:nvCxnSpPr>
          <p:cNvPr id="14" name="Straight Arrow Connector 13"/>
          <p:cNvCxnSpPr/>
          <p:nvPr/>
        </p:nvCxnSpPr>
        <p:spPr>
          <a:xfrm>
            <a:off x="4648201" y="2452300"/>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648201" y="3186499"/>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52399" y="4523601"/>
            <a:ext cx="2514601" cy="276999"/>
          </a:xfrm>
          <a:prstGeom prst="rect">
            <a:avLst/>
          </a:prstGeom>
          <a:noFill/>
          <a:ln>
            <a:solidFill>
              <a:schemeClr val="tx1"/>
            </a:solidFill>
          </a:ln>
        </p:spPr>
        <p:txBody>
          <a:bodyPr wrap="square" rtlCol="0">
            <a:spAutoFit/>
          </a:bodyPr>
          <a:lstStyle/>
          <a:p>
            <a:r>
              <a:rPr lang="en-US" sz="1200" dirty="0"/>
              <a:t>What are the two parts to this word?</a:t>
            </a:r>
          </a:p>
        </p:txBody>
      </p:sp>
      <p:cxnSp>
        <p:nvCxnSpPr>
          <p:cNvPr id="17" name="Straight Arrow Connector 16"/>
          <p:cNvCxnSpPr>
            <a:stCxn id="16" idx="3"/>
          </p:cNvCxnSpPr>
          <p:nvPr/>
        </p:nvCxnSpPr>
        <p:spPr>
          <a:xfrm flipV="1">
            <a:off x="2667000" y="4662100"/>
            <a:ext cx="388620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43649" y="5473337"/>
            <a:ext cx="1028701" cy="461665"/>
          </a:xfrm>
          <a:prstGeom prst="rect">
            <a:avLst/>
          </a:prstGeom>
          <a:noFill/>
          <a:ln>
            <a:solidFill>
              <a:schemeClr val="tx1"/>
            </a:solidFill>
          </a:ln>
        </p:spPr>
        <p:txBody>
          <a:bodyPr wrap="square" rtlCol="0">
            <a:spAutoFit/>
          </a:bodyPr>
          <a:lstStyle/>
          <a:p>
            <a:pPr algn="ctr"/>
            <a:r>
              <a:rPr lang="en-US" sz="1200" dirty="0"/>
              <a:t>What does  this signify?</a:t>
            </a:r>
          </a:p>
        </p:txBody>
      </p:sp>
      <p:cxnSp>
        <p:nvCxnSpPr>
          <p:cNvPr id="23" name="Straight Arrow Connector 22"/>
          <p:cNvCxnSpPr>
            <a:stCxn id="21" idx="0"/>
          </p:cNvCxnSpPr>
          <p:nvPr/>
        </p:nvCxnSpPr>
        <p:spPr>
          <a:xfrm flipH="1" flipV="1">
            <a:off x="6857999" y="4953000"/>
            <a:ext cx="1" cy="5203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6220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22:2</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tabLst>
                <a:tab pos="457200" algn="r"/>
                <a:tab pos="914400" algn="r"/>
                <a:tab pos="2286000" algn="r"/>
              </a:tabLst>
            </a:pPr>
            <a:r>
              <a:rPr lang="en-US" sz="4000" dirty="0">
                <a:latin typeface="SBL Hebrew" pitchFamily="2" charset="-79"/>
                <a:cs typeface="SBL Hebrew" pitchFamily="2" charset="-79"/>
              </a:rPr>
              <a:t>		</a:t>
            </a:r>
            <a:r>
              <a:rPr lang="he-IL" sz="4000" dirty="0">
                <a:solidFill>
                  <a:srgbClr val="FF0000"/>
                </a:solidFill>
                <a:latin typeface="SBL Hebrew" pitchFamily="2" charset="-79"/>
                <a:cs typeface="SBL Hebrew" pitchFamily="2" charset="-79"/>
              </a:rPr>
              <a:t>קַח</a:t>
            </a:r>
            <a:r>
              <a:rPr lang="he-IL" sz="4000" dirty="0">
                <a:latin typeface="SBL Hebrew" pitchFamily="2" charset="-79"/>
                <a:cs typeface="SBL Hebrew" pitchFamily="2" charset="-79"/>
              </a:rPr>
              <a:t>־נָ֠א</a:t>
            </a: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אֶת־בִּנְךָ֨ </a:t>
            </a:r>
            <a:endParaRPr lang="en-US" sz="4000" dirty="0">
              <a:latin typeface="SBL Hebrew" pitchFamily="2" charset="-79"/>
              <a:cs typeface="SBL Hebrew" pitchFamily="2" charset="-79"/>
            </a:endParaRPr>
          </a:p>
          <a:p>
            <a:pPr marL="0" indent="0" algn="r" defTabSz="457200" rtl="1">
              <a:buNone/>
              <a:tabLst>
                <a:tab pos="457200" algn="r"/>
                <a:tab pos="914400" algn="r"/>
                <a:tab pos="2286000" algn="r"/>
              </a:tabLst>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אֶת־יְחִֽידְךָ֤ אֲשֶׁר־</a:t>
            </a:r>
            <a:r>
              <a:rPr lang="he-IL" sz="4000" dirty="0">
                <a:solidFill>
                  <a:srgbClr val="FF0000"/>
                </a:solidFill>
                <a:latin typeface="SBL Hebrew" pitchFamily="2" charset="-79"/>
                <a:cs typeface="SBL Hebrew" pitchFamily="2" charset="-79"/>
              </a:rPr>
              <a:t>אָהַ֙בְתָּ֙ </a:t>
            </a:r>
            <a:endParaRPr lang="en-US" sz="4000" dirty="0">
              <a:solidFill>
                <a:srgbClr val="FF0000"/>
              </a:solidFill>
              <a:latin typeface="SBL Hebrew" pitchFamily="2" charset="-79"/>
              <a:cs typeface="SBL Hebrew" pitchFamily="2" charset="-79"/>
            </a:endParaRPr>
          </a:p>
          <a:p>
            <a:pPr marL="0" indent="0" algn="r" defTabSz="457200" rtl="1">
              <a:buNone/>
              <a:tabLst>
                <a:tab pos="457200" algn="r"/>
                <a:tab pos="914400" algn="r"/>
                <a:tab pos="2286000" algn="r"/>
              </a:tabLst>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אֶת־יִצְחָ֔ק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לֶךְ</a:t>
            </a:r>
            <a:r>
              <a:rPr lang="he-IL" sz="4000" dirty="0">
                <a:latin typeface="SBL Hebrew" pitchFamily="2" charset="-79"/>
                <a:cs typeface="SBL Hebrew" pitchFamily="2" charset="-79"/>
              </a:rPr>
              <a:t>־לְךָ֔ אֶל־אֶ֖רֶץ הַמֹּרִיָּ֑ה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הַעֲלֵ֤הוּ</a:t>
            </a:r>
            <a:r>
              <a:rPr lang="he-IL" sz="4000" dirty="0">
                <a:latin typeface="SBL Hebrew" pitchFamily="2" charset="-79"/>
                <a:cs typeface="SBL Hebrew" pitchFamily="2" charset="-79"/>
              </a:rPr>
              <a:t> שָׁם֙ לְעֹלָ֔ה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עַ֚ל אַחַ֣ד הֶֽהָרִ֔ים אֲשֶׁ֖ר </a:t>
            </a:r>
            <a:r>
              <a:rPr lang="he-IL" sz="4000" dirty="0">
                <a:solidFill>
                  <a:srgbClr val="FF0000"/>
                </a:solidFill>
                <a:latin typeface="SBL Hebrew" pitchFamily="2" charset="-79"/>
                <a:cs typeface="SBL Hebrew" pitchFamily="2" charset="-79"/>
              </a:rPr>
              <a:t>אֹמַ֥ר </a:t>
            </a:r>
            <a:r>
              <a:rPr lang="he-IL" sz="4000" dirty="0">
                <a:latin typeface="SBL Hebrew" pitchFamily="2" charset="-79"/>
                <a:cs typeface="SBL Hebrew" pitchFamily="2" charset="-79"/>
              </a:rPr>
              <a:t>אֵלֶֽיךָ׃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10742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22:2</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וַיֹּ֡אמֶר </a:t>
            </a:r>
            <a:endParaRPr lang="en-US" sz="4000" dirty="0">
              <a:solidFill>
                <a:srgbClr val="0000FF"/>
              </a:solidFill>
              <a:latin typeface="SBL Hebrew" pitchFamily="2" charset="-79"/>
              <a:cs typeface="SBL Hebrew" pitchFamily="2" charset="-79"/>
            </a:endParaRPr>
          </a:p>
          <a:p>
            <a:pPr marL="0" indent="0" algn="r" defTabSz="457200" rtl="1">
              <a:buNone/>
              <a:tabLst>
                <a:tab pos="457200" algn="r"/>
                <a:tab pos="914400" algn="r"/>
                <a:tab pos="2286000" algn="r"/>
              </a:tabLst>
            </a:pPr>
            <a:r>
              <a:rPr lang="en-US" sz="4000" dirty="0">
                <a:latin typeface="SBL Hebrew" pitchFamily="2" charset="-79"/>
                <a:cs typeface="SBL Hebrew" pitchFamily="2" charset="-79"/>
              </a:rPr>
              <a:t>		</a:t>
            </a:r>
            <a:r>
              <a:rPr lang="he-IL" sz="4000" dirty="0">
                <a:solidFill>
                  <a:srgbClr val="FF0000"/>
                </a:solidFill>
                <a:latin typeface="SBL Hebrew" pitchFamily="2" charset="-79"/>
                <a:cs typeface="SBL Hebrew" pitchFamily="2" charset="-79"/>
              </a:rPr>
              <a:t>קַח</a:t>
            </a:r>
            <a:r>
              <a:rPr lang="he-IL" sz="4000" dirty="0">
                <a:latin typeface="SBL Hebrew" pitchFamily="2" charset="-79"/>
                <a:cs typeface="SBL Hebrew" pitchFamily="2" charset="-79"/>
              </a:rPr>
              <a:t>־נָ֠א</a:t>
            </a: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אֶת־בִּנְךָ֨ </a:t>
            </a:r>
            <a:endParaRPr lang="en-US" sz="4000" dirty="0">
              <a:latin typeface="SBL Hebrew" pitchFamily="2" charset="-79"/>
              <a:cs typeface="SBL Hebrew" pitchFamily="2" charset="-79"/>
            </a:endParaRPr>
          </a:p>
          <a:p>
            <a:pPr marL="0" indent="0" algn="r" defTabSz="457200" rtl="1">
              <a:buNone/>
              <a:tabLst>
                <a:tab pos="457200" algn="r"/>
                <a:tab pos="914400" algn="r"/>
                <a:tab pos="2286000" algn="r"/>
              </a:tabLst>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אֶת־יְחִֽידְךָ֤ אֲשֶׁר־</a:t>
            </a:r>
            <a:r>
              <a:rPr lang="he-IL" sz="4000" dirty="0">
                <a:solidFill>
                  <a:srgbClr val="FF0000"/>
                </a:solidFill>
                <a:latin typeface="SBL Hebrew" pitchFamily="2" charset="-79"/>
                <a:cs typeface="SBL Hebrew" pitchFamily="2" charset="-79"/>
              </a:rPr>
              <a:t>אָהַ֙בְתָּ֙ </a:t>
            </a:r>
            <a:endParaRPr lang="en-US" sz="4000" dirty="0">
              <a:solidFill>
                <a:srgbClr val="FF0000"/>
              </a:solidFill>
              <a:latin typeface="SBL Hebrew" pitchFamily="2" charset="-79"/>
              <a:cs typeface="SBL Hebrew" pitchFamily="2" charset="-79"/>
            </a:endParaRPr>
          </a:p>
          <a:p>
            <a:pPr marL="0" indent="0" algn="r" defTabSz="457200" rtl="1">
              <a:buNone/>
              <a:tabLst>
                <a:tab pos="457200" algn="r"/>
                <a:tab pos="914400" algn="r"/>
                <a:tab pos="2286000" algn="r"/>
              </a:tabLst>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אֶת־יִצְחָ֔ק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לֶךְ</a:t>
            </a:r>
            <a:r>
              <a:rPr lang="he-IL" sz="4000" dirty="0">
                <a:latin typeface="SBL Hebrew" pitchFamily="2" charset="-79"/>
                <a:cs typeface="SBL Hebrew" pitchFamily="2" charset="-79"/>
              </a:rPr>
              <a:t>־לְךָ֔ אֶל־אֶ֖רֶץ הַמֹּרִיָּ֑ה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הַעֲלֵ֤הוּ</a:t>
            </a:r>
            <a:r>
              <a:rPr lang="he-IL" sz="4000" dirty="0">
                <a:latin typeface="SBL Hebrew" pitchFamily="2" charset="-79"/>
                <a:cs typeface="SBL Hebrew" pitchFamily="2" charset="-79"/>
              </a:rPr>
              <a:t> שָׁם֙ לְעֹלָ֔ה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עַ֚ל אַחַ֣ד הֶֽהָרִ֔ים אֲשֶׁ֖ר </a:t>
            </a:r>
            <a:r>
              <a:rPr lang="he-IL" sz="4000" dirty="0">
                <a:solidFill>
                  <a:srgbClr val="FF0000"/>
                </a:solidFill>
                <a:latin typeface="SBL Hebrew" pitchFamily="2" charset="-79"/>
                <a:cs typeface="SBL Hebrew" pitchFamily="2" charset="-79"/>
              </a:rPr>
              <a:t>אֹמַ֥ר </a:t>
            </a:r>
            <a:r>
              <a:rPr lang="he-IL" sz="4000" dirty="0">
                <a:latin typeface="SBL Hebrew" pitchFamily="2" charset="-79"/>
                <a:cs typeface="SBL Hebrew" pitchFamily="2" charset="-79"/>
              </a:rPr>
              <a:t>אֵלֶֽיךָ׃ </a:t>
            </a:r>
            <a:endParaRPr lang="en-US" sz="4000" dirty="0">
              <a:latin typeface="SBL Hebrew" pitchFamily="2" charset="-79"/>
              <a:cs typeface="SBL Hebrew" pitchFamily="2" charset="-79"/>
            </a:endParaRPr>
          </a:p>
        </p:txBody>
      </p:sp>
      <p:sp>
        <p:nvSpPr>
          <p:cNvPr id="4" name="TextBox 3"/>
          <p:cNvSpPr txBox="1"/>
          <p:nvPr/>
        </p:nvSpPr>
        <p:spPr>
          <a:xfrm>
            <a:off x="228600" y="228600"/>
            <a:ext cx="5938805" cy="276999"/>
          </a:xfrm>
          <a:prstGeom prst="rect">
            <a:avLst/>
          </a:prstGeom>
          <a:noFill/>
          <a:ln>
            <a:solidFill>
              <a:schemeClr val="tx1"/>
            </a:solidFill>
          </a:ln>
        </p:spPr>
        <p:txBody>
          <a:bodyPr wrap="none" rtlCol="0">
            <a:spAutoFit/>
          </a:bodyPr>
          <a:lstStyle/>
          <a:p>
            <a:r>
              <a:rPr lang="en-US" sz="1200" dirty="0"/>
              <a:t>How do we know who is speaking here when the subject is not stated? Refer back to verse 1.</a:t>
            </a:r>
          </a:p>
        </p:txBody>
      </p:sp>
      <p:cxnSp>
        <p:nvCxnSpPr>
          <p:cNvPr id="6" name="Straight Arrow Connector 5"/>
          <p:cNvCxnSpPr/>
          <p:nvPr/>
        </p:nvCxnSpPr>
        <p:spPr>
          <a:xfrm>
            <a:off x="6167405" y="367099"/>
            <a:ext cx="1300195" cy="4711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006508" y="1524000"/>
            <a:ext cx="1025948" cy="461665"/>
          </a:xfrm>
          <a:prstGeom prst="rect">
            <a:avLst/>
          </a:prstGeom>
          <a:noFill/>
          <a:ln>
            <a:noFill/>
          </a:ln>
        </p:spPr>
        <p:txBody>
          <a:bodyPr wrap="square" rtlCol="0">
            <a:spAutoFit/>
          </a:bodyPr>
          <a:lstStyle/>
          <a:p>
            <a:r>
              <a:rPr lang="en-US" sz="1200" dirty="0"/>
              <a:t>Imperative</a:t>
            </a:r>
          </a:p>
          <a:p>
            <a:r>
              <a:rPr lang="en-US" sz="1200" dirty="0"/>
              <a:t>Or command</a:t>
            </a:r>
          </a:p>
        </p:txBody>
      </p:sp>
      <p:cxnSp>
        <p:nvCxnSpPr>
          <p:cNvPr id="10" name="Straight Arrow Connector 9"/>
          <p:cNvCxnSpPr/>
          <p:nvPr/>
        </p:nvCxnSpPr>
        <p:spPr>
          <a:xfrm flipH="1">
            <a:off x="7696200" y="1754832"/>
            <a:ext cx="31030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28600" y="838200"/>
            <a:ext cx="6337953" cy="276999"/>
          </a:xfrm>
          <a:prstGeom prst="rect">
            <a:avLst/>
          </a:prstGeom>
          <a:noFill/>
          <a:ln>
            <a:solidFill>
              <a:schemeClr val="tx1"/>
            </a:solidFill>
          </a:ln>
        </p:spPr>
        <p:txBody>
          <a:bodyPr wrap="none" rtlCol="0">
            <a:spAutoFit/>
          </a:bodyPr>
          <a:lstStyle/>
          <a:p>
            <a:r>
              <a:rPr lang="en-US" sz="1200" dirty="0"/>
              <a:t>What is the first vowel of this word when it does NOT have a pronominal suffix (see </a:t>
            </a:r>
            <a:r>
              <a:rPr lang="en-US" sz="1200" dirty="0" err="1"/>
              <a:t>Rocine</a:t>
            </a:r>
            <a:r>
              <a:rPr lang="en-US" sz="1200" dirty="0"/>
              <a:t> p 102)?</a:t>
            </a:r>
          </a:p>
        </p:txBody>
      </p:sp>
      <p:cxnSp>
        <p:nvCxnSpPr>
          <p:cNvPr id="13" name="Straight Arrow Connector 12"/>
          <p:cNvCxnSpPr/>
          <p:nvPr/>
        </p:nvCxnSpPr>
        <p:spPr>
          <a:xfrm>
            <a:off x="5334000" y="1115199"/>
            <a:ext cx="0" cy="4088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28600" y="1295400"/>
            <a:ext cx="2511329" cy="738664"/>
          </a:xfrm>
          <a:prstGeom prst="rect">
            <a:avLst/>
          </a:prstGeom>
          <a:noFill/>
          <a:ln>
            <a:solidFill>
              <a:schemeClr val="tx1"/>
            </a:solidFill>
          </a:ln>
        </p:spPr>
        <p:txBody>
          <a:bodyPr wrap="none" rtlCol="0">
            <a:spAutoFit/>
          </a:bodyPr>
          <a:lstStyle/>
          <a:p>
            <a:r>
              <a:rPr lang="he-IL" dirty="0">
                <a:latin typeface="SBL Hebrew" panose="02000000000000000000" pitchFamily="2" charset="-79"/>
                <a:cs typeface="SBL Hebrew" panose="02000000000000000000" pitchFamily="2" charset="-79"/>
              </a:rPr>
              <a:t>יָחִיד</a:t>
            </a:r>
            <a:r>
              <a:rPr lang="en-US" sz="1200" dirty="0"/>
              <a:t> is an adjective meaning only.</a:t>
            </a:r>
          </a:p>
          <a:p>
            <a:r>
              <a:rPr lang="en-US" sz="1200" dirty="0"/>
              <a:t>How is the adjective functioning here</a:t>
            </a:r>
          </a:p>
          <a:p>
            <a:r>
              <a:rPr lang="en-US" sz="1200" dirty="0"/>
              <a:t>(attributive, predicate, substantive)?</a:t>
            </a:r>
          </a:p>
        </p:txBody>
      </p:sp>
      <p:sp>
        <p:nvSpPr>
          <p:cNvPr id="17" name="Freeform 16"/>
          <p:cNvSpPr/>
          <p:nvPr/>
        </p:nvSpPr>
        <p:spPr>
          <a:xfrm>
            <a:off x="2739929" y="1664732"/>
            <a:ext cx="2213071" cy="483557"/>
          </a:xfrm>
          <a:custGeom>
            <a:avLst/>
            <a:gdLst>
              <a:gd name="connsiteX0" fmla="*/ 0 w 2269475"/>
              <a:gd name="connsiteY0" fmla="*/ 4240 h 356780"/>
              <a:gd name="connsiteX1" fmla="*/ 837282 w 2269475"/>
              <a:gd name="connsiteY1" fmla="*/ 4240 h 356780"/>
              <a:gd name="connsiteX2" fmla="*/ 1608463 w 2269475"/>
              <a:gd name="connsiteY2" fmla="*/ 48308 h 356780"/>
              <a:gd name="connsiteX3" fmla="*/ 2093205 w 2269475"/>
              <a:gd name="connsiteY3" fmla="*/ 180510 h 356780"/>
              <a:gd name="connsiteX4" fmla="*/ 2269475 w 2269475"/>
              <a:gd name="connsiteY4" fmla="*/ 356780 h 356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9475" h="356780">
                <a:moveTo>
                  <a:pt x="0" y="4240"/>
                </a:moveTo>
                <a:cubicBezTo>
                  <a:pt x="284602" y="567"/>
                  <a:pt x="569205" y="-3105"/>
                  <a:pt x="837282" y="4240"/>
                </a:cubicBezTo>
                <a:cubicBezTo>
                  <a:pt x="1105359" y="11585"/>
                  <a:pt x="1399143" y="18930"/>
                  <a:pt x="1608463" y="48308"/>
                </a:cubicBezTo>
                <a:cubicBezTo>
                  <a:pt x="1817784" y="77686"/>
                  <a:pt x="1983036" y="129098"/>
                  <a:pt x="2093205" y="180510"/>
                </a:cubicBezTo>
                <a:cubicBezTo>
                  <a:pt x="2203374" y="231922"/>
                  <a:pt x="2236424" y="294351"/>
                  <a:pt x="2269475" y="356780"/>
                </a:cubicBezTo>
              </a:path>
            </a:pathLst>
          </a:custGeom>
          <a:noFill/>
          <a:ln w="12700">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705600" y="2434727"/>
            <a:ext cx="1386518" cy="461665"/>
          </a:xfrm>
          <a:prstGeom prst="rect">
            <a:avLst/>
          </a:prstGeom>
          <a:noFill/>
          <a:ln>
            <a:solidFill>
              <a:schemeClr val="tx1"/>
            </a:solidFill>
          </a:ln>
        </p:spPr>
        <p:txBody>
          <a:bodyPr wrap="square" rtlCol="0">
            <a:spAutoFit/>
          </a:bodyPr>
          <a:lstStyle/>
          <a:p>
            <a:r>
              <a:rPr lang="en-US" sz="1200" dirty="0"/>
              <a:t>What is the direct object of this verb?</a:t>
            </a:r>
          </a:p>
        </p:txBody>
      </p:sp>
      <p:cxnSp>
        <p:nvCxnSpPr>
          <p:cNvPr id="20" name="Straight Arrow Connector 19"/>
          <p:cNvCxnSpPr/>
          <p:nvPr/>
        </p:nvCxnSpPr>
        <p:spPr>
          <a:xfrm flipV="1">
            <a:off x="7398859" y="2034064"/>
            <a:ext cx="0" cy="4006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28600" y="2209800"/>
            <a:ext cx="1752600" cy="2123658"/>
          </a:xfrm>
          <a:prstGeom prst="rect">
            <a:avLst/>
          </a:prstGeom>
          <a:noFill/>
          <a:ln>
            <a:solidFill>
              <a:schemeClr val="tx1"/>
            </a:solidFill>
          </a:ln>
        </p:spPr>
        <p:txBody>
          <a:bodyPr wrap="square" rtlCol="0">
            <a:spAutoFit/>
          </a:bodyPr>
          <a:lstStyle/>
          <a:p>
            <a:pPr marL="171450" indent="-171450">
              <a:buFont typeface="Arial" panose="020B0604020202020204" pitchFamily="34" charset="0"/>
              <a:buChar char="•"/>
            </a:pPr>
            <a:r>
              <a:rPr lang="en-US" sz="1200" dirty="0"/>
              <a:t>What is the function of this </a:t>
            </a:r>
            <a:r>
              <a:rPr lang="en-US" sz="1200" dirty="0" err="1"/>
              <a:t>qatal</a:t>
            </a:r>
            <a:r>
              <a:rPr lang="en-US" sz="1200" dirty="0"/>
              <a:t>?</a:t>
            </a:r>
          </a:p>
          <a:p>
            <a:pPr marL="171450" indent="-171450">
              <a:buFont typeface="Arial" panose="020B0604020202020204" pitchFamily="34" charset="0"/>
              <a:buChar char="•"/>
            </a:pPr>
            <a:r>
              <a:rPr lang="en-US" sz="1200" dirty="0"/>
              <a:t>Why is present tense a good translation option for this particular verb?</a:t>
            </a:r>
          </a:p>
          <a:p>
            <a:pPr marL="171450" indent="-171450">
              <a:buFont typeface="Arial" panose="020B0604020202020204" pitchFamily="34" charset="0"/>
              <a:buChar char="•"/>
            </a:pPr>
            <a:r>
              <a:rPr lang="en-US" sz="1200" dirty="0"/>
              <a:t>How does an “-</a:t>
            </a:r>
            <a:r>
              <a:rPr lang="en-US" sz="1200" dirty="0" err="1"/>
              <a:t>er</a:t>
            </a:r>
            <a:r>
              <a:rPr lang="en-US" sz="1200" dirty="0"/>
              <a:t>” style of translation of this </a:t>
            </a:r>
            <a:r>
              <a:rPr lang="en-US" sz="1200" dirty="0" err="1"/>
              <a:t>qatal</a:t>
            </a:r>
            <a:r>
              <a:rPr lang="en-US" sz="1200" dirty="0"/>
              <a:t> hint at the theology/message of this passage?</a:t>
            </a:r>
          </a:p>
        </p:txBody>
      </p:sp>
      <p:cxnSp>
        <p:nvCxnSpPr>
          <p:cNvPr id="27" name="Straight Arrow Connector 26"/>
          <p:cNvCxnSpPr/>
          <p:nvPr/>
        </p:nvCxnSpPr>
        <p:spPr>
          <a:xfrm flipV="1">
            <a:off x="1981200" y="2438402"/>
            <a:ext cx="180975"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286000" y="3015868"/>
            <a:ext cx="1386518" cy="461665"/>
          </a:xfrm>
          <a:prstGeom prst="rect">
            <a:avLst/>
          </a:prstGeom>
          <a:noFill/>
          <a:ln>
            <a:solidFill>
              <a:schemeClr val="tx1"/>
            </a:solidFill>
          </a:ln>
        </p:spPr>
        <p:txBody>
          <a:bodyPr wrap="square" rtlCol="0">
            <a:spAutoFit/>
          </a:bodyPr>
          <a:lstStyle/>
          <a:p>
            <a:r>
              <a:rPr lang="en-US" sz="1200" dirty="0"/>
              <a:t>Why might this DDO be listed last?</a:t>
            </a:r>
          </a:p>
        </p:txBody>
      </p:sp>
      <p:cxnSp>
        <p:nvCxnSpPr>
          <p:cNvPr id="34" name="Straight Arrow Connector 33"/>
          <p:cNvCxnSpPr/>
          <p:nvPr/>
        </p:nvCxnSpPr>
        <p:spPr>
          <a:xfrm>
            <a:off x="3672518" y="3246703"/>
            <a:ext cx="74708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8006508" y="3826784"/>
            <a:ext cx="1137492" cy="276999"/>
          </a:xfrm>
          <a:prstGeom prst="rect">
            <a:avLst/>
          </a:prstGeom>
          <a:noFill/>
          <a:ln>
            <a:noFill/>
          </a:ln>
        </p:spPr>
        <p:txBody>
          <a:bodyPr wrap="square" rtlCol="0">
            <a:spAutoFit/>
          </a:bodyPr>
          <a:lstStyle/>
          <a:p>
            <a:r>
              <a:rPr lang="en-US" sz="1200" dirty="0"/>
              <a:t>2</a:t>
            </a:r>
            <a:r>
              <a:rPr lang="en-US" sz="1200" baseline="30000" dirty="0"/>
              <a:t>nd</a:t>
            </a:r>
            <a:r>
              <a:rPr lang="en-US" sz="1200" dirty="0"/>
              <a:t> Imperative </a:t>
            </a:r>
          </a:p>
        </p:txBody>
      </p:sp>
      <p:cxnSp>
        <p:nvCxnSpPr>
          <p:cNvPr id="36" name="Straight Arrow Connector 35"/>
          <p:cNvCxnSpPr/>
          <p:nvPr/>
        </p:nvCxnSpPr>
        <p:spPr>
          <a:xfrm flipH="1">
            <a:off x="7696200" y="3964632"/>
            <a:ext cx="31030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006508" y="4495800"/>
            <a:ext cx="1137492" cy="276999"/>
          </a:xfrm>
          <a:prstGeom prst="rect">
            <a:avLst/>
          </a:prstGeom>
          <a:noFill/>
          <a:ln>
            <a:noFill/>
          </a:ln>
        </p:spPr>
        <p:txBody>
          <a:bodyPr wrap="square" rtlCol="0">
            <a:spAutoFit/>
          </a:bodyPr>
          <a:lstStyle/>
          <a:p>
            <a:r>
              <a:rPr lang="en-US" sz="1200" dirty="0"/>
              <a:t>3</a:t>
            </a:r>
            <a:r>
              <a:rPr lang="en-US" sz="1200" baseline="30000" dirty="0"/>
              <a:t>rd</a:t>
            </a:r>
            <a:r>
              <a:rPr lang="en-US" sz="1200" dirty="0"/>
              <a:t> Imperative </a:t>
            </a:r>
          </a:p>
        </p:txBody>
      </p:sp>
      <p:cxnSp>
        <p:nvCxnSpPr>
          <p:cNvPr id="38" name="Straight Arrow Connector 37"/>
          <p:cNvCxnSpPr/>
          <p:nvPr/>
        </p:nvCxnSpPr>
        <p:spPr>
          <a:xfrm flipH="1">
            <a:off x="7696200" y="4633648"/>
            <a:ext cx="31030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133600" y="5943600"/>
            <a:ext cx="1386518" cy="830997"/>
          </a:xfrm>
          <a:prstGeom prst="rect">
            <a:avLst/>
          </a:prstGeom>
          <a:noFill/>
          <a:ln>
            <a:solidFill>
              <a:schemeClr val="tx1"/>
            </a:solidFill>
          </a:ln>
        </p:spPr>
        <p:txBody>
          <a:bodyPr wrap="square" rtlCol="0">
            <a:spAutoFit/>
          </a:bodyPr>
          <a:lstStyle/>
          <a:p>
            <a:r>
              <a:rPr lang="en-US" sz="1200" dirty="0"/>
              <a:t>How do we know this is NOT a </a:t>
            </a:r>
            <a:r>
              <a:rPr lang="en-US" sz="1200" dirty="0" err="1"/>
              <a:t>qatal</a:t>
            </a:r>
            <a:r>
              <a:rPr lang="en-US" sz="1200" dirty="0"/>
              <a:t>? (Cf. with verb directly above.)</a:t>
            </a:r>
          </a:p>
        </p:txBody>
      </p:sp>
      <p:cxnSp>
        <p:nvCxnSpPr>
          <p:cNvPr id="41" name="Straight Arrow Connector 40"/>
          <p:cNvCxnSpPr>
            <a:stCxn id="39" idx="0"/>
          </p:cNvCxnSpPr>
          <p:nvPr/>
        </p:nvCxnSpPr>
        <p:spPr>
          <a:xfrm flipV="1">
            <a:off x="2826859" y="57150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7853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22:3</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וַיַּשְׁכֵּ֨ם</a:t>
            </a:r>
            <a:r>
              <a:rPr lang="he-IL" sz="4000" dirty="0">
                <a:latin typeface="SBL Hebrew" pitchFamily="2" charset="-79"/>
                <a:cs typeface="SBL Hebrew" pitchFamily="2" charset="-79"/>
              </a:rPr>
              <a:t> אַבְרָהָ֜ם בַּבֹּ֗קֶר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וַֽיַּחֲבֹשׁ֙</a:t>
            </a:r>
            <a:r>
              <a:rPr lang="he-IL" sz="4000" dirty="0">
                <a:latin typeface="SBL Hebrew" pitchFamily="2" charset="-79"/>
                <a:cs typeface="SBL Hebrew" pitchFamily="2" charset="-79"/>
              </a:rPr>
              <a:t> אֶת־חֲמֹר֔וֹ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וַיִּקַּ֞ח</a:t>
            </a:r>
            <a:r>
              <a:rPr lang="he-IL" sz="4000" dirty="0">
                <a:latin typeface="SBL Hebrew" pitchFamily="2" charset="-79"/>
                <a:cs typeface="SBL Hebrew" pitchFamily="2" charset="-79"/>
              </a:rPr>
              <a:t> אֶת־שְׁנֵ֤י נְעָרָיו֙ אִתּ֔וֹ וְאֵ֖ת יִצְחָ֣ק בְּנ֑וֹ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וַיְבַקַּע֙</a:t>
            </a:r>
            <a:r>
              <a:rPr lang="he-IL" sz="4000" dirty="0">
                <a:latin typeface="SBL Hebrew" pitchFamily="2" charset="-79"/>
                <a:cs typeface="SBL Hebrew" pitchFamily="2" charset="-79"/>
              </a:rPr>
              <a:t> עֲצֵ֣י עֹלָ֔ה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וַיָּ֣קָם </a:t>
            </a:r>
            <a:endParaRPr lang="en-US" sz="4000" dirty="0">
              <a:solidFill>
                <a:srgbClr val="0000FF"/>
              </a:solidFill>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וַיֵּ֔לֶךְ </a:t>
            </a:r>
            <a:r>
              <a:rPr lang="he-IL" sz="4000" dirty="0">
                <a:latin typeface="SBL Hebrew" pitchFamily="2" charset="-79"/>
                <a:cs typeface="SBL Hebrew" pitchFamily="2" charset="-79"/>
              </a:rPr>
              <a:t>אֶל־הַמָּק֖וֹם אֲשֶׁר־</a:t>
            </a:r>
            <a:r>
              <a:rPr lang="he-IL" sz="4000" dirty="0">
                <a:solidFill>
                  <a:srgbClr val="FF0000"/>
                </a:solidFill>
                <a:latin typeface="SBL Hebrew" pitchFamily="2" charset="-79"/>
                <a:cs typeface="SBL Hebrew" pitchFamily="2" charset="-79"/>
              </a:rPr>
              <a:t>אָֽמַר</a:t>
            </a:r>
            <a:r>
              <a:rPr lang="he-IL" sz="4000" dirty="0">
                <a:latin typeface="SBL Hebrew" pitchFamily="2" charset="-79"/>
                <a:cs typeface="SBL Hebrew" pitchFamily="2" charset="-79"/>
              </a:rPr>
              <a:t>־ל֥וֹ הָאֱלֹהִֽים׃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2286477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22:4</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בַּיּ֣וֹם הַשְּׁלִישִׁ֗י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וַיִּשָּׂ֨א</a:t>
            </a:r>
            <a:r>
              <a:rPr lang="he-IL" sz="4000" dirty="0">
                <a:latin typeface="SBL Hebrew" pitchFamily="2" charset="-79"/>
                <a:cs typeface="SBL Hebrew" pitchFamily="2" charset="-79"/>
              </a:rPr>
              <a:t> אַבְרָהָ֧ם אֶת־עֵינָ֛יו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וַיַּ֥רְא</a:t>
            </a:r>
            <a:r>
              <a:rPr lang="he-IL" sz="4000" dirty="0">
                <a:latin typeface="SBL Hebrew" pitchFamily="2" charset="-79"/>
                <a:cs typeface="SBL Hebrew" pitchFamily="2" charset="-79"/>
              </a:rPr>
              <a:t> אֶת־הַמָּק֖וֹם מֵרָחֹֽק׃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145758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22:5</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וַיֹּ֨אמֶר</a:t>
            </a:r>
            <a:r>
              <a:rPr lang="he-IL" sz="4000" dirty="0">
                <a:latin typeface="SBL Hebrew" pitchFamily="2" charset="-79"/>
                <a:cs typeface="SBL Hebrew" pitchFamily="2" charset="-79"/>
              </a:rPr>
              <a:t> אַבְרָהָ֜ם אֶל־נְעָרָ֗יו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solidFill>
                  <a:srgbClr val="FF0000"/>
                </a:solidFill>
                <a:latin typeface="SBL Hebrew" pitchFamily="2" charset="-79"/>
                <a:cs typeface="SBL Hebrew" pitchFamily="2" charset="-79"/>
              </a:rPr>
              <a:t>שְׁבוּ</a:t>
            </a:r>
            <a:r>
              <a:rPr lang="he-IL" sz="4000" dirty="0">
                <a:latin typeface="SBL Hebrew" pitchFamily="2" charset="-79"/>
                <a:cs typeface="SBL Hebrew" pitchFamily="2" charset="-79"/>
              </a:rPr>
              <a:t>־לָכֶ֥ם פֹּה֙ עִֽם־הַחֲמ֔וֹר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וַאֲנִ֣י וְהַנַּ֔עַר </a:t>
            </a:r>
            <a:r>
              <a:rPr lang="he-IL" sz="4000" dirty="0">
                <a:solidFill>
                  <a:srgbClr val="FF0000"/>
                </a:solidFill>
                <a:latin typeface="SBL Hebrew" pitchFamily="2" charset="-79"/>
                <a:cs typeface="SBL Hebrew" pitchFamily="2" charset="-79"/>
              </a:rPr>
              <a:t>נֵלְכָ֖ה </a:t>
            </a:r>
            <a:r>
              <a:rPr lang="he-IL" sz="4000" dirty="0">
                <a:latin typeface="SBL Hebrew" pitchFamily="2" charset="-79"/>
                <a:cs typeface="SBL Hebrew" pitchFamily="2" charset="-79"/>
              </a:rPr>
              <a:t>עַד־כֹּ֑ה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נִֽשְׁתַּחֲוֶ֖ה</a:t>
            </a:r>
            <a:r>
              <a:rPr lang="he-IL" sz="4000" dirty="0">
                <a:latin typeface="SBL Hebrew" pitchFamily="2" charset="-79"/>
                <a:cs typeface="SBL Hebrew" pitchFamily="2" charset="-79"/>
              </a:rPr>
              <a:t> </a:t>
            </a:r>
            <a:endParaRPr lang="en-US" sz="4000" dirty="0">
              <a:latin typeface="SBL Hebrew" pitchFamily="2" charset="-79"/>
              <a:cs typeface="SBL Hebrew" pitchFamily="2" charset="-79"/>
            </a:endParaRPr>
          </a:p>
          <a:p>
            <a:pPr marL="0" indent="0" algn="r" defTabSz="457200" rtl="1">
              <a:buNone/>
            </a:pPr>
            <a:r>
              <a:rPr lang="en-US" sz="4000" dirty="0">
                <a:latin typeface="SBL Hebrew" pitchFamily="2" charset="-79"/>
                <a:cs typeface="SBL Hebrew" pitchFamily="2" charset="-79"/>
              </a:rPr>
              <a:t>		</a:t>
            </a:r>
            <a:r>
              <a:rPr lang="he-IL" sz="4000" dirty="0">
                <a:latin typeface="SBL Hebrew" pitchFamily="2" charset="-79"/>
                <a:cs typeface="SBL Hebrew" pitchFamily="2" charset="-79"/>
              </a:rPr>
              <a:t>וְ</a:t>
            </a:r>
            <a:r>
              <a:rPr lang="he-IL" sz="4000" dirty="0">
                <a:solidFill>
                  <a:srgbClr val="FF0000"/>
                </a:solidFill>
                <a:latin typeface="SBL Hebrew" pitchFamily="2" charset="-79"/>
                <a:cs typeface="SBL Hebrew" pitchFamily="2" charset="-79"/>
              </a:rPr>
              <a:t>נָשׁ֥וּבָה</a:t>
            </a:r>
            <a:r>
              <a:rPr lang="he-IL" sz="4000" dirty="0">
                <a:latin typeface="SBL Hebrew" pitchFamily="2" charset="-79"/>
                <a:cs typeface="SBL Hebrew" pitchFamily="2" charset="-79"/>
              </a:rPr>
              <a:t> אֲלֵיכֶֽם׃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178815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22:6</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sz="4000" dirty="0">
                <a:solidFill>
                  <a:srgbClr val="0000FF"/>
                </a:solidFill>
                <a:latin typeface="SBL Hebrew" pitchFamily="2" charset="-79"/>
                <a:cs typeface="SBL Hebrew" pitchFamily="2" charset="-79"/>
              </a:rPr>
              <a:t>וַיִּקַּ֨ח</a:t>
            </a:r>
            <a:r>
              <a:rPr lang="he-IL" sz="4000" dirty="0">
                <a:latin typeface="SBL Hebrew" pitchFamily="2" charset="-79"/>
                <a:cs typeface="SBL Hebrew" pitchFamily="2" charset="-79"/>
              </a:rPr>
              <a:t> אַבְרָהָ֜ם אֶת־עֲצֵ֣י הָעֹלָ֗ה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וַיָּ֙שֶׂם֙</a:t>
            </a:r>
            <a:r>
              <a:rPr lang="he-IL" sz="4000" dirty="0">
                <a:latin typeface="SBL Hebrew" pitchFamily="2" charset="-79"/>
                <a:cs typeface="SBL Hebrew" pitchFamily="2" charset="-79"/>
              </a:rPr>
              <a:t> עַל־יִצְחָ֣ק בְּנ֔וֹ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וַיִּקַּ֣ח</a:t>
            </a:r>
            <a:r>
              <a:rPr lang="he-IL" sz="4000" dirty="0">
                <a:latin typeface="SBL Hebrew" pitchFamily="2" charset="-79"/>
                <a:cs typeface="SBL Hebrew" pitchFamily="2" charset="-79"/>
              </a:rPr>
              <a:t> בְּיָד֔וֹ אֶת־הָאֵ֖שׁ וְאֶת־הַֽמַּאֲכֶ֑לֶת </a:t>
            </a:r>
            <a:endParaRPr lang="en-US" sz="4000" dirty="0">
              <a:latin typeface="SBL Hebrew" pitchFamily="2" charset="-79"/>
              <a:cs typeface="SBL Hebrew" pitchFamily="2" charset="-79"/>
            </a:endParaRPr>
          </a:p>
          <a:p>
            <a:pPr marL="0" indent="0" algn="r" defTabSz="457200" rtl="1">
              <a:buNone/>
            </a:pPr>
            <a:r>
              <a:rPr lang="he-IL" sz="4000" dirty="0">
                <a:solidFill>
                  <a:srgbClr val="0000FF"/>
                </a:solidFill>
                <a:latin typeface="SBL Hebrew" pitchFamily="2" charset="-79"/>
                <a:cs typeface="SBL Hebrew" pitchFamily="2" charset="-79"/>
              </a:rPr>
              <a:t>וַיֵּלְכ֥וּ</a:t>
            </a:r>
            <a:r>
              <a:rPr lang="he-IL" sz="4000" dirty="0">
                <a:latin typeface="SBL Hebrew" pitchFamily="2" charset="-79"/>
                <a:cs typeface="SBL Hebrew" pitchFamily="2" charset="-79"/>
              </a:rPr>
              <a:t> שְׁנֵיהֶ֖ם יַחְדָּֽו׃ </a:t>
            </a:r>
            <a:endParaRPr lang="en-US" sz="4000" dirty="0">
              <a:latin typeface="SBL Hebrew" pitchFamily="2" charset="-79"/>
              <a:cs typeface="SBL Hebrew" pitchFamily="2" charset="-79"/>
            </a:endParaRPr>
          </a:p>
        </p:txBody>
      </p:sp>
    </p:spTree>
    <p:extLst>
      <p:ext uri="{BB962C8B-B14F-4D97-AF65-F5344CB8AC3E}">
        <p14:creationId xmlns:p14="http://schemas.microsoft.com/office/powerpoint/2010/main" val="3805071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2468</TotalTime>
  <Words>1556</Words>
  <Application>Microsoft Office PowerPoint</Application>
  <PresentationFormat>On-screen Show (4:3)</PresentationFormat>
  <Paragraphs>216</Paragraphs>
  <Slides>27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SBL Hebrew</vt:lpstr>
      <vt:lpstr>Office Theme</vt:lpstr>
      <vt:lpstr>PowerPoint Presentation</vt:lpstr>
      <vt:lpstr>Genesis 22:1</vt:lpstr>
      <vt:lpstr>Genesis 22:1</vt:lpstr>
      <vt:lpstr>Genesis 22:2</vt:lpstr>
      <vt:lpstr>Genesis 22:2</vt:lpstr>
      <vt:lpstr>Genesis 22:3</vt:lpstr>
      <vt:lpstr>Genesis 22:4</vt:lpstr>
      <vt:lpstr>Genesis 22:5</vt:lpstr>
      <vt:lpstr>Genesis 22:6</vt:lpstr>
      <vt:lpstr>Genesis 22:7</vt:lpstr>
      <vt:lpstr>Genesis 22:8</vt:lpstr>
      <vt:lpstr>Genesis 22:9</vt:lpstr>
      <vt:lpstr>Genesis 22:10</vt:lpstr>
      <vt:lpstr>Genesis 22:11</vt:lpstr>
      <vt:lpstr>Genesis 22:12</vt:lpstr>
      <vt:lpstr>Genesis 22:13</vt:lpstr>
      <vt:lpstr>Genesis 22:14</vt:lpstr>
      <vt:lpstr>Genesis 22:15</vt:lpstr>
      <vt:lpstr>Genesis 22:16</vt:lpstr>
      <vt:lpstr>Genesis 22:17</vt:lpstr>
      <vt:lpstr>Genesis 22:18</vt:lpstr>
      <vt:lpstr>Genesis 22:19</vt:lpstr>
      <vt:lpstr>Genesis 22:20</vt:lpstr>
      <vt:lpstr>Genesis 22:21</vt:lpstr>
      <vt:lpstr>Genesis 22:22</vt:lpstr>
      <vt:lpstr>Genesis 22:23</vt:lpstr>
      <vt:lpstr>Genesis 22:24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Charles Grebe</cp:lastModifiedBy>
  <cp:revision>156</cp:revision>
  <dcterms:created xsi:type="dcterms:W3CDTF">2006-08-16T00:00:00Z</dcterms:created>
  <dcterms:modified xsi:type="dcterms:W3CDTF">2019-11-14T18:58:02Z</dcterms:modified>
</cp:coreProperties>
</file>