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87" r:id="rId2"/>
    <p:sldId id="298" r:id="rId3"/>
    <p:sldId id="299" r:id="rId4"/>
    <p:sldId id="303" r:id="rId5"/>
    <p:sldId id="302" r:id="rId6"/>
    <p:sldId id="300" r:id="rId7"/>
    <p:sldId id="304" r:id="rId8"/>
    <p:sldId id="325" r:id="rId9"/>
    <p:sldId id="305" r:id="rId10"/>
    <p:sldId id="306" r:id="rId11"/>
    <p:sldId id="307" r:id="rId12"/>
    <p:sldId id="309" r:id="rId13"/>
    <p:sldId id="327" r:id="rId14"/>
    <p:sldId id="310" r:id="rId15"/>
    <p:sldId id="311" r:id="rId16"/>
    <p:sldId id="312" r:id="rId17"/>
    <p:sldId id="332" r:id="rId18"/>
    <p:sldId id="333" r:id="rId19"/>
    <p:sldId id="323" r:id="rId20"/>
    <p:sldId id="315" r:id="rId21"/>
    <p:sldId id="317" r:id="rId22"/>
    <p:sldId id="316" r:id="rId23"/>
    <p:sldId id="321" r:id="rId24"/>
    <p:sldId id="320" r:id="rId25"/>
    <p:sldId id="322" r:id="rId26"/>
    <p:sldId id="328" r:id="rId27"/>
    <p:sldId id="334" r:id="rId28"/>
    <p:sldId id="335" r:id="rId29"/>
    <p:sldId id="336" r:id="rId30"/>
    <p:sldId id="338" r:id="rId31"/>
    <p:sldId id="337" r:id="rId32"/>
    <p:sldId id="295" r:id="rId33"/>
    <p:sldId id="308" r:id="rId34"/>
    <p:sldId id="292" r:id="rId35"/>
    <p:sldId id="293" r:id="rId36"/>
    <p:sldId id="294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00FF"/>
    <a:srgbClr val="FF00FF"/>
    <a:srgbClr val="FF0066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570" autoAdjust="0"/>
  </p:normalViewPr>
  <p:slideViewPr>
    <p:cSldViewPr>
      <p:cViewPr varScale="1">
        <p:scale>
          <a:sx n="89" d="100"/>
          <a:sy n="89" d="100"/>
        </p:scale>
        <p:origin x="-108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2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610378-4DCA-47DF-8076-C529ACDFBB54}" type="datetimeFigureOut">
              <a:rPr lang="en-US" smtClean="0"/>
              <a:t>8/21/2015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8F8993-2BD4-460C-8981-073F9878E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618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F8993-2BD4-460C-8981-073F9878E88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83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My Documents\HebrewCourseBriercrestFirstYear2014\_lessons\Rocine Readings\pics\Abraham 320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825" y="279400"/>
            <a:ext cx="6356350" cy="566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85800" y="6016625"/>
            <a:ext cx="7772400" cy="8413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Genesis 22:1-19 – part C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381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800600" y="228600"/>
            <a:ext cx="4191000" cy="65532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>
                <a:latin typeface="SBL Hebrew" pitchFamily="2" charset="-79"/>
                <a:cs typeface="SBL Hebrew" pitchFamily="2" charset="-79"/>
              </a:rPr>
              <a:t>וַיָּבֹ֗אוּ אֶֽל־הַמָּקוֹם֮ אֲשֶׁ֣ר אָֽמַר־ל֣וֹ הָאֱלֹהִים֒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וַיִּ֨בֶן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שָׁ֤ם אַבְרָהָם֙ אֶת־הַמִּזְבֵּ֔חַ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וַֽיַּעֲרֹ֖ךְ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אֶת־הָעֵצִ֑ים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וַֽיַּעֲקֹד֙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אֶת־יִצְחָ֣ק בְּנ֔וֹ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וַיָּ֤שֶׂם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אֹתוֹ֙ עַל־הַמִּזְבֵּ֔חַ מִמַּ֖עַל לָעֵצִֽים׃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endParaRPr lang="he-IL" sz="2000" dirty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>
                <a:latin typeface="SBL Hebrew" pitchFamily="2" charset="-79"/>
                <a:cs typeface="SBL Hebrew" pitchFamily="2" charset="-79"/>
              </a:rPr>
              <a:t>וַיִּשְׁלַ֤ח אַבְרָהָם֙ אֶת־יָד֔וֹ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וַיִּקַּ֖ח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אֶת־הַֽמַּאֲכֶ֑לֶת לִשְׁחֹ֖ט אֶת־בְּנֽוֹ׃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endParaRPr lang="he-IL" sz="2000" dirty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>
                <a:latin typeface="SBL Hebrew" pitchFamily="2" charset="-79"/>
                <a:cs typeface="SBL Hebrew" pitchFamily="2" charset="-79"/>
              </a:rPr>
              <a:t>וַיִּקְרָ֨א אֵלָ֜יו מַלְאַ֤ךְ יְהוָה֙ מִן־הַשָּׁמַ֔יִם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וַיֹּ֖אמֶר </a:t>
            </a: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>
                <a:latin typeface="SBL Hebrew" pitchFamily="2" charset="-79"/>
                <a:cs typeface="SBL Hebrew" pitchFamily="2" charset="-79"/>
              </a:rPr>
              <a:t>	</a:t>
            </a:r>
            <a:r>
              <a:rPr lang="en-US" sz="2000" dirty="0" smtClean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אַבְרָהָ֣ם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׀ אַבְרָהָ֑ם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וַיֹּ֖אמֶר </a:t>
            </a: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en-US" sz="2000" dirty="0" smtClean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הִנֵּֽנִי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׃ 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228600"/>
            <a:ext cx="4648200" cy="65532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>
                <a:latin typeface="SBL Hebrew" pitchFamily="2" charset="-79"/>
                <a:cs typeface="SBL Hebrew" pitchFamily="2" charset="-79"/>
              </a:rPr>
              <a:t>וַיֹּ֗אמֶר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en-US" sz="2000" dirty="0" smtClean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אַל־תִּשְׁלַ֤ח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יָֽדְךָ֙ אֶל־הַנַּ֔עַר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en-US" sz="2000" dirty="0" smtClean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וְאַל־תַּ֥עַשׂ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ל֖וֹ מְא֑וּמָּה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en-US" sz="2000" dirty="0" smtClean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כִּ֣י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׀ עַתָּ֣ה יָדַ֗עְתִּי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en-US" sz="2000" dirty="0" smtClean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כִּֽי־</a:t>
            </a:r>
            <a:r>
              <a:rPr lang="he-IL" sz="2000" dirty="0" smtClean="0">
                <a:solidFill>
                  <a:srgbClr val="C00000"/>
                </a:solidFill>
                <a:latin typeface="SBL Hebrew" pitchFamily="2" charset="-79"/>
                <a:cs typeface="SBL Hebrew" pitchFamily="2" charset="-79"/>
              </a:rPr>
              <a:t>יְרֵ֤א </a:t>
            </a:r>
            <a:r>
              <a:rPr lang="he-IL" sz="2000" dirty="0">
                <a:solidFill>
                  <a:srgbClr val="C00000"/>
                </a:solidFill>
                <a:latin typeface="SBL Hebrew" pitchFamily="2" charset="-79"/>
                <a:cs typeface="SBL Hebrew" pitchFamily="2" charset="-79"/>
              </a:rPr>
              <a:t>אֱלֹהִים֙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 </a:t>
            </a:r>
            <a:r>
              <a:rPr lang="he-IL" sz="2000" dirty="0">
                <a:solidFill>
                  <a:srgbClr val="0000FF"/>
                </a:solidFill>
                <a:latin typeface="SBL Hebrew" pitchFamily="2" charset="-79"/>
                <a:cs typeface="SBL Hebrew" pitchFamily="2" charset="-79"/>
              </a:rPr>
              <a:t>אַ֔תָּה </a:t>
            </a:r>
            <a:endParaRPr lang="he-IL" sz="2000" dirty="0" smtClean="0">
              <a:solidFill>
                <a:srgbClr val="0000FF"/>
              </a:solidFill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>
                <a:latin typeface="SBL Hebrew" pitchFamily="2" charset="-79"/>
                <a:cs typeface="SBL Hebrew" pitchFamily="2" charset="-79"/>
              </a:rPr>
              <a:t>	</a:t>
            </a:r>
            <a:r>
              <a:rPr lang="en-US" sz="2000" dirty="0" smtClean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וְלֹ֥א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חָשַׂ֛כְתָּ אֶת־בִּנְךָ֥ אֶת־יְחִידְךָ֖ מִמֶּֽנִּי׃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endParaRPr lang="he-IL" sz="2000" dirty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>
                <a:latin typeface="SBL Hebrew" pitchFamily="2" charset="-79"/>
                <a:cs typeface="SBL Hebrew" pitchFamily="2" charset="-79"/>
              </a:rPr>
              <a:t>וַיִּשָּׂ֨א אַבְרָהָ֜ם אֶת־עֵינָ֗יו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וַיַּרְא֙ </a:t>
            </a: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en-US" sz="2000" dirty="0" smtClean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וְהִנֵּה־אַ֔יִל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אַחַ֕ר נֶאֱחַ֥ז בַּסְּבַ֖ךְ בְּקַרְנָ֑יו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וַיֵּ֤לֶךְ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אַבְרָהָם֙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וַיִּקַּ֣ח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אֶת־הָאַ֔יִל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וַיַּעֲלֵ֥הוּ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לְעֹלָ֖ה תַּ֥חַת בְּנֽוֹ׃ </a:t>
            </a:r>
            <a:endParaRPr lang="en-US" sz="2000" dirty="0">
              <a:latin typeface="SBL Hebrew" pitchFamily="2" charset="-79"/>
              <a:cs typeface="SBL Hebrew" pitchFamily="2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-1"/>
            <a:ext cx="11897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Genesis 22:9-13</a:t>
            </a:r>
            <a:endParaRPr lang="en-US" sz="1200" dirty="0"/>
          </a:p>
        </p:txBody>
      </p:sp>
      <p:sp>
        <p:nvSpPr>
          <p:cNvPr id="18" name="Rectangle 17"/>
          <p:cNvSpPr/>
          <p:nvPr/>
        </p:nvSpPr>
        <p:spPr>
          <a:xfrm>
            <a:off x="76200" y="780871"/>
            <a:ext cx="1981199" cy="120032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/>
              <a:t>Is the word order in this </a:t>
            </a:r>
            <a:r>
              <a:rPr lang="en-US" dirty="0" err="1" smtClean="0"/>
              <a:t>verbless</a:t>
            </a:r>
            <a:r>
              <a:rPr lang="en-US" dirty="0" smtClean="0"/>
              <a:t> clause marked or unmarked?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2057399" y="1887378"/>
            <a:ext cx="2667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324099" y="1383054"/>
            <a:ext cx="457199" cy="2769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rgbClr val="0000FF"/>
                </a:solidFill>
              </a:rPr>
              <a:t>Subj</a:t>
            </a:r>
          </a:p>
        </p:txBody>
      </p:sp>
      <p:sp>
        <p:nvSpPr>
          <p:cNvPr id="8" name="Rectangle 7"/>
          <p:cNvSpPr/>
          <p:nvPr/>
        </p:nvSpPr>
        <p:spPr>
          <a:xfrm>
            <a:off x="2895600" y="1383054"/>
            <a:ext cx="914400" cy="2769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rgbClr val="C00000"/>
                </a:solidFill>
              </a:rPr>
              <a:t>Predicate</a:t>
            </a:r>
          </a:p>
        </p:txBody>
      </p:sp>
      <p:sp>
        <p:nvSpPr>
          <p:cNvPr id="9" name="Rectangle 8"/>
          <p:cNvSpPr/>
          <p:nvPr/>
        </p:nvSpPr>
        <p:spPr>
          <a:xfrm>
            <a:off x="76200" y="2743200"/>
            <a:ext cx="7772400" cy="1785104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dirty="0" err="1" smtClean="0"/>
              <a:t>Rocine</a:t>
            </a:r>
            <a:r>
              <a:rPr lang="en-US" dirty="0" smtClean="0"/>
              <a:t> 2.7c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RULE</a:t>
            </a:r>
            <a:r>
              <a:rPr lang="en-US" dirty="0"/>
              <a:t>: </a:t>
            </a:r>
            <a:r>
              <a:rPr lang="en-US" b="1" dirty="0"/>
              <a:t>Standard word order for a </a:t>
            </a:r>
            <a:r>
              <a:rPr lang="en-US" b="1" dirty="0" err="1"/>
              <a:t>verbless</a:t>
            </a:r>
            <a:r>
              <a:rPr lang="en-US" b="1" dirty="0"/>
              <a:t> clause is S-P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 smtClean="0"/>
              <a:t>Any </a:t>
            </a:r>
            <a:r>
              <a:rPr lang="en-US" dirty="0"/>
              <a:t>deviation from this standard word order will move some element to the first position in the clause, thereby creating a focus on the “fronted” element</a:t>
            </a:r>
            <a:r>
              <a:rPr lang="en-US" dirty="0" smtClean="0"/>
              <a:t>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A subject pronoun is always the subject.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9721304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800600" y="228600"/>
            <a:ext cx="4191000" cy="65532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>
                <a:latin typeface="SBL Hebrew" pitchFamily="2" charset="-79"/>
                <a:cs typeface="SBL Hebrew" pitchFamily="2" charset="-79"/>
              </a:rPr>
              <a:t>וַיָּבֹ֗אוּ אֶֽל־הַמָּקוֹם֮ אֲשֶׁ֣ר אָֽמַר־ל֣וֹ הָאֱלֹהִים֒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וַיִּ֨בֶן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שָׁ֤ם אַבְרָהָם֙ אֶת־הַמִּזְבֵּ֔חַ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וַֽיַּעֲרֹ֖ךְ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אֶת־הָעֵצִ֑ים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וַֽיַּעֲקֹד֙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אֶת־יִצְחָ֣ק בְּנ֔וֹ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וַיָּ֤שֶׂם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אֹתוֹ֙ עַל־הַמִּזְבֵּ֔חַ מִמַּ֖עַל לָעֵצִֽים׃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endParaRPr lang="he-IL" sz="2000" dirty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>
                <a:latin typeface="SBL Hebrew" pitchFamily="2" charset="-79"/>
                <a:cs typeface="SBL Hebrew" pitchFamily="2" charset="-79"/>
              </a:rPr>
              <a:t>וַיִּשְׁלַ֤ח אַבְרָהָם֙ אֶת־יָד֔וֹ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וַיִּקַּ֖ח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אֶת־הַֽמַּאֲכֶ֑לֶת לִשְׁחֹ֖ט אֶת־בְּנֽוֹ׃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endParaRPr lang="he-IL" sz="2000" dirty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>
                <a:latin typeface="SBL Hebrew" pitchFamily="2" charset="-79"/>
                <a:cs typeface="SBL Hebrew" pitchFamily="2" charset="-79"/>
              </a:rPr>
              <a:t>וַיִּקְרָ֨א אֵלָ֜יו מַלְאַ֤ךְ יְהוָה֙ מִן־הַשָּׁמַ֔יִם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וַיֹּ֖אמֶר </a:t>
            </a: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>
                <a:latin typeface="SBL Hebrew" pitchFamily="2" charset="-79"/>
                <a:cs typeface="SBL Hebrew" pitchFamily="2" charset="-79"/>
              </a:rPr>
              <a:t>	</a:t>
            </a:r>
            <a:r>
              <a:rPr lang="en-US" sz="2000" dirty="0" smtClean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אַבְרָהָ֣ם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׀ אַבְרָהָ֑ם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וַיֹּ֖אמֶר </a:t>
            </a: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en-US" sz="2000" dirty="0" smtClean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הִנֵּֽנִי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׃ 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228600"/>
            <a:ext cx="4648200" cy="65532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>
                <a:latin typeface="SBL Hebrew" pitchFamily="2" charset="-79"/>
                <a:cs typeface="SBL Hebrew" pitchFamily="2" charset="-79"/>
              </a:rPr>
              <a:t>וַיֹּ֗אמֶר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en-US" sz="2000" dirty="0" smtClean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אַל־תִּשְׁלַ֤ח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יָֽדְךָ֙ אֶל־הַנַּ֔עַר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en-US" sz="2000" dirty="0" smtClean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וְאַל־תַּ֥עַשׂ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ל֖וֹ מְא֑וּמָּה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en-US" sz="2000" dirty="0" smtClean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כִּ֣י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׀ עַתָּ֣ה יָדַ֗עְתִּי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en-US" sz="2000" dirty="0" smtClean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כִּֽי־</a:t>
            </a:r>
            <a:r>
              <a:rPr lang="he-IL" sz="2000" dirty="0" smtClean="0">
                <a:solidFill>
                  <a:srgbClr val="C00000"/>
                </a:solidFill>
                <a:latin typeface="SBL Hebrew" pitchFamily="2" charset="-79"/>
                <a:cs typeface="SBL Hebrew" pitchFamily="2" charset="-79"/>
              </a:rPr>
              <a:t>יְרֵ֤א </a:t>
            </a:r>
            <a:r>
              <a:rPr lang="he-IL" sz="2000" dirty="0">
                <a:solidFill>
                  <a:srgbClr val="C00000"/>
                </a:solidFill>
                <a:latin typeface="SBL Hebrew" pitchFamily="2" charset="-79"/>
                <a:cs typeface="SBL Hebrew" pitchFamily="2" charset="-79"/>
              </a:rPr>
              <a:t>אֱלֹהִים֙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 </a:t>
            </a:r>
            <a:r>
              <a:rPr lang="he-IL" sz="2000" dirty="0">
                <a:solidFill>
                  <a:srgbClr val="0000FF"/>
                </a:solidFill>
                <a:latin typeface="SBL Hebrew" pitchFamily="2" charset="-79"/>
                <a:cs typeface="SBL Hebrew" pitchFamily="2" charset="-79"/>
              </a:rPr>
              <a:t>אַ֔תָּה </a:t>
            </a:r>
            <a:endParaRPr lang="he-IL" sz="2000" dirty="0" smtClean="0">
              <a:solidFill>
                <a:srgbClr val="0000FF"/>
              </a:solidFill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>
                <a:latin typeface="SBL Hebrew" pitchFamily="2" charset="-79"/>
                <a:cs typeface="SBL Hebrew" pitchFamily="2" charset="-79"/>
              </a:rPr>
              <a:t>	</a:t>
            </a:r>
            <a:r>
              <a:rPr lang="en-US" sz="2000" dirty="0" smtClean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וְלֹ֥א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חָשַׂ֛כְתָּ אֶת־בִּנְךָ֥ אֶת־יְחִידְךָ֖ מִמֶּֽנִּי׃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endParaRPr lang="he-IL" sz="2000" dirty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>
                <a:latin typeface="SBL Hebrew" pitchFamily="2" charset="-79"/>
                <a:cs typeface="SBL Hebrew" pitchFamily="2" charset="-79"/>
              </a:rPr>
              <a:t>וַיִּשָּׂ֨א אַבְרָהָ֜ם אֶת־עֵינָ֗יו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וַיַּרְא֙ </a:t>
            </a: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en-US" sz="2000" dirty="0" smtClean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וְהִנֵּה־אַ֔יִל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אַחַ֕ר נֶאֱחַ֥ז בַּסְּבַ֖ךְ בְּקַרְנָ֑יו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וַיֵּ֤לֶךְ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אַבְרָהָם֙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וַיִּקַּ֣ח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אֶת־הָאַ֔יִל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וַיַּעֲלֵ֥הוּ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לְעֹלָ֖ה תַּ֥חַת בְּנֽוֹ׃ </a:t>
            </a:r>
            <a:endParaRPr lang="en-US" sz="2000" dirty="0">
              <a:latin typeface="SBL Hebrew" pitchFamily="2" charset="-79"/>
              <a:cs typeface="SBL Hebrew" pitchFamily="2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-1"/>
            <a:ext cx="11897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Genesis 22:9-13</a:t>
            </a:r>
            <a:endParaRPr lang="en-US" sz="1200" dirty="0"/>
          </a:p>
        </p:txBody>
      </p:sp>
      <p:sp>
        <p:nvSpPr>
          <p:cNvPr id="18" name="Rectangle 17"/>
          <p:cNvSpPr/>
          <p:nvPr/>
        </p:nvSpPr>
        <p:spPr>
          <a:xfrm>
            <a:off x="76200" y="780871"/>
            <a:ext cx="1981199" cy="120032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/>
              <a:t>Is the word order in this </a:t>
            </a:r>
            <a:r>
              <a:rPr lang="en-US" dirty="0" err="1" smtClean="0"/>
              <a:t>verbless</a:t>
            </a:r>
            <a:r>
              <a:rPr lang="en-US" dirty="0" smtClean="0"/>
              <a:t> clause marked or unmarked?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2057399" y="1887378"/>
            <a:ext cx="2667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324099" y="1383054"/>
            <a:ext cx="457199" cy="2769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rgbClr val="0000FF"/>
                </a:solidFill>
              </a:rPr>
              <a:t>Subj</a:t>
            </a:r>
          </a:p>
        </p:txBody>
      </p:sp>
      <p:sp>
        <p:nvSpPr>
          <p:cNvPr id="8" name="Rectangle 7"/>
          <p:cNvSpPr/>
          <p:nvPr/>
        </p:nvSpPr>
        <p:spPr>
          <a:xfrm>
            <a:off x="2895600" y="1383054"/>
            <a:ext cx="914400" cy="2769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rgbClr val="C00000"/>
                </a:solidFill>
              </a:rPr>
              <a:t>Predicate</a:t>
            </a:r>
          </a:p>
        </p:txBody>
      </p:sp>
      <p:sp>
        <p:nvSpPr>
          <p:cNvPr id="9" name="Rectangle 8"/>
          <p:cNvSpPr/>
          <p:nvPr/>
        </p:nvSpPr>
        <p:spPr>
          <a:xfrm>
            <a:off x="76200" y="2743200"/>
            <a:ext cx="7772400" cy="1785104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dirty="0" err="1" smtClean="0"/>
              <a:t>Rocine</a:t>
            </a:r>
            <a:r>
              <a:rPr lang="en-US" dirty="0" smtClean="0"/>
              <a:t> 2.7c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RULE</a:t>
            </a:r>
            <a:r>
              <a:rPr lang="en-US" dirty="0"/>
              <a:t>: </a:t>
            </a:r>
            <a:r>
              <a:rPr lang="en-US" b="1" dirty="0"/>
              <a:t>Standard word order for a </a:t>
            </a:r>
            <a:r>
              <a:rPr lang="en-US" b="1" dirty="0" err="1"/>
              <a:t>verbless</a:t>
            </a:r>
            <a:r>
              <a:rPr lang="en-US" b="1" dirty="0"/>
              <a:t> clause is S-P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 smtClean="0"/>
              <a:t>Any </a:t>
            </a:r>
            <a:r>
              <a:rPr lang="en-US" dirty="0"/>
              <a:t>deviation from this standard word order will move some element to the first position in the clause, thereby creating a focus on the “fronted” element</a:t>
            </a:r>
            <a:r>
              <a:rPr lang="en-US" dirty="0" smtClean="0"/>
              <a:t>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A subject pronoun is always the subject.</a:t>
            </a:r>
            <a:endParaRPr lang="en-US" b="1" dirty="0" smtClean="0"/>
          </a:p>
        </p:txBody>
      </p:sp>
      <p:sp>
        <p:nvSpPr>
          <p:cNvPr id="10" name="Rectangle 9"/>
          <p:cNvSpPr/>
          <p:nvPr/>
        </p:nvSpPr>
        <p:spPr>
          <a:xfrm>
            <a:off x="76200" y="5410200"/>
            <a:ext cx="5105400" cy="123110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dirty="0" smtClean="0"/>
              <a:t>Default word order in Biblical Hebrew.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 smtClean="0"/>
              <a:t>Verb – Subject (Most verb forms)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 smtClean="0"/>
              <a:t>Subject – Verb (Participles, </a:t>
            </a:r>
            <a:r>
              <a:rPr lang="en-US" b="1" dirty="0" err="1" smtClean="0"/>
              <a:t>Verbless</a:t>
            </a:r>
            <a:r>
              <a:rPr lang="en-US" b="1" dirty="0" smtClean="0"/>
              <a:t> clauses)</a:t>
            </a:r>
          </a:p>
        </p:txBody>
      </p:sp>
    </p:spTree>
    <p:extLst>
      <p:ext uri="{BB962C8B-B14F-4D97-AF65-F5344CB8AC3E}">
        <p14:creationId xmlns:p14="http://schemas.microsoft.com/office/powerpoint/2010/main" val="23880442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800600" y="228600"/>
            <a:ext cx="4191000" cy="65532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>
                <a:latin typeface="SBL Hebrew" pitchFamily="2" charset="-79"/>
                <a:cs typeface="SBL Hebrew" pitchFamily="2" charset="-79"/>
              </a:rPr>
              <a:t>וַיָּבֹ֗אוּ אֶֽל־הַמָּקוֹם֮ אֲשֶׁ֣ר אָֽמַר־ל֣וֹ הָאֱלֹהִים֒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וַיִּ֨בֶן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שָׁ֤ם אַבְרָהָם֙ אֶת־הַמִּזְבֵּ֔חַ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וַֽיַּעֲרֹ֖ךְ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אֶת־הָעֵצִ֑ים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וַֽיַּעֲקֹד֙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אֶת־יִצְחָ֣ק בְּנ֔וֹ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וַיָּ֤שֶׂם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אֹתוֹ֙ עַל־הַמִּזְבֵּ֔חַ מִמַּ֖עַל לָעֵצִֽים׃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endParaRPr lang="he-IL" sz="2000" dirty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>
                <a:latin typeface="SBL Hebrew" pitchFamily="2" charset="-79"/>
                <a:cs typeface="SBL Hebrew" pitchFamily="2" charset="-79"/>
              </a:rPr>
              <a:t>וַיִּשְׁלַ֤ח אַבְרָהָם֙ אֶת־יָד֔וֹ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וַיִּקַּ֖ח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אֶת־הַֽמַּאֲכֶ֑לֶת לִשְׁחֹ֖ט אֶת־בְּנֽוֹ׃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endParaRPr lang="he-IL" sz="2000" dirty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>
                <a:latin typeface="SBL Hebrew" pitchFamily="2" charset="-79"/>
                <a:cs typeface="SBL Hebrew" pitchFamily="2" charset="-79"/>
              </a:rPr>
              <a:t>וַיִּקְרָ֨א אֵלָ֜יו מַלְאַ֤ךְ יְהוָה֙ מִן־הַשָּׁמַ֔יִם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וַיֹּ֖אמֶר </a:t>
            </a: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>
                <a:latin typeface="SBL Hebrew" pitchFamily="2" charset="-79"/>
                <a:cs typeface="SBL Hebrew" pitchFamily="2" charset="-79"/>
              </a:rPr>
              <a:t>	</a:t>
            </a:r>
            <a:r>
              <a:rPr lang="en-US" sz="2000" dirty="0" smtClean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אַבְרָהָ֣ם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׀ אַבְרָהָ֑ם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וַיֹּ֖אמֶר </a:t>
            </a: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en-US" sz="2000" dirty="0" smtClean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הִנֵּֽנִי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׃ 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228600"/>
            <a:ext cx="4648200" cy="65532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>
                <a:latin typeface="SBL Hebrew" pitchFamily="2" charset="-79"/>
                <a:cs typeface="SBL Hebrew" pitchFamily="2" charset="-79"/>
              </a:rPr>
              <a:t>וַיֹּ֗אמֶר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en-US" sz="2000" dirty="0" smtClean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אַל־תִּשְׁלַ֤ח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יָֽדְךָ֙ אֶל־הַנַּ֔עַר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en-US" sz="2000" dirty="0" smtClean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וְאַל־תַּ֥עַשׂ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ל֖וֹ מְא֑וּמָּה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en-US" sz="2000" dirty="0" smtClean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כִּ֣י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׀ עַתָּ֣ה יָדַ֗עְתִּי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en-US" sz="2000" dirty="0" smtClean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כִּֽי־יְרֵ֤א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אֱלֹהִים֙ אַ֔תָּה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>
                <a:latin typeface="SBL Hebrew" pitchFamily="2" charset="-79"/>
                <a:cs typeface="SBL Hebrew" pitchFamily="2" charset="-79"/>
              </a:rPr>
              <a:t>	</a:t>
            </a:r>
            <a:r>
              <a:rPr lang="en-US" sz="2000" dirty="0" smtClean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וְלֹ֥א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חָשַׂ֛כְתָּ אֶת־בִּנְךָ֥ אֶת־יְחִידְךָ֖ מִמֶּֽנִּי׃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endParaRPr lang="he-IL" sz="2000" dirty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>
                <a:solidFill>
                  <a:srgbClr val="0000FF"/>
                </a:solidFill>
                <a:latin typeface="SBL Hebrew" pitchFamily="2" charset="-79"/>
                <a:cs typeface="SBL Hebrew" pitchFamily="2" charset="-79"/>
              </a:rPr>
              <a:t>וַיִּשָּׂ֨א אַבְרָהָ֜ם אֶת־עֵינָ֗יו </a:t>
            </a:r>
            <a:endParaRPr lang="he-IL" sz="2000" dirty="0" smtClean="0">
              <a:solidFill>
                <a:srgbClr val="0000FF"/>
              </a:solidFill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 smtClean="0">
                <a:solidFill>
                  <a:srgbClr val="0000FF"/>
                </a:solidFill>
                <a:latin typeface="SBL Hebrew" pitchFamily="2" charset="-79"/>
                <a:cs typeface="SBL Hebrew" pitchFamily="2" charset="-79"/>
              </a:rPr>
              <a:t>וַיַּרְא֙ </a:t>
            </a: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en-US" sz="2000" dirty="0" smtClean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וְהִנֵּה־אַ֔יִל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אַחַ֕ר נֶאֱחַ֥ז בַּסְּבַ֖ךְ בְּקַרְנָ֑יו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וַיֵּ֤לֶךְ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אַבְרָהָם֙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וַיִּקַּ֣ח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אֶת־הָאַ֔יִל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וַיַּעֲלֵ֥הוּ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לְעֹלָ֖ה תַּ֥חַת בְּנֽוֹ׃ </a:t>
            </a:r>
            <a:endParaRPr lang="en-US" sz="2000" dirty="0">
              <a:latin typeface="SBL Hebrew" pitchFamily="2" charset="-79"/>
              <a:cs typeface="SBL Hebrew" pitchFamily="2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-1"/>
            <a:ext cx="11897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Genesis 22:9-13</a:t>
            </a:r>
            <a:endParaRPr lang="en-US" sz="1200" dirty="0"/>
          </a:p>
        </p:txBody>
      </p:sp>
      <p:sp>
        <p:nvSpPr>
          <p:cNvPr id="3" name="Rectangle 2"/>
          <p:cNvSpPr/>
          <p:nvPr/>
        </p:nvSpPr>
        <p:spPr>
          <a:xfrm>
            <a:off x="152400" y="5257800"/>
            <a:ext cx="2438400" cy="132343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defTabSz="457200"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en-US" dirty="0" smtClean="0"/>
              <a:t>Verse 4</a:t>
            </a:r>
            <a:endParaRPr lang="en-US" dirty="0"/>
          </a:p>
          <a:p>
            <a:pPr algn="r" defTabSz="457200" rtl="1"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>
                <a:latin typeface="SBL Hebrew" pitchFamily="2" charset="-79"/>
                <a:cs typeface="SBL Hebrew" pitchFamily="2" charset="-79"/>
              </a:rPr>
              <a:t>	בַּיּ֣וֹם הַשְּׁלִישִׁ֗י </a:t>
            </a:r>
          </a:p>
          <a:p>
            <a:pPr algn="r" defTabSz="457200" rtl="1"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>
                <a:solidFill>
                  <a:srgbClr val="0000FF"/>
                </a:solidFill>
                <a:latin typeface="SBL Hebrew" pitchFamily="2" charset="-79"/>
                <a:cs typeface="SBL Hebrew" pitchFamily="2" charset="-79"/>
              </a:rPr>
              <a:t>וַיִּשָּׂ֨א אַבְרָהָ֧ם אֶת־עֵינָ֛יו </a:t>
            </a:r>
          </a:p>
          <a:p>
            <a:pPr algn="r" defTabSz="457200" rtl="1"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>
                <a:solidFill>
                  <a:srgbClr val="0000FF"/>
                </a:solidFill>
                <a:latin typeface="SBL Hebrew" pitchFamily="2" charset="-79"/>
                <a:cs typeface="SBL Hebrew" pitchFamily="2" charset="-79"/>
              </a:rPr>
              <a:t>וַיַּ֥רְא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אֶת־הַמָּק֖וֹם מֵרָחֹֽק׃ </a:t>
            </a:r>
          </a:p>
        </p:txBody>
      </p:sp>
      <p:sp>
        <p:nvSpPr>
          <p:cNvPr id="6" name="Rectangle 5"/>
          <p:cNvSpPr/>
          <p:nvPr/>
        </p:nvSpPr>
        <p:spPr>
          <a:xfrm>
            <a:off x="152400" y="2819400"/>
            <a:ext cx="2286000" cy="64633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l" defTabSz="457200"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en-US" dirty="0"/>
              <a:t>Note the parallelism with verse 4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8333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57616" y="1981200"/>
            <a:ext cx="462876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CA" sz="4000" dirty="0" smtClean="0"/>
              <a:t>Narrative Perspective</a:t>
            </a:r>
          </a:p>
          <a:p>
            <a:pPr algn="ctr"/>
            <a:r>
              <a:rPr lang="en-US" sz="4000" dirty="0" smtClean="0"/>
              <a:t>(or focalization)</a:t>
            </a:r>
            <a:endParaRPr lang="en-CA" sz="4000" dirty="0"/>
          </a:p>
        </p:txBody>
      </p:sp>
    </p:spTree>
    <p:extLst>
      <p:ext uri="{BB962C8B-B14F-4D97-AF65-F5344CB8AC3E}">
        <p14:creationId xmlns:p14="http://schemas.microsoft.com/office/powerpoint/2010/main" val="19963599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800600" y="228600"/>
            <a:ext cx="4191000" cy="65532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>
                <a:latin typeface="SBL Hebrew" pitchFamily="2" charset="-79"/>
                <a:cs typeface="SBL Hebrew" pitchFamily="2" charset="-79"/>
              </a:rPr>
              <a:t>וַיָּבֹ֗אוּ אֶֽל־הַמָּקוֹם֮ אֲשֶׁ֣ר אָֽמַר־ל֣וֹ הָאֱלֹהִים֒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וַיִּ֨בֶן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שָׁ֤ם אַבְרָהָם֙ אֶת־הַמִּזְבֵּ֔חַ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וַֽיַּעֲרֹ֖ךְ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אֶת־הָעֵצִ֑ים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וַֽיַּעֲקֹד֙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אֶת־יִצְחָ֣ק בְּנ֔וֹ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וַיָּ֤שֶׂם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אֹתוֹ֙ עַל־הַמִּזְבֵּ֔חַ מִמַּ֖עַל לָעֵצִֽים׃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endParaRPr lang="he-IL" sz="2000" dirty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>
                <a:latin typeface="SBL Hebrew" pitchFamily="2" charset="-79"/>
                <a:cs typeface="SBL Hebrew" pitchFamily="2" charset="-79"/>
              </a:rPr>
              <a:t>וַיִּשְׁלַ֤ח אַבְרָהָם֙ אֶת־יָד֔וֹ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וַיִּקַּ֖ח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אֶת־הַֽמַּאֲכֶ֑לֶת לִשְׁחֹ֖ט אֶת־בְּנֽוֹ׃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endParaRPr lang="he-IL" sz="2000" dirty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>
                <a:latin typeface="SBL Hebrew" pitchFamily="2" charset="-79"/>
                <a:cs typeface="SBL Hebrew" pitchFamily="2" charset="-79"/>
              </a:rPr>
              <a:t>וַיִּקְרָ֨א אֵלָ֜יו מַלְאַ֤ךְ יְהוָה֙ מִן־הַשָּׁמַ֔יִם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וַיֹּ֖אמֶר </a:t>
            </a: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>
                <a:latin typeface="SBL Hebrew" pitchFamily="2" charset="-79"/>
                <a:cs typeface="SBL Hebrew" pitchFamily="2" charset="-79"/>
              </a:rPr>
              <a:t>	</a:t>
            </a:r>
            <a:r>
              <a:rPr lang="en-US" sz="2000" dirty="0" smtClean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אַבְרָהָ֣ם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׀ אַבְרָהָ֑ם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וַיֹּ֖אמֶר </a:t>
            </a: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en-US" sz="2000" dirty="0" smtClean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הִנֵּֽנִי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׃ 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228600"/>
            <a:ext cx="4648200" cy="65532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>
                <a:latin typeface="SBL Hebrew" pitchFamily="2" charset="-79"/>
                <a:cs typeface="SBL Hebrew" pitchFamily="2" charset="-79"/>
              </a:rPr>
              <a:t>וַיֹּ֗אמֶר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en-US" sz="2000" dirty="0" smtClean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אַל־תִּשְׁלַ֤ח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יָֽדְךָ֙ אֶל־הַנַּ֔עַר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en-US" sz="2000" dirty="0" smtClean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וְאַל־תַּ֥עַשׂ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ל֖וֹ מְא֑וּמָּה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en-US" sz="2000" dirty="0" smtClean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כִּ֣י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׀ עַתָּ֣ה יָדַ֗עְתִּי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en-US" sz="2000" dirty="0" smtClean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כִּֽי־יְרֵ֤א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אֱלֹהִים֙ אַ֔תָּה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>
                <a:latin typeface="SBL Hebrew" pitchFamily="2" charset="-79"/>
                <a:cs typeface="SBL Hebrew" pitchFamily="2" charset="-79"/>
              </a:rPr>
              <a:t>	</a:t>
            </a:r>
            <a:r>
              <a:rPr lang="en-US" sz="2000" dirty="0" smtClean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וְלֹ֥א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חָשַׂ֛כְתָּ אֶת־בִּנְךָ֥ אֶת־יְחִידְךָ֖ מִמֶּֽנִּי׃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endParaRPr lang="he-IL" sz="2000" dirty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>
                <a:latin typeface="SBL Hebrew" pitchFamily="2" charset="-79"/>
                <a:cs typeface="SBL Hebrew" pitchFamily="2" charset="-79"/>
              </a:rPr>
              <a:t>וַיִּשָּׂ֨א אַבְרָהָ֜ם אֶת־עֵינָ֗יו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וַיַּרְא֙ </a:t>
            </a: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en-US" sz="2000" dirty="0" smtClean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וְ</a:t>
            </a:r>
            <a:r>
              <a:rPr lang="he-IL" sz="2000" dirty="0" smtClean="0">
                <a:solidFill>
                  <a:srgbClr val="FF0000"/>
                </a:solidFill>
                <a:latin typeface="SBL Hebrew" pitchFamily="2" charset="-79"/>
                <a:cs typeface="SBL Hebrew" pitchFamily="2" charset="-79"/>
              </a:rPr>
              <a:t>הִנֵּה</a:t>
            </a: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־אַ֔יִל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אַחַ֕ר נֶאֱחַ֥ז בַּסְּבַ֖ךְ בְּקַרְנָ֑יו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וַיֵּ֤לֶךְ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אַבְרָהָם֙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וַיִּקַּ֣ח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אֶת־הָאַ֔יִל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וַיַּעֲלֵ֥הוּ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לְעֹלָ֖ה תַּ֥חַת בְּנֽוֹ׃ </a:t>
            </a:r>
            <a:endParaRPr lang="en-US" sz="2000" dirty="0">
              <a:latin typeface="SBL Hebrew" pitchFamily="2" charset="-79"/>
              <a:cs typeface="SBL Hebrew" pitchFamily="2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-1"/>
            <a:ext cx="11897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Genesis 22:9-13</a:t>
            </a:r>
            <a:endParaRPr lang="en-US" sz="1200" dirty="0"/>
          </a:p>
        </p:txBody>
      </p:sp>
      <p:sp>
        <p:nvSpPr>
          <p:cNvPr id="6" name="Rectangle 5"/>
          <p:cNvSpPr/>
          <p:nvPr/>
        </p:nvSpPr>
        <p:spPr>
          <a:xfrm>
            <a:off x="27562" y="3135868"/>
            <a:ext cx="2410838" cy="40011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l" defTabSz="457200"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en-US" dirty="0" smtClean="0"/>
              <a:t>Who is saying this </a:t>
            </a:r>
            <a:r>
              <a:rPr lang="he-IL" sz="2000" dirty="0" smtClean="0">
                <a:solidFill>
                  <a:srgbClr val="FF0000"/>
                </a:solidFill>
                <a:latin typeface="SBL Hebrew" panose="02000000000000000000" pitchFamily="2" charset="-79"/>
                <a:cs typeface="SBL Hebrew" panose="02000000000000000000" pitchFamily="2" charset="-79"/>
              </a:rPr>
              <a:t>הִנֵּה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7" name="Freeform 6"/>
          <p:cNvSpPr/>
          <p:nvPr/>
        </p:nvSpPr>
        <p:spPr>
          <a:xfrm>
            <a:off x="2438401" y="3320423"/>
            <a:ext cx="1371600" cy="259356"/>
          </a:xfrm>
          <a:custGeom>
            <a:avLst/>
            <a:gdLst>
              <a:gd name="connsiteX0" fmla="*/ 0 w 1361873"/>
              <a:gd name="connsiteY0" fmla="*/ 16164 h 259356"/>
              <a:gd name="connsiteX1" fmla="*/ 1118681 w 1361873"/>
              <a:gd name="connsiteY1" fmla="*/ 25892 h 259356"/>
              <a:gd name="connsiteX2" fmla="*/ 1361873 w 1361873"/>
              <a:gd name="connsiteY2" fmla="*/ 259356 h 259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61873" h="259356">
                <a:moveTo>
                  <a:pt x="0" y="16164"/>
                </a:moveTo>
                <a:cubicBezTo>
                  <a:pt x="445851" y="762"/>
                  <a:pt x="891702" y="-14640"/>
                  <a:pt x="1118681" y="25892"/>
                </a:cubicBezTo>
                <a:cubicBezTo>
                  <a:pt x="1345660" y="66424"/>
                  <a:pt x="1353766" y="162890"/>
                  <a:pt x="1361873" y="259356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534273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800600" y="228600"/>
            <a:ext cx="4191000" cy="65532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>
                <a:latin typeface="SBL Hebrew" pitchFamily="2" charset="-79"/>
                <a:cs typeface="SBL Hebrew" pitchFamily="2" charset="-79"/>
              </a:rPr>
              <a:t>וַיָּבֹ֗אוּ אֶֽל־הַמָּקוֹם֮ אֲשֶׁ֣ר אָֽמַר־ל֣וֹ הָאֱלֹהִים֒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וַיִּ֨בֶן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שָׁ֤ם אַבְרָהָם֙ אֶת־הַמִּזְבֵּ֔חַ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וַֽיַּעֲרֹ֖ךְ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אֶת־הָעֵצִ֑ים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וַֽיַּעֲקֹד֙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אֶת־יִצְחָ֣ק בְּנ֔וֹ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וַיָּ֤שֶׂם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אֹתוֹ֙ עַל־הַמִּזְבֵּ֔חַ מִמַּ֖עַל לָעֵצִֽים׃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endParaRPr lang="he-IL" sz="2000" dirty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>
                <a:latin typeface="SBL Hebrew" pitchFamily="2" charset="-79"/>
                <a:cs typeface="SBL Hebrew" pitchFamily="2" charset="-79"/>
              </a:rPr>
              <a:t>וַיִּשְׁלַ֤ח אַבְרָהָם֙ אֶת־יָד֔וֹ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וַיִּקַּ֖ח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אֶת־הַֽמַּאֲכֶ֑לֶת לִשְׁחֹ֖ט אֶת־בְּנֽוֹ׃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endParaRPr lang="he-IL" sz="2000" dirty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>
                <a:latin typeface="SBL Hebrew" pitchFamily="2" charset="-79"/>
                <a:cs typeface="SBL Hebrew" pitchFamily="2" charset="-79"/>
              </a:rPr>
              <a:t>וַיִּקְרָ֨א אֵלָ֜יו מַלְאַ֤ךְ יְהוָה֙ מִן־הַשָּׁמַ֔יִם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וַיֹּ֖אמֶר </a:t>
            </a: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>
                <a:latin typeface="SBL Hebrew" pitchFamily="2" charset="-79"/>
                <a:cs typeface="SBL Hebrew" pitchFamily="2" charset="-79"/>
              </a:rPr>
              <a:t>	</a:t>
            </a:r>
            <a:r>
              <a:rPr lang="en-US" sz="2000" dirty="0" smtClean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אַבְרָהָ֣ם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׀ אַבְרָהָ֑ם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וַיֹּ֖אמֶר </a:t>
            </a: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en-US" sz="2000" dirty="0" smtClean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הִנֵּֽנִי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׃ 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228600"/>
            <a:ext cx="4648200" cy="65532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>
                <a:latin typeface="SBL Hebrew" pitchFamily="2" charset="-79"/>
                <a:cs typeface="SBL Hebrew" pitchFamily="2" charset="-79"/>
              </a:rPr>
              <a:t>וַיֹּ֗אמֶר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en-US" sz="2000" dirty="0" smtClean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אַל־תִּשְׁלַ֤ח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יָֽדְךָ֙ אֶל־הַנַּ֔עַר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en-US" sz="2000" dirty="0" smtClean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וְאַל־תַּ֥עַשׂ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ל֖וֹ מְא֑וּמָּה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en-US" sz="2000" dirty="0" smtClean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כִּ֣י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׀ עַתָּ֣ה יָדַ֗עְתִּי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en-US" sz="2000" dirty="0" smtClean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כִּֽי־יְרֵ֤א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אֱלֹהִים֙ אַ֔תָּה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>
                <a:latin typeface="SBL Hebrew" pitchFamily="2" charset="-79"/>
                <a:cs typeface="SBL Hebrew" pitchFamily="2" charset="-79"/>
              </a:rPr>
              <a:t>	</a:t>
            </a:r>
            <a:r>
              <a:rPr lang="en-US" sz="2000" dirty="0" smtClean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וְלֹ֥א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חָשַׂ֛כְתָּ אֶת־בִּנְךָ֥ אֶת־יְחִידְךָ֖ מִמֶּֽנִּי׃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endParaRPr lang="he-IL" sz="2000" dirty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>
                <a:latin typeface="SBL Hebrew" pitchFamily="2" charset="-79"/>
                <a:cs typeface="SBL Hebrew" pitchFamily="2" charset="-79"/>
              </a:rPr>
              <a:t>וַיִּשָּׂ֨א אַבְרָהָ֜ם אֶת־עֵינָ֗יו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וַיַּרְא֙ </a:t>
            </a: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en-US" sz="2000" dirty="0" smtClean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וְ</a:t>
            </a:r>
            <a:r>
              <a:rPr lang="he-IL" sz="2000" dirty="0" smtClean="0">
                <a:solidFill>
                  <a:srgbClr val="FF0000"/>
                </a:solidFill>
                <a:latin typeface="SBL Hebrew" pitchFamily="2" charset="-79"/>
                <a:cs typeface="SBL Hebrew" pitchFamily="2" charset="-79"/>
              </a:rPr>
              <a:t>הִנֵּה</a:t>
            </a: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־אַ֔יִל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אַחַ֕ר נֶאֱחַ֥ז בַּסְּבַ֖ךְ בְּקַרְנָ֑יו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וַיֵּ֤לֶךְ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אַבְרָהָם֙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וַיִּקַּ֣ח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אֶת־הָאַ֔יִל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וַיַּעֲלֵ֥הוּ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לְעֹלָ֖ה תַּ֥חַת בְּנֽוֹ׃ </a:t>
            </a:r>
            <a:endParaRPr lang="en-US" sz="2000" dirty="0">
              <a:latin typeface="SBL Hebrew" pitchFamily="2" charset="-79"/>
              <a:cs typeface="SBL Hebrew" pitchFamily="2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-1"/>
            <a:ext cx="11897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Genesis 22:9-13</a:t>
            </a:r>
            <a:endParaRPr lang="en-US" sz="1200" dirty="0"/>
          </a:p>
        </p:txBody>
      </p:sp>
      <p:sp>
        <p:nvSpPr>
          <p:cNvPr id="6" name="Rectangle 5"/>
          <p:cNvSpPr/>
          <p:nvPr/>
        </p:nvSpPr>
        <p:spPr>
          <a:xfrm>
            <a:off x="27562" y="3135868"/>
            <a:ext cx="2410838" cy="40011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l" defTabSz="457200"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en-US" dirty="0" smtClean="0"/>
              <a:t>Who is saying this </a:t>
            </a:r>
            <a:r>
              <a:rPr lang="he-IL" sz="2000" dirty="0" smtClean="0">
                <a:solidFill>
                  <a:srgbClr val="FF0000"/>
                </a:solidFill>
                <a:latin typeface="SBL Hebrew" panose="02000000000000000000" pitchFamily="2" charset="-79"/>
                <a:cs typeface="SBL Hebrew" panose="02000000000000000000" pitchFamily="2" charset="-79"/>
              </a:rPr>
              <a:t>הִנֵּה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7" name="Freeform 6"/>
          <p:cNvSpPr/>
          <p:nvPr/>
        </p:nvSpPr>
        <p:spPr>
          <a:xfrm>
            <a:off x="2438401" y="3320423"/>
            <a:ext cx="1371600" cy="259356"/>
          </a:xfrm>
          <a:custGeom>
            <a:avLst/>
            <a:gdLst>
              <a:gd name="connsiteX0" fmla="*/ 0 w 1361873"/>
              <a:gd name="connsiteY0" fmla="*/ 16164 h 259356"/>
              <a:gd name="connsiteX1" fmla="*/ 1118681 w 1361873"/>
              <a:gd name="connsiteY1" fmla="*/ 25892 h 259356"/>
              <a:gd name="connsiteX2" fmla="*/ 1361873 w 1361873"/>
              <a:gd name="connsiteY2" fmla="*/ 259356 h 259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61873" h="259356">
                <a:moveTo>
                  <a:pt x="0" y="16164"/>
                </a:moveTo>
                <a:cubicBezTo>
                  <a:pt x="445851" y="762"/>
                  <a:pt x="891702" y="-14640"/>
                  <a:pt x="1118681" y="25892"/>
                </a:cubicBezTo>
                <a:cubicBezTo>
                  <a:pt x="1345660" y="66424"/>
                  <a:pt x="1353766" y="162890"/>
                  <a:pt x="1361873" y="259356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Rectangle 7"/>
          <p:cNvSpPr/>
          <p:nvPr/>
        </p:nvSpPr>
        <p:spPr>
          <a:xfrm>
            <a:off x="4748719" y="1762541"/>
            <a:ext cx="4395281" cy="4801314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defTabSz="457200"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en-US" dirty="0" smtClean="0"/>
              <a:t>“In </a:t>
            </a:r>
            <a:r>
              <a:rPr lang="en-US" dirty="0"/>
              <a:t>such a case, a Biblical narrator signals the switch within the narrative from the detached perspective of a third person narrator to the perspective of one of the participants within the narrative. </a:t>
            </a:r>
            <a:r>
              <a:rPr lang="en-US" dirty="0" smtClean="0">
                <a:solidFill>
                  <a:srgbClr val="FF0000"/>
                </a:solidFill>
              </a:rPr>
              <a:t>With</a:t>
            </a:r>
            <a:r>
              <a:rPr lang="he-IL" dirty="0" smtClean="0">
                <a:solidFill>
                  <a:srgbClr val="FF0000"/>
                </a:solidFill>
                <a:latin typeface="SBL Hebrew" panose="02000000000000000000" pitchFamily="2" charset="-79"/>
                <a:cs typeface="SBL Hebrew" panose="02000000000000000000" pitchFamily="2" charset="-79"/>
              </a:rPr>
              <a:t>הִנֵּה</a:t>
            </a:r>
            <a:r>
              <a:rPr lang="he-IL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the narrator signals us to see as Abraham </a:t>
            </a:r>
            <a:r>
              <a:rPr lang="en-US" dirty="0" smtClean="0">
                <a:solidFill>
                  <a:srgbClr val="FF0000"/>
                </a:solidFill>
              </a:rPr>
              <a:t>saw.</a:t>
            </a:r>
            <a:r>
              <a:rPr lang="en-US" dirty="0" smtClean="0"/>
              <a:t> The </a:t>
            </a:r>
            <a:r>
              <a:rPr lang="en-US" dirty="0"/>
              <a:t>most effective translation of this clause is therefore English present tense. </a:t>
            </a:r>
            <a:endParaRPr lang="en-US" dirty="0" smtClean="0"/>
          </a:p>
          <a:p>
            <a:pPr defTabSz="457200"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endParaRPr lang="en-US" dirty="0"/>
          </a:p>
          <a:p>
            <a:pPr defTabSz="457200"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en-US" dirty="0" smtClean="0"/>
              <a:t>Thematically</a:t>
            </a:r>
            <a:r>
              <a:rPr lang="en-US" dirty="0"/>
              <a:t>, we can say that when he sees the ram, Abraham’s eyes have finally opened to what we knew all along, that God was testing him</a:t>
            </a:r>
            <a:r>
              <a:rPr lang="en-US" dirty="0" smtClean="0"/>
              <a:t>.” </a:t>
            </a:r>
          </a:p>
          <a:p>
            <a:pPr defTabSz="457200"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endParaRPr lang="en-US" dirty="0"/>
          </a:p>
          <a:p>
            <a:pPr defTabSz="457200"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en-US" dirty="0" smtClean="0"/>
              <a:t>(</a:t>
            </a:r>
            <a:r>
              <a:rPr lang="en-US" dirty="0" err="1" smtClean="0"/>
              <a:t>Rocine</a:t>
            </a:r>
            <a:r>
              <a:rPr lang="en-US" dirty="0" smtClean="0"/>
              <a:t> p. 291 citing </a:t>
            </a:r>
            <a:r>
              <a:rPr lang="en-US" dirty="0" smtClean="0">
                <a:solidFill>
                  <a:srgbClr val="0000FF"/>
                </a:solidFill>
              </a:rPr>
              <a:t>Adele Berlin</a:t>
            </a:r>
            <a:r>
              <a:rPr lang="en-US" dirty="0" smtClean="0"/>
              <a:t>’s </a:t>
            </a:r>
            <a:r>
              <a:rPr lang="en-US" dirty="0"/>
              <a:t>important book </a:t>
            </a:r>
            <a:r>
              <a:rPr lang="en-US" i="1" dirty="0">
                <a:solidFill>
                  <a:srgbClr val="0000FF"/>
                </a:solidFill>
              </a:rPr>
              <a:t>Poetics and Interpretation of Biblical </a:t>
            </a:r>
            <a:r>
              <a:rPr lang="en-US" i="1" dirty="0" smtClean="0">
                <a:solidFill>
                  <a:srgbClr val="0000FF"/>
                </a:solidFill>
              </a:rPr>
              <a:t>Narrative</a:t>
            </a:r>
            <a:r>
              <a:rPr lang="en-US" dirty="0" smtClean="0"/>
              <a:t>.)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7562" y="3886200"/>
            <a:ext cx="2791838" cy="64633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defTabSz="457200"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en-US" dirty="0"/>
              <a:t>The narrator. </a:t>
            </a:r>
            <a:endParaRPr lang="en-US" dirty="0" smtClean="0"/>
          </a:p>
          <a:p>
            <a:pPr defTabSz="457200"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en-US" dirty="0" smtClean="0"/>
              <a:t>Not </a:t>
            </a:r>
            <a:r>
              <a:rPr lang="en-US" dirty="0"/>
              <a:t>a character in the story.</a:t>
            </a:r>
          </a:p>
        </p:txBody>
      </p:sp>
    </p:spTree>
    <p:extLst>
      <p:ext uri="{BB962C8B-B14F-4D97-AF65-F5344CB8AC3E}">
        <p14:creationId xmlns:p14="http://schemas.microsoft.com/office/powerpoint/2010/main" val="26793716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800600" y="228600"/>
            <a:ext cx="4191000" cy="65532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>
                <a:latin typeface="SBL Hebrew" pitchFamily="2" charset="-79"/>
                <a:cs typeface="SBL Hebrew" pitchFamily="2" charset="-79"/>
              </a:rPr>
              <a:t>וַיָּבֹ֗אוּ אֶֽל־הַמָּקוֹם֮ אֲשֶׁ֣ר אָֽמַר־ל֣וֹ הָאֱלֹהִים֒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וַיִּ֨בֶן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שָׁ֤ם אַבְרָהָם֙ אֶת־הַמִּזְבֵּ֔חַ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וַֽיַּעֲרֹ֖ךְ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אֶת־הָעֵצִ֑ים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וַֽיַּעֲקֹד֙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אֶת־יִצְחָ֣ק בְּנ֔וֹ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וַיָּ֤שֶׂם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אֹתוֹ֙ עַל־הַמִּזְבֵּ֔חַ מִמַּ֖עַל לָעֵצִֽים׃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endParaRPr lang="he-IL" sz="2000" dirty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>
                <a:latin typeface="SBL Hebrew" pitchFamily="2" charset="-79"/>
                <a:cs typeface="SBL Hebrew" pitchFamily="2" charset="-79"/>
              </a:rPr>
              <a:t>וַיִּשְׁלַ֤ח אַבְרָהָם֙ אֶת־יָד֔וֹ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וַיִּקַּ֖ח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אֶת־הַֽמַּאֲכֶ֑לֶת לִשְׁחֹ֖ט אֶת־בְּנֽוֹ׃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endParaRPr lang="he-IL" sz="2000" dirty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>
                <a:latin typeface="SBL Hebrew" pitchFamily="2" charset="-79"/>
                <a:cs typeface="SBL Hebrew" pitchFamily="2" charset="-79"/>
              </a:rPr>
              <a:t>וַיִּקְרָ֨א אֵלָ֜יו מַלְאַ֤ךְ יְהוָה֙ מִן־הַשָּׁמַ֔יִם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וַיֹּ֖אמֶר </a:t>
            </a: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>
                <a:latin typeface="SBL Hebrew" pitchFamily="2" charset="-79"/>
                <a:cs typeface="SBL Hebrew" pitchFamily="2" charset="-79"/>
              </a:rPr>
              <a:t>	</a:t>
            </a:r>
            <a:r>
              <a:rPr lang="en-US" sz="2000" dirty="0" smtClean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אַבְרָהָ֣ם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׀ אַבְרָהָ֑ם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וַיֹּ֖אמֶר </a:t>
            </a: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en-US" sz="2000" dirty="0" smtClean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הִנֵּֽנִי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׃ 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228600"/>
            <a:ext cx="4648200" cy="65532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>
                <a:latin typeface="SBL Hebrew" pitchFamily="2" charset="-79"/>
                <a:cs typeface="SBL Hebrew" pitchFamily="2" charset="-79"/>
              </a:rPr>
              <a:t>וַיֹּ֗אמֶר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en-US" sz="2000" dirty="0" smtClean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אַל־תִּשְׁלַ֤ח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יָֽדְךָ֙ אֶל־הַנַּ֔עַר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en-US" sz="2000" dirty="0" smtClean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וְאַל־תַּ֥עַשׂ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ל֖וֹ מְא֑וּמָּה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en-US" sz="2000" dirty="0" smtClean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כִּ֣י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׀ עַתָּ֣ה יָדַ֗עְתִּי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en-US" sz="2000" dirty="0" smtClean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כִּֽי־יְרֵ֤א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אֱלֹהִים֙ אַ֔תָּה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>
                <a:latin typeface="SBL Hebrew" pitchFamily="2" charset="-79"/>
                <a:cs typeface="SBL Hebrew" pitchFamily="2" charset="-79"/>
              </a:rPr>
              <a:t>	</a:t>
            </a:r>
            <a:r>
              <a:rPr lang="en-US" sz="2000" dirty="0" smtClean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וְלֹ֥א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חָשַׂ֛כְתָּ אֶת־בִּנְךָ֥ אֶת־יְחִידְךָ֖ מִמֶּֽנִּי׃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endParaRPr lang="he-IL" sz="2000" dirty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>
                <a:latin typeface="SBL Hebrew" pitchFamily="2" charset="-79"/>
                <a:cs typeface="SBL Hebrew" pitchFamily="2" charset="-79"/>
              </a:rPr>
              <a:t>וַיִּשָּׂ֨א אַבְרָהָ֜ם אֶת־עֵינָ֗יו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וַיַּרְא֙ </a:t>
            </a: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en-US" sz="2000" dirty="0" smtClean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וְ</a:t>
            </a:r>
            <a:r>
              <a:rPr lang="he-IL" sz="2000" dirty="0" smtClean="0">
                <a:solidFill>
                  <a:srgbClr val="FF0000"/>
                </a:solidFill>
                <a:latin typeface="SBL Hebrew" pitchFamily="2" charset="-79"/>
                <a:cs typeface="SBL Hebrew" pitchFamily="2" charset="-79"/>
              </a:rPr>
              <a:t>הִנֵּה</a:t>
            </a: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־אַ֔יִל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אַחַ֕ר נֶאֱחַ֥ז בַּסְּבַ֖ךְ בְּקַרְנָ֑יו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וַיֵּ֤לֶךְ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אַבְרָהָם֙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וַיִּקַּ֣ח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אֶת־הָאַ֔יִל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וַיַּעֲלֵ֥הוּ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לְעֹלָ֖ה תַּ֥חַת בְּנֽוֹ׃ </a:t>
            </a:r>
            <a:endParaRPr lang="en-US" sz="2000" dirty="0">
              <a:latin typeface="SBL Hebrew" pitchFamily="2" charset="-79"/>
              <a:cs typeface="SBL Hebrew" pitchFamily="2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-1"/>
            <a:ext cx="11897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Genesis 22:9-13</a:t>
            </a:r>
            <a:endParaRPr lang="en-US" sz="1200" dirty="0"/>
          </a:p>
        </p:txBody>
      </p:sp>
      <p:sp>
        <p:nvSpPr>
          <p:cNvPr id="6" name="Rectangle 5"/>
          <p:cNvSpPr/>
          <p:nvPr/>
        </p:nvSpPr>
        <p:spPr>
          <a:xfrm>
            <a:off x="27562" y="3135868"/>
            <a:ext cx="2410838" cy="40011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l" defTabSz="457200"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en-US" dirty="0" smtClean="0"/>
              <a:t>Who is saying this </a:t>
            </a:r>
            <a:r>
              <a:rPr lang="he-IL" sz="2000" dirty="0" smtClean="0">
                <a:solidFill>
                  <a:srgbClr val="FF0000"/>
                </a:solidFill>
                <a:latin typeface="SBL Hebrew" panose="02000000000000000000" pitchFamily="2" charset="-79"/>
                <a:cs typeface="SBL Hebrew" panose="02000000000000000000" pitchFamily="2" charset="-79"/>
              </a:rPr>
              <a:t>הִנֵּה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7" name="Freeform 6"/>
          <p:cNvSpPr/>
          <p:nvPr/>
        </p:nvSpPr>
        <p:spPr>
          <a:xfrm>
            <a:off x="2438401" y="3320423"/>
            <a:ext cx="1371600" cy="259356"/>
          </a:xfrm>
          <a:custGeom>
            <a:avLst/>
            <a:gdLst>
              <a:gd name="connsiteX0" fmla="*/ 0 w 1361873"/>
              <a:gd name="connsiteY0" fmla="*/ 16164 h 259356"/>
              <a:gd name="connsiteX1" fmla="*/ 1118681 w 1361873"/>
              <a:gd name="connsiteY1" fmla="*/ 25892 h 259356"/>
              <a:gd name="connsiteX2" fmla="*/ 1361873 w 1361873"/>
              <a:gd name="connsiteY2" fmla="*/ 259356 h 259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61873" h="259356">
                <a:moveTo>
                  <a:pt x="0" y="16164"/>
                </a:moveTo>
                <a:cubicBezTo>
                  <a:pt x="445851" y="762"/>
                  <a:pt x="891702" y="-14640"/>
                  <a:pt x="1118681" y="25892"/>
                </a:cubicBezTo>
                <a:cubicBezTo>
                  <a:pt x="1345660" y="66424"/>
                  <a:pt x="1353766" y="162890"/>
                  <a:pt x="1361873" y="259356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Rectangle 7"/>
          <p:cNvSpPr/>
          <p:nvPr/>
        </p:nvSpPr>
        <p:spPr>
          <a:xfrm>
            <a:off x="4748719" y="1762541"/>
            <a:ext cx="4395281" cy="4801314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defTabSz="457200"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en-US" dirty="0" smtClean="0"/>
              <a:t>“In </a:t>
            </a:r>
            <a:r>
              <a:rPr lang="en-US" dirty="0"/>
              <a:t>such a case, a Biblical narrator signals the switch within the narrative from the detached perspective of a third person narrator to the perspective of one of the participants within the narrative. </a:t>
            </a:r>
            <a:r>
              <a:rPr lang="en-US" dirty="0" smtClean="0">
                <a:solidFill>
                  <a:srgbClr val="FF0000"/>
                </a:solidFill>
              </a:rPr>
              <a:t>With</a:t>
            </a:r>
            <a:r>
              <a:rPr lang="he-IL" dirty="0" smtClean="0">
                <a:solidFill>
                  <a:srgbClr val="FF0000"/>
                </a:solidFill>
                <a:latin typeface="SBL Hebrew" panose="02000000000000000000" pitchFamily="2" charset="-79"/>
                <a:cs typeface="SBL Hebrew" panose="02000000000000000000" pitchFamily="2" charset="-79"/>
              </a:rPr>
              <a:t>הִנֵּה</a:t>
            </a:r>
            <a:r>
              <a:rPr lang="he-IL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the narrator signals us to see as Abraham </a:t>
            </a:r>
            <a:r>
              <a:rPr lang="en-US" dirty="0" smtClean="0">
                <a:solidFill>
                  <a:srgbClr val="FF0000"/>
                </a:solidFill>
              </a:rPr>
              <a:t>saw.</a:t>
            </a:r>
            <a:r>
              <a:rPr lang="en-US" dirty="0" smtClean="0"/>
              <a:t> The </a:t>
            </a:r>
            <a:r>
              <a:rPr lang="en-US" dirty="0"/>
              <a:t>most effective translation of this clause is therefore English present tense. </a:t>
            </a:r>
            <a:endParaRPr lang="en-US" dirty="0" smtClean="0"/>
          </a:p>
          <a:p>
            <a:pPr defTabSz="457200"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endParaRPr lang="en-US" dirty="0"/>
          </a:p>
          <a:p>
            <a:pPr defTabSz="457200"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en-US" dirty="0" smtClean="0"/>
              <a:t>Thematically</a:t>
            </a:r>
            <a:r>
              <a:rPr lang="en-US" dirty="0"/>
              <a:t>, we can say that when he sees the ram, Abraham’s eyes have finally opened to what we knew all along, that God was testing him</a:t>
            </a:r>
            <a:r>
              <a:rPr lang="en-US" dirty="0" smtClean="0"/>
              <a:t>.” </a:t>
            </a:r>
          </a:p>
          <a:p>
            <a:pPr defTabSz="457200"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endParaRPr lang="en-US" dirty="0"/>
          </a:p>
          <a:p>
            <a:pPr defTabSz="457200"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en-US" dirty="0" smtClean="0"/>
              <a:t>(</a:t>
            </a:r>
            <a:r>
              <a:rPr lang="en-US" dirty="0" err="1" smtClean="0"/>
              <a:t>Rocine</a:t>
            </a:r>
            <a:r>
              <a:rPr lang="en-US" dirty="0" smtClean="0"/>
              <a:t> p. 291 citing </a:t>
            </a:r>
            <a:r>
              <a:rPr lang="en-US" dirty="0" smtClean="0">
                <a:solidFill>
                  <a:srgbClr val="0000FF"/>
                </a:solidFill>
              </a:rPr>
              <a:t>Adele Berlin</a:t>
            </a:r>
            <a:r>
              <a:rPr lang="en-US" dirty="0" smtClean="0"/>
              <a:t>’s </a:t>
            </a:r>
            <a:r>
              <a:rPr lang="en-US" dirty="0"/>
              <a:t>important book </a:t>
            </a:r>
            <a:r>
              <a:rPr lang="en-US" i="1" dirty="0">
                <a:solidFill>
                  <a:srgbClr val="0000FF"/>
                </a:solidFill>
              </a:rPr>
              <a:t>Poetics and Interpretation of Biblical </a:t>
            </a:r>
            <a:r>
              <a:rPr lang="en-US" i="1" dirty="0" smtClean="0">
                <a:solidFill>
                  <a:srgbClr val="0000FF"/>
                </a:solidFill>
              </a:rPr>
              <a:t>Narrative</a:t>
            </a:r>
            <a:r>
              <a:rPr lang="en-US" dirty="0" smtClean="0"/>
              <a:t>.)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7562" y="3886200"/>
            <a:ext cx="2791838" cy="64633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defTabSz="457200"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en-US" dirty="0"/>
              <a:t>The narrator. </a:t>
            </a:r>
            <a:endParaRPr lang="en-US" dirty="0" smtClean="0"/>
          </a:p>
          <a:p>
            <a:pPr defTabSz="457200"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en-US" dirty="0" smtClean="0"/>
              <a:t>Not </a:t>
            </a:r>
            <a:r>
              <a:rPr lang="en-US" dirty="0"/>
              <a:t>a character in the story.</a:t>
            </a:r>
          </a:p>
        </p:txBody>
      </p:sp>
      <p:sp>
        <p:nvSpPr>
          <p:cNvPr id="10" name="Rectangle 9"/>
          <p:cNvSpPr/>
          <p:nvPr/>
        </p:nvSpPr>
        <p:spPr>
          <a:xfrm>
            <a:off x="27562" y="5332749"/>
            <a:ext cx="4620638" cy="123110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defTabSz="457200"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en-US" dirty="0" smtClean="0"/>
              <a:t>NET Bible:</a:t>
            </a:r>
          </a:p>
          <a:p>
            <a:pPr defTabSz="457200"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en-US" dirty="0"/>
              <a:t>The particle </a:t>
            </a:r>
            <a:r>
              <a:rPr lang="he-IL" dirty="0"/>
              <a:t>)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הִנֵּה</a:t>
            </a:r>
            <a:r>
              <a:rPr lang="en-US" i="1" dirty="0" err="1"/>
              <a:t>hinneh</a:t>
            </a:r>
            <a:r>
              <a:rPr lang="en-US" dirty="0"/>
              <a:t>, "look"</a:t>
            </a:r>
            <a:r>
              <a:rPr lang="he-IL" dirty="0"/>
              <a:t>(</a:t>
            </a:r>
            <a:r>
              <a:rPr lang="en-US" dirty="0"/>
              <a:t> draws attention to what Abraham saw and invites the audience to view the scene through his eyes.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843995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My Documents\HebrewCourseBriercrestFirstYear2014\Marguerat-Bourquin\pics\Marguerat-Bourquin_focaliza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" y="1070600"/>
            <a:ext cx="9143511" cy="464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427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My Documents\HebrewCourseBriercrestFirstYear2014\Marguerat-Bourquin\pics\Marguerat-Bourquin72b-7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34" y="0"/>
            <a:ext cx="885193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3690941" y="3548059"/>
            <a:ext cx="1066800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690941" y="4090985"/>
            <a:ext cx="1066800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454140" y="3002280"/>
            <a:ext cx="891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445143" y="6477000"/>
            <a:ext cx="4812657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200" i="1" dirty="0"/>
              <a:t>How to Read Bible Stories </a:t>
            </a:r>
            <a:r>
              <a:rPr lang="en-US" sz="1200" dirty="0"/>
              <a:t>by Daniel </a:t>
            </a:r>
            <a:r>
              <a:rPr lang="en-US" sz="1200" dirty="0" err="1"/>
              <a:t>Marguerat</a:t>
            </a:r>
            <a:r>
              <a:rPr lang="en-US" sz="1200" dirty="0"/>
              <a:t> and </a:t>
            </a:r>
            <a:r>
              <a:rPr lang="en-US" sz="1200" dirty="0" err="1"/>
              <a:t>Yvan</a:t>
            </a:r>
            <a:r>
              <a:rPr lang="en-US" sz="1200" dirty="0"/>
              <a:t> </a:t>
            </a:r>
            <a:r>
              <a:rPr lang="en-US" sz="1200" dirty="0" err="1"/>
              <a:t>Bourquin</a:t>
            </a:r>
            <a:r>
              <a:rPr lang="en-US" sz="1200" dirty="0"/>
              <a:t> (1999</a:t>
            </a:r>
            <a:r>
              <a:rPr lang="en-US" sz="1200" dirty="0" smtClean="0"/>
              <a:t>).</a:t>
            </a:r>
            <a:endParaRPr lang="en-CA" sz="1200" dirty="0"/>
          </a:p>
        </p:txBody>
      </p:sp>
    </p:spTree>
    <p:extLst>
      <p:ext uri="{BB962C8B-B14F-4D97-AF65-F5344CB8AC3E}">
        <p14:creationId xmlns:p14="http://schemas.microsoft.com/office/powerpoint/2010/main" val="156299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29970" y="457200"/>
            <a:ext cx="288405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CA" sz="4000" dirty="0" smtClean="0"/>
              <a:t>Paronomasia</a:t>
            </a:r>
          </a:p>
          <a:p>
            <a:pPr algn="ctr"/>
            <a:r>
              <a:rPr lang="en-US" sz="4000" dirty="0" smtClean="0"/>
              <a:t>(a pun)</a:t>
            </a:r>
            <a:endParaRPr lang="en-CA" sz="4000" dirty="0"/>
          </a:p>
        </p:txBody>
      </p:sp>
      <p:pic>
        <p:nvPicPr>
          <p:cNvPr id="1026" name="Picture 2" descr="D:\My Documents\HebrewCourseBriercrestFirstYear2014\Rocine Readings\01 Gen 22_1-19\pics\bear han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574" y="2286000"/>
            <a:ext cx="3752850" cy="382790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9154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800600" y="228600"/>
            <a:ext cx="4191000" cy="65532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>
                <a:latin typeface="SBL Hebrew" pitchFamily="2" charset="-79"/>
                <a:cs typeface="SBL Hebrew" pitchFamily="2" charset="-79"/>
              </a:rPr>
              <a:t>וַיָּבֹ֗אוּ אֶֽל־הַמָּקוֹם֮ אֲשֶׁ֣ר אָֽמַר־ל֣וֹ הָאֱלֹהִים֒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וַיִּ֨בֶן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שָׁ֤ם אַבְרָהָם֙ אֶת־הַמִּזְבֵּ֔חַ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וַֽיַּעֲרֹ֖ךְ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אֶת־הָעֵצִ֑ים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וַֽיַּעֲקֹד֙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אֶת־יִצְחָ֣ק בְּנ֔וֹ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וַיָּ֤שֶׂם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אֹתוֹ֙ עַל־הַמִּזְבֵּ֔חַ מִמַּ֖עַל לָעֵצִֽים׃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endParaRPr lang="he-IL" sz="2000" dirty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>
                <a:latin typeface="SBL Hebrew" pitchFamily="2" charset="-79"/>
                <a:cs typeface="SBL Hebrew" pitchFamily="2" charset="-79"/>
              </a:rPr>
              <a:t>וַיִּשְׁלַ֤ח אַבְרָהָם֙ אֶת־יָד֔וֹ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וַיִּקַּ֖ח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אֶת־הַֽמַּאֲכֶ֑לֶת לִשְׁחֹ֖ט אֶת־בְּנֽוֹ׃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endParaRPr lang="he-IL" sz="2000" dirty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>
                <a:solidFill>
                  <a:srgbClr val="0000FF"/>
                </a:solidFill>
                <a:latin typeface="SBL Hebrew" pitchFamily="2" charset="-79"/>
                <a:cs typeface="SBL Hebrew" pitchFamily="2" charset="-79"/>
              </a:rPr>
              <a:t>וַיִּקְרָ֨א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 אֵלָ֜יו מַלְאַ֤ךְ יְהוָה֙ מִן־הַשָּׁמַ֔יִם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 smtClean="0">
                <a:solidFill>
                  <a:srgbClr val="FF0000"/>
                </a:solidFill>
                <a:latin typeface="SBL Hebrew" pitchFamily="2" charset="-79"/>
                <a:cs typeface="SBL Hebrew" pitchFamily="2" charset="-79"/>
              </a:rPr>
              <a:t>וַיֹּ֖אמֶר </a:t>
            </a: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>
                <a:latin typeface="SBL Hebrew" pitchFamily="2" charset="-79"/>
                <a:cs typeface="SBL Hebrew" pitchFamily="2" charset="-79"/>
              </a:rPr>
              <a:t>	</a:t>
            </a:r>
            <a:r>
              <a:rPr lang="en-US" sz="2000" dirty="0" smtClean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אַבְרָהָ֣ם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׀ אַבְרָהָ֑ם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וַיֹּ֖אמֶר </a:t>
            </a: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en-US" sz="2000" dirty="0" smtClean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הִנֵּֽנִי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׃ 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228600"/>
            <a:ext cx="4648200" cy="65532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>
                <a:latin typeface="SBL Hebrew" pitchFamily="2" charset="-79"/>
                <a:cs typeface="SBL Hebrew" pitchFamily="2" charset="-79"/>
              </a:rPr>
              <a:t>וַיֹּ֗אמֶר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en-US" sz="2000" dirty="0" smtClean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אַל־תִּשְׁלַ֤ח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יָֽדְךָ֙ אֶל־הַנַּ֔עַר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en-US" sz="2000" dirty="0" smtClean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וְאַל־תַּ֥עַשׂ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ל֖וֹ מְא֑וּמָּה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en-US" sz="2000" dirty="0" smtClean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כִּ֣י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׀ עַתָּ֣ה יָדַ֗עְתִּי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en-US" sz="2000" dirty="0" smtClean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כִּֽי־יְרֵ֤א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אֱלֹהִים֙ אַ֔תָּה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>
                <a:latin typeface="SBL Hebrew" pitchFamily="2" charset="-79"/>
                <a:cs typeface="SBL Hebrew" pitchFamily="2" charset="-79"/>
              </a:rPr>
              <a:t>	</a:t>
            </a:r>
            <a:r>
              <a:rPr lang="en-US" sz="2000" dirty="0" smtClean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וְלֹ֥א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חָשַׂ֛כְתָּ אֶת־בִּנְךָ֥ אֶת־יְחִידְךָ֖ מִמֶּֽנִּי׃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endParaRPr lang="he-IL" sz="2000" dirty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>
                <a:latin typeface="SBL Hebrew" pitchFamily="2" charset="-79"/>
                <a:cs typeface="SBL Hebrew" pitchFamily="2" charset="-79"/>
              </a:rPr>
              <a:t>וַיִּשָּׂ֨א אַבְרָהָ֜ם אֶת־עֵינָ֗יו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וַיַּרְא֙ </a:t>
            </a: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en-US" sz="2000" dirty="0" smtClean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וְהִנֵּה־אַ֔יִל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אַחַ֕ר נֶאֱחַ֥ז בַּסְּבַ֖ךְ בְּקַרְנָ֑יו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וַיֵּ֤לֶךְ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אַבְרָהָם֙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וַיִּקַּ֣ח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אֶת־הָאַ֔יִל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וַיַּעֲלֵ֥הוּ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לְעֹלָ֖ה תַּ֥חַת בְּנֽוֹ׃ </a:t>
            </a:r>
            <a:endParaRPr lang="en-US" sz="2000" dirty="0">
              <a:latin typeface="SBL Hebrew" pitchFamily="2" charset="-79"/>
              <a:cs typeface="SBL Hebrew" pitchFamily="2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-1"/>
            <a:ext cx="11897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Genesis 22:9-13</a:t>
            </a:r>
            <a:endParaRPr lang="en-US" sz="1200" dirty="0"/>
          </a:p>
        </p:txBody>
      </p:sp>
      <p:sp>
        <p:nvSpPr>
          <p:cNvPr id="6" name="Rectangle 5"/>
          <p:cNvSpPr/>
          <p:nvPr/>
        </p:nvSpPr>
        <p:spPr>
          <a:xfrm>
            <a:off x="887176" y="5181600"/>
            <a:ext cx="6656624" cy="153888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As is often the case in Biblical </a:t>
            </a:r>
            <a:r>
              <a:rPr lang="en-US" dirty="0" smtClean="0"/>
              <a:t>Hebrew,</a:t>
            </a:r>
            <a:r>
              <a:rPr lang="he-IL" sz="2000" dirty="0" smtClean="0">
                <a:solidFill>
                  <a:srgbClr val="FF0000"/>
                </a:solidFill>
                <a:latin typeface="SBL Hebrew" panose="02000000000000000000" pitchFamily="2" charset="-79"/>
                <a:cs typeface="SBL Hebrew" panose="02000000000000000000" pitchFamily="2" charset="-79"/>
              </a:rPr>
              <a:t>וַיֹּ֫אמֶר</a:t>
            </a:r>
            <a:r>
              <a:rPr lang="he-IL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works </a:t>
            </a:r>
            <a:r>
              <a:rPr lang="en-US" dirty="0"/>
              <a:t>in conjunction with another verb of speech.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b="1" dirty="0">
                <a:solidFill>
                  <a:srgbClr val="0000FF"/>
                </a:solidFill>
              </a:rPr>
              <a:t>first verb </a:t>
            </a:r>
            <a:r>
              <a:rPr lang="en-US" dirty="0"/>
              <a:t>tells how the speech was said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and the</a:t>
            </a:r>
            <a:r>
              <a:rPr lang="he-IL" sz="2000" dirty="0">
                <a:solidFill>
                  <a:srgbClr val="FF0000"/>
                </a:solidFill>
                <a:latin typeface="SBL Hebrew" panose="02000000000000000000" pitchFamily="2" charset="-79"/>
                <a:cs typeface="SBL Hebrew" panose="02000000000000000000" pitchFamily="2" charset="-79"/>
              </a:rPr>
              <a:t>וַיֹּ֫אמֶר</a:t>
            </a:r>
            <a:r>
              <a:rPr lang="he-IL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marks </a:t>
            </a:r>
            <a:r>
              <a:rPr lang="en-US" dirty="0"/>
              <a:t>the beginning of the quotation.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this case we have </a:t>
            </a:r>
            <a:r>
              <a:rPr lang="en-US" i="1" dirty="0">
                <a:solidFill>
                  <a:srgbClr val="0000FF"/>
                </a:solidFill>
              </a:rPr>
              <a:t>cried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/>
              <a:t>first in the clause above and </a:t>
            </a:r>
            <a:r>
              <a:rPr lang="en-US" dirty="0" smtClean="0"/>
              <a:t>then </a:t>
            </a:r>
            <a:r>
              <a:rPr lang="en-US" i="1" dirty="0" smtClean="0">
                <a:solidFill>
                  <a:srgbClr val="FF0000"/>
                </a:solidFill>
              </a:rPr>
              <a:t>said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349601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228600" y="228600"/>
            <a:ext cx="8763000" cy="65532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>
                <a:latin typeface="SBL Hebrew" pitchFamily="2" charset="-79"/>
                <a:cs typeface="SBL Hebrew" pitchFamily="2" charset="-79"/>
              </a:rPr>
              <a:t>וַיִּקְרָ֧א אַבְרָהָ֛ם שֵֽׁם־הַמָּק֥וֹם הַה֖וּא </a:t>
            </a: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יְהוָ֣ה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׀ </a:t>
            </a:r>
            <a:r>
              <a:rPr lang="he-IL" sz="2000" dirty="0" smtClean="0">
                <a:solidFill>
                  <a:srgbClr val="FF0000"/>
                </a:solidFill>
                <a:latin typeface="SBL Hebrew" pitchFamily="2" charset="-79"/>
                <a:cs typeface="SBL Hebrew" pitchFamily="2" charset="-79"/>
              </a:rPr>
              <a:t>י</a:t>
            </a:r>
            <a:r>
              <a:rPr lang="he-IL" sz="2000" dirty="0">
                <a:solidFill>
                  <a:srgbClr val="FF0000"/>
                </a:solidFill>
                <a:latin typeface="SBL Hebrew" pitchFamily="2" charset="-79"/>
                <a:cs typeface="SBL Hebrew" pitchFamily="2" charset="-79"/>
              </a:rPr>
              <a:t>ִרְא</a:t>
            </a:r>
            <a:r>
              <a:rPr lang="he-IL" sz="2000" dirty="0" smtClean="0">
                <a:solidFill>
                  <a:srgbClr val="FF0000"/>
                </a:solidFill>
                <a:latin typeface="SBL Hebrew" pitchFamily="2" charset="-79"/>
                <a:cs typeface="SBL Hebrew" pitchFamily="2" charset="-79"/>
              </a:rPr>
              <a:t>ֶ֑</a:t>
            </a: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ה אֲשֶׁר֙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יֵאָמֵ֣ר הַיּ֔וֹם בְּהַ֥ר יְהוָ֖ה </a:t>
            </a:r>
            <a:r>
              <a:rPr lang="he-IL" sz="2000" dirty="0">
                <a:solidFill>
                  <a:srgbClr val="FF0000"/>
                </a:solidFill>
                <a:latin typeface="SBL Hebrew" pitchFamily="2" charset="-79"/>
                <a:cs typeface="SBL Hebrew" pitchFamily="2" charset="-79"/>
              </a:rPr>
              <a:t>יֵרָאֶֽ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ה׃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endParaRPr lang="he-IL" sz="2000" dirty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>
                <a:latin typeface="SBL Hebrew" pitchFamily="2" charset="-79"/>
                <a:cs typeface="SBL Hebrew" pitchFamily="2" charset="-79"/>
              </a:rPr>
              <a:t>וַיִּקְרָ֛א מַלְאַ֥ךְ יְהוָ֖ה אֶל־אַבְרָהָ֑ם שֵׁנִ֖ית מִן־הַשָּׁמָֽיִם׃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endParaRPr lang="he-IL" sz="2000" dirty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>
                <a:latin typeface="SBL Hebrew" pitchFamily="2" charset="-79"/>
                <a:cs typeface="SBL Hebrew" pitchFamily="2" charset="-79"/>
              </a:rPr>
              <a:t>וַיֹּ֕אמֶר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en-US" sz="2000" dirty="0" smtClean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בִּ֥י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נִשְׁבַּ֖עְתִּי נְאֻם־יְהוָ֑ה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en-US" sz="2000" dirty="0" smtClean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כִּ֗י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יַ֚עַן אֲשֶׁ֤ר עָשִׂ֙יתָ֙ אֶת־הַדָּבָ֣ר הַזֶּ֔ה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en-US" sz="2000" dirty="0" smtClean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וְלֹ֥א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חָשַׂ֖כְתָּ אֶת־בִּנְךָ֥ אֶת־יְחִידֶֽךָ׃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endParaRPr lang="he-IL" sz="2000" dirty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en-US" sz="2000" dirty="0" smtClean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	כִּֽי־בָרֵ֣ךְ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אֲבָרֶכְךָ֗ </a:t>
            </a: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וְהַרְבָּ֨ה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אַרְבֶּ֤ה אֶֽת־זַרְעֲךָ֙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>
                <a:latin typeface="SBL Hebrew" pitchFamily="2" charset="-79"/>
                <a:cs typeface="SBL Hebrew" pitchFamily="2" charset="-79"/>
              </a:rPr>
              <a:t>	</a:t>
            </a:r>
            <a:r>
              <a:rPr lang="en-US" sz="2000" dirty="0" smtClean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	כְּכוֹכְבֵ֣י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הַשָּׁמַ֔יִם </a:t>
            </a: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וְכַח֕וֹל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אֲשֶׁ֖ר עַל־שְׂפַ֣ת הַיָּ֑ם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>
                <a:latin typeface="SBL Hebrew" pitchFamily="2" charset="-79"/>
                <a:cs typeface="SBL Hebrew" pitchFamily="2" charset="-79"/>
              </a:rPr>
              <a:t>	</a:t>
            </a:r>
            <a:r>
              <a:rPr lang="en-US" sz="2000" dirty="0" smtClean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וְיִרַ֣שׁ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זַרְעֲךָ֔ אֵ֖ת שַׁ֥עַר אֹיְבָֽיו׃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endParaRPr lang="he-IL" sz="2000" dirty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en-US" sz="2000" dirty="0" smtClean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	וְהִתְבָּרֲכ֣וּ בְזַרְעֲךָ֔ כֹּ֖ל גּוֹיֵ֣י הָאָ֑רֶץ </a:t>
            </a: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עֵ֕קֶב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אֲשֶׁ֥ר שָׁמַ֖עְתָּ בְּקֹלִֽי׃ </a:t>
            </a: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endParaRPr lang="he-IL" sz="2000" dirty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>
                <a:latin typeface="SBL Hebrew" pitchFamily="2" charset="-79"/>
                <a:cs typeface="SBL Hebrew" pitchFamily="2" charset="-79"/>
              </a:rPr>
              <a:t>וַיָּ֤שָׁב אַבְרָהָם֙ אֶל־נְעָרָ֔יו </a:t>
            </a: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>
                <a:latin typeface="SBL Hebrew" pitchFamily="2" charset="-79"/>
                <a:cs typeface="SBL Hebrew" pitchFamily="2" charset="-79"/>
              </a:rPr>
              <a:t>וַיָּקֻ֛מוּ וַיֵּלְכ֥וּ יַחְדָּ֖ו אֶל־בְּאֵ֣ר שָׁ֑בַע </a:t>
            </a: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>
                <a:latin typeface="SBL Hebrew" pitchFamily="2" charset="-79"/>
                <a:cs typeface="SBL Hebrew" pitchFamily="2" charset="-79"/>
              </a:rPr>
              <a:t>וַיֵּ֥שֶׁב אַבְרָהָ֖ם בִּבְאֵ֥ר שָֽׁבַע׃ </a:t>
            </a:r>
            <a:endParaRPr lang="en-US" sz="2000" dirty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endParaRPr lang="he-IL" sz="2000" dirty="0">
              <a:latin typeface="SBL Hebrew" pitchFamily="2" charset="-79"/>
              <a:cs typeface="SBL Hebrew" pitchFamily="2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-1"/>
            <a:ext cx="12682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Genesis 22:14-19</a:t>
            </a:r>
            <a:endParaRPr lang="en-US" sz="1200" dirty="0"/>
          </a:p>
        </p:txBody>
      </p:sp>
      <p:sp>
        <p:nvSpPr>
          <p:cNvPr id="6" name="Rectangle 5"/>
          <p:cNvSpPr/>
          <p:nvPr/>
        </p:nvSpPr>
        <p:spPr>
          <a:xfrm>
            <a:off x="76200" y="857071"/>
            <a:ext cx="8991600" cy="120032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defTabSz="457200"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en-US" dirty="0" smtClean="0"/>
              <a:t>“Notice</a:t>
            </a:r>
            <a:r>
              <a:rPr lang="en-US" dirty="0"/>
              <a:t>, throughout the episode, how the letter </a:t>
            </a:r>
            <a:r>
              <a:rPr lang="en-US" dirty="0" smtClean="0"/>
              <a:t>sequence</a:t>
            </a:r>
            <a:r>
              <a:rPr lang="he-IL" dirty="0" smtClean="0">
                <a:solidFill>
                  <a:srgbClr val="FF0000"/>
                </a:solidFill>
                <a:latin typeface="SBL Hebrew" panose="02000000000000000000" pitchFamily="2" charset="-79"/>
                <a:cs typeface="SBL Hebrew" panose="02000000000000000000" pitchFamily="2" charset="-79"/>
              </a:rPr>
              <a:t>ירא</a:t>
            </a:r>
            <a:r>
              <a:rPr lang="he-IL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appears </a:t>
            </a:r>
            <a:r>
              <a:rPr lang="en-US" dirty="0"/>
              <a:t>in different contexts, drawing together the meanings </a:t>
            </a:r>
            <a:r>
              <a:rPr lang="en-US" i="1" dirty="0">
                <a:solidFill>
                  <a:srgbClr val="009900"/>
                </a:solidFill>
              </a:rPr>
              <a:t>see</a:t>
            </a:r>
            <a:r>
              <a:rPr lang="en-US" dirty="0">
                <a:solidFill>
                  <a:srgbClr val="009900"/>
                </a:solidFill>
              </a:rPr>
              <a:t> </a:t>
            </a:r>
            <a:r>
              <a:rPr lang="en-US" dirty="0"/>
              <a:t>and </a:t>
            </a:r>
            <a:r>
              <a:rPr lang="en-US" i="1" dirty="0">
                <a:solidFill>
                  <a:srgbClr val="0000FF"/>
                </a:solidFill>
              </a:rPr>
              <a:t>fear</a:t>
            </a:r>
            <a:r>
              <a:rPr lang="en-US" dirty="0"/>
              <a:t>. This kind of </a:t>
            </a:r>
            <a:r>
              <a:rPr lang="en-US" b="1" dirty="0"/>
              <a:t>root-play</a:t>
            </a:r>
            <a:r>
              <a:rPr lang="en-US" dirty="0"/>
              <a:t> is common in Biblical Hebrew and is called </a:t>
            </a:r>
            <a:r>
              <a:rPr lang="en-US" b="1" dirty="0"/>
              <a:t>paronomasia</a:t>
            </a:r>
            <a:r>
              <a:rPr lang="en-US" dirty="0"/>
              <a:t>. You may want to look ahead now to Lesson 33.3’s explanation of </a:t>
            </a:r>
            <a:r>
              <a:rPr lang="en-US" i="1" dirty="0" err="1"/>
              <a:t>Leitwort</a:t>
            </a:r>
            <a:r>
              <a:rPr lang="en-US" dirty="0" smtClean="0"/>
              <a:t>.” (</a:t>
            </a:r>
            <a:r>
              <a:rPr lang="en-US" dirty="0" err="1" smtClean="0"/>
              <a:t>Rocine</a:t>
            </a:r>
            <a:r>
              <a:rPr lang="en-US" dirty="0" smtClean="0"/>
              <a:t> 291)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4916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228600" y="228600"/>
            <a:ext cx="8763000" cy="65532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>
                <a:latin typeface="SBL Hebrew" pitchFamily="2" charset="-79"/>
                <a:cs typeface="SBL Hebrew" pitchFamily="2" charset="-79"/>
              </a:rPr>
              <a:t>וַיִּקְרָ֧א אַבְרָהָ֛ם שֵֽׁם־הַמָּק֥וֹם הַה֖וּא </a:t>
            </a: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יְהוָ֣ה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׀ </a:t>
            </a:r>
            <a:r>
              <a:rPr lang="he-IL" sz="2000" dirty="0" smtClean="0">
                <a:solidFill>
                  <a:srgbClr val="FF0000"/>
                </a:solidFill>
                <a:latin typeface="SBL Hebrew" pitchFamily="2" charset="-79"/>
                <a:cs typeface="SBL Hebrew" pitchFamily="2" charset="-79"/>
              </a:rPr>
              <a:t>י</a:t>
            </a:r>
            <a:r>
              <a:rPr lang="he-IL" sz="2000" dirty="0">
                <a:solidFill>
                  <a:srgbClr val="FF0000"/>
                </a:solidFill>
                <a:latin typeface="SBL Hebrew" pitchFamily="2" charset="-79"/>
                <a:cs typeface="SBL Hebrew" pitchFamily="2" charset="-79"/>
              </a:rPr>
              <a:t>ִרְא</a:t>
            </a:r>
            <a:r>
              <a:rPr lang="he-IL" sz="2000" dirty="0" smtClean="0">
                <a:solidFill>
                  <a:srgbClr val="FF0000"/>
                </a:solidFill>
                <a:latin typeface="SBL Hebrew" pitchFamily="2" charset="-79"/>
                <a:cs typeface="SBL Hebrew" pitchFamily="2" charset="-79"/>
              </a:rPr>
              <a:t>ֶ֑</a:t>
            </a: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ה אֲשֶׁר֙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יֵאָמֵ֣ר הַיּ֔וֹם בְּהַ֥ר יְהוָ֖ה </a:t>
            </a:r>
            <a:r>
              <a:rPr lang="he-IL" sz="2000" dirty="0">
                <a:solidFill>
                  <a:srgbClr val="FF0000"/>
                </a:solidFill>
                <a:latin typeface="SBL Hebrew" pitchFamily="2" charset="-79"/>
                <a:cs typeface="SBL Hebrew" pitchFamily="2" charset="-79"/>
              </a:rPr>
              <a:t>יֵרָאֶֽ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ה׃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endParaRPr lang="he-IL" sz="2000" dirty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>
                <a:latin typeface="SBL Hebrew" pitchFamily="2" charset="-79"/>
                <a:cs typeface="SBL Hebrew" pitchFamily="2" charset="-79"/>
              </a:rPr>
              <a:t>וַיִּקְרָ֛א מַלְאַ֥ךְ יְהוָ֖ה אֶל־אַבְרָהָ֑ם שֵׁנִ֖ית מִן־הַשָּׁמָֽיִם׃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endParaRPr lang="he-IL" sz="2000" dirty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>
                <a:latin typeface="SBL Hebrew" pitchFamily="2" charset="-79"/>
                <a:cs typeface="SBL Hebrew" pitchFamily="2" charset="-79"/>
              </a:rPr>
              <a:t>וַיֹּ֕אמֶר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en-US" sz="2000" dirty="0" smtClean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בִּ֥י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נִשְׁבַּ֖עְתִּי נְאֻם־יְהוָ֑ה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en-US" sz="2000" dirty="0" smtClean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כִּ֗י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יַ֚עַן אֲשֶׁ֤ר עָשִׂ֙יתָ֙ אֶת־הַדָּבָ֣ר הַזֶּ֔ה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en-US" sz="2000" dirty="0" smtClean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וְלֹ֥א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חָשַׂ֖כְתָּ אֶת־בִּנְךָ֥ אֶת־יְחִידֶֽךָ׃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endParaRPr lang="he-IL" sz="2000" dirty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en-US" sz="2000" dirty="0" smtClean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	כִּֽי־בָרֵ֣ךְ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אֲבָרֶכְךָ֗ </a:t>
            </a: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וְהַרְבָּ֨ה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אַרְבֶּ֤ה אֶֽת־זַרְעֲךָ֙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>
                <a:latin typeface="SBL Hebrew" pitchFamily="2" charset="-79"/>
                <a:cs typeface="SBL Hebrew" pitchFamily="2" charset="-79"/>
              </a:rPr>
              <a:t>	</a:t>
            </a:r>
            <a:r>
              <a:rPr lang="en-US" sz="2000" dirty="0" smtClean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	כְּכוֹכְבֵ֣י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הַשָּׁמַ֔יִם </a:t>
            </a: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וְכַח֕וֹל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אֲשֶׁ֖ר עַל־שְׂפַ֣ת הַיָּ֑ם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>
                <a:latin typeface="SBL Hebrew" pitchFamily="2" charset="-79"/>
                <a:cs typeface="SBL Hebrew" pitchFamily="2" charset="-79"/>
              </a:rPr>
              <a:t>	</a:t>
            </a:r>
            <a:r>
              <a:rPr lang="en-US" sz="2000" dirty="0" smtClean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וְיִרַ֣שׁ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זַרְעֲךָ֔ אֵ֖ת שַׁ֥עַר אֹיְבָֽיו׃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endParaRPr lang="he-IL" sz="2000" dirty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en-US" sz="2000" dirty="0" smtClean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	וְהִתְבָּרֲכ֣וּ בְזַרְעֲךָ֔ כֹּ֖ל גּוֹיֵ֣י הָאָ֑רֶץ </a:t>
            </a: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עֵ֕קֶב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אֲשֶׁ֥ר שָׁמַ֖עְתָּ בְּקֹלִֽי׃ </a:t>
            </a: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endParaRPr lang="he-IL" sz="2000" dirty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>
                <a:latin typeface="SBL Hebrew" pitchFamily="2" charset="-79"/>
                <a:cs typeface="SBL Hebrew" pitchFamily="2" charset="-79"/>
              </a:rPr>
              <a:t>וַיָּ֤שָׁב אַבְרָהָם֙ אֶל־נְעָרָ֔יו </a:t>
            </a: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>
                <a:latin typeface="SBL Hebrew" pitchFamily="2" charset="-79"/>
                <a:cs typeface="SBL Hebrew" pitchFamily="2" charset="-79"/>
              </a:rPr>
              <a:t>וַיָּקֻ֛מוּ וַיֵּלְכ֥וּ יַחְדָּ֖ו אֶל־בְּאֵ֣ר שָׁ֑בַע </a:t>
            </a: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>
                <a:latin typeface="SBL Hebrew" pitchFamily="2" charset="-79"/>
                <a:cs typeface="SBL Hebrew" pitchFamily="2" charset="-79"/>
              </a:rPr>
              <a:t>וַיֵּ֥שֶׁב אַבְרָהָ֖ם בִּבְאֵ֥ר שָֽׁבַע׃ </a:t>
            </a:r>
            <a:endParaRPr lang="en-US" sz="2000" dirty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endParaRPr lang="he-IL" sz="2000" dirty="0">
              <a:latin typeface="SBL Hebrew" pitchFamily="2" charset="-79"/>
              <a:cs typeface="SBL Hebrew" pitchFamily="2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-1"/>
            <a:ext cx="12682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Genesis 22:14-19</a:t>
            </a:r>
            <a:endParaRPr lang="en-US" sz="1200" dirty="0"/>
          </a:p>
        </p:txBody>
      </p:sp>
      <p:sp>
        <p:nvSpPr>
          <p:cNvPr id="6" name="Rectangle 5"/>
          <p:cNvSpPr/>
          <p:nvPr/>
        </p:nvSpPr>
        <p:spPr>
          <a:xfrm>
            <a:off x="76200" y="857071"/>
            <a:ext cx="8991600" cy="120032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defTabSz="457200"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en-US" dirty="0" smtClean="0"/>
              <a:t>“Notice</a:t>
            </a:r>
            <a:r>
              <a:rPr lang="en-US" dirty="0"/>
              <a:t>, throughout the episode, how the letter </a:t>
            </a:r>
            <a:r>
              <a:rPr lang="en-US" dirty="0" smtClean="0"/>
              <a:t>sequence</a:t>
            </a:r>
            <a:r>
              <a:rPr lang="he-IL" dirty="0" smtClean="0">
                <a:solidFill>
                  <a:srgbClr val="FF0000"/>
                </a:solidFill>
                <a:latin typeface="SBL Hebrew" panose="02000000000000000000" pitchFamily="2" charset="-79"/>
                <a:cs typeface="SBL Hebrew" panose="02000000000000000000" pitchFamily="2" charset="-79"/>
              </a:rPr>
              <a:t>ירא</a:t>
            </a:r>
            <a:r>
              <a:rPr lang="he-IL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appears </a:t>
            </a:r>
            <a:r>
              <a:rPr lang="en-US" dirty="0"/>
              <a:t>in different contexts, drawing together the meanings </a:t>
            </a:r>
            <a:r>
              <a:rPr lang="en-US" i="1" dirty="0">
                <a:solidFill>
                  <a:srgbClr val="009900"/>
                </a:solidFill>
              </a:rPr>
              <a:t>see</a:t>
            </a:r>
            <a:r>
              <a:rPr lang="en-US" dirty="0">
                <a:solidFill>
                  <a:srgbClr val="009900"/>
                </a:solidFill>
              </a:rPr>
              <a:t> </a:t>
            </a:r>
            <a:r>
              <a:rPr lang="en-US" dirty="0"/>
              <a:t>and </a:t>
            </a:r>
            <a:r>
              <a:rPr lang="en-US" i="1" dirty="0">
                <a:solidFill>
                  <a:srgbClr val="0000FF"/>
                </a:solidFill>
              </a:rPr>
              <a:t>fear</a:t>
            </a:r>
            <a:r>
              <a:rPr lang="en-US" dirty="0"/>
              <a:t>. This kind of </a:t>
            </a:r>
            <a:r>
              <a:rPr lang="en-US" b="1" dirty="0"/>
              <a:t>root-play</a:t>
            </a:r>
            <a:r>
              <a:rPr lang="en-US" dirty="0"/>
              <a:t> is common in Biblical Hebrew and is called </a:t>
            </a:r>
            <a:r>
              <a:rPr lang="en-US" b="1" dirty="0"/>
              <a:t>paronomasia</a:t>
            </a:r>
            <a:r>
              <a:rPr lang="en-US" dirty="0"/>
              <a:t>. You may want to look ahead now to Lesson 33.3’s explanation of </a:t>
            </a:r>
            <a:r>
              <a:rPr lang="en-US" i="1" dirty="0" err="1"/>
              <a:t>Leitwort</a:t>
            </a:r>
            <a:r>
              <a:rPr lang="en-US" dirty="0" smtClean="0"/>
              <a:t>.” (</a:t>
            </a:r>
            <a:r>
              <a:rPr lang="en-US" dirty="0" err="1" smtClean="0"/>
              <a:t>Rocine</a:t>
            </a:r>
            <a:r>
              <a:rPr lang="en-US" dirty="0" smtClean="0"/>
              <a:t> 291)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6200" y="2133600"/>
            <a:ext cx="8991600" cy="470898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r" defTabSz="457200" rtl="1"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en-US" sz="1600" dirty="0">
                <a:latin typeface="SBL Hebrew" pitchFamily="2" charset="-79"/>
                <a:cs typeface="SBL Hebrew" pitchFamily="2" charset="-79"/>
              </a:rPr>
              <a:t>v4</a:t>
            </a:r>
          </a:p>
          <a:p>
            <a:pPr algn="r" defTabSz="457200" rtl="1"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>
                <a:latin typeface="SBL Hebrew" pitchFamily="2" charset="-79"/>
                <a:cs typeface="SBL Hebrew" pitchFamily="2" charset="-79"/>
              </a:rPr>
              <a:t>וַיִּשָּׂ֨א אַבְרָהָ֧ם אֶת־עֵינָ֛יו </a:t>
            </a:r>
          </a:p>
          <a:p>
            <a:pPr algn="r" defTabSz="457200" rtl="1"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>
                <a:latin typeface="SBL Hebrew" pitchFamily="2" charset="-79"/>
                <a:cs typeface="SBL Hebrew" pitchFamily="2" charset="-79"/>
              </a:rPr>
              <a:t>וַ</a:t>
            </a:r>
            <a:r>
              <a:rPr lang="he-IL" sz="2000" dirty="0">
                <a:solidFill>
                  <a:srgbClr val="FF0000"/>
                </a:solidFill>
                <a:latin typeface="SBL Hebrew" pitchFamily="2" charset="-79"/>
                <a:cs typeface="SBL Hebrew" pitchFamily="2" charset="-79"/>
              </a:rPr>
              <a:t>יַּ֥רְא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 אֶת־הַמָּק֖וֹם מֵרָחֹֽק׃ </a:t>
            </a:r>
          </a:p>
          <a:p>
            <a:pPr algn="r" defTabSz="457200" rtl="1"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endParaRPr lang="he-IL" sz="2000" dirty="0">
              <a:latin typeface="SBL Hebrew" pitchFamily="2" charset="-79"/>
              <a:cs typeface="SBL Hebrew" pitchFamily="2" charset="-79"/>
            </a:endParaRPr>
          </a:p>
          <a:p>
            <a:pPr algn="r" defTabSz="457200" rtl="1"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en-US" sz="1600" dirty="0">
                <a:latin typeface="SBL Hebrew" pitchFamily="2" charset="-79"/>
                <a:cs typeface="SBL Hebrew" pitchFamily="2" charset="-79"/>
              </a:rPr>
              <a:t>v 8</a:t>
            </a:r>
          </a:p>
          <a:p>
            <a:pPr algn="r" defTabSz="457200" rtl="1"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>
                <a:latin typeface="SBL Hebrew" pitchFamily="2" charset="-79"/>
                <a:cs typeface="SBL Hebrew" pitchFamily="2" charset="-79"/>
              </a:rPr>
              <a:t>אֱלֹהִ֞ים </a:t>
            </a:r>
            <a:r>
              <a:rPr lang="he-IL" sz="2000" dirty="0">
                <a:solidFill>
                  <a:srgbClr val="FF0000"/>
                </a:solidFill>
                <a:latin typeface="SBL Hebrew" pitchFamily="2" charset="-79"/>
                <a:cs typeface="SBL Hebrew" pitchFamily="2" charset="-79"/>
              </a:rPr>
              <a:t>יִרְאֶ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ה־לּ֥וֹ הַשֶּׂ֛ה לְעֹלָ֖ה בְּנִ֑י </a:t>
            </a:r>
          </a:p>
          <a:p>
            <a:pPr algn="r" defTabSz="457200" rtl="1"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endParaRPr lang="he-IL" sz="2000" dirty="0">
              <a:latin typeface="SBL Hebrew" pitchFamily="2" charset="-79"/>
              <a:cs typeface="SBL Hebrew" pitchFamily="2" charset="-79"/>
            </a:endParaRPr>
          </a:p>
          <a:p>
            <a:pPr algn="r" defTabSz="457200" rtl="1"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en-US" sz="1600" dirty="0">
                <a:latin typeface="SBL Hebrew" pitchFamily="2" charset="-79"/>
                <a:cs typeface="SBL Hebrew" pitchFamily="2" charset="-79"/>
              </a:rPr>
              <a:t>v 12</a:t>
            </a:r>
          </a:p>
          <a:p>
            <a:pPr algn="r" defTabSz="457200" rtl="1"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>
                <a:latin typeface="SBL Hebrew" pitchFamily="2" charset="-79"/>
                <a:cs typeface="SBL Hebrew" pitchFamily="2" charset="-79"/>
              </a:rPr>
              <a:t>כִּֽי־</a:t>
            </a:r>
            <a:r>
              <a:rPr lang="he-IL" sz="2000" dirty="0">
                <a:solidFill>
                  <a:srgbClr val="FF0000"/>
                </a:solidFill>
                <a:latin typeface="SBL Hebrew" pitchFamily="2" charset="-79"/>
                <a:cs typeface="SBL Hebrew" pitchFamily="2" charset="-79"/>
              </a:rPr>
              <a:t>יְרֵ֤א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 אֱלֹהִים֙ אַ֔תָּה </a:t>
            </a:r>
          </a:p>
          <a:p>
            <a:pPr algn="r" defTabSz="457200" rtl="1"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endParaRPr lang="he-IL" sz="2000" dirty="0">
              <a:latin typeface="SBL Hebrew" pitchFamily="2" charset="-79"/>
              <a:cs typeface="SBL Hebrew" pitchFamily="2" charset="-79"/>
            </a:endParaRPr>
          </a:p>
          <a:p>
            <a:pPr algn="r" defTabSz="457200" rtl="1"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en-US" sz="1600" dirty="0">
                <a:latin typeface="SBL Hebrew" pitchFamily="2" charset="-79"/>
                <a:cs typeface="SBL Hebrew" pitchFamily="2" charset="-79"/>
              </a:rPr>
              <a:t>v 13</a:t>
            </a:r>
          </a:p>
          <a:p>
            <a:pPr algn="r" defTabSz="457200" rtl="1"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>
                <a:latin typeface="SBL Hebrew" pitchFamily="2" charset="-79"/>
                <a:cs typeface="SBL Hebrew" pitchFamily="2" charset="-79"/>
              </a:rPr>
              <a:t>וַיִּשָּׂ֨א אַבְרָהָ֜ם אֶת־עֵינָ֗יו </a:t>
            </a:r>
          </a:p>
          <a:p>
            <a:pPr algn="r" defTabSz="457200" rtl="1"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>
                <a:latin typeface="SBL Hebrew" pitchFamily="2" charset="-79"/>
                <a:cs typeface="SBL Hebrew" pitchFamily="2" charset="-79"/>
              </a:rPr>
              <a:t>וַ</a:t>
            </a:r>
            <a:r>
              <a:rPr lang="he-IL" sz="2000" dirty="0">
                <a:solidFill>
                  <a:srgbClr val="FF0000"/>
                </a:solidFill>
                <a:latin typeface="SBL Hebrew" pitchFamily="2" charset="-79"/>
                <a:cs typeface="SBL Hebrew" pitchFamily="2" charset="-79"/>
              </a:rPr>
              <a:t>יַּרְא֙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 וְהִנֵּה־אַ֔יִל</a:t>
            </a:r>
          </a:p>
          <a:p>
            <a:pPr algn="r" defTabSz="457200" rtl="1"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endParaRPr lang="he-IL" sz="2000" dirty="0">
              <a:latin typeface="SBL Hebrew" pitchFamily="2" charset="-79"/>
              <a:cs typeface="SBL Hebrew" pitchFamily="2" charset="-79"/>
            </a:endParaRPr>
          </a:p>
          <a:p>
            <a:pPr algn="r" defTabSz="457200" rtl="1"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en-US" sz="1600" dirty="0">
                <a:latin typeface="SBL Hebrew" pitchFamily="2" charset="-79"/>
                <a:cs typeface="SBL Hebrew" pitchFamily="2" charset="-79"/>
              </a:rPr>
              <a:t>v 14</a:t>
            </a:r>
          </a:p>
          <a:p>
            <a:pPr algn="r" defTabSz="457200" rtl="1"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>
                <a:latin typeface="SBL Hebrew" pitchFamily="2" charset="-79"/>
                <a:cs typeface="SBL Hebrew" pitchFamily="2" charset="-79"/>
              </a:rPr>
              <a:t>וַיִּקְרָ֧א אַבְרָהָ֛ם שֵֽׁם־הַמָּק֥וֹם הַה֖וּא יְהוָ֣ה ׀ </a:t>
            </a:r>
            <a:r>
              <a:rPr lang="he-IL" sz="2000" dirty="0">
                <a:solidFill>
                  <a:srgbClr val="FF0000"/>
                </a:solidFill>
                <a:latin typeface="SBL Hebrew" pitchFamily="2" charset="-79"/>
                <a:cs typeface="SBL Hebrew" pitchFamily="2" charset="-79"/>
              </a:rPr>
              <a:t>יִרְאֶ֑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ה אֲשֶׁר֙ יֵאָמֵ֣ר הַיּ֔וֹם בְּהַ֥ר יְהוָ֖ה </a:t>
            </a:r>
            <a:r>
              <a:rPr lang="he-IL" sz="2000" dirty="0">
                <a:solidFill>
                  <a:srgbClr val="FF0000"/>
                </a:solidFill>
                <a:latin typeface="SBL Hebrew" pitchFamily="2" charset="-79"/>
                <a:cs typeface="SBL Hebrew" pitchFamily="2" charset="-79"/>
              </a:rPr>
              <a:t>יֵרָאֶֽ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ה׃ </a:t>
            </a:r>
          </a:p>
        </p:txBody>
      </p:sp>
      <p:sp>
        <p:nvSpPr>
          <p:cNvPr id="4" name="Rectangle 3"/>
          <p:cNvSpPr/>
          <p:nvPr/>
        </p:nvSpPr>
        <p:spPr>
          <a:xfrm>
            <a:off x="6019800" y="2667000"/>
            <a:ext cx="505267" cy="369332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CA" dirty="0">
                <a:solidFill>
                  <a:srgbClr val="009900"/>
                </a:solidFill>
              </a:rPr>
              <a:t>see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0" y="3536324"/>
            <a:ext cx="1412631" cy="369332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CA" dirty="0" smtClean="0">
                <a:solidFill>
                  <a:srgbClr val="009900"/>
                </a:solidFill>
              </a:rPr>
              <a:t>see</a:t>
            </a:r>
            <a:r>
              <a:rPr lang="en-CA" dirty="0" smtClean="0"/>
              <a:t> (provide)</a:t>
            </a:r>
            <a:endParaRPr lang="en-CA" dirty="0"/>
          </a:p>
        </p:txBody>
      </p:sp>
      <p:sp>
        <p:nvSpPr>
          <p:cNvPr id="9" name="Rectangle 8"/>
          <p:cNvSpPr/>
          <p:nvPr/>
        </p:nvSpPr>
        <p:spPr>
          <a:xfrm>
            <a:off x="6019800" y="4382312"/>
            <a:ext cx="555601" cy="369332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CA" dirty="0" smtClean="0">
                <a:solidFill>
                  <a:srgbClr val="0000FF"/>
                </a:solidFill>
              </a:rPr>
              <a:t>fear</a:t>
            </a:r>
            <a:endParaRPr lang="en-CA" dirty="0">
              <a:solidFill>
                <a:srgbClr val="0000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19800" y="5562600"/>
            <a:ext cx="505267" cy="369332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CA" dirty="0">
                <a:solidFill>
                  <a:srgbClr val="009900"/>
                </a:solidFill>
              </a:rPr>
              <a:t>see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419600" y="6019800"/>
            <a:ext cx="1412631" cy="369332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CA" dirty="0" smtClean="0">
                <a:solidFill>
                  <a:srgbClr val="009900"/>
                </a:solidFill>
              </a:rPr>
              <a:t>see</a:t>
            </a:r>
            <a:r>
              <a:rPr lang="en-CA" dirty="0" smtClean="0"/>
              <a:t> (provide)</a:t>
            </a:r>
            <a:endParaRPr lang="en-CA" dirty="0"/>
          </a:p>
        </p:txBody>
      </p:sp>
      <p:sp>
        <p:nvSpPr>
          <p:cNvPr id="13" name="Rectangle 12"/>
          <p:cNvSpPr/>
          <p:nvPr/>
        </p:nvSpPr>
        <p:spPr>
          <a:xfrm>
            <a:off x="1447800" y="6019800"/>
            <a:ext cx="1412631" cy="369332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CA" dirty="0" smtClean="0">
                <a:solidFill>
                  <a:srgbClr val="009900"/>
                </a:solidFill>
              </a:rPr>
              <a:t>see</a:t>
            </a:r>
            <a:r>
              <a:rPr lang="en-CA" dirty="0" smtClean="0"/>
              <a:t> (provide)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840402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228600" y="228600"/>
            <a:ext cx="8763000" cy="65532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>
                <a:latin typeface="SBL Hebrew" pitchFamily="2" charset="-79"/>
                <a:cs typeface="SBL Hebrew" pitchFamily="2" charset="-79"/>
              </a:rPr>
              <a:t>וַיִּקְרָ֧א אַבְרָהָ֛ם שֵֽׁם־הַמָּק֥וֹם הַה֖וּא </a:t>
            </a: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יְהוָ֣ה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׀ </a:t>
            </a:r>
            <a:r>
              <a:rPr lang="he-IL" sz="2000" dirty="0" smtClean="0">
                <a:solidFill>
                  <a:srgbClr val="FF0000"/>
                </a:solidFill>
                <a:latin typeface="SBL Hebrew" pitchFamily="2" charset="-79"/>
                <a:cs typeface="SBL Hebrew" pitchFamily="2" charset="-79"/>
              </a:rPr>
              <a:t>י</a:t>
            </a:r>
            <a:r>
              <a:rPr lang="he-IL" sz="2000" dirty="0">
                <a:solidFill>
                  <a:srgbClr val="FF0000"/>
                </a:solidFill>
                <a:latin typeface="SBL Hebrew" pitchFamily="2" charset="-79"/>
                <a:cs typeface="SBL Hebrew" pitchFamily="2" charset="-79"/>
              </a:rPr>
              <a:t>ִרְא</a:t>
            </a:r>
            <a:r>
              <a:rPr lang="he-IL" sz="2000" dirty="0" smtClean="0">
                <a:solidFill>
                  <a:srgbClr val="FF0000"/>
                </a:solidFill>
                <a:latin typeface="SBL Hebrew" pitchFamily="2" charset="-79"/>
                <a:cs typeface="SBL Hebrew" pitchFamily="2" charset="-79"/>
              </a:rPr>
              <a:t>ֶ֑</a:t>
            </a: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ה אֲשֶׁר֙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יֵאָמֵ֣ר הַיּ֔וֹם בְּהַ֥ר יְהוָ֖ה </a:t>
            </a:r>
            <a:r>
              <a:rPr lang="he-IL" sz="2000" dirty="0">
                <a:solidFill>
                  <a:srgbClr val="FF0000"/>
                </a:solidFill>
                <a:latin typeface="SBL Hebrew" pitchFamily="2" charset="-79"/>
                <a:cs typeface="SBL Hebrew" pitchFamily="2" charset="-79"/>
              </a:rPr>
              <a:t>יֵרָאֶֽ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ה׃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endParaRPr lang="he-IL" sz="2000" dirty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>
                <a:latin typeface="SBL Hebrew" pitchFamily="2" charset="-79"/>
                <a:cs typeface="SBL Hebrew" pitchFamily="2" charset="-79"/>
              </a:rPr>
              <a:t>וַיִּקְרָ֛א מַלְאַ֥ךְ יְהוָ֖ה אֶל־אַבְרָהָ֑ם שֵׁנִ֖ית מִן־הַשָּׁמָֽיִם׃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endParaRPr lang="he-IL" sz="2000" dirty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>
                <a:latin typeface="SBL Hebrew" pitchFamily="2" charset="-79"/>
                <a:cs typeface="SBL Hebrew" pitchFamily="2" charset="-79"/>
              </a:rPr>
              <a:t>וַיֹּ֕אמֶר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en-US" sz="2000" dirty="0" smtClean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בִּ֥י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נִשְׁבַּ֖עְתִּי נְאֻם־יְהוָ֑ה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en-US" sz="2000" dirty="0" smtClean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כִּ֗י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יַ֚עַן אֲשֶׁ֤ר עָשִׂ֙יתָ֙ אֶת־הַדָּבָ֣ר הַזֶּ֔ה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en-US" sz="2000" dirty="0" smtClean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וְלֹ֥א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חָשַׂ֖כְתָּ אֶת־בִּנְךָ֥ אֶת־יְחִידֶֽךָ׃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endParaRPr lang="he-IL" sz="2000" dirty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en-US" sz="2000" dirty="0" smtClean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	כִּֽי־בָרֵ֣ךְ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אֲבָרֶכְךָ֗ </a:t>
            </a: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וְהַרְבָּ֨ה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אַרְבֶּ֤ה אֶֽת־זַרְעֲךָ֙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>
                <a:latin typeface="SBL Hebrew" pitchFamily="2" charset="-79"/>
                <a:cs typeface="SBL Hebrew" pitchFamily="2" charset="-79"/>
              </a:rPr>
              <a:t>	</a:t>
            </a:r>
            <a:r>
              <a:rPr lang="en-US" sz="2000" dirty="0" smtClean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	כְּכוֹכְבֵ֣י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הַשָּׁמַ֔יִם </a:t>
            </a: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וְכַח֕וֹל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אֲשֶׁ֖ר עַל־שְׂפַ֣ת הַיָּ֑ם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>
                <a:latin typeface="SBL Hebrew" pitchFamily="2" charset="-79"/>
                <a:cs typeface="SBL Hebrew" pitchFamily="2" charset="-79"/>
              </a:rPr>
              <a:t>	</a:t>
            </a:r>
            <a:r>
              <a:rPr lang="en-US" sz="2000" dirty="0" smtClean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וְיִרַ֣שׁ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זַרְעֲךָ֔ אֵ֖ת שַׁ֥עַר אֹיְבָֽיו׃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endParaRPr lang="he-IL" sz="2000" dirty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en-US" sz="2000" dirty="0" smtClean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	וְהִתְבָּרֲכ֣וּ בְזַרְעֲךָ֔ כֹּ֖ל גּוֹיֵ֣י הָאָ֑רֶץ </a:t>
            </a: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עֵ֕קֶב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אֲשֶׁ֥ר שָׁמַ֖עְתָּ בְּקֹלִֽי׃ </a:t>
            </a: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endParaRPr lang="he-IL" sz="2000" dirty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>
                <a:latin typeface="SBL Hebrew" pitchFamily="2" charset="-79"/>
                <a:cs typeface="SBL Hebrew" pitchFamily="2" charset="-79"/>
              </a:rPr>
              <a:t>וַיָּ֤שָׁב אַבְרָהָם֙ אֶל־נְעָרָ֔יו </a:t>
            </a: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>
                <a:latin typeface="SBL Hebrew" pitchFamily="2" charset="-79"/>
                <a:cs typeface="SBL Hebrew" pitchFamily="2" charset="-79"/>
              </a:rPr>
              <a:t>וַיָּקֻ֛מוּ וַיֵּלְכ֥וּ יַחְדָּ֖ו אֶל־בְּאֵ֣ר שָׁ֑בַע </a:t>
            </a: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>
                <a:latin typeface="SBL Hebrew" pitchFamily="2" charset="-79"/>
                <a:cs typeface="SBL Hebrew" pitchFamily="2" charset="-79"/>
              </a:rPr>
              <a:t>וַיֵּ֥שֶׁב אַבְרָהָ֖ם בִּבְאֵ֥ר שָֽׁבַע׃ </a:t>
            </a:r>
            <a:endParaRPr lang="en-US" sz="2000" dirty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endParaRPr lang="he-IL" sz="2000" dirty="0">
              <a:latin typeface="SBL Hebrew" pitchFamily="2" charset="-79"/>
              <a:cs typeface="SBL Hebrew" pitchFamily="2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-1"/>
            <a:ext cx="12682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Genesis 22:14-19</a:t>
            </a:r>
            <a:endParaRPr lang="en-US" sz="1200" dirty="0"/>
          </a:p>
        </p:txBody>
      </p:sp>
      <p:sp>
        <p:nvSpPr>
          <p:cNvPr id="6" name="Rectangle 5"/>
          <p:cNvSpPr/>
          <p:nvPr/>
        </p:nvSpPr>
        <p:spPr>
          <a:xfrm>
            <a:off x="76200" y="857071"/>
            <a:ext cx="8991600" cy="120032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defTabSz="457200"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en-US" dirty="0" smtClean="0"/>
              <a:t>“Notice</a:t>
            </a:r>
            <a:r>
              <a:rPr lang="en-US" dirty="0"/>
              <a:t>, throughout the episode, how the letter </a:t>
            </a:r>
            <a:r>
              <a:rPr lang="en-US" dirty="0" smtClean="0"/>
              <a:t>sequence</a:t>
            </a:r>
            <a:r>
              <a:rPr lang="he-IL" dirty="0" smtClean="0">
                <a:solidFill>
                  <a:srgbClr val="FF0000"/>
                </a:solidFill>
                <a:latin typeface="SBL Hebrew" panose="02000000000000000000" pitchFamily="2" charset="-79"/>
                <a:cs typeface="SBL Hebrew" panose="02000000000000000000" pitchFamily="2" charset="-79"/>
              </a:rPr>
              <a:t>ירא</a:t>
            </a:r>
            <a:r>
              <a:rPr lang="he-IL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appears </a:t>
            </a:r>
            <a:r>
              <a:rPr lang="en-US" dirty="0"/>
              <a:t>in different contexts, drawing together the meanings </a:t>
            </a:r>
            <a:r>
              <a:rPr lang="en-US" i="1" dirty="0">
                <a:solidFill>
                  <a:srgbClr val="009900"/>
                </a:solidFill>
              </a:rPr>
              <a:t>see</a:t>
            </a:r>
            <a:r>
              <a:rPr lang="en-US" dirty="0">
                <a:solidFill>
                  <a:srgbClr val="009900"/>
                </a:solidFill>
              </a:rPr>
              <a:t> </a:t>
            </a:r>
            <a:r>
              <a:rPr lang="en-US" dirty="0"/>
              <a:t>and </a:t>
            </a:r>
            <a:r>
              <a:rPr lang="en-US" i="1" dirty="0">
                <a:solidFill>
                  <a:srgbClr val="0000FF"/>
                </a:solidFill>
              </a:rPr>
              <a:t>fear</a:t>
            </a:r>
            <a:r>
              <a:rPr lang="en-US" dirty="0"/>
              <a:t>. This kind of </a:t>
            </a:r>
            <a:r>
              <a:rPr lang="en-US" b="1" dirty="0"/>
              <a:t>root-play</a:t>
            </a:r>
            <a:r>
              <a:rPr lang="en-US" dirty="0"/>
              <a:t> is common in Biblical Hebrew and is called </a:t>
            </a:r>
            <a:r>
              <a:rPr lang="en-US" b="1" dirty="0"/>
              <a:t>paronomasia</a:t>
            </a:r>
            <a:r>
              <a:rPr lang="en-US" dirty="0"/>
              <a:t>. You may want to look ahead now to Lesson 33.3’s explanation of </a:t>
            </a:r>
            <a:r>
              <a:rPr lang="en-US" i="1" dirty="0" err="1"/>
              <a:t>Leitwort</a:t>
            </a:r>
            <a:r>
              <a:rPr lang="en-US" dirty="0" smtClean="0"/>
              <a:t>.” (</a:t>
            </a:r>
            <a:r>
              <a:rPr lang="en-US" dirty="0" err="1" smtClean="0"/>
              <a:t>Rocine</a:t>
            </a:r>
            <a:r>
              <a:rPr lang="en-US" dirty="0" smtClean="0"/>
              <a:t> 291)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6200" y="2133600"/>
            <a:ext cx="8991600" cy="470898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r" defTabSz="457200" rtl="1"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en-US" sz="1600" dirty="0">
                <a:latin typeface="SBL Hebrew" pitchFamily="2" charset="-79"/>
                <a:cs typeface="SBL Hebrew" pitchFamily="2" charset="-79"/>
              </a:rPr>
              <a:t>v4</a:t>
            </a:r>
          </a:p>
          <a:p>
            <a:pPr algn="r" defTabSz="457200" rtl="1"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>
                <a:latin typeface="SBL Hebrew" pitchFamily="2" charset="-79"/>
                <a:cs typeface="SBL Hebrew" pitchFamily="2" charset="-79"/>
              </a:rPr>
              <a:t>וַיִּשָּׂ֨א אַבְרָהָ֧ם אֶת־עֵינָ֛יו </a:t>
            </a:r>
          </a:p>
          <a:p>
            <a:pPr algn="r" defTabSz="457200" rtl="1"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>
                <a:latin typeface="SBL Hebrew" pitchFamily="2" charset="-79"/>
                <a:cs typeface="SBL Hebrew" pitchFamily="2" charset="-79"/>
              </a:rPr>
              <a:t>וַ</a:t>
            </a:r>
            <a:r>
              <a:rPr lang="he-IL" sz="2000" dirty="0">
                <a:solidFill>
                  <a:srgbClr val="FF0000"/>
                </a:solidFill>
                <a:latin typeface="SBL Hebrew" pitchFamily="2" charset="-79"/>
                <a:cs typeface="SBL Hebrew" pitchFamily="2" charset="-79"/>
              </a:rPr>
              <a:t>יַּ֥רְא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 אֶת־הַמָּק֖וֹם מֵרָחֹֽק׃ </a:t>
            </a:r>
          </a:p>
          <a:p>
            <a:pPr algn="r" defTabSz="457200" rtl="1"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endParaRPr lang="he-IL" sz="2000" dirty="0">
              <a:latin typeface="SBL Hebrew" pitchFamily="2" charset="-79"/>
              <a:cs typeface="SBL Hebrew" pitchFamily="2" charset="-79"/>
            </a:endParaRPr>
          </a:p>
          <a:p>
            <a:pPr algn="r" defTabSz="457200" rtl="1"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en-US" sz="1600" dirty="0">
                <a:latin typeface="SBL Hebrew" pitchFamily="2" charset="-79"/>
                <a:cs typeface="SBL Hebrew" pitchFamily="2" charset="-79"/>
              </a:rPr>
              <a:t>v 8</a:t>
            </a:r>
          </a:p>
          <a:p>
            <a:pPr algn="r" defTabSz="457200" rtl="1"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>
                <a:latin typeface="SBL Hebrew" pitchFamily="2" charset="-79"/>
                <a:cs typeface="SBL Hebrew" pitchFamily="2" charset="-79"/>
              </a:rPr>
              <a:t>אֱלֹהִ֞ים </a:t>
            </a:r>
            <a:r>
              <a:rPr lang="he-IL" sz="2000" dirty="0">
                <a:solidFill>
                  <a:srgbClr val="FF0000"/>
                </a:solidFill>
                <a:latin typeface="SBL Hebrew" pitchFamily="2" charset="-79"/>
                <a:cs typeface="SBL Hebrew" pitchFamily="2" charset="-79"/>
              </a:rPr>
              <a:t>יִרְאֶ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ה־לּ֥וֹ הַשֶּׂ֛ה לְעֹלָ֖ה בְּנִ֑י </a:t>
            </a:r>
          </a:p>
          <a:p>
            <a:pPr algn="r" defTabSz="457200" rtl="1"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endParaRPr lang="he-IL" sz="2000" dirty="0">
              <a:latin typeface="SBL Hebrew" pitchFamily="2" charset="-79"/>
              <a:cs typeface="SBL Hebrew" pitchFamily="2" charset="-79"/>
            </a:endParaRPr>
          </a:p>
          <a:p>
            <a:pPr algn="r" defTabSz="457200" rtl="1"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en-US" sz="1600" dirty="0">
                <a:latin typeface="SBL Hebrew" pitchFamily="2" charset="-79"/>
                <a:cs typeface="SBL Hebrew" pitchFamily="2" charset="-79"/>
              </a:rPr>
              <a:t>v 12</a:t>
            </a:r>
          </a:p>
          <a:p>
            <a:pPr algn="r" defTabSz="457200" rtl="1"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>
                <a:latin typeface="SBL Hebrew" pitchFamily="2" charset="-79"/>
                <a:cs typeface="SBL Hebrew" pitchFamily="2" charset="-79"/>
              </a:rPr>
              <a:t>כִּֽי־</a:t>
            </a:r>
            <a:r>
              <a:rPr lang="he-IL" sz="2000" dirty="0">
                <a:solidFill>
                  <a:srgbClr val="FF0000"/>
                </a:solidFill>
                <a:latin typeface="SBL Hebrew" pitchFamily="2" charset="-79"/>
                <a:cs typeface="SBL Hebrew" pitchFamily="2" charset="-79"/>
              </a:rPr>
              <a:t>יְרֵ֤א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 אֱלֹהִים֙ אַ֔תָּה </a:t>
            </a:r>
          </a:p>
          <a:p>
            <a:pPr algn="r" defTabSz="457200" rtl="1"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endParaRPr lang="he-IL" sz="2000" dirty="0">
              <a:latin typeface="SBL Hebrew" pitchFamily="2" charset="-79"/>
              <a:cs typeface="SBL Hebrew" pitchFamily="2" charset="-79"/>
            </a:endParaRPr>
          </a:p>
          <a:p>
            <a:pPr algn="r" defTabSz="457200" rtl="1"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en-US" sz="1600" dirty="0">
                <a:latin typeface="SBL Hebrew" pitchFamily="2" charset="-79"/>
                <a:cs typeface="SBL Hebrew" pitchFamily="2" charset="-79"/>
              </a:rPr>
              <a:t>v 13</a:t>
            </a:r>
          </a:p>
          <a:p>
            <a:pPr algn="r" defTabSz="457200" rtl="1"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>
                <a:latin typeface="SBL Hebrew" pitchFamily="2" charset="-79"/>
                <a:cs typeface="SBL Hebrew" pitchFamily="2" charset="-79"/>
              </a:rPr>
              <a:t>וַיִּשָּׂ֨א אַבְרָהָ֜ם אֶת־עֵינָ֗יו </a:t>
            </a:r>
          </a:p>
          <a:p>
            <a:pPr algn="r" defTabSz="457200" rtl="1"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>
                <a:latin typeface="SBL Hebrew" pitchFamily="2" charset="-79"/>
                <a:cs typeface="SBL Hebrew" pitchFamily="2" charset="-79"/>
              </a:rPr>
              <a:t>וַ</a:t>
            </a:r>
            <a:r>
              <a:rPr lang="he-IL" sz="2000" dirty="0">
                <a:solidFill>
                  <a:srgbClr val="FF0000"/>
                </a:solidFill>
                <a:latin typeface="SBL Hebrew" pitchFamily="2" charset="-79"/>
                <a:cs typeface="SBL Hebrew" pitchFamily="2" charset="-79"/>
              </a:rPr>
              <a:t>יַּרְא֙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 וְהִנֵּה־אַ֔יִל</a:t>
            </a:r>
          </a:p>
          <a:p>
            <a:pPr algn="r" defTabSz="457200" rtl="1"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endParaRPr lang="he-IL" sz="2000" dirty="0">
              <a:latin typeface="SBL Hebrew" pitchFamily="2" charset="-79"/>
              <a:cs typeface="SBL Hebrew" pitchFamily="2" charset="-79"/>
            </a:endParaRPr>
          </a:p>
          <a:p>
            <a:pPr algn="r" defTabSz="457200" rtl="1"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en-US" sz="1600" dirty="0">
                <a:latin typeface="SBL Hebrew" pitchFamily="2" charset="-79"/>
                <a:cs typeface="SBL Hebrew" pitchFamily="2" charset="-79"/>
              </a:rPr>
              <a:t>v 14</a:t>
            </a:r>
          </a:p>
          <a:p>
            <a:pPr algn="r" defTabSz="457200" rtl="1"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>
                <a:latin typeface="SBL Hebrew" pitchFamily="2" charset="-79"/>
                <a:cs typeface="SBL Hebrew" pitchFamily="2" charset="-79"/>
              </a:rPr>
              <a:t>וַיִּקְרָ֧א אַבְרָהָ֛ם שֵֽׁם־הַמָּק֥וֹם הַה֖וּא יְהוָ֣ה ׀ </a:t>
            </a:r>
            <a:r>
              <a:rPr lang="he-IL" sz="2000" dirty="0">
                <a:solidFill>
                  <a:srgbClr val="FF0000"/>
                </a:solidFill>
                <a:latin typeface="SBL Hebrew" pitchFamily="2" charset="-79"/>
                <a:cs typeface="SBL Hebrew" pitchFamily="2" charset="-79"/>
              </a:rPr>
              <a:t>יִרְאֶ֑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ה אֲשֶׁר֙ יֵאָמֵ֣ר הַיּ֔וֹם בְּהַ֥ר יְהוָ֖ה </a:t>
            </a:r>
            <a:r>
              <a:rPr lang="he-IL" sz="2000" dirty="0">
                <a:solidFill>
                  <a:srgbClr val="FF0000"/>
                </a:solidFill>
                <a:latin typeface="SBL Hebrew" pitchFamily="2" charset="-79"/>
                <a:cs typeface="SBL Hebrew" pitchFamily="2" charset="-79"/>
              </a:rPr>
              <a:t>יֵרָאֶֽ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ה׃ </a:t>
            </a:r>
          </a:p>
        </p:txBody>
      </p:sp>
      <p:sp>
        <p:nvSpPr>
          <p:cNvPr id="4" name="Rectangle 3"/>
          <p:cNvSpPr/>
          <p:nvPr/>
        </p:nvSpPr>
        <p:spPr>
          <a:xfrm>
            <a:off x="6019800" y="2667000"/>
            <a:ext cx="505267" cy="369332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CA" dirty="0">
                <a:solidFill>
                  <a:srgbClr val="009900"/>
                </a:solidFill>
              </a:rPr>
              <a:t>see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0" y="3536324"/>
            <a:ext cx="1412631" cy="369332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CA" dirty="0" smtClean="0">
                <a:solidFill>
                  <a:srgbClr val="009900"/>
                </a:solidFill>
              </a:rPr>
              <a:t>see</a:t>
            </a:r>
            <a:r>
              <a:rPr lang="en-CA" dirty="0" smtClean="0"/>
              <a:t> (provide)</a:t>
            </a:r>
            <a:endParaRPr lang="en-CA" dirty="0"/>
          </a:p>
        </p:txBody>
      </p:sp>
      <p:sp>
        <p:nvSpPr>
          <p:cNvPr id="9" name="Rectangle 8"/>
          <p:cNvSpPr/>
          <p:nvPr/>
        </p:nvSpPr>
        <p:spPr>
          <a:xfrm>
            <a:off x="6019800" y="4382312"/>
            <a:ext cx="555601" cy="369332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CA" dirty="0" smtClean="0">
                <a:solidFill>
                  <a:srgbClr val="0000FF"/>
                </a:solidFill>
              </a:rPr>
              <a:t>fear</a:t>
            </a:r>
            <a:endParaRPr lang="en-CA" dirty="0">
              <a:solidFill>
                <a:srgbClr val="0000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19800" y="5562600"/>
            <a:ext cx="505267" cy="369332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CA" dirty="0">
                <a:solidFill>
                  <a:srgbClr val="009900"/>
                </a:solidFill>
              </a:rPr>
              <a:t>see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419600" y="6019800"/>
            <a:ext cx="1412631" cy="369332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CA" dirty="0" smtClean="0">
                <a:solidFill>
                  <a:srgbClr val="009900"/>
                </a:solidFill>
              </a:rPr>
              <a:t>see</a:t>
            </a:r>
            <a:r>
              <a:rPr lang="en-CA" dirty="0" smtClean="0"/>
              <a:t> (provide)</a:t>
            </a:r>
            <a:endParaRPr lang="en-CA" dirty="0"/>
          </a:p>
        </p:txBody>
      </p:sp>
      <p:sp>
        <p:nvSpPr>
          <p:cNvPr id="13" name="Rectangle 12"/>
          <p:cNvSpPr/>
          <p:nvPr/>
        </p:nvSpPr>
        <p:spPr>
          <a:xfrm>
            <a:off x="1447800" y="6019800"/>
            <a:ext cx="1412631" cy="369332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CA" dirty="0" smtClean="0">
                <a:solidFill>
                  <a:srgbClr val="009900"/>
                </a:solidFill>
              </a:rPr>
              <a:t>see</a:t>
            </a:r>
            <a:r>
              <a:rPr lang="en-CA" dirty="0" smtClean="0"/>
              <a:t> (provide)</a:t>
            </a:r>
            <a:endParaRPr lang="en-CA" dirty="0"/>
          </a:p>
        </p:txBody>
      </p:sp>
      <p:sp>
        <p:nvSpPr>
          <p:cNvPr id="14" name="Rectangle 13"/>
          <p:cNvSpPr/>
          <p:nvPr/>
        </p:nvSpPr>
        <p:spPr>
          <a:xfrm>
            <a:off x="76200" y="2540675"/>
            <a:ext cx="8086928" cy="923330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r>
              <a:rPr lang="en-CA" dirty="0" smtClean="0"/>
              <a:t>Though Abraham cannot </a:t>
            </a:r>
            <a:r>
              <a:rPr lang="en-CA" dirty="0" smtClean="0">
                <a:solidFill>
                  <a:srgbClr val="009900"/>
                </a:solidFill>
              </a:rPr>
              <a:t>see </a:t>
            </a:r>
            <a:r>
              <a:rPr lang="en-CA" dirty="0" smtClean="0"/>
              <a:t>as God can </a:t>
            </a:r>
            <a:r>
              <a:rPr lang="en-CA" dirty="0">
                <a:solidFill>
                  <a:srgbClr val="009900"/>
                </a:solidFill>
              </a:rPr>
              <a:t>see</a:t>
            </a:r>
            <a:r>
              <a:rPr lang="en-CA" dirty="0" smtClean="0"/>
              <a:t>, </a:t>
            </a:r>
          </a:p>
          <a:p>
            <a:r>
              <a:rPr lang="en-CA" dirty="0" smtClean="0"/>
              <a:t>Abraham </a:t>
            </a:r>
            <a:r>
              <a:rPr lang="en-CA" dirty="0" smtClean="0">
                <a:solidFill>
                  <a:srgbClr val="0000FF"/>
                </a:solidFill>
              </a:rPr>
              <a:t>fears </a:t>
            </a:r>
            <a:r>
              <a:rPr lang="en-CA" dirty="0" smtClean="0"/>
              <a:t>the God who can </a:t>
            </a:r>
            <a:r>
              <a:rPr lang="en-CA" dirty="0">
                <a:solidFill>
                  <a:srgbClr val="009900"/>
                </a:solidFill>
              </a:rPr>
              <a:t>see</a:t>
            </a:r>
            <a:r>
              <a:rPr lang="en-CA" dirty="0" smtClean="0"/>
              <a:t>, </a:t>
            </a:r>
          </a:p>
          <a:p>
            <a:r>
              <a:rPr lang="en-CA" dirty="0" smtClean="0"/>
              <a:t>and in due course God allows him to </a:t>
            </a:r>
            <a:r>
              <a:rPr lang="en-CA" dirty="0">
                <a:solidFill>
                  <a:srgbClr val="009900"/>
                </a:solidFill>
              </a:rPr>
              <a:t>see</a:t>
            </a:r>
            <a:r>
              <a:rPr lang="en-CA" dirty="0" smtClean="0"/>
              <a:t> what He can </a:t>
            </a:r>
            <a:r>
              <a:rPr lang="en-CA" dirty="0" smtClean="0">
                <a:solidFill>
                  <a:srgbClr val="009900"/>
                </a:solidFill>
              </a:rPr>
              <a:t>see</a:t>
            </a:r>
            <a:r>
              <a:rPr lang="en-CA" dirty="0" smtClean="0"/>
              <a:t> (“behold, a ram…”).</a:t>
            </a:r>
          </a:p>
        </p:txBody>
      </p:sp>
    </p:spTree>
    <p:extLst>
      <p:ext uri="{BB962C8B-B14F-4D97-AF65-F5344CB8AC3E}">
        <p14:creationId xmlns:p14="http://schemas.microsoft.com/office/powerpoint/2010/main" val="22529256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228600" y="228600"/>
            <a:ext cx="8763000" cy="65532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>
                <a:latin typeface="SBL Hebrew" pitchFamily="2" charset="-79"/>
                <a:cs typeface="SBL Hebrew" pitchFamily="2" charset="-79"/>
              </a:rPr>
              <a:t>וַיִּקְרָ֧א אַבְרָהָ֛ם שֵֽׁם־הַמָּק֥וֹם הַה֖וּא </a:t>
            </a: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יְהוָ֣ה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׀ </a:t>
            </a:r>
            <a:r>
              <a:rPr lang="he-IL" sz="2000" dirty="0" smtClean="0">
                <a:solidFill>
                  <a:srgbClr val="FF0000"/>
                </a:solidFill>
                <a:latin typeface="SBL Hebrew" pitchFamily="2" charset="-79"/>
                <a:cs typeface="SBL Hebrew" pitchFamily="2" charset="-79"/>
              </a:rPr>
              <a:t>י</a:t>
            </a:r>
            <a:r>
              <a:rPr lang="he-IL" sz="2000" dirty="0">
                <a:solidFill>
                  <a:srgbClr val="FF0000"/>
                </a:solidFill>
                <a:latin typeface="SBL Hebrew" pitchFamily="2" charset="-79"/>
                <a:cs typeface="SBL Hebrew" pitchFamily="2" charset="-79"/>
              </a:rPr>
              <a:t>ִרְא</a:t>
            </a:r>
            <a:r>
              <a:rPr lang="he-IL" sz="2000" dirty="0" smtClean="0">
                <a:solidFill>
                  <a:srgbClr val="FF0000"/>
                </a:solidFill>
                <a:latin typeface="SBL Hebrew" pitchFamily="2" charset="-79"/>
                <a:cs typeface="SBL Hebrew" pitchFamily="2" charset="-79"/>
              </a:rPr>
              <a:t>ֶ֑</a:t>
            </a: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ה אֲשֶׁר֙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יֵאָמֵ֣ר הַיּ֔וֹם בְּהַ֥ר יְהוָ֖ה </a:t>
            </a:r>
            <a:r>
              <a:rPr lang="he-IL" sz="2000" dirty="0">
                <a:solidFill>
                  <a:srgbClr val="FF0000"/>
                </a:solidFill>
                <a:latin typeface="SBL Hebrew" pitchFamily="2" charset="-79"/>
                <a:cs typeface="SBL Hebrew" pitchFamily="2" charset="-79"/>
              </a:rPr>
              <a:t>יֵרָאֶֽ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ה׃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endParaRPr lang="he-IL" sz="2000" dirty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>
                <a:latin typeface="SBL Hebrew" pitchFamily="2" charset="-79"/>
                <a:cs typeface="SBL Hebrew" pitchFamily="2" charset="-79"/>
              </a:rPr>
              <a:t>וַיִּקְרָ֛א מַלְאַ֥ךְ יְהוָ֖ה אֶל־אַבְרָהָ֑ם שֵׁנִ֖ית מִן־הַשָּׁמָֽיִם׃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endParaRPr lang="he-IL" sz="2000" dirty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>
                <a:latin typeface="SBL Hebrew" pitchFamily="2" charset="-79"/>
                <a:cs typeface="SBL Hebrew" pitchFamily="2" charset="-79"/>
              </a:rPr>
              <a:t>וַיֹּ֕אמֶר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en-US" sz="2000" dirty="0" smtClean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בִּ֥י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נִשְׁבַּ֖עְתִּי נְאֻם־יְהוָ֑ה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en-US" sz="2000" dirty="0" smtClean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כִּ֗י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יַ֚עַן אֲשֶׁ֤ר עָשִׂ֙יתָ֙ אֶת־הַדָּבָ֣ר הַזֶּ֔ה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en-US" sz="2000" dirty="0" smtClean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וְלֹ֥א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חָשַׂ֖כְתָּ אֶת־בִּנְךָ֥ אֶת־יְחִידֶֽךָ׃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endParaRPr lang="he-IL" sz="2000" dirty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en-US" sz="2000" dirty="0" smtClean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	כִּֽי־בָרֵ֣ךְ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אֲבָרֶכְךָ֗ </a:t>
            </a: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וְהַרְבָּ֨ה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אַרְבֶּ֤ה אֶֽת־זַרְעֲךָ֙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>
                <a:latin typeface="SBL Hebrew" pitchFamily="2" charset="-79"/>
                <a:cs typeface="SBL Hebrew" pitchFamily="2" charset="-79"/>
              </a:rPr>
              <a:t>	</a:t>
            </a:r>
            <a:r>
              <a:rPr lang="en-US" sz="2000" dirty="0" smtClean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	כְּכוֹכְבֵ֣י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הַשָּׁמַ֔יִם </a:t>
            </a: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וְכַח֕וֹל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אֲשֶׁ֖ר עַל־שְׂפַ֣ת הַיָּ֑ם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>
                <a:latin typeface="SBL Hebrew" pitchFamily="2" charset="-79"/>
                <a:cs typeface="SBL Hebrew" pitchFamily="2" charset="-79"/>
              </a:rPr>
              <a:t>	</a:t>
            </a:r>
            <a:r>
              <a:rPr lang="en-US" sz="2000" dirty="0" smtClean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וְיִרַ֣שׁ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זַרְעֲךָ֔ אֵ֖ת שַׁ֥עַר אֹיְבָֽיו׃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endParaRPr lang="he-IL" sz="2000" dirty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en-US" sz="2000" dirty="0" smtClean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	וְהִתְבָּרֲכ֣וּ בְזַרְעֲךָ֔ כֹּ֖ל גּוֹיֵ֣י הָאָ֑רֶץ </a:t>
            </a: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עֵ֕קֶב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אֲשֶׁ֥ר שָׁמַ֖עְתָּ בְּקֹלִֽי׃ </a:t>
            </a: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endParaRPr lang="he-IL" sz="2000" dirty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>
                <a:latin typeface="SBL Hebrew" pitchFamily="2" charset="-79"/>
                <a:cs typeface="SBL Hebrew" pitchFamily="2" charset="-79"/>
              </a:rPr>
              <a:t>וַיָּ֤שָׁב אַבְרָהָם֙ אֶל־נְעָרָ֔יו </a:t>
            </a: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>
                <a:latin typeface="SBL Hebrew" pitchFamily="2" charset="-79"/>
                <a:cs typeface="SBL Hebrew" pitchFamily="2" charset="-79"/>
              </a:rPr>
              <a:t>וַיָּקֻ֛מוּ וַיֵּלְכ֥וּ יַחְדָּ֖ו אֶל־בְּאֵ֣ר שָׁ֑בַע </a:t>
            </a: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>
                <a:latin typeface="SBL Hebrew" pitchFamily="2" charset="-79"/>
                <a:cs typeface="SBL Hebrew" pitchFamily="2" charset="-79"/>
              </a:rPr>
              <a:t>וַיֵּ֥שֶׁב אַבְרָהָ֖ם בִּבְאֵ֥ר שָֽׁבַע׃ </a:t>
            </a:r>
            <a:endParaRPr lang="en-US" sz="2000" dirty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endParaRPr lang="he-IL" sz="2000" dirty="0">
              <a:latin typeface="SBL Hebrew" pitchFamily="2" charset="-79"/>
              <a:cs typeface="SBL Hebrew" pitchFamily="2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-1"/>
            <a:ext cx="12682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Genesis 22:14-19</a:t>
            </a:r>
            <a:endParaRPr lang="en-US" sz="1200" dirty="0"/>
          </a:p>
        </p:txBody>
      </p:sp>
      <p:sp>
        <p:nvSpPr>
          <p:cNvPr id="6" name="Rectangle 5"/>
          <p:cNvSpPr/>
          <p:nvPr/>
        </p:nvSpPr>
        <p:spPr>
          <a:xfrm>
            <a:off x="76200" y="857071"/>
            <a:ext cx="8991600" cy="120032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defTabSz="457200"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en-US" dirty="0" smtClean="0"/>
              <a:t>“Notice</a:t>
            </a:r>
            <a:r>
              <a:rPr lang="en-US" dirty="0"/>
              <a:t>, throughout the episode, how the letter </a:t>
            </a:r>
            <a:r>
              <a:rPr lang="en-US" dirty="0" smtClean="0"/>
              <a:t>sequence</a:t>
            </a:r>
            <a:r>
              <a:rPr lang="he-IL" dirty="0" smtClean="0">
                <a:solidFill>
                  <a:srgbClr val="FF0000"/>
                </a:solidFill>
                <a:latin typeface="SBL Hebrew" panose="02000000000000000000" pitchFamily="2" charset="-79"/>
                <a:cs typeface="SBL Hebrew" panose="02000000000000000000" pitchFamily="2" charset="-79"/>
              </a:rPr>
              <a:t>ירא</a:t>
            </a:r>
            <a:r>
              <a:rPr lang="he-IL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appears </a:t>
            </a:r>
            <a:r>
              <a:rPr lang="en-US" dirty="0"/>
              <a:t>in different contexts, drawing together the meanings </a:t>
            </a:r>
            <a:r>
              <a:rPr lang="en-US" i="1" dirty="0">
                <a:solidFill>
                  <a:srgbClr val="009900"/>
                </a:solidFill>
              </a:rPr>
              <a:t>see</a:t>
            </a:r>
            <a:r>
              <a:rPr lang="en-US" dirty="0">
                <a:solidFill>
                  <a:srgbClr val="009900"/>
                </a:solidFill>
              </a:rPr>
              <a:t> </a:t>
            </a:r>
            <a:r>
              <a:rPr lang="en-US" dirty="0"/>
              <a:t>and </a:t>
            </a:r>
            <a:r>
              <a:rPr lang="en-US" i="1" dirty="0">
                <a:solidFill>
                  <a:srgbClr val="0000FF"/>
                </a:solidFill>
              </a:rPr>
              <a:t>fear</a:t>
            </a:r>
            <a:r>
              <a:rPr lang="en-US" dirty="0"/>
              <a:t>. This kind of </a:t>
            </a:r>
            <a:r>
              <a:rPr lang="en-US" b="1" dirty="0"/>
              <a:t>root-play</a:t>
            </a:r>
            <a:r>
              <a:rPr lang="en-US" dirty="0"/>
              <a:t> is common in Biblical Hebrew and is called </a:t>
            </a:r>
            <a:r>
              <a:rPr lang="en-US" b="1" dirty="0"/>
              <a:t>paronomasia</a:t>
            </a:r>
            <a:r>
              <a:rPr lang="en-US" dirty="0"/>
              <a:t>. You may want to look ahead now to Lesson 33.3’s explanation of </a:t>
            </a:r>
            <a:r>
              <a:rPr lang="en-US" i="1" dirty="0" err="1"/>
              <a:t>Leitwort</a:t>
            </a:r>
            <a:r>
              <a:rPr lang="en-US" dirty="0" smtClean="0"/>
              <a:t>.” (</a:t>
            </a:r>
            <a:r>
              <a:rPr lang="en-US" dirty="0" err="1" smtClean="0"/>
              <a:t>Rocine</a:t>
            </a:r>
            <a:r>
              <a:rPr lang="en-US" dirty="0" smtClean="0"/>
              <a:t> 291)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6200" y="2133600"/>
            <a:ext cx="8991600" cy="470898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r" defTabSz="457200" rtl="1"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en-US" sz="1600" dirty="0">
                <a:latin typeface="SBL Hebrew" pitchFamily="2" charset="-79"/>
                <a:cs typeface="SBL Hebrew" pitchFamily="2" charset="-79"/>
              </a:rPr>
              <a:t>v4</a:t>
            </a:r>
          </a:p>
          <a:p>
            <a:pPr algn="r" defTabSz="457200" rtl="1"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>
                <a:latin typeface="SBL Hebrew" pitchFamily="2" charset="-79"/>
                <a:cs typeface="SBL Hebrew" pitchFamily="2" charset="-79"/>
              </a:rPr>
              <a:t>וַיִּשָּׂ֨א אַבְרָהָ֧ם אֶת־עֵינָ֛יו </a:t>
            </a:r>
          </a:p>
          <a:p>
            <a:pPr algn="r" defTabSz="457200" rtl="1"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>
                <a:latin typeface="SBL Hebrew" pitchFamily="2" charset="-79"/>
                <a:cs typeface="SBL Hebrew" pitchFamily="2" charset="-79"/>
              </a:rPr>
              <a:t>וַ</a:t>
            </a:r>
            <a:r>
              <a:rPr lang="he-IL" sz="2000" dirty="0">
                <a:solidFill>
                  <a:srgbClr val="FF0000"/>
                </a:solidFill>
                <a:latin typeface="SBL Hebrew" pitchFamily="2" charset="-79"/>
                <a:cs typeface="SBL Hebrew" pitchFamily="2" charset="-79"/>
              </a:rPr>
              <a:t>יַּ֥רְא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 אֶת־הַמָּק֖וֹם מֵרָחֹֽק׃ </a:t>
            </a:r>
          </a:p>
          <a:p>
            <a:pPr algn="r" defTabSz="457200" rtl="1"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endParaRPr lang="he-IL" sz="2000" dirty="0">
              <a:latin typeface="SBL Hebrew" pitchFamily="2" charset="-79"/>
              <a:cs typeface="SBL Hebrew" pitchFamily="2" charset="-79"/>
            </a:endParaRPr>
          </a:p>
          <a:p>
            <a:pPr algn="r" defTabSz="457200" rtl="1"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en-US" sz="1600" dirty="0">
                <a:latin typeface="SBL Hebrew" pitchFamily="2" charset="-79"/>
                <a:cs typeface="SBL Hebrew" pitchFamily="2" charset="-79"/>
              </a:rPr>
              <a:t>v 8</a:t>
            </a:r>
          </a:p>
          <a:p>
            <a:pPr algn="r" defTabSz="457200" rtl="1"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>
                <a:latin typeface="SBL Hebrew" pitchFamily="2" charset="-79"/>
                <a:cs typeface="SBL Hebrew" pitchFamily="2" charset="-79"/>
              </a:rPr>
              <a:t>אֱלֹהִ֞ים </a:t>
            </a:r>
            <a:r>
              <a:rPr lang="he-IL" sz="2000" dirty="0">
                <a:solidFill>
                  <a:srgbClr val="FF0000"/>
                </a:solidFill>
                <a:latin typeface="SBL Hebrew" pitchFamily="2" charset="-79"/>
                <a:cs typeface="SBL Hebrew" pitchFamily="2" charset="-79"/>
              </a:rPr>
              <a:t>יִרְאֶ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ה־לּ֥וֹ הַשֶּׂ֛ה לְעֹלָ֖ה בְּנִ֑י </a:t>
            </a:r>
          </a:p>
          <a:p>
            <a:pPr algn="r" defTabSz="457200" rtl="1"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endParaRPr lang="he-IL" sz="2000" dirty="0">
              <a:latin typeface="SBL Hebrew" pitchFamily="2" charset="-79"/>
              <a:cs typeface="SBL Hebrew" pitchFamily="2" charset="-79"/>
            </a:endParaRPr>
          </a:p>
          <a:p>
            <a:pPr algn="r" defTabSz="457200" rtl="1"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en-US" sz="1600" dirty="0">
                <a:latin typeface="SBL Hebrew" pitchFamily="2" charset="-79"/>
                <a:cs typeface="SBL Hebrew" pitchFamily="2" charset="-79"/>
              </a:rPr>
              <a:t>v 12</a:t>
            </a:r>
          </a:p>
          <a:p>
            <a:pPr algn="r" defTabSz="457200" rtl="1"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>
                <a:latin typeface="SBL Hebrew" pitchFamily="2" charset="-79"/>
                <a:cs typeface="SBL Hebrew" pitchFamily="2" charset="-79"/>
              </a:rPr>
              <a:t>כִּֽי־</a:t>
            </a:r>
            <a:r>
              <a:rPr lang="he-IL" sz="2000" dirty="0">
                <a:solidFill>
                  <a:srgbClr val="FF0000"/>
                </a:solidFill>
                <a:latin typeface="SBL Hebrew" pitchFamily="2" charset="-79"/>
                <a:cs typeface="SBL Hebrew" pitchFamily="2" charset="-79"/>
              </a:rPr>
              <a:t>יְרֵ֤א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 אֱלֹהִים֙ אַ֔תָּה </a:t>
            </a:r>
          </a:p>
          <a:p>
            <a:pPr algn="r" defTabSz="457200" rtl="1"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endParaRPr lang="he-IL" sz="2000" dirty="0">
              <a:latin typeface="SBL Hebrew" pitchFamily="2" charset="-79"/>
              <a:cs typeface="SBL Hebrew" pitchFamily="2" charset="-79"/>
            </a:endParaRPr>
          </a:p>
          <a:p>
            <a:pPr algn="r" defTabSz="457200" rtl="1"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en-US" sz="1600" dirty="0">
                <a:latin typeface="SBL Hebrew" pitchFamily="2" charset="-79"/>
                <a:cs typeface="SBL Hebrew" pitchFamily="2" charset="-79"/>
              </a:rPr>
              <a:t>v 13</a:t>
            </a:r>
          </a:p>
          <a:p>
            <a:pPr algn="r" defTabSz="457200" rtl="1"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>
                <a:latin typeface="SBL Hebrew" pitchFamily="2" charset="-79"/>
                <a:cs typeface="SBL Hebrew" pitchFamily="2" charset="-79"/>
              </a:rPr>
              <a:t>וַיִּשָּׂ֨א אַבְרָהָ֜ם אֶת־עֵינָ֗יו </a:t>
            </a:r>
          </a:p>
          <a:p>
            <a:pPr algn="r" defTabSz="457200" rtl="1"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>
                <a:latin typeface="SBL Hebrew" pitchFamily="2" charset="-79"/>
                <a:cs typeface="SBL Hebrew" pitchFamily="2" charset="-79"/>
              </a:rPr>
              <a:t>וַ</a:t>
            </a:r>
            <a:r>
              <a:rPr lang="he-IL" sz="2000" dirty="0">
                <a:solidFill>
                  <a:srgbClr val="FF0000"/>
                </a:solidFill>
                <a:latin typeface="SBL Hebrew" pitchFamily="2" charset="-79"/>
                <a:cs typeface="SBL Hebrew" pitchFamily="2" charset="-79"/>
              </a:rPr>
              <a:t>יַּרְא֙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 וְהִנֵּה־אַ֔יִל</a:t>
            </a:r>
          </a:p>
          <a:p>
            <a:pPr algn="r" defTabSz="457200" rtl="1"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endParaRPr lang="he-IL" sz="2000" dirty="0">
              <a:latin typeface="SBL Hebrew" pitchFamily="2" charset="-79"/>
              <a:cs typeface="SBL Hebrew" pitchFamily="2" charset="-79"/>
            </a:endParaRPr>
          </a:p>
          <a:p>
            <a:pPr algn="r" defTabSz="457200" rtl="1"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en-US" sz="1600" dirty="0">
                <a:latin typeface="SBL Hebrew" pitchFamily="2" charset="-79"/>
                <a:cs typeface="SBL Hebrew" pitchFamily="2" charset="-79"/>
              </a:rPr>
              <a:t>v 14</a:t>
            </a:r>
          </a:p>
          <a:p>
            <a:pPr algn="r" defTabSz="457200" rtl="1"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>
                <a:latin typeface="SBL Hebrew" pitchFamily="2" charset="-79"/>
                <a:cs typeface="SBL Hebrew" pitchFamily="2" charset="-79"/>
              </a:rPr>
              <a:t>וַיִּקְרָ֧א אַבְרָהָ֛ם שֵֽׁם־הַמָּק֥וֹם הַה֖וּא יְהוָ֣ה ׀ </a:t>
            </a:r>
            <a:r>
              <a:rPr lang="he-IL" sz="2000" dirty="0">
                <a:solidFill>
                  <a:srgbClr val="FF0000"/>
                </a:solidFill>
                <a:latin typeface="SBL Hebrew" pitchFamily="2" charset="-79"/>
                <a:cs typeface="SBL Hebrew" pitchFamily="2" charset="-79"/>
              </a:rPr>
              <a:t>יִרְאֶ֑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ה אֲשֶׁר֙ יֵאָמֵ֣ר הַיּ֔וֹם בְּהַ֥ר יְהוָ֖ה </a:t>
            </a:r>
            <a:r>
              <a:rPr lang="he-IL" sz="2000" dirty="0">
                <a:solidFill>
                  <a:srgbClr val="FF0000"/>
                </a:solidFill>
                <a:latin typeface="SBL Hebrew" pitchFamily="2" charset="-79"/>
                <a:cs typeface="SBL Hebrew" pitchFamily="2" charset="-79"/>
              </a:rPr>
              <a:t>יֵרָאֶֽ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ה׃ </a:t>
            </a:r>
          </a:p>
        </p:txBody>
      </p:sp>
      <p:sp>
        <p:nvSpPr>
          <p:cNvPr id="4" name="Rectangle 3"/>
          <p:cNvSpPr/>
          <p:nvPr/>
        </p:nvSpPr>
        <p:spPr>
          <a:xfrm>
            <a:off x="6019800" y="2667000"/>
            <a:ext cx="505267" cy="369332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CA" dirty="0">
                <a:solidFill>
                  <a:srgbClr val="009900"/>
                </a:solidFill>
              </a:rPr>
              <a:t>see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0" y="3536324"/>
            <a:ext cx="1412631" cy="369332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CA" dirty="0" smtClean="0">
                <a:solidFill>
                  <a:srgbClr val="009900"/>
                </a:solidFill>
              </a:rPr>
              <a:t>see</a:t>
            </a:r>
            <a:r>
              <a:rPr lang="en-CA" dirty="0" smtClean="0"/>
              <a:t> (provide)</a:t>
            </a:r>
            <a:endParaRPr lang="en-CA" dirty="0"/>
          </a:p>
        </p:txBody>
      </p:sp>
      <p:sp>
        <p:nvSpPr>
          <p:cNvPr id="9" name="Rectangle 8"/>
          <p:cNvSpPr/>
          <p:nvPr/>
        </p:nvSpPr>
        <p:spPr>
          <a:xfrm>
            <a:off x="6019800" y="4382312"/>
            <a:ext cx="555601" cy="369332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CA" dirty="0" smtClean="0">
                <a:solidFill>
                  <a:srgbClr val="0000FF"/>
                </a:solidFill>
              </a:rPr>
              <a:t>fear</a:t>
            </a:r>
            <a:endParaRPr lang="en-CA" dirty="0">
              <a:solidFill>
                <a:srgbClr val="0000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19800" y="5562600"/>
            <a:ext cx="505267" cy="369332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CA" dirty="0">
                <a:solidFill>
                  <a:srgbClr val="009900"/>
                </a:solidFill>
              </a:rPr>
              <a:t>see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419600" y="6019800"/>
            <a:ext cx="1412631" cy="369332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CA" dirty="0" smtClean="0">
                <a:solidFill>
                  <a:srgbClr val="009900"/>
                </a:solidFill>
              </a:rPr>
              <a:t>see</a:t>
            </a:r>
            <a:r>
              <a:rPr lang="en-CA" dirty="0" smtClean="0"/>
              <a:t> (provide)</a:t>
            </a:r>
            <a:endParaRPr lang="en-CA" dirty="0"/>
          </a:p>
        </p:txBody>
      </p:sp>
      <p:sp>
        <p:nvSpPr>
          <p:cNvPr id="13" name="Rectangle 12"/>
          <p:cNvSpPr/>
          <p:nvPr/>
        </p:nvSpPr>
        <p:spPr>
          <a:xfrm>
            <a:off x="1447800" y="6019800"/>
            <a:ext cx="1412631" cy="369332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CA" dirty="0" smtClean="0">
                <a:solidFill>
                  <a:srgbClr val="009900"/>
                </a:solidFill>
              </a:rPr>
              <a:t>see</a:t>
            </a:r>
            <a:r>
              <a:rPr lang="en-CA" dirty="0" smtClean="0"/>
              <a:t> (provide)</a:t>
            </a:r>
            <a:endParaRPr lang="en-CA" dirty="0"/>
          </a:p>
        </p:txBody>
      </p:sp>
      <p:sp>
        <p:nvSpPr>
          <p:cNvPr id="14" name="Rectangle 13"/>
          <p:cNvSpPr/>
          <p:nvPr/>
        </p:nvSpPr>
        <p:spPr>
          <a:xfrm>
            <a:off x="76200" y="2540675"/>
            <a:ext cx="8086928" cy="1477328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r>
              <a:rPr lang="en-CA" dirty="0" smtClean="0"/>
              <a:t>Though Abraham cannot </a:t>
            </a:r>
            <a:r>
              <a:rPr lang="en-CA" dirty="0" smtClean="0">
                <a:solidFill>
                  <a:srgbClr val="009900"/>
                </a:solidFill>
              </a:rPr>
              <a:t>see </a:t>
            </a:r>
            <a:r>
              <a:rPr lang="en-CA" dirty="0" smtClean="0"/>
              <a:t>as God can </a:t>
            </a:r>
            <a:r>
              <a:rPr lang="en-CA" dirty="0">
                <a:solidFill>
                  <a:srgbClr val="009900"/>
                </a:solidFill>
              </a:rPr>
              <a:t>see</a:t>
            </a:r>
            <a:r>
              <a:rPr lang="en-CA" dirty="0" smtClean="0"/>
              <a:t>, </a:t>
            </a:r>
          </a:p>
          <a:p>
            <a:r>
              <a:rPr lang="en-CA" dirty="0" smtClean="0"/>
              <a:t>Abraham </a:t>
            </a:r>
            <a:r>
              <a:rPr lang="en-CA" dirty="0" smtClean="0">
                <a:solidFill>
                  <a:srgbClr val="0000FF"/>
                </a:solidFill>
              </a:rPr>
              <a:t>fears </a:t>
            </a:r>
            <a:r>
              <a:rPr lang="en-CA" dirty="0" smtClean="0"/>
              <a:t>the God who can </a:t>
            </a:r>
            <a:r>
              <a:rPr lang="en-CA" dirty="0">
                <a:solidFill>
                  <a:srgbClr val="009900"/>
                </a:solidFill>
              </a:rPr>
              <a:t>see</a:t>
            </a:r>
            <a:r>
              <a:rPr lang="en-CA" dirty="0" smtClean="0"/>
              <a:t>, </a:t>
            </a:r>
          </a:p>
          <a:p>
            <a:r>
              <a:rPr lang="en-CA" dirty="0" smtClean="0"/>
              <a:t>and in due course God allows him to </a:t>
            </a:r>
            <a:r>
              <a:rPr lang="en-CA" dirty="0">
                <a:solidFill>
                  <a:srgbClr val="009900"/>
                </a:solidFill>
              </a:rPr>
              <a:t>see</a:t>
            </a:r>
            <a:r>
              <a:rPr lang="en-CA" dirty="0" smtClean="0"/>
              <a:t> what He can </a:t>
            </a:r>
            <a:r>
              <a:rPr lang="en-CA" dirty="0" smtClean="0">
                <a:solidFill>
                  <a:srgbClr val="009900"/>
                </a:solidFill>
              </a:rPr>
              <a:t>see</a:t>
            </a:r>
            <a:r>
              <a:rPr lang="en-CA" dirty="0" smtClean="0"/>
              <a:t> (“behold, a ram…”).</a:t>
            </a:r>
          </a:p>
          <a:p>
            <a:r>
              <a:rPr lang="en-US" dirty="0" smtClean="0"/>
              <a:t>So Abraham names the place “YHWH </a:t>
            </a:r>
            <a:r>
              <a:rPr lang="en-US" dirty="0" smtClean="0">
                <a:solidFill>
                  <a:srgbClr val="009900"/>
                </a:solidFill>
              </a:rPr>
              <a:t>sees</a:t>
            </a:r>
            <a:r>
              <a:rPr lang="en-US" dirty="0" smtClean="0"/>
              <a:t>”,</a:t>
            </a:r>
          </a:p>
          <a:p>
            <a:r>
              <a:rPr lang="en-US" dirty="0"/>
              <a:t>a</a:t>
            </a:r>
            <a:r>
              <a:rPr lang="en-US" dirty="0" smtClean="0"/>
              <a:t>nd on that mount others will </a:t>
            </a:r>
            <a:r>
              <a:rPr lang="en-US" dirty="0" smtClean="0">
                <a:solidFill>
                  <a:srgbClr val="009900"/>
                </a:solidFill>
              </a:rPr>
              <a:t>see</a:t>
            </a:r>
            <a:r>
              <a:rPr lang="en-US" dirty="0" smtClean="0"/>
              <a:t> too.</a:t>
            </a:r>
          </a:p>
        </p:txBody>
      </p:sp>
    </p:spTree>
    <p:extLst>
      <p:ext uri="{BB962C8B-B14F-4D97-AF65-F5344CB8AC3E}">
        <p14:creationId xmlns:p14="http://schemas.microsoft.com/office/powerpoint/2010/main" val="23502978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228600" y="228600"/>
            <a:ext cx="8763000" cy="65532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>
                <a:latin typeface="SBL Hebrew" pitchFamily="2" charset="-79"/>
                <a:cs typeface="SBL Hebrew" pitchFamily="2" charset="-79"/>
              </a:rPr>
              <a:t>וַיִּקְרָ֧א אַבְרָהָ֛ם שֵֽׁם־הַמָּק֥וֹם הַה֖וּא </a:t>
            </a: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יְהוָ֣ה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׀ </a:t>
            </a:r>
            <a:r>
              <a:rPr lang="he-IL" sz="2000" dirty="0" smtClean="0">
                <a:solidFill>
                  <a:srgbClr val="FF0000"/>
                </a:solidFill>
                <a:latin typeface="SBL Hebrew" pitchFamily="2" charset="-79"/>
                <a:cs typeface="SBL Hebrew" pitchFamily="2" charset="-79"/>
              </a:rPr>
              <a:t>י</a:t>
            </a:r>
            <a:r>
              <a:rPr lang="he-IL" sz="2000" dirty="0">
                <a:solidFill>
                  <a:srgbClr val="FF0000"/>
                </a:solidFill>
                <a:latin typeface="SBL Hebrew" pitchFamily="2" charset="-79"/>
                <a:cs typeface="SBL Hebrew" pitchFamily="2" charset="-79"/>
              </a:rPr>
              <a:t>ִרְא</a:t>
            </a:r>
            <a:r>
              <a:rPr lang="he-IL" sz="2000" dirty="0" smtClean="0">
                <a:solidFill>
                  <a:srgbClr val="FF0000"/>
                </a:solidFill>
                <a:latin typeface="SBL Hebrew" pitchFamily="2" charset="-79"/>
                <a:cs typeface="SBL Hebrew" pitchFamily="2" charset="-79"/>
              </a:rPr>
              <a:t>ֶ֑</a:t>
            </a: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ה אֲשֶׁר֙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יֵאָמֵ֣ר הַיּ֔וֹם בְּהַ֥ר יְהוָ֖ה </a:t>
            </a:r>
            <a:r>
              <a:rPr lang="he-IL" sz="2000" dirty="0">
                <a:solidFill>
                  <a:srgbClr val="FF0000"/>
                </a:solidFill>
                <a:latin typeface="SBL Hebrew" pitchFamily="2" charset="-79"/>
                <a:cs typeface="SBL Hebrew" pitchFamily="2" charset="-79"/>
              </a:rPr>
              <a:t>יֵרָאֶֽ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ה׃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endParaRPr lang="he-IL" sz="2000" dirty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>
                <a:latin typeface="SBL Hebrew" pitchFamily="2" charset="-79"/>
                <a:cs typeface="SBL Hebrew" pitchFamily="2" charset="-79"/>
              </a:rPr>
              <a:t>וַיִּקְרָ֛א מַלְאַ֥ךְ יְהוָ֖ה אֶל־אַבְרָהָ֑ם שֵׁנִ֖ית מִן־הַשָּׁמָֽיִם׃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endParaRPr lang="he-IL" sz="2000" dirty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>
                <a:latin typeface="SBL Hebrew" pitchFamily="2" charset="-79"/>
                <a:cs typeface="SBL Hebrew" pitchFamily="2" charset="-79"/>
              </a:rPr>
              <a:t>וַיֹּ֕אמֶר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en-US" sz="2000" dirty="0" smtClean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בִּ֥י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נִשְׁבַּ֖עְתִּי נְאֻם־יְהוָ֑ה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en-US" sz="2000" dirty="0" smtClean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כִּ֗י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יַ֚עַן אֲשֶׁ֤ר עָשִׂ֙יתָ֙ אֶת־הַדָּבָ֣ר הַזֶּ֔ה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en-US" sz="2000" dirty="0" smtClean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וְלֹ֥א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חָשַׂ֖כְתָּ אֶת־בִּנְךָ֥ אֶת־יְחִידֶֽךָ׃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endParaRPr lang="he-IL" sz="2000" dirty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en-US" sz="2000" dirty="0" smtClean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	כִּֽי־בָרֵ֣ךְ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אֲבָרֶכְךָ֗ </a:t>
            </a: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וְהַרְבָּ֨ה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אַרְבֶּ֤ה אֶֽת־זַרְעֲךָ֙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>
                <a:latin typeface="SBL Hebrew" pitchFamily="2" charset="-79"/>
                <a:cs typeface="SBL Hebrew" pitchFamily="2" charset="-79"/>
              </a:rPr>
              <a:t>	</a:t>
            </a:r>
            <a:r>
              <a:rPr lang="en-US" sz="2000" dirty="0" smtClean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	כְּכוֹכְבֵ֣י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הַשָּׁמַ֔יִם </a:t>
            </a: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וְכַח֕וֹל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אֲשֶׁ֖ר עַל־שְׂפַ֣ת הַיָּ֑ם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>
                <a:latin typeface="SBL Hebrew" pitchFamily="2" charset="-79"/>
                <a:cs typeface="SBL Hebrew" pitchFamily="2" charset="-79"/>
              </a:rPr>
              <a:t>	</a:t>
            </a:r>
            <a:r>
              <a:rPr lang="en-US" sz="2000" dirty="0" smtClean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וְיִרַ֣שׁ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זַרְעֲךָ֔ אֵ֖ת שַׁ֥עַר אֹיְבָֽיו׃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endParaRPr lang="he-IL" sz="2000" dirty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en-US" sz="2000" dirty="0" smtClean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	וְהִתְבָּרֲכ֣וּ בְזַרְעֲךָ֔ כֹּ֖ל גּוֹיֵ֣י הָאָ֑רֶץ </a:t>
            </a: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עֵ֕קֶב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אֲשֶׁ֥ר שָׁמַ֖עְתָּ בְּקֹלִֽי׃ </a:t>
            </a: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endParaRPr lang="he-IL" sz="2000" dirty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>
                <a:latin typeface="SBL Hebrew" pitchFamily="2" charset="-79"/>
                <a:cs typeface="SBL Hebrew" pitchFamily="2" charset="-79"/>
              </a:rPr>
              <a:t>וַיָּ֤שָׁב אַבְרָהָם֙ אֶל־נְעָרָ֔יו </a:t>
            </a: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>
                <a:latin typeface="SBL Hebrew" pitchFamily="2" charset="-79"/>
                <a:cs typeface="SBL Hebrew" pitchFamily="2" charset="-79"/>
              </a:rPr>
              <a:t>וַיָּקֻ֛מוּ וַיֵּלְכ֥וּ יַחְדָּ֖ו אֶל־בְּאֵ֣ר שָׁ֑בַע </a:t>
            </a: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>
                <a:latin typeface="SBL Hebrew" pitchFamily="2" charset="-79"/>
                <a:cs typeface="SBL Hebrew" pitchFamily="2" charset="-79"/>
              </a:rPr>
              <a:t>וַיֵּ֥שֶׁב אַבְרָהָ֖ם בִּבְאֵ֥ר שָֽׁבַע׃ </a:t>
            </a:r>
            <a:endParaRPr lang="en-US" sz="2000" dirty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endParaRPr lang="he-IL" sz="2000" dirty="0">
              <a:latin typeface="SBL Hebrew" pitchFamily="2" charset="-79"/>
              <a:cs typeface="SBL Hebrew" pitchFamily="2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-1"/>
            <a:ext cx="12682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Genesis 22:14-19</a:t>
            </a:r>
            <a:endParaRPr lang="en-US" sz="1200" dirty="0"/>
          </a:p>
        </p:txBody>
      </p:sp>
      <p:sp>
        <p:nvSpPr>
          <p:cNvPr id="6" name="Rectangle 5"/>
          <p:cNvSpPr/>
          <p:nvPr/>
        </p:nvSpPr>
        <p:spPr>
          <a:xfrm>
            <a:off x="76200" y="857071"/>
            <a:ext cx="8991600" cy="120032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defTabSz="457200"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en-US" dirty="0" smtClean="0"/>
              <a:t>“Notice</a:t>
            </a:r>
            <a:r>
              <a:rPr lang="en-US" dirty="0"/>
              <a:t>, throughout the episode, how the letter </a:t>
            </a:r>
            <a:r>
              <a:rPr lang="en-US" dirty="0" smtClean="0"/>
              <a:t>sequence</a:t>
            </a:r>
            <a:r>
              <a:rPr lang="he-IL" dirty="0" smtClean="0">
                <a:solidFill>
                  <a:srgbClr val="FF0000"/>
                </a:solidFill>
                <a:latin typeface="SBL Hebrew" panose="02000000000000000000" pitchFamily="2" charset="-79"/>
                <a:cs typeface="SBL Hebrew" panose="02000000000000000000" pitchFamily="2" charset="-79"/>
              </a:rPr>
              <a:t>ירא</a:t>
            </a:r>
            <a:r>
              <a:rPr lang="he-IL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appears </a:t>
            </a:r>
            <a:r>
              <a:rPr lang="en-US" dirty="0"/>
              <a:t>in different contexts, drawing together the meanings </a:t>
            </a:r>
            <a:r>
              <a:rPr lang="en-US" i="1" dirty="0">
                <a:solidFill>
                  <a:srgbClr val="009900"/>
                </a:solidFill>
              </a:rPr>
              <a:t>see</a:t>
            </a:r>
            <a:r>
              <a:rPr lang="en-US" dirty="0">
                <a:solidFill>
                  <a:srgbClr val="009900"/>
                </a:solidFill>
              </a:rPr>
              <a:t> </a:t>
            </a:r>
            <a:r>
              <a:rPr lang="en-US" dirty="0"/>
              <a:t>and </a:t>
            </a:r>
            <a:r>
              <a:rPr lang="en-US" i="1" dirty="0">
                <a:solidFill>
                  <a:srgbClr val="0000FF"/>
                </a:solidFill>
              </a:rPr>
              <a:t>fear</a:t>
            </a:r>
            <a:r>
              <a:rPr lang="en-US" dirty="0"/>
              <a:t>. This kind of </a:t>
            </a:r>
            <a:r>
              <a:rPr lang="en-US" b="1" dirty="0"/>
              <a:t>root-play</a:t>
            </a:r>
            <a:r>
              <a:rPr lang="en-US" dirty="0"/>
              <a:t> is common in Biblical Hebrew and is called </a:t>
            </a:r>
            <a:r>
              <a:rPr lang="en-US" b="1" dirty="0"/>
              <a:t>paronomasia</a:t>
            </a:r>
            <a:r>
              <a:rPr lang="en-US" dirty="0"/>
              <a:t>. You may want to look ahead now to Lesson 33.3’s explanation of </a:t>
            </a:r>
            <a:r>
              <a:rPr lang="en-US" i="1" dirty="0" err="1"/>
              <a:t>Leitwort</a:t>
            </a:r>
            <a:r>
              <a:rPr lang="en-US" dirty="0" smtClean="0"/>
              <a:t>.” (</a:t>
            </a:r>
            <a:r>
              <a:rPr lang="en-US" dirty="0" err="1" smtClean="0"/>
              <a:t>Rocine</a:t>
            </a:r>
            <a:r>
              <a:rPr lang="en-US" dirty="0" smtClean="0"/>
              <a:t> 291)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6200" y="2133600"/>
            <a:ext cx="8991600" cy="470898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r" defTabSz="457200" rtl="1"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en-US" sz="1600" dirty="0">
                <a:latin typeface="SBL Hebrew" pitchFamily="2" charset="-79"/>
                <a:cs typeface="SBL Hebrew" pitchFamily="2" charset="-79"/>
              </a:rPr>
              <a:t>v4</a:t>
            </a:r>
          </a:p>
          <a:p>
            <a:pPr algn="r" defTabSz="457200" rtl="1"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>
                <a:latin typeface="SBL Hebrew" pitchFamily="2" charset="-79"/>
                <a:cs typeface="SBL Hebrew" pitchFamily="2" charset="-79"/>
              </a:rPr>
              <a:t>וַיִּשָּׂ֨א אַבְרָהָ֧ם אֶת־עֵינָ֛יו </a:t>
            </a:r>
          </a:p>
          <a:p>
            <a:pPr algn="r" defTabSz="457200" rtl="1"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>
                <a:latin typeface="SBL Hebrew" pitchFamily="2" charset="-79"/>
                <a:cs typeface="SBL Hebrew" pitchFamily="2" charset="-79"/>
              </a:rPr>
              <a:t>וַ</a:t>
            </a:r>
            <a:r>
              <a:rPr lang="he-IL" sz="2000" dirty="0">
                <a:solidFill>
                  <a:srgbClr val="FF0000"/>
                </a:solidFill>
                <a:latin typeface="SBL Hebrew" pitchFamily="2" charset="-79"/>
                <a:cs typeface="SBL Hebrew" pitchFamily="2" charset="-79"/>
              </a:rPr>
              <a:t>יַּ֥רְא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 אֶת־הַמָּק֖וֹם מֵרָחֹֽק׃ </a:t>
            </a:r>
          </a:p>
          <a:p>
            <a:pPr algn="r" defTabSz="457200" rtl="1"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endParaRPr lang="he-IL" sz="2000" dirty="0">
              <a:latin typeface="SBL Hebrew" pitchFamily="2" charset="-79"/>
              <a:cs typeface="SBL Hebrew" pitchFamily="2" charset="-79"/>
            </a:endParaRPr>
          </a:p>
          <a:p>
            <a:pPr algn="r" defTabSz="457200" rtl="1"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en-US" sz="1600" dirty="0">
                <a:latin typeface="SBL Hebrew" pitchFamily="2" charset="-79"/>
                <a:cs typeface="SBL Hebrew" pitchFamily="2" charset="-79"/>
              </a:rPr>
              <a:t>v 8</a:t>
            </a:r>
          </a:p>
          <a:p>
            <a:pPr algn="r" defTabSz="457200" rtl="1"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>
                <a:latin typeface="SBL Hebrew" pitchFamily="2" charset="-79"/>
                <a:cs typeface="SBL Hebrew" pitchFamily="2" charset="-79"/>
              </a:rPr>
              <a:t>אֱלֹהִ֞ים </a:t>
            </a:r>
            <a:r>
              <a:rPr lang="he-IL" sz="2000" dirty="0">
                <a:solidFill>
                  <a:srgbClr val="FF0000"/>
                </a:solidFill>
                <a:latin typeface="SBL Hebrew" pitchFamily="2" charset="-79"/>
                <a:cs typeface="SBL Hebrew" pitchFamily="2" charset="-79"/>
              </a:rPr>
              <a:t>יִרְאֶ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ה־לּ֥וֹ הַשֶּׂ֛ה לְעֹלָ֖ה בְּנִ֑י </a:t>
            </a:r>
          </a:p>
          <a:p>
            <a:pPr algn="r" defTabSz="457200" rtl="1"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endParaRPr lang="he-IL" sz="2000" dirty="0">
              <a:latin typeface="SBL Hebrew" pitchFamily="2" charset="-79"/>
              <a:cs typeface="SBL Hebrew" pitchFamily="2" charset="-79"/>
            </a:endParaRPr>
          </a:p>
          <a:p>
            <a:pPr algn="r" defTabSz="457200" rtl="1"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en-US" sz="1600" dirty="0">
                <a:latin typeface="SBL Hebrew" pitchFamily="2" charset="-79"/>
                <a:cs typeface="SBL Hebrew" pitchFamily="2" charset="-79"/>
              </a:rPr>
              <a:t>v 12</a:t>
            </a:r>
          </a:p>
          <a:p>
            <a:pPr algn="r" defTabSz="457200" rtl="1"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>
                <a:latin typeface="SBL Hebrew" pitchFamily="2" charset="-79"/>
                <a:cs typeface="SBL Hebrew" pitchFamily="2" charset="-79"/>
              </a:rPr>
              <a:t>כִּֽי־</a:t>
            </a:r>
            <a:r>
              <a:rPr lang="he-IL" sz="2000" dirty="0">
                <a:solidFill>
                  <a:srgbClr val="FF0000"/>
                </a:solidFill>
                <a:latin typeface="SBL Hebrew" pitchFamily="2" charset="-79"/>
                <a:cs typeface="SBL Hebrew" pitchFamily="2" charset="-79"/>
              </a:rPr>
              <a:t>יְרֵ֤א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 אֱלֹהִים֙ אַ֔תָּה </a:t>
            </a:r>
          </a:p>
          <a:p>
            <a:pPr algn="r" defTabSz="457200" rtl="1"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endParaRPr lang="he-IL" sz="2000" dirty="0">
              <a:latin typeface="SBL Hebrew" pitchFamily="2" charset="-79"/>
              <a:cs typeface="SBL Hebrew" pitchFamily="2" charset="-79"/>
            </a:endParaRPr>
          </a:p>
          <a:p>
            <a:pPr algn="r" defTabSz="457200" rtl="1"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en-US" sz="1600" dirty="0">
                <a:latin typeface="SBL Hebrew" pitchFamily="2" charset="-79"/>
                <a:cs typeface="SBL Hebrew" pitchFamily="2" charset="-79"/>
              </a:rPr>
              <a:t>v 13</a:t>
            </a:r>
          </a:p>
          <a:p>
            <a:pPr algn="r" defTabSz="457200" rtl="1"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>
                <a:latin typeface="SBL Hebrew" pitchFamily="2" charset="-79"/>
                <a:cs typeface="SBL Hebrew" pitchFamily="2" charset="-79"/>
              </a:rPr>
              <a:t>וַיִּשָּׂ֨א אַבְרָהָ֜ם אֶת־עֵינָ֗יו </a:t>
            </a:r>
          </a:p>
          <a:p>
            <a:pPr algn="r" defTabSz="457200" rtl="1"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>
                <a:latin typeface="SBL Hebrew" pitchFamily="2" charset="-79"/>
                <a:cs typeface="SBL Hebrew" pitchFamily="2" charset="-79"/>
              </a:rPr>
              <a:t>וַ</a:t>
            </a:r>
            <a:r>
              <a:rPr lang="he-IL" sz="2000" dirty="0">
                <a:solidFill>
                  <a:srgbClr val="FF0000"/>
                </a:solidFill>
                <a:latin typeface="SBL Hebrew" pitchFamily="2" charset="-79"/>
                <a:cs typeface="SBL Hebrew" pitchFamily="2" charset="-79"/>
              </a:rPr>
              <a:t>יַּרְא֙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 וְהִנֵּה־אַ֔יִל</a:t>
            </a:r>
          </a:p>
          <a:p>
            <a:pPr algn="r" defTabSz="457200" rtl="1"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endParaRPr lang="he-IL" sz="2000" dirty="0">
              <a:latin typeface="SBL Hebrew" pitchFamily="2" charset="-79"/>
              <a:cs typeface="SBL Hebrew" pitchFamily="2" charset="-79"/>
            </a:endParaRPr>
          </a:p>
          <a:p>
            <a:pPr algn="r" defTabSz="457200" rtl="1"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en-US" sz="1600" dirty="0">
                <a:latin typeface="SBL Hebrew" pitchFamily="2" charset="-79"/>
                <a:cs typeface="SBL Hebrew" pitchFamily="2" charset="-79"/>
              </a:rPr>
              <a:t>v 14</a:t>
            </a:r>
          </a:p>
          <a:p>
            <a:pPr algn="r" defTabSz="457200" rtl="1"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>
                <a:latin typeface="SBL Hebrew" pitchFamily="2" charset="-79"/>
                <a:cs typeface="SBL Hebrew" pitchFamily="2" charset="-79"/>
              </a:rPr>
              <a:t>וַיִּקְרָ֧א אַבְרָהָ֛ם שֵֽׁם־הַמָּק֥וֹם הַה֖וּא יְהוָ֣ה ׀ </a:t>
            </a:r>
            <a:r>
              <a:rPr lang="he-IL" sz="2000" dirty="0">
                <a:solidFill>
                  <a:srgbClr val="FF0000"/>
                </a:solidFill>
                <a:latin typeface="SBL Hebrew" pitchFamily="2" charset="-79"/>
                <a:cs typeface="SBL Hebrew" pitchFamily="2" charset="-79"/>
              </a:rPr>
              <a:t>יִרְאֶ֑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ה אֲשֶׁר֙ יֵאָמֵ֣ר הַיּ֔וֹם בְּהַ֥ר יְהוָ֖ה </a:t>
            </a:r>
            <a:r>
              <a:rPr lang="he-IL" sz="2000" dirty="0">
                <a:solidFill>
                  <a:srgbClr val="FF0000"/>
                </a:solidFill>
                <a:latin typeface="SBL Hebrew" pitchFamily="2" charset="-79"/>
                <a:cs typeface="SBL Hebrew" pitchFamily="2" charset="-79"/>
              </a:rPr>
              <a:t>יֵרָאֶֽ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ה׃ </a:t>
            </a:r>
          </a:p>
        </p:txBody>
      </p:sp>
      <p:sp>
        <p:nvSpPr>
          <p:cNvPr id="4" name="Rectangle 3"/>
          <p:cNvSpPr/>
          <p:nvPr/>
        </p:nvSpPr>
        <p:spPr>
          <a:xfrm>
            <a:off x="6019800" y="2667000"/>
            <a:ext cx="505267" cy="369332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CA" dirty="0">
                <a:solidFill>
                  <a:srgbClr val="009900"/>
                </a:solidFill>
              </a:rPr>
              <a:t>see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0" y="3536324"/>
            <a:ext cx="1412631" cy="369332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CA" dirty="0" smtClean="0">
                <a:solidFill>
                  <a:srgbClr val="009900"/>
                </a:solidFill>
              </a:rPr>
              <a:t>see</a:t>
            </a:r>
            <a:r>
              <a:rPr lang="en-CA" dirty="0" smtClean="0"/>
              <a:t> (provide)</a:t>
            </a:r>
            <a:endParaRPr lang="en-CA" dirty="0"/>
          </a:p>
        </p:txBody>
      </p:sp>
      <p:sp>
        <p:nvSpPr>
          <p:cNvPr id="9" name="Rectangle 8"/>
          <p:cNvSpPr/>
          <p:nvPr/>
        </p:nvSpPr>
        <p:spPr>
          <a:xfrm>
            <a:off x="6019800" y="4382312"/>
            <a:ext cx="555601" cy="369332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CA" dirty="0" smtClean="0">
                <a:solidFill>
                  <a:srgbClr val="0000FF"/>
                </a:solidFill>
              </a:rPr>
              <a:t>fear</a:t>
            </a:r>
            <a:endParaRPr lang="en-CA" dirty="0">
              <a:solidFill>
                <a:srgbClr val="0000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19800" y="5562600"/>
            <a:ext cx="505267" cy="369332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CA" dirty="0">
                <a:solidFill>
                  <a:srgbClr val="009900"/>
                </a:solidFill>
              </a:rPr>
              <a:t>see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419600" y="6019800"/>
            <a:ext cx="1412631" cy="369332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CA" dirty="0" smtClean="0">
                <a:solidFill>
                  <a:srgbClr val="009900"/>
                </a:solidFill>
              </a:rPr>
              <a:t>see</a:t>
            </a:r>
            <a:r>
              <a:rPr lang="en-CA" dirty="0" smtClean="0"/>
              <a:t> (provide)</a:t>
            </a:r>
            <a:endParaRPr lang="en-CA" dirty="0"/>
          </a:p>
        </p:txBody>
      </p:sp>
      <p:sp>
        <p:nvSpPr>
          <p:cNvPr id="13" name="Rectangle 12"/>
          <p:cNvSpPr/>
          <p:nvPr/>
        </p:nvSpPr>
        <p:spPr>
          <a:xfrm>
            <a:off x="1447800" y="6019800"/>
            <a:ext cx="1412631" cy="369332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CA" dirty="0" smtClean="0">
                <a:solidFill>
                  <a:srgbClr val="009900"/>
                </a:solidFill>
              </a:rPr>
              <a:t>see</a:t>
            </a:r>
            <a:r>
              <a:rPr lang="en-CA" dirty="0" smtClean="0"/>
              <a:t> (provide)</a:t>
            </a:r>
            <a:endParaRPr lang="en-CA" dirty="0"/>
          </a:p>
        </p:txBody>
      </p:sp>
      <p:sp>
        <p:nvSpPr>
          <p:cNvPr id="14" name="Rectangle 13"/>
          <p:cNvSpPr/>
          <p:nvPr/>
        </p:nvSpPr>
        <p:spPr>
          <a:xfrm>
            <a:off x="76200" y="2540675"/>
            <a:ext cx="8086928" cy="1477328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r>
              <a:rPr lang="en-CA" dirty="0" smtClean="0"/>
              <a:t>Though Abraham cannot </a:t>
            </a:r>
            <a:r>
              <a:rPr lang="en-CA" dirty="0" smtClean="0">
                <a:solidFill>
                  <a:srgbClr val="009900"/>
                </a:solidFill>
              </a:rPr>
              <a:t>see </a:t>
            </a:r>
            <a:r>
              <a:rPr lang="en-CA" dirty="0" smtClean="0"/>
              <a:t>as God can </a:t>
            </a:r>
            <a:r>
              <a:rPr lang="en-CA" dirty="0">
                <a:solidFill>
                  <a:srgbClr val="009900"/>
                </a:solidFill>
              </a:rPr>
              <a:t>see</a:t>
            </a:r>
            <a:r>
              <a:rPr lang="en-CA" dirty="0" smtClean="0"/>
              <a:t>, </a:t>
            </a:r>
          </a:p>
          <a:p>
            <a:r>
              <a:rPr lang="en-CA" dirty="0" smtClean="0"/>
              <a:t>Abraham </a:t>
            </a:r>
            <a:r>
              <a:rPr lang="en-CA" dirty="0" smtClean="0">
                <a:solidFill>
                  <a:srgbClr val="0000FF"/>
                </a:solidFill>
              </a:rPr>
              <a:t>fears </a:t>
            </a:r>
            <a:r>
              <a:rPr lang="en-CA" dirty="0" smtClean="0"/>
              <a:t>the God who can </a:t>
            </a:r>
            <a:r>
              <a:rPr lang="en-CA" dirty="0">
                <a:solidFill>
                  <a:srgbClr val="009900"/>
                </a:solidFill>
              </a:rPr>
              <a:t>see</a:t>
            </a:r>
            <a:r>
              <a:rPr lang="en-CA" dirty="0" smtClean="0"/>
              <a:t>, </a:t>
            </a:r>
          </a:p>
          <a:p>
            <a:r>
              <a:rPr lang="en-CA" dirty="0" smtClean="0"/>
              <a:t>and in due course God allows him to </a:t>
            </a:r>
            <a:r>
              <a:rPr lang="en-CA" dirty="0">
                <a:solidFill>
                  <a:srgbClr val="009900"/>
                </a:solidFill>
              </a:rPr>
              <a:t>see</a:t>
            </a:r>
            <a:r>
              <a:rPr lang="en-CA" dirty="0" smtClean="0"/>
              <a:t> what He can </a:t>
            </a:r>
            <a:r>
              <a:rPr lang="en-CA" dirty="0" smtClean="0">
                <a:solidFill>
                  <a:srgbClr val="009900"/>
                </a:solidFill>
              </a:rPr>
              <a:t>see</a:t>
            </a:r>
            <a:r>
              <a:rPr lang="en-CA" dirty="0" smtClean="0"/>
              <a:t> (“behold, a ram…”).</a:t>
            </a:r>
          </a:p>
          <a:p>
            <a:r>
              <a:rPr lang="en-US" dirty="0" smtClean="0"/>
              <a:t>So Abraham names the place “YHWH </a:t>
            </a:r>
            <a:r>
              <a:rPr lang="en-US" dirty="0" smtClean="0">
                <a:solidFill>
                  <a:srgbClr val="009900"/>
                </a:solidFill>
              </a:rPr>
              <a:t>sees</a:t>
            </a:r>
            <a:r>
              <a:rPr lang="en-US" dirty="0" smtClean="0"/>
              <a:t>”,</a:t>
            </a:r>
          </a:p>
          <a:p>
            <a:r>
              <a:rPr lang="en-US" dirty="0"/>
              <a:t>a</a:t>
            </a:r>
            <a:r>
              <a:rPr lang="en-US" dirty="0" smtClean="0"/>
              <a:t>nd on that mount others will </a:t>
            </a:r>
            <a:r>
              <a:rPr lang="en-US" dirty="0" smtClean="0">
                <a:solidFill>
                  <a:srgbClr val="009900"/>
                </a:solidFill>
              </a:rPr>
              <a:t>see</a:t>
            </a:r>
            <a:r>
              <a:rPr lang="en-US" dirty="0" smtClean="0"/>
              <a:t> too.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6200" y="4119557"/>
            <a:ext cx="8086928" cy="369332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r>
              <a:rPr lang="en-US" dirty="0"/>
              <a:t>The </a:t>
            </a:r>
            <a:r>
              <a:rPr lang="en-US" dirty="0" smtClean="0"/>
              <a:t>test, then, </a:t>
            </a:r>
            <a:r>
              <a:rPr lang="en-US" dirty="0"/>
              <a:t>is will they who cannot </a:t>
            </a:r>
            <a:r>
              <a:rPr lang="en-US" dirty="0">
                <a:solidFill>
                  <a:srgbClr val="009900"/>
                </a:solidFill>
              </a:rPr>
              <a:t>see</a:t>
            </a:r>
            <a:r>
              <a:rPr lang="en-US" dirty="0"/>
              <a:t>, </a:t>
            </a:r>
            <a:r>
              <a:rPr lang="en-US" dirty="0">
                <a:solidFill>
                  <a:srgbClr val="0000FF"/>
                </a:solidFill>
              </a:rPr>
              <a:t>fear</a:t>
            </a:r>
            <a:r>
              <a:rPr lang="en-US" dirty="0"/>
              <a:t> him who can.</a:t>
            </a:r>
          </a:p>
        </p:txBody>
      </p:sp>
    </p:spTree>
    <p:extLst>
      <p:ext uri="{BB962C8B-B14F-4D97-AF65-F5344CB8AC3E}">
        <p14:creationId xmlns:p14="http://schemas.microsoft.com/office/powerpoint/2010/main" val="25330820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228600" y="228600"/>
            <a:ext cx="8763000" cy="65532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>
                <a:latin typeface="SBL Hebrew" pitchFamily="2" charset="-79"/>
                <a:cs typeface="SBL Hebrew" pitchFamily="2" charset="-79"/>
              </a:rPr>
              <a:t>וַיִּקְרָ֧א אַבְרָהָ֛ם שֵֽׁם־הַמָּק֥וֹם הַה֖וּא </a:t>
            </a: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יְהוָ֣ה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׀ </a:t>
            </a:r>
            <a:r>
              <a:rPr lang="he-IL" sz="2000" dirty="0" smtClean="0">
                <a:solidFill>
                  <a:srgbClr val="FF0000"/>
                </a:solidFill>
                <a:latin typeface="SBL Hebrew" pitchFamily="2" charset="-79"/>
                <a:cs typeface="SBL Hebrew" pitchFamily="2" charset="-79"/>
              </a:rPr>
              <a:t>י</a:t>
            </a:r>
            <a:r>
              <a:rPr lang="he-IL" sz="2000" dirty="0">
                <a:solidFill>
                  <a:srgbClr val="FF0000"/>
                </a:solidFill>
                <a:latin typeface="SBL Hebrew" pitchFamily="2" charset="-79"/>
                <a:cs typeface="SBL Hebrew" pitchFamily="2" charset="-79"/>
              </a:rPr>
              <a:t>ִרְא</a:t>
            </a:r>
            <a:r>
              <a:rPr lang="he-IL" sz="2000" dirty="0" smtClean="0">
                <a:solidFill>
                  <a:srgbClr val="FF0000"/>
                </a:solidFill>
                <a:latin typeface="SBL Hebrew" pitchFamily="2" charset="-79"/>
                <a:cs typeface="SBL Hebrew" pitchFamily="2" charset="-79"/>
              </a:rPr>
              <a:t>ֶ֑</a:t>
            </a: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ה אֲשֶׁר֙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יֵאָמֵ֣ר הַיּ֔וֹם בְּהַ֥ר יְהוָ֖ה </a:t>
            </a:r>
            <a:r>
              <a:rPr lang="he-IL" sz="2000" dirty="0">
                <a:solidFill>
                  <a:srgbClr val="FF0000"/>
                </a:solidFill>
                <a:latin typeface="SBL Hebrew" pitchFamily="2" charset="-79"/>
                <a:cs typeface="SBL Hebrew" pitchFamily="2" charset="-79"/>
              </a:rPr>
              <a:t>יֵרָאֶֽ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ה׃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endParaRPr lang="he-IL" sz="2000" dirty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>
                <a:latin typeface="SBL Hebrew" pitchFamily="2" charset="-79"/>
                <a:cs typeface="SBL Hebrew" pitchFamily="2" charset="-79"/>
              </a:rPr>
              <a:t>וַיִּקְרָ֛א מַלְאַ֥ךְ יְהוָ֖ה אֶל־אַבְרָהָ֑ם שֵׁנִ֖ית מִן־הַשָּׁמָֽיִם׃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endParaRPr lang="he-IL" sz="2000" dirty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>
                <a:latin typeface="SBL Hebrew" pitchFamily="2" charset="-79"/>
                <a:cs typeface="SBL Hebrew" pitchFamily="2" charset="-79"/>
              </a:rPr>
              <a:t>וַיֹּ֕אמֶר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en-US" sz="2000" dirty="0" smtClean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בִּ֥י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נִשְׁבַּ֖עְתִּי נְאֻם־יְהוָ֑ה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en-US" sz="2000" dirty="0" smtClean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כִּ֗י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יַ֚עַן אֲשֶׁ֤ר עָשִׂ֙יתָ֙ אֶת־הַדָּבָ֣ר הַזֶּ֔ה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en-US" sz="2000" dirty="0" smtClean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וְלֹ֥א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חָשַׂ֖כְתָּ אֶת־בִּנְךָ֥ אֶת־יְחִידֶֽךָ׃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endParaRPr lang="he-IL" sz="2000" dirty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en-US" sz="2000" dirty="0" smtClean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	כִּֽי־בָרֵ֣ךְ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אֲבָרֶכְךָ֗ </a:t>
            </a: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וְהַרְבָּ֨ה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אַרְבֶּ֤ה אֶֽת־זַרְעֲךָ֙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>
                <a:latin typeface="SBL Hebrew" pitchFamily="2" charset="-79"/>
                <a:cs typeface="SBL Hebrew" pitchFamily="2" charset="-79"/>
              </a:rPr>
              <a:t>	</a:t>
            </a:r>
            <a:r>
              <a:rPr lang="en-US" sz="2000" dirty="0" smtClean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	כְּכוֹכְבֵ֣י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הַשָּׁמַ֔יִם </a:t>
            </a: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וְכַח֕וֹל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אֲשֶׁ֖ר עַל־שְׂפַ֣ת הַיָּ֑ם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>
                <a:latin typeface="SBL Hebrew" pitchFamily="2" charset="-79"/>
                <a:cs typeface="SBL Hebrew" pitchFamily="2" charset="-79"/>
              </a:rPr>
              <a:t>	</a:t>
            </a:r>
            <a:r>
              <a:rPr lang="en-US" sz="2000" dirty="0" smtClean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וְיִרַ֣שׁ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זַרְעֲךָ֔ אֵ֖ת שַׁ֥עַר אֹיְבָֽיו׃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endParaRPr lang="he-IL" sz="2000" dirty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en-US" sz="2000" dirty="0" smtClean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	וְהִתְבָּרֲכ֣וּ בְזַרְעֲךָ֔ כֹּ֖ל גּוֹיֵ֣י הָאָ֑רֶץ </a:t>
            </a: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עֵ֕קֶב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אֲשֶׁ֥ר שָׁמַ֖עְתָּ בְּקֹלִֽי׃ </a:t>
            </a: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endParaRPr lang="he-IL" sz="2000" dirty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>
                <a:latin typeface="SBL Hebrew" pitchFamily="2" charset="-79"/>
                <a:cs typeface="SBL Hebrew" pitchFamily="2" charset="-79"/>
              </a:rPr>
              <a:t>וַיָּ֤שָׁב אַבְרָהָם֙ אֶל־נְעָרָ֔יו </a:t>
            </a: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>
                <a:latin typeface="SBL Hebrew" pitchFamily="2" charset="-79"/>
                <a:cs typeface="SBL Hebrew" pitchFamily="2" charset="-79"/>
              </a:rPr>
              <a:t>וַיָּקֻ֛מוּ וַיֵּלְכ֥וּ יַחְדָּ֖ו אֶל־בְּאֵ֣ר שָׁ֑בַע </a:t>
            </a: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>
                <a:latin typeface="SBL Hebrew" pitchFamily="2" charset="-79"/>
                <a:cs typeface="SBL Hebrew" pitchFamily="2" charset="-79"/>
              </a:rPr>
              <a:t>וַיֵּ֥שֶׁב אַבְרָהָ֖ם בִּבְאֵ֥ר שָֽׁבַע׃ </a:t>
            </a:r>
            <a:endParaRPr lang="en-US" sz="2000" dirty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endParaRPr lang="he-IL" sz="2000" dirty="0">
              <a:latin typeface="SBL Hebrew" pitchFamily="2" charset="-79"/>
              <a:cs typeface="SBL Hebrew" pitchFamily="2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-1"/>
            <a:ext cx="12682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Genesis 22:14-19</a:t>
            </a:r>
            <a:endParaRPr lang="en-US" sz="1200" dirty="0"/>
          </a:p>
        </p:txBody>
      </p:sp>
      <p:sp>
        <p:nvSpPr>
          <p:cNvPr id="6" name="Rectangle 5"/>
          <p:cNvSpPr/>
          <p:nvPr/>
        </p:nvSpPr>
        <p:spPr>
          <a:xfrm>
            <a:off x="76200" y="857071"/>
            <a:ext cx="8991600" cy="120032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defTabSz="457200"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en-US" dirty="0" smtClean="0"/>
              <a:t>“Notice</a:t>
            </a:r>
            <a:r>
              <a:rPr lang="en-US" dirty="0"/>
              <a:t>, throughout the episode, how the letter </a:t>
            </a:r>
            <a:r>
              <a:rPr lang="en-US" dirty="0" smtClean="0"/>
              <a:t>sequence</a:t>
            </a:r>
            <a:r>
              <a:rPr lang="he-IL" dirty="0" smtClean="0">
                <a:solidFill>
                  <a:srgbClr val="FF0000"/>
                </a:solidFill>
                <a:latin typeface="SBL Hebrew" panose="02000000000000000000" pitchFamily="2" charset="-79"/>
                <a:cs typeface="SBL Hebrew" panose="02000000000000000000" pitchFamily="2" charset="-79"/>
              </a:rPr>
              <a:t>ירא</a:t>
            </a:r>
            <a:r>
              <a:rPr lang="he-IL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appears </a:t>
            </a:r>
            <a:r>
              <a:rPr lang="en-US" dirty="0"/>
              <a:t>in different contexts, drawing together the meanings </a:t>
            </a:r>
            <a:r>
              <a:rPr lang="en-US" i="1" dirty="0">
                <a:solidFill>
                  <a:srgbClr val="009900"/>
                </a:solidFill>
              </a:rPr>
              <a:t>see</a:t>
            </a:r>
            <a:r>
              <a:rPr lang="en-US" dirty="0">
                <a:solidFill>
                  <a:srgbClr val="009900"/>
                </a:solidFill>
              </a:rPr>
              <a:t> </a:t>
            </a:r>
            <a:r>
              <a:rPr lang="en-US" dirty="0"/>
              <a:t>and </a:t>
            </a:r>
            <a:r>
              <a:rPr lang="en-US" i="1" dirty="0">
                <a:solidFill>
                  <a:srgbClr val="0000FF"/>
                </a:solidFill>
              </a:rPr>
              <a:t>fear</a:t>
            </a:r>
            <a:r>
              <a:rPr lang="en-US" dirty="0"/>
              <a:t>. This kind of </a:t>
            </a:r>
            <a:r>
              <a:rPr lang="en-US" b="1" dirty="0"/>
              <a:t>root-play</a:t>
            </a:r>
            <a:r>
              <a:rPr lang="en-US" dirty="0"/>
              <a:t> is common in Biblical Hebrew and is called </a:t>
            </a:r>
            <a:r>
              <a:rPr lang="en-US" b="1" dirty="0"/>
              <a:t>paronomasia</a:t>
            </a:r>
            <a:r>
              <a:rPr lang="en-US" dirty="0"/>
              <a:t>. You may want to look ahead now to Lesson 33.3’s explanation of </a:t>
            </a:r>
            <a:r>
              <a:rPr lang="en-US" i="1" dirty="0" err="1"/>
              <a:t>Leitwort</a:t>
            </a:r>
            <a:r>
              <a:rPr lang="en-US" dirty="0" smtClean="0"/>
              <a:t>.” (</a:t>
            </a:r>
            <a:r>
              <a:rPr lang="en-US" dirty="0" err="1" smtClean="0"/>
              <a:t>Rocine</a:t>
            </a:r>
            <a:r>
              <a:rPr lang="en-US" dirty="0" smtClean="0"/>
              <a:t> 291)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6200" y="2133600"/>
            <a:ext cx="8991600" cy="470898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r" defTabSz="457200" rtl="1"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en-US" sz="1600" dirty="0">
                <a:latin typeface="SBL Hebrew" pitchFamily="2" charset="-79"/>
                <a:cs typeface="SBL Hebrew" pitchFamily="2" charset="-79"/>
              </a:rPr>
              <a:t>v4</a:t>
            </a:r>
          </a:p>
          <a:p>
            <a:pPr algn="r" defTabSz="457200" rtl="1"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>
                <a:latin typeface="SBL Hebrew" pitchFamily="2" charset="-79"/>
                <a:cs typeface="SBL Hebrew" pitchFamily="2" charset="-79"/>
              </a:rPr>
              <a:t>וַיִּשָּׂ֨א אַבְרָהָ֧ם אֶת־עֵינָ֛יו </a:t>
            </a:r>
          </a:p>
          <a:p>
            <a:pPr algn="r" defTabSz="457200" rtl="1"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>
                <a:latin typeface="SBL Hebrew" pitchFamily="2" charset="-79"/>
                <a:cs typeface="SBL Hebrew" pitchFamily="2" charset="-79"/>
              </a:rPr>
              <a:t>וַ</a:t>
            </a:r>
            <a:r>
              <a:rPr lang="he-IL" sz="2000" dirty="0">
                <a:solidFill>
                  <a:srgbClr val="FF0000"/>
                </a:solidFill>
                <a:latin typeface="SBL Hebrew" pitchFamily="2" charset="-79"/>
                <a:cs typeface="SBL Hebrew" pitchFamily="2" charset="-79"/>
              </a:rPr>
              <a:t>יַּ֥רְא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 אֶת־הַמָּק֖וֹם מֵרָחֹֽק׃ </a:t>
            </a:r>
          </a:p>
          <a:p>
            <a:pPr algn="r" defTabSz="457200" rtl="1"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endParaRPr lang="he-IL" sz="2000" dirty="0">
              <a:latin typeface="SBL Hebrew" pitchFamily="2" charset="-79"/>
              <a:cs typeface="SBL Hebrew" pitchFamily="2" charset="-79"/>
            </a:endParaRPr>
          </a:p>
          <a:p>
            <a:pPr algn="r" defTabSz="457200" rtl="1"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en-US" sz="1600" dirty="0">
                <a:latin typeface="SBL Hebrew" pitchFamily="2" charset="-79"/>
                <a:cs typeface="SBL Hebrew" pitchFamily="2" charset="-79"/>
              </a:rPr>
              <a:t>v 8</a:t>
            </a:r>
          </a:p>
          <a:p>
            <a:pPr algn="r" defTabSz="457200" rtl="1"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>
                <a:latin typeface="SBL Hebrew" pitchFamily="2" charset="-79"/>
                <a:cs typeface="SBL Hebrew" pitchFamily="2" charset="-79"/>
              </a:rPr>
              <a:t>אֱלֹהִ֞ים </a:t>
            </a:r>
            <a:r>
              <a:rPr lang="he-IL" sz="2000" dirty="0">
                <a:solidFill>
                  <a:srgbClr val="FF0000"/>
                </a:solidFill>
                <a:latin typeface="SBL Hebrew" pitchFamily="2" charset="-79"/>
                <a:cs typeface="SBL Hebrew" pitchFamily="2" charset="-79"/>
              </a:rPr>
              <a:t>יִרְאֶ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ה־לּ֥וֹ הַשֶּׂ֛ה לְעֹלָ֖ה בְּנִ֑י </a:t>
            </a:r>
          </a:p>
          <a:p>
            <a:pPr algn="r" defTabSz="457200" rtl="1"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endParaRPr lang="he-IL" sz="2000" dirty="0">
              <a:latin typeface="SBL Hebrew" pitchFamily="2" charset="-79"/>
              <a:cs typeface="SBL Hebrew" pitchFamily="2" charset="-79"/>
            </a:endParaRPr>
          </a:p>
          <a:p>
            <a:pPr algn="r" defTabSz="457200" rtl="1"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en-US" sz="1600" dirty="0">
                <a:latin typeface="SBL Hebrew" pitchFamily="2" charset="-79"/>
                <a:cs typeface="SBL Hebrew" pitchFamily="2" charset="-79"/>
              </a:rPr>
              <a:t>v 12</a:t>
            </a:r>
          </a:p>
          <a:p>
            <a:pPr algn="r" defTabSz="457200" rtl="1"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>
                <a:latin typeface="SBL Hebrew" pitchFamily="2" charset="-79"/>
                <a:cs typeface="SBL Hebrew" pitchFamily="2" charset="-79"/>
              </a:rPr>
              <a:t>כִּֽי־</a:t>
            </a:r>
            <a:r>
              <a:rPr lang="he-IL" sz="2000" dirty="0">
                <a:solidFill>
                  <a:srgbClr val="FF0000"/>
                </a:solidFill>
                <a:latin typeface="SBL Hebrew" pitchFamily="2" charset="-79"/>
                <a:cs typeface="SBL Hebrew" pitchFamily="2" charset="-79"/>
              </a:rPr>
              <a:t>יְרֵ֤א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 אֱלֹהִים֙ אַ֔תָּה </a:t>
            </a:r>
          </a:p>
          <a:p>
            <a:pPr algn="r" defTabSz="457200" rtl="1"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endParaRPr lang="he-IL" sz="2000" dirty="0">
              <a:latin typeface="SBL Hebrew" pitchFamily="2" charset="-79"/>
              <a:cs typeface="SBL Hebrew" pitchFamily="2" charset="-79"/>
            </a:endParaRPr>
          </a:p>
          <a:p>
            <a:pPr algn="r" defTabSz="457200" rtl="1"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en-US" sz="1600" dirty="0">
                <a:latin typeface="SBL Hebrew" pitchFamily="2" charset="-79"/>
                <a:cs typeface="SBL Hebrew" pitchFamily="2" charset="-79"/>
              </a:rPr>
              <a:t>v 13</a:t>
            </a:r>
          </a:p>
          <a:p>
            <a:pPr algn="r" defTabSz="457200" rtl="1"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>
                <a:latin typeface="SBL Hebrew" pitchFamily="2" charset="-79"/>
                <a:cs typeface="SBL Hebrew" pitchFamily="2" charset="-79"/>
              </a:rPr>
              <a:t>וַיִּשָּׂ֨א אַבְרָהָ֜ם אֶת־עֵינָ֗יו </a:t>
            </a:r>
          </a:p>
          <a:p>
            <a:pPr algn="r" defTabSz="457200" rtl="1"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>
                <a:latin typeface="SBL Hebrew" pitchFamily="2" charset="-79"/>
                <a:cs typeface="SBL Hebrew" pitchFamily="2" charset="-79"/>
              </a:rPr>
              <a:t>וַ</a:t>
            </a:r>
            <a:r>
              <a:rPr lang="he-IL" sz="2000" dirty="0">
                <a:solidFill>
                  <a:srgbClr val="FF0000"/>
                </a:solidFill>
                <a:latin typeface="SBL Hebrew" pitchFamily="2" charset="-79"/>
                <a:cs typeface="SBL Hebrew" pitchFamily="2" charset="-79"/>
              </a:rPr>
              <a:t>יַּרְא֙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 וְהִנֵּה־אַ֔יִל</a:t>
            </a:r>
          </a:p>
          <a:p>
            <a:pPr algn="r" defTabSz="457200" rtl="1"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endParaRPr lang="he-IL" sz="2000" dirty="0">
              <a:latin typeface="SBL Hebrew" pitchFamily="2" charset="-79"/>
              <a:cs typeface="SBL Hebrew" pitchFamily="2" charset="-79"/>
            </a:endParaRPr>
          </a:p>
          <a:p>
            <a:pPr algn="r" defTabSz="457200" rtl="1"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en-US" sz="1600" dirty="0">
                <a:latin typeface="SBL Hebrew" pitchFamily="2" charset="-79"/>
                <a:cs typeface="SBL Hebrew" pitchFamily="2" charset="-79"/>
              </a:rPr>
              <a:t>v 14</a:t>
            </a:r>
          </a:p>
          <a:p>
            <a:pPr algn="r" defTabSz="457200" rtl="1"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>
                <a:latin typeface="SBL Hebrew" pitchFamily="2" charset="-79"/>
                <a:cs typeface="SBL Hebrew" pitchFamily="2" charset="-79"/>
              </a:rPr>
              <a:t>וַיִּקְרָ֧א אַבְרָהָ֛ם שֵֽׁם־הַמָּק֥וֹם הַה֖וּא יְהוָ֣ה ׀ </a:t>
            </a:r>
            <a:r>
              <a:rPr lang="he-IL" sz="2000" dirty="0">
                <a:solidFill>
                  <a:srgbClr val="FF0000"/>
                </a:solidFill>
                <a:latin typeface="SBL Hebrew" pitchFamily="2" charset="-79"/>
                <a:cs typeface="SBL Hebrew" pitchFamily="2" charset="-79"/>
              </a:rPr>
              <a:t>יִרְאֶ֑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ה אֲשֶׁר֙ יֵאָמֵ֣ר הַיּ֔וֹם בְּהַ֥ר יְהוָ֖ה </a:t>
            </a:r>
            <a:r>
              <a:rPr lang="he-IL" sz="2000" dirty="0">
                <a:solidFill>
                  <a:srgbClr val="FF0000"/>
                </a:solidFill>
                <a:latin typeface="SBL Hebrew" pitchFamily="2" charset="-79"/>
                <a:cs typeface="SBL Hebrew" pitchFamily="2" charset="-79"/>
              </a:rPr>
              <a:t>יֵרָאֶֽ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ה׃ </a:t>
            </a:r>
          </a:p>
        </p:txBody>
      </p:sp>
      <p:sp>
        <p:nvSpPr>
          <p:cNvPr id="4" name="Rectangle 3"/>
          <p:cNvSpPr/>
          <p:nvPr/>
        </p:nvSpPr>
        <p:spPr>
          <a:xfrm>
            <a:off x="6019800" y="2667000"/>
            <a:ext cx="505267" cy="369332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CA" dirty="0">
                <a:solidFill>
                  <a:srgbClr val="009900"/>
                </a:solidFill>
              </a:rPr>
              <a:t>see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0" y="3536324"/>
            <a:ext cx="1412631" cy="369332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CA" dirty="0" smtClean="0">
                <a:solidFill>
                  <a:srgbClr val="009900"/>
                </a:solidFill>
              </a:rPr>
              <a:t>see</a:t>
            </a:r>
            <a:r>
              <a:rPr lang="en-CA" dirty="0" smtClean="0"/>
              <a:t> (provide)</a:t>
            </a:r>
            <a:endParaRPr lang="en-CA" dirty="0"/>
          </a:p>
        </p:txBody>
      </p:sp>
      <p:sp>
        <p:nvSpPr>
          <p:cNvPr id="9" name="Rectangle 8"/>
          <p:cNvSpPr/>
          <p:nvPr/>
        </p:nvSpPr>
        <p:spPr>
          <a:xfrm>
            <a:off x="6019800" y="4382312"/>
            <a:ext cx="555601" cy="369332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CA" dirty="0" smtClean="0">
                <a:solidFill>
                  <a:srgbClr val="0000FF"/>
                </a:solidFill>
              </a:rPr>
              <a:t>fear</a:t>
            </a:r>
            <a:endParaRPr lang="en-CA" dirty="0">
              <a:solidFill>
                <a:srgbClr val="0000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19800" y="5562600"/>
            <a:ext cx="505267" cy="369332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CA" dirty="0">
                <a:solidFill>
                  <a:srgbClr val="009900"/>
                </a:solidFill>
              </a:rPr>
              <a:t>see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419600" y="6019800"/>
            <a:ext cx="1412631" cy="369332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CA" dirty="0" smtClean="0">
                <a:solidFill>
                  <a:srgbClr val="009900"/>
                </a:solidFill>
              </a:rPr>
              <a:t>see</a:t>
            </a:r>
            <a:r>
              <a:rPr lang="en-CA" dirty="0" smtClean="0"/>
              <a:t> (provide)</a:t>
            </a:r>
            <a:endParaRPr lang="en-CA" dirty="0"/>
          </a:p>
        </p:txBody>
      </p:sp>
      <p:sp>
        <p:nvSpPr>
          <p:cNvPr id="13" name="Rectangle 12"/>
          <p:cNvSpPr/>
          <p:nvPr/>
        </p:nvSpPr>
        <p:spPr>
          <a:xfrm>
            <a:off x="1447800" y="6019800"/>
            <a:ext cx="1412631" cy="369332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CA" dirty="0" smtClean="0">
                <a:solidFill>
                  <a:srgbClr val="009900"/>
                </a:solidFill>
              </a:rPr>
              <a:t>see</a:t>
            </a:r>
            <a:r>
              <a:rPr lang="en-CA" dirty="0" smtClean="0"/>
              <a:t> (provide)</a:t>
            </a:r>
            <a:endParaRPr lang="en-CA" dirty="0"/>
          </a:p>
        </p:txBody>
      </p:sp>
      <p:sp>
        <p:nvSpPr>
          <p:cNvPr id="14" name="Rectangle 13"/>
          <p:cNvSpPr/>
          <p:nvPr/>
        </p:nvSpPr>
        <p:spPr>
          <a:xfrm>
            <a:off x="76200" y="2540675"/>
            <a:ext cx="8086928" cy="1477328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r>
              <a:rPr lang="en-CA" dirty="0" smtClean="0"/>
              <a:t>Though Abraham cannot </a:t>
            </a:r>
            <a:r>
              <a:rPr lang="en-CA" dirty="0" smtClean="0">
                <a:solidFill>
                  <a:srgbClr val="009900"/>
                </a:solidFill>
              </a:rPr>
              <a:t>see </a:t>
            </a:r>
            <a:r>
              <a:rPr lang="en-CA" dirty="0" smtClean="0"/>
              <a:t>as God can </a:t>
            </a:r>
            <a:r>
              <a:rPr lang="en-CA" dirty="0">
                <a:solidFill>
                  <a:srgbClr val="009900"/>
                </a:solidFill>
              </a:rPr>
              <a:t>see</a:t>
            </a:r>
            <a:r>
              <a:rPr lang="en-CA" dirty="0" smtClean="0"/>
              <a:t>, </a:t>
            </a:r>
          </a:p>
          <a:p>
            <a:r>
              <a:rPr lang="en-CA" dirty="0" smtClean="0"/>
              <a:t>Abraham </a:t>
            </a:r>
            <a:r>
              <a:rPr lang="en-CA" dirty="0" smtClean="0">
                <a:solidFill>
                  <a:srgbClr val="0000FF"/>
                </a:solidFill>
              </a:rPr>
              <a:t>fears </a:t>
            </a:r>
            <a:r>
              <a:rPr lang="en-CA" dirty="0" smtClean="0"/>
              <a:t>the God who can </a:t>
            </a:r>
            <a:r>
              <a:rPr lang="en-CA" dirty="0">
                <a:solidFill>
                  <a:srgbClr val="009900"/>
                </a:solidFill>
              </a:rPr>
              <a:t>see</a:t>
            </a:r>
            <a:r>
              <a:rPr lang="en-CA" dirty="0" smtClean="0"/>
              <a:t>, </a:t>
            </a:r>
          </a:p>
          <a:p>
            <a:r>
              <a:rPr lang="en-CA" dirty="0" smtClean="0"/>
              <a:t>and in due course God allows him to </a:t>
            </a:r>
            <a:r>
              <a:rPr lang="en-CA" dirty="0">
                <a:solidFill>
                  <a:srgbClr val="009900"/>
                </a:solidFill>
              </a:rPr>
              <a:t>see</a:t>
            </a:r>
            <a:r>
              <a:rPr lang="en-CA" dirty="0" smtClean="0"/>
              <a:t> what He can </a:t>
            </a:r>
            <a:r>
              <a:rPr lang="en-CA" dirty="0" smtClean="0">
                <a:solidFill>
                  <a:srgbClr val="009900"/>
                </a:solidFill>
              </a:rPr>
              <a:t>see</a:t>
            </a:r>
            <a:r>
              <a:rPr lang="en-CA" dirty="0" smtClean="0"/>
              <a:t> (“behold, a ram…”).</a:t>
            </a:r>
          </a:p>
          <a:p>
            <a:r>
              <a:rPr lang="en-US" dirty="0" smtClean="0"/>
              <a:t>So Abraham names the place “YHWH </a:t>
            </a:r>
            <a:r>
              <a:rPr lang="en-US" dirty="0" smtClean="0">
                <a:solidFill>
                  <a:srgbClr val="009900"/>
                </a:solidFill>
              </a:rPr>
              <a:t>sees</a:t>
            </a:r>
            <a:r>
              <a:rPr lang="en-US" dirty="0" smtClean="0"/>
              <a:t>”,</a:t>
            </a:r>
          </a:p>
          <a:p>
            <a:r>
              <a:rPr lang="en-US" dirty="0"/>
              <a:t>a</a:t>
            </a:r>
            <a:r>
              <a:rPr lang="en-US" dirty="0" smtClean="0"/>
              <a:t>nd on that mount others will </a:t>
            </a:r>
            <a:r>
              <a:rPr lang="en-US" dirty="0" smtClean="0">
                <a:solidFill>
                  <a:srgbClr val="009900"/>
                </a:solidFill>
              </a:rPr>
              <a:t>see</a:t>
            </a:r>
            <a:r>
              <a:rPr lang="en-US" dirty="0" smtClean="0"/>
              <a:t> too.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6200" y="4119557"/>
            <a:ext cx="8086928" cy="369332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r>
              <a:rPr lang="en-US" dirty="0"/>
              <a:t>The </a:t>
            </a:r>
            <a:r>
              <a:rPr lang="en-US" dirty="0" smtClean="0"/>
              <a:t>test, then, </a:t>
            </a:r>
            <a:r>
              <a:rPr lang="en-US" dirty="0"/>
              <a:t>is will they who cannot </a:t>
            </a:r>
            <a:r>
              <a:rPr lang="en-US" dirty="0">
                <a:solidFill>
                  <a:srgbClr val="009900"/>
                </a:solidFill>
              </a:rPr>
              <a:t>see</a:t>
            </a:r>
            <a:r>
              <a:rPr lang="en-US" dirty="0"/>
              <a:t>, </a:t>
            </a:r>
            <a:r>
              <a:rPr lang="en-US" dirty="0">
                <a:solidFill>
                  <a:srgbClr val="0000FF"/>
                </a:solidFill>
              </a:rPr>
              <a:t>fear</a:t>
            </a:r>
            <a:r>
              <a:rPr lang="en-US" dirty="0"/>
              <a:t> him who can.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81000" y="4572000"/>
            <a:ext cx="3962400" cy="969496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</a:rPr>
              <a:t>Faith</a:t>
            </a:r>
            <a:r>
              <a:rPr lang="en-US" sz="1600" i="1" dirty="0"/>
              <a:t> is the assurance of things hoped </a:t>
            </a:r>
            <a:r>
              <a:rPr lang="en-US" sz="1600" i="1" dirty="0" smtClean="0"/>
              <a:t>for,</a:t>
            </a:r>
          </a:p>
          <a:p>
            <a:r>
              <a:rPr lang="en-US" sz="1600" i="1" dirty="0" smtClean="0"/>
              <a:t>the </a:t>
            </a:r>
            <a:r>
              <a:rPr lang="en-US" sz="1600" i="1" dirty="0"/>
              <a:t>conviction of things </a:t>
            </a:r>
            <a:r>
              <a:rPr lang="en-US" sz="1600" i="1" u="sng" dirty="0"/>
              <a:t>not</a:t>
            </a:r>
            <a:r>
              <a:rPr lang="en-US" sz="1600" i="1" dirty="0"/>
              <a:t> </a:t>
            </a:r>
            <a:r>
              <a:rPr lang="en-US" sz="1600" i="1" dirty="0">
                <a:solidFill>
                  <a:srgbClr val="009900"/>
                </a:solidFill>
              </a:rPr>
              <a:t>seen</a:t>
            </a:r>
            <a:r>
              <a:rPr lang="en-US" sz="1600" i="1" dirty="0"/>
              <a:t>. (</a:t>
            </a:r>
            <a:r>
              <a:rPr lang="en-US" sz="1600" i="1" dirty="0" err="1"/>
              <a:t>Heb</a:t>
            </a:r>
            <a:r>
              <a:rPr lang="en-US" sz="1600" i="1" dirty="0"/>
              <a:t> 11:1</a:t>
            </a:r>
            <a:r>
              <a:rPr lang="en-US" sz="1600" i="1" dirty="0" smtClean="0"/>
              <a:t>)</a:t>
            </a:r>
          </a:p>
          <a:p>
            <a:r>
              <a:rPr lang="en-US" sz="900" i="1" dirty="0"/>
              <a:t> </a:t>
            </a:r>
            <a:endParaRPr lang="en-US" sz="1600" i="1" dirty="0"/>
          </a:p>
          <a:p>
            <a:r>
              <a:rPr lang="en-US" sz="1600" i="1" dirty="0"/>
              <a:t>We walk by </a:t>
            </a:r>
            <a:r>
              <a:rPr lang="en-US" sz="1600" i="1" dirty="0">
                <a:solidFill>
                  <a:srgbClr val="0000FF"/>
                </a:solidFill>
              </a:rPr>
              <a:t>faith</a:t>
            </a:r>
            <a:r>
              <a:rPr lang="en-US" sz="1600" i="1" dirty="0"/>
              <a:t>, </a:t>
            </a:r>
            <a:r>
              <a:rPr lang="en-US" sz="1600" i="1" u="sng" dirty="0"/>
              <a:t>not</a:t>
            </a:r>
            <a:r>
              <a:rPr lang="en-US" sz="1600" i="1" dirty="0"/>
              <a:t> by </a:t>
            </a:r>
            <a:r>
              <a:rPr lang="en-US" sz="1600" i="1" dirty="0">
                <a:solidFill>
                  <a:srgbClr val="009900"/>
                </a:solidFill>
              </a:rPr>
              <a:t>sight</a:t>
            </a:r>
            <a:r>
              <a:rPr lang="en-US" sz="1600" i="1" dirty="0"/>
              <a:t>. (2 </a:t>
            </a:r>
            <a:r>
              <a:rPr lang="en-US" sz="1600" i="1" dirty="0" err="1"/>
              <a:t>Cor</a:t>
            </a:r>
            <a:r>
              <a:rPr lang="en-US" sz="1600" i="1" dirty="0"/>
              <a:t> 5:7)</a:t>
            </a:r>
            <a:endParaRPr lang="en-CA" sz="1600" i="1" dirty="0"/>
          </a:p>
        </p:txBody>
      </p:sp>
    </p:spTree>
    <p:extLst>
      <p:ext uri="{BB962C8B-B14F-4D97-AF65-F5344CB8AC3E}">
        <p14:creationId xmlns:p14="http://schemas.microsoft.com/office/powerpoint/2010/main" val="42847773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36755" y="1981200"/>
            <a:ext cx="367049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CA" sz="4000" dirty="0" smtClean="0"/>
              <a:t>Sequence tenses</a:t>
            </a:r>
          </a:p>
          <a:p>
            <a:pPr algn="ctr"/>
            <a:r>
              <a:rPr lang="en-US" sz="4000" dirty="0" smtClean="0"/>
              <a:t>and disjunctives</a:t>
            </a:r>
            <a:endParaRPr lang="en-CA" sz="4000" dirty="0"/>
          </a:p>
        </p:txBody>
      </p:sp>
      <p:sp>
        <p:nvSpPr>
          <p:cNvPr id="3" name="Rectangle 2"/>
          <p:cNvSpPr/>
          <p:nvPr/>
        </p:nvSpPr>
        <p:spPr>
          <a:xfrm>
            <a:off x="0" y="420118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(Some important stuff in </a:t>
            </a:r>
            <a:r>
              <a:rPr lang="en-US" sz="2800" dirty="0" err="1" smtClean="0"/>
              <a:t>Rocine</a:t>
            </a:r>
            <a:r>
              <a:rPr lang="en-US" sz="2800" dirty="0" smtClean="0"/>
              <a:t> p. 294, bottom paragraph.)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5712001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228600" y="228600"/>
            <a:ext cx="8763000" cy="65532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>
                <a:latin typeface="SBL Hebrew" pitchFamily="2" charset="-79"/>
                <a:cs typeface="SBL Hebrew" pitchFamily="2" charset="-79"/>
              </a:rPr>
              <a:t>וַיִּקְרָ֧א אַבְרָהָ֛ם שֵֽׁם־הַמָּק֥וֹם הַה֖וּא </a:t>
            </a: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יְהוָ֣ה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׀ יִרְאֶ֑ה </a:t>
            </a: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אֲשֶׁר֙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יֵאָמֵ֣ר הַיּ֔וֹם בְּהַ֥ר יְהוָ֖ה יֵרָאֶֽה׃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endParaRPr lang="he-IL" sz="2000" dirty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>
                <a:latin typeface="SBL Hebrew" pitchFamily="2" charset="-79"/>
                <a:cs typeface="SBL Hebrew" pitchFamily="2" charset="-79"/>
              </a:rPr>
              <a:t>וַיִּקְרָ֛א מַלְאַ֥ךְ יְהוָ֖ה אֶל־אַבְרָהָ֑ם שֵׁנִ֖ית מִן־הַשָּׁמָֽיִם׃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endParaRPr lang="he-IL" sz="2000" dirty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>
                <a:latin typeface="SBL Hebrew" pitchFamily="2" charset="-79"/>
                <a:cs typeface="SBL Hebrew" pitchFamily="2" charset="-79"/>
              </a:rPr>
              <a:t>וַיֹּ֕אמֶר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en-US" sz="2000" dirty="0" smtClean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בִּ֥י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נִשְׁבַּ֖עְתִּי נְאֻם־יְהוָ֑ה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en-US" sz="2000" dirty="0" smtClean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 smtClean="0">
                <a:solidFill>
                  <a:srgbClr val="0000FF"/>
                </a:solidFill>
                <a:latin typeface="SBL Hebrew" pitchFamily="2" charset="-79"/>
                <a:cs typeface="SBL Hebrew" pitchFamily="2" charset="-79"/>
              </a:rPr>
              <a:t>כִּ֗י </a:t>
            </a:r>
            <a:r>
              <a:rPr lang="he-IL" sz="2000" dirty="0">
                <a:solidFill>
                  <a:srgbClr val="0000FF"/>
                </a:solidFill>
                <a:latin typeface="SBL Hebrew" pitchFamily="2" charset="-79"/>
                <a:cs typeface="SBL Hebrew" pitchFamily="2" charset="-79"/>
              </a:rPr>
              <a:t>יַ֚עַן אֲשֶׁ֤ר </a:t>
            </a:r>
            <a:r>
              <a:rPr lang="he-IL" sz="2000" dirty="0">
                <a:solidFill>
                  <a:schemeClr val="accent1"/>
                </a:solidFill>
                <a:latin typeface="SBL Hebrew" pitchFamily="2" charset="-79"/>
                <a:cs typeface="SBL Hebrew" pitchFamily="2" charset="-79"/>
              </a:rPr>
              <a:t>עָשִׂ֙יתָ֙ אֶת־הַדָּבָ֣ר הַזֶּ֔ה </a:t>
            </a:r>
            <a:endParaRPr lang="he-IL" sz="2000" dirty="0" smtClean="0">
              <a:solidFill>
                <a:schemeClr val="accent1"/>
              </a:solidFill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en-US" sz="2000" dirty="0" smtClean="0">
                <a:solidFill>
                  <a:schemeClr val="accent1"/>
                </a:solidFill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>
                <a:solidFill>
                  <a:schemeClr val="accent1"/>
                </a:solidFill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 smtClean="0">
                <a:solidFill>
                  <a:schemeClr val="accent1"/>
                </a:solidFill>
                <a:latin typeface="SBL Hebrew" pitchFamily="2" charset="-79"/>
                <a:cs typeface="SBL Hebrew" pitchFamily="2" charset="-79"/>
              </a:rPr>
              <a:t>וְלֹ֥א </a:t>
            </a:r>
            <a:r>
              <a:rPr lang="he-IL" sz="2000" dirty="0">
                <a:solidFill>
                  <a:schemeClr val="accent1"/>
                </a:solidFill>
                <a:latin typeface="SBL Hebrew" pitchFamily="2" charset="-79"/>
                <a:cs typeface="SBL Hebrew" pitchFamily="2" charset="-79"/>
              </a:rPr>
              <a:t>חָשַׂ֖כְתָּ אֶת־בִּנְךָ֥ אֶת־יְחִידֶֽךָ׃ </a:t>
            </a:r>
            <a:endParaRPr lang="he-IL" sz="2000" dirty="0" smtClean="0">
              <a:solidFill>
                <a:schemeClr val="accent1"/>
              </a:solidFill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endParaRPr lang="he-IL" sz="2000" dirty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en-US" sz="2000" dirty="0" smtClean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	כִּֽי־בָרֵ֣ךְ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אֲבָרֶכְךָ֗ </a:t>
            </a: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וְהַרְבָּ֨ה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אַרְבֶּ֤ה אֶֽת־זַרְעֲךָ֙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>
                <a:latin typeface="SBL Hebrew" pitchFamily="2" charset="-79"/>
                <a:cs typeface="SBL Hebrew" pitchFamily="2" charset="-79"/>
              </a:rPr>
              <a:t>	</a:t>
            </a:r>
            <a:r>
              <a:rPr lang="en-US" sz="2000" dirty="0" smtClean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	כְּכוֹכְבֵ֣י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הַשָּׁמַ֔יִם </a:t>
            </a: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וְכַח֕וֹל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אֲשֶׁ֖ר עַל־שְׂפַ֣ת הַיָּ֑ם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>
                <a:latin typeface="SBL Hebrew" pitchFamily="2" charset="-79"/>
                <a:cs typeface="SBL Hebrew" pitchFamily="2" charset="-79"/>
              </a:rPr>
              <a:t>	</a:t>
            </a:r>
            <a:r>
              <a:rPr lang="en-US" sz="2000" dirty="0" smtClean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וְיִרַ֣שׁ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זַרְעֲךָ֔ אֵ֖ת שַׁ֥עַר אֹיְבָֽיו׃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endParaRPr lang="he-IL" sz="2000" dirty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en-US" sz="2000" dirty="0" smtClean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	וְהִתְבָּרֲכ֣וּ בְזַרְעֲךָ֔ כֹּ֖ל גּוֹיֵ֣י הָאָ֑רֶץ </a:t>
            </a:r>
            <a:r>
              <a:rPr lang="he-IL" sz="2000" dirty="0" smtClean="0">
                <a:solidFill>
                  <a:srgbClr val="0000FF"/>
                </a:solidFill>
                <a:latin typeface="SBL Hebrew" pitchFamily="2" charset="-79"/>
                <a:cs typeface="SBL Hebrew" pitchFamily="2" charset="-79"/>
              </a:rPr>
              <a:t>עֵ֕קֶב </a:t>
            </a:r>
            <a:r>
              <a:rPr lang="he-IL" sz="2000" dirty="0">
                <a:solidFill>
                  <a:srgbClr val="0000FF"/>
                </a:solidFill>
                <a:latin typeface="SBL Hebrew" pitchFamily="2" charset="-79"/>
                <a:cs typeface="SBL Hebrew" pitchFamily="2" charset="-79"/>
              </a:rPr>
              <a:t>אֲשֶׁ֥ר </a:t>
            </a:r>
            <a:r>
              <a:rPr lang="he-IL" sz="2000" dirty="0">
                <a:solidFill>
                  <a:schemeClr val="accent1"/>
                </a:solidFill>
                <a:latin typeface="SBL Hebrew" pitchFamily="2" charset="-79"/>
                <a:cs typeface="SBL Hebrew" pitchFamily="2" charset="-79"/>
              </a:rPr>
              <a:t>שָׁמַ֖עְתָּ בְּקֹלִֽי׃ </a:t>
            </a: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endParaRPr lang="he-IL" sz="2000" dirty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>
                <a:latin typeface="SBL Hebrew" pitchFamily="2" charset="-79"/>
                <a:cs typeface="SBL Hebrew" pitchFamily="2" charset="-79"/>
              </a:rPr>
              <a:t>וַיָּ֤שָׁב אַבְרָהָם֙ אֶל־נְעָרָ֔יו </a:t>
            </a: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>
                <a:latin typeface="SBL Hebrew" pitchFamily="2" charset="-79"/>
                <a:cs typeface="SBL Hebrew" pitchFamily="2" charset="-79"/>
              </a:rPr>
              <a:t>וַיָּקֻ֛מוּ וַיֵּלְכ֥וּ יַחְדָּ֖ו אֶל־בְּאֵ֣ר שָׁ֑בַע </a:t>
            </a: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>
                <a:latin typeface="SBL Hebrew" pitchFamily="2" charset="-79"/>
                <a:cs typeface="SBL Hebrew" pitchFamily="2" charset="-79"/>
              </a:rPr>
              <a:t>וַיֵּ֥שֶׁב אַבְרָהָ֖ם בִּבְאֵ֥ר שָֽׁבַע׃ </a:t>
            </a:r>
            <a:endParaRPr lang="en-US" sz="2000" dirty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endParaRPr lang="he-IL" sz="2000" dirty="0">
              <a:latin typeface="SBL Hebrew" pitchFamily="2" charset="-79"/>
              <a:cs typeface="SBL Hebrew" pitchFamily="2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-1"/>
            <a:ext cx="12682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Genesis 22:14-19</a:t>
            </a:r>
            <a:endParaRPr lang="en-US" sz="1200" dirty="0"/>
          </a:p>
        </p:txBody>
      </p:sp>
      <p:sp>
        <p:nvSpPr>
          <p:cNvPr id="4" name="Rectangle 3"/>
          <p:cNvSpPr/>
          <p:nvPr/>
        </p:nvSpPr>
        <p:spPr>
          <a:xfrm>
            <a:off x="76200" y="2122944"/>
            <a:ext cx="4343400" cy="267765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defTabSz="457200"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en-US" dirty="0"/>
              <a:t>“Verse 18 ends an artistic and nuanced unit which began </a:t>
            </a:r>
            <a:r>
              <a:rPr lang="en-US" dirty="0" smtClean="0"/>
              <a:t>with</a:t>
            </a:r>
            <a:r>
              <a:rPr lang="he-IL" sz="2000" dirty="0" smtClean="0">
                <a:solidFill>
                  <a:srgbClr val="0000FF"/>
                </a:solidFill>
                <a:latin typeface="SBL Hebrew" panose="02000000000000000000" pitchFamily="2" charset="-79"/>
                <a:cs typeface="SBL Hebrew" panose="02000000000000000000" pitchFamily="2" charset="-79"/>
              </a:rPr>
              <a:t>כִּי </a:t>
            </a:r>
            <a:r>
              <a:rPr lang="he-IL" sz="2000" dirty="0">
                <a:solidFill>
                  <a:srgbClr val="0000FF"/>
                </a:solidFill>
                <a:latin typeface="SBL Hebrew" panose="02000000000000000000" pitchFamily="2" charset="-79"/>
                <a:cs typeface="SBL Hebrew" panose="02000000000000000000" pitchFamily="2" charset="-79"/>
              </a:rPr>
              <a:t>יַ֫עַן אֲשֶׁר </a:t>
            </a:r>
            <a:r>
              <a:rPr lang="en-US" sz="2000" dirty="0" smtClean="0">
                <a:solidFill>
                  <a:srgbClr val="0000FF"/>
                </a:solidFill>
                <a:latin typeface="SBL Hebrew" panose="02000000000000000000" pitchFamily="2" charset="-79"/>
                <a:cs typeface="SBL Hebrew" panose="02000000000000000000" pitchFamily="2" charset="-79"/>
              </a:rPr>
              <a:t> </a:t>
            </a:r>
            <a:r>
              <a:rPr lang="en-US" dirty="0" smtClean="0"/>
              <a:t>in </a:t>
            </a:r>
            <a:r>
              <a:rPr lang="en-US" dirty="0"/>
              <a:t>Verse 16. The unit is bracketed by two expressions of Abraham’s obedience which provide the condition on which the promises depend. The opening expression of condition </a:t>
            </a:r>
            <a:r>
              <a:rPr lang="en-US" dirty="0" smtClean="0"/>
              <a:t>begins</a:t>
            </a:r>
            <a:r>
              <a:rPr lang="he-IL" sz="2000" dirty="0" smtClean="0">
                <a:solidFill>
                  <a:srgbClr val="0000FF"/>
                </a:solidFill>
                <a:latin typeface="SBL Hebrew" panose="02000000000000000000" pitchFamily="2" charset="-79"/>
                <a:cs typeface="SBL Hebrew" panose="02000000000000000000" pitchFamily="2" charset="-79"/>
              </a:rPr>
              <a:t>כִּי </a:t>
            </a:r>
            <a:r>
              <a:rPr lang="he-IL" sz="2000" dirty="0">
                <a:solidFill>
                  <a:srgbClr val="0000FF"/>
                </a:solidFill>
                <a:latin typeface="SBL Hebrew" panose="02000000000000000000" pitchFamily="2" charset="-79"/>
                <a:cs typeface="SBL Hebrew" panose="02000000000000000000" pitchFamily="2" charset="-79"/>
              </a:rPr>
              <a:t>יַ֫עַן אֲשֶׁר </a:t>
            </a:r>
            <a:r>
              <a:rPr lang="en-US" sz="2000" dirty="0" smtClean="0">
                <a:solidFill>
                  <a:srgbClr val="0000FF"/>
                </a:solidFill>
                <a:latin typeface="SBL Hebrew" panose="02000000000000000000" pitchFamily="2" charset="-79"/>
                <a:cs typeface="SBL Hebrew" panose="02000000000000000000" pitchFamily="2" charset="-79"/>
              </a:rPr>
              <a:t> </a:t>
            </a:r>
            <a:r>
              <a:rPr lang="en-US" dirty="0" smtClean="0"/>
              <a:t>and </a:t>
            </a:r>
            <a:r>
              <a:rPr lang="en-US" dirty="0"/>
              <a:t>the closing expression of condition begins in Verse 18 </a:t>
            </a:r>
            <a:r>
              <a:rPr lang="en-US" dirty="0" smtClean="0"/>
              <a:t>with</a:t>
            </a:r>
            <a:r>
              <a:rPr lang="he-IL" sz="2000" dirty="0" smtClean="0">
                <a:solidFill>
                  <a:srgbClr val="0000FF"/>
                </a:solidFill>
                <a:latin typeface="SBL Hebrew" panose="02000000000000000000" pitchFamily="2" charset="-79"/>
                <a:cs typeface="SBL Hebrew" panose="02000000000000000000" pitchFamily="2" charset="-79"/>
              </a:rPr>
              <a:t>עֵ֫קֶב </a:t>
            </a:r>
            <a:r>
              <a:rPr lang="he-IL" sz="2000" dirty="0">
                <a:solidFill>
                  <a:srgbClr val="0000FF"/>
                </a:solidFill>
                <a:latin typeface="SBL Hebrew" panose="02000000000000000000" pitchFamily="2" charset="-79"/>
                <a:cs typeface="SBL Hebrew" panose="02000000000000000000" pitchFamily="2" charset="-79"/>
              </a:rPr>
              <a:t>אֲשֶׁר </a:t>
            </a:r>
            <a:r>
              <a:rPr lang="en-US" dirty="0" smtClean="0"/>
              <a:t>.” </a:t>
            </a:r>
            <a:r>
              <a:rPr lang="en-US" dirty="0" smtClean="0"/>
              <a:t>(</a:t>
            </a:r>
            <a:r>
              <a:rPr lang="en-US" dirty="0" err="1" smtClean="0"/>
              <a:t>Rocine</a:t>
            </a:r>
            <a:r>
              <a:rPr lang="en-US" dirty="0" smtClean="0"/>
              <a:t> </a:t>
            </a:r>
            <a:r>
              <a:rPr lang="en-US" dirty="0" smtClean="0"/>
              <a:t>294)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5082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228600" y="228600"/>
            <a:ext cx="8763000" cy="65532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>
                <a:latin typeface="SBL Hebrew" pitchFamily="2" charset="-79"/>
                <a:cs typeface="SBL Hebrew" pitchFamily="2" charset="-79"/>
              </a:rPr>
              <a:t>וַיִּקְרָ֧א אַבְרָהָ֛ם שֵֽׁם־הַמָּק֥וֹם הַה֖וּא </a:t>
            </a: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יְהוָ֣ה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׀ יִרְאֶ֑ה </a:t>
            </a: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אֲשֶׁר֙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יֵאָמֵ֣ר הַיּ֔וֹם בְּהַ֥ר יְהוָ֖ה יֵרָאֶֽה׃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endParaRPr lang="he-IL" sz="2000" dirty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>
                <a:latin typeface="SBL Hebrew" pitchFamily="2" charset="-79"/>
                <a:cs typeface="SBL Hebrew" pitchFamily="2" charset="-79"/>
              </a:rPr>
              <a:t>וַיִּקְרָ֛א מַלְאַ֥ךְ יְהוָ֖ה אֶל־אַבְרָהָ֑ם שֵׁנִ֖ית מִן־הַשָּׁמָֽיִם׃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endParaRPr lang="he-IL" sz="2000" dirty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>
                <a:latin typeface="SBL Hebrew" pitchFamily="2" charset="-79"/>
                <a:cs typeface="SBL Hebrew" pitchFamily="2" charset="-79"/>
              </a:rPr>
              <a:t>וַיֹּ֕אמֶר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en-US" sz="2000" dirty="0" smtClean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בִּ֥י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נִשְׁבַּ֖עְתִּי נְאֻם־יְהוָ֑ה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en-US" sz="2000" dirty="0" smtClean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 smtClean="0">
                <a:solidFill>
                  <a:srgbClr val="0000FF"/>
                </a:solidFill>
                <a:latin typeface="SBL Hebrew" pitchFamily="2" charset="-79"/>
                <a:cs typeface="SBL Hebrew" pitchFamily="2" charset="-79"/>
              </a:rPr>
              <a:t>כִּ֗י </a:t>
            </a:r>
            <a:r>
              <a:rPr lang="he-IL" sz="2000" dirty="0">
                <a:solidFill>
                  <a:srgbClr val="0000FF"/>
                </a:solidFill>
                <a:latin typeface="SBL Hebrew" pitchFamily="2" charset="-79"/>
                <a:cs typeface="SBL Hebrew" pitchFamily="2" charset="-79"/>
              </a:rPr>
              <a:t>יַ֚עַן אֲשֶׁ֤ר </a:t>
            </a:r>
            <a:r>
              <a:rPr lang="he-IL" sz="2000" dirty="0">
                <a:solidFill>
                  <a:schemeClr val="accent1"/>
                </a:solidFill>
                <a:latin typeface="SBL Hebrew" pitchFamily="2" charset="-79"/>
                <a:cs typeface="SBL Hebrew" pitchFamily="2" charset="-79"/>
              </a:rPr>
              <a:t>עָשִׂ֙יתָ֙ אֶת־הַדָּבָ֣ר הַזֶּ֔ה </a:t>
            </a:r>
            <a:endParaRPr lang="he-IL" sz="2000" dirty="0" smtClean="0">
              <a:solidFill>
                <a:schemeClr val="accent1"/>
              </a:solidFill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en-US" sz="2000" dirty="0" smtClean="0">
                <a:solidFill>
                  <a:schemeClr val="accent1"/>
                </a:solidFill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>
                <a:solidFill>
                  <a:schemeClr val="accent1"/>
                </a:solidFill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 smtClean="0">
                <a:solidFill>
                  <a:schemeClr val="accent1"/>
                </a:solidFill>
                <a:latin typeface="SBL Hebrew" pitchFamily="2" charset="-79"/>
                <a:cs typeface="SBL Hebrew" pitchFamily="2" charset="-79"/>
              </a:rPr>
              <a:t>וְלֹ֥א </a:t>
            </a:r>
            <a:r>
              <a:rPr lang="he-IL" sz="2000" dirty="0">
                <a:solidFill>
                  <a:schemeClr val="accent1"/>
                </a:solidFill>
                <a:latin typeface="SBL Hebrew" pitchFamily="2" charset="-79"/>
                <a:cs typeface="SBL Hebrew" pitchFamily="2" charset="-79"/>
              </a:rPr>
              <a:t>חָשַׂ֖כְתָּ אֶת־בִּנְךָ֥ אֶת־יְחִידֶֽךָ׃ </a:t>
            </a:r>
            <a:endParaRPr lang="he-IL" sz="2000" dirty="0" smtClean="0">
              <a:solidFill>
                <a:schemeClr val="accent1"/>
              </a:solidFill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endParaRPr lang="he-IL" sz="2000" dirty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en-US" sz="2000" dirty="0" smtClean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	כִּֽי־</a:t>
            </a:r>
            <a:r>
              <a:rPr lang="he-IL" sz="2000" dirty="0" smtClean="0">
                <a:solidFill>
                  <a:srgbClr val="008000"/>
                </a:solidFill>
                <a:latin typeface="SBL Hebrew" pitchFamily="2" charset="-79"/>
                <a:cs typeface="SBL Hebrew" pitchFamily="2" charset="-79"/>
              </a:rPr>
              <a:t>בָרֵ֣ךְ </a:t>
            </a:r>
            <a:r>
              <a:rPr lang="he-IL" sz="2000" dirty="0">
                <a:solidFill>
                  <a:srgbClr val="008000"/>
                </a:solidFill>
                <a:latin typeface="SBL Hebrew" pitchFamily="2" charset="-79"/>
                <a:cs typeface="SBL Hebrew" pitchFamily="2" charset="-79"/>
              </a:rPr>
              <a:t>אֲבָרֶכְךָ֗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 </a:t>
            </a: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וְ</a:t>
            </a:r>
            <a:r>
              <a:rPr lang="he-IL" sz="2000" dirty="0" smtClean="0">
                <a:solidFill>
                  <a:srgbClr val="008000"/>
                </a:solidFill>
                <a:latin typeface="SBL Hebrew" pitchFamily="2" charset="-79"/>
                <a:cs typeface="SBL Hebrew" pitchFamily="2" charset="-79"/>
              </a:rPr>
              <a:t>הַרְבָּ֨ה </a:t>
            </a:r>
            <a:r>
              <a:rPr lang="he-IL" sz="2000" dirty="0">
                <a:solidFill>
                  <a:srgbClr val="008000"/>
                </a:solidFill>
                <a:latin typeface="SBL Hebrew" pitchFamily="2" charset="-79"/>
                <a:cs typeface="SBL Hebrew" pitchFamily="2" charset="-79"/>
              </a:rPr>
              <a:t>אַרְבֶּ֤ה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 אֶֽת־זַרְעֲךָ֙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>
                <a:latin typeface="SBL Hebrew" pitchFamily="2" charset="-79"/>
                <a:cs typeface="SBL Hebrew" pitchFamily="2" charset="-79"/>
              </a:rPr>
              <a:t>	</a:t>
            </a:r>
            <a:r>
              <a:rPr lang="en-US" sz="2000" dirty="0" smtClean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	כְּכוֹכְבֵ֣י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הַשָּׁמַ֔יִם </a:t>
            </a: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וְכַח֕וֹל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אֲשֶׁ֖ר עַל־שְׂפַ֣ת הַיָּ֑ם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>
                <a:latin typeface="SBL Hebrew" pitchFamily="2" charset="-79"/>
                <a:cs typeface="SBL Hebrew" pitchFamily="2" charset="-79"/>
              </a:rPr>
              <a:t>	</a:t>
            </a:r>
            <a:r>
              <a:rPr lang="en-US" sz="2000" dirty="0" smtClean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וְיִרַ֣שׁ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זַרְעֲךָ֔ אֵ֖ת שַׁ֥עַר אֹיְבָֽיו׃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endParaRPr lang="he-IL" sz="2000" dirty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en-US" sz="2000" dirty="0" smtClean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	וְהִתְבָּרֲכ֣וּ בְזַרְעֲךָ֔ כֹּ֖ל גּוֹיֵ֣י הָאָ֑רֶץ </a:t>
            </a:r>
            <a:r>
              <a:rPr lang="he-IL" sz="2000" dirty="0" smtClean="0">
                <a:solidFill>
                  <a:srgbClr val="0000FF"/>
                </a:solidFill>
                <a:latin typeface="SBL Hebrew" pitchFamily="2" charset="-79"/>
                <a:cs typeface="SBL Hebrew" pitchFamily="2" charset="-79"/>
              </a:rPr>
              <a:t>עֵ֕קֶב </a:t>
            </a:r>
            <a:r>
              <a:rPr lang="he-IL" sz="2000" dirty="0">
                <a:solidFill>
                  <a:srgbClr val="0000FF"/>
                </a:solidFill>
                <a:latin typeface="SBL Hebrew" pitchFamily="2" charset="-79"/>
                <a:cs typeface="SBL Hebrew" pitchFamily="2" charset="-79"/>
              </a:rPr>
              <a:t>אֲשֶׁ֥ר </a:t>
            </a:r>
            <a:r>
              <a:rPr lang="he-IL" sz="2000" dirty="0">
                <a:solidFill>
                  <a:schemeClr val="accent1"/>
                </a:solidFill>
                <a:latin typeface="SBL Hebrew" pitchFamily="2" charset="-79"/>
                <a:cs typeface="SBL Hebrew" pitchFamily="2" charset="-79"/>
              </a:rPr>
              <a:t>שָׁמַ֖עְתָּ בְּקֹלִֽי׃ </a:t>
            </a: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endParaRPr lang="he-IL" sz="2000" dirty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>
                <a:latin typeface="SBL Hebrew" pitchFamily="2" charset="-79"/>
                <a:cs typeface="SBL Hebrew" pitchFamily="2" charset="-79"/>
              </a:rPr>
              <a:t>וַיָּ֤שָׁב אַבְרָהָם֙ אֶל־נְעָרָ֔יו </a:t>
            </a: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>
                <a:latin typeface="SBL Hebrew" pitchFamily="2" charset="-79"/>
                <a:cs typeface="SBL Hebrew" pitchFamily="2" charset="-79"/>
              </a:rPr>
              <a:t>וַיָּקֻ֛מוּ וַיֵּלְכ֥וּ יַחְדָּ֖ו אֶל־בְּאֵ֣ר שָׁ֑בַע </a:t>
            </a: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>
                <a:latin typeface="SBL Hebrew" pitchFamily="2" charset="-79"/>
                <a:cs typeface="SBL Hebrew" pitchFamily="2" charset="-79"/>
              </a:rPr>
              <a:t>וַיֵּ֥שֶׁב אַבְרָהָ֖ם בִּבְאֵ֥ר שָֽׁבַע׃ </a:t>
            </a:r>
            <a:endParaRPr lang="en-US" sz="2000" dirty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endParaRPr lang="he-IL" sz="2000" dirty="0">
              <a:latin typeface="SBL Hebrew" pitchFamily="2" charset="-79"/>
              <a:cs typeface="SBL Hebrew" pitchFamily="2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-1"/>
            <a:ext cx="12682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Genesis 22:14-19</a:t>
            </a:r>
            <a:endParaRPr lang="en-US" sz="1200" dirty="0"/>
          </a:p>
        </p:txBody>
      </p:sp>
      <p:sp>
        <p:nvSpPr>
          <p:cNvPr id="4" name="Rectangle 3"/>
          <p:cNvSpPr/>
          <p:nvPr/>
        </p:nvSpPr>
        <p:spPr>
          <a:xfrm>
            <a:off x="76200" y="1523085"/>
            <a:ext cx="4343400" cy="120032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defTabSz="457200"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en-US" dirty="0"/>
              <a:t>“The first half of the promises belong to Abraham, and they are expressed in the most vivid and sure way using the </a:t>
            </a:r>
            <a:r>
              <a:rPr lang="en-US" dirty="0">
                <a:solidFill>
                  <a:srgbClr val="008000"/>
                </a:solidFill>
              </a:rPr>
              <a:t>infinitive absolute plus </a:t>
            </a:r>
            <a:r>
              <a:rPr lang="en-US" dirty="0" err="1" smtClean="0">
                <a:solidFill>
                  <a:srgbClr val="008000"/>
                </a:solidFill>
              </a:rPr>
              <a:t>yiqtol</a:t>
            </a:r>
            <a:r>
              <a:rPr lang="en-US" dirty="0" smtClean="0"/>
              <a:t>.” </a:t>
            </a:r>
            <a:r>
              <a:rPr lang="en-US" dirty="0" smtClean="0"/>
              <a:t>(</a:t>
            </a:r>
            <a:r>
              <a:rPr lang="en-US" dirty="0" err="1" smtClean="0"/>
              <a:t>Rocine</a:t>
            </a:r>
            <a:r>
              <a:rPr lang="en-US" dirty="0" smtClean="0"/>
              <a:t> </a:t>
            </a:r>
            <a:r>
              <a:rPr lang="en-US" dirty="0" smtClean="0"/>
              <a:t>294)</a:t>
            </a:r>
            <a:endParaRPr lang="en-US" dirty="0"/>
          </a:p>
        </p:txBody>
      </p:sp>
      <p:cxnSp>
        <p:nvCxnSpPr>
          <p:cNvPr id="7" name="Straight Arrow Connector 6"/>
          <p:cNvCxnSpPr>
            <a:stCxn id="4" idx="3"/>
          </p:cNvCxnSpPr>
          <p:nvPr/>
        </p:nvCxnSpPr>
        <p:spPr>
          <a:xfrm>
            <a:off x="4419600" y="2123250"/>
            <a:ext cx="1371600" cy="13819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49037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228600" y="228600"/>
            <a:ext cx="8763000" cy="65532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>
                <a:latin typeface="SBL Hebrew" pitchFamily="2" charset="-79"/>
                <a:cs typeface="SBL Hebrew" pitchFamily="2" charset="-79"/>
              </a:rPr>
              <a:t>וַיִּקְרָ֧א אַבְרָהָ֛ם שֵֽׁם־הַמָּק֥וֹם הַה֖וּא </a:t>
            </a: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יְהוָ֣ה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׀ יִרְאֶ֑ה </a:t>
            </a: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אֲשֶׁר֙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יֵאָמֵ֣ר הַיּ֔וֹם בְּהַ֥ר יְהוָ֖ה יֵרָאֶֽה׃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endParaRPr lang="he-IL" sz="2000" dirty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>
                <a:latin typeface="SBL Hebrew" pitchFamily="2" charset="-79"/>
                <a:cs typeface="SBL Hebrew" pitchFamily="2" charset="-79"/>
              </a:rPr>
              <a:t>וַיִּקְרָ֛א מַלְאַ֥ךְ יְהוָ֖ה אֶל־אַבְרָהָ֑ם שֵׁנִ֖ית מִן־הַשָּׁמָֽיִם׃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endParaRPr lang="he-IL" sz="2000" dirty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>
                <a:latin typeface="SBL Hebrew" pitchFamily="2" charset="-79"/>
                <a:cs typeface="SBL Hebrew" pitchFamily="2" charset="-79"/>
              </a:rPr>
              <a:t>וַיֹּ֕אמֶר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en-US" sz="2000" dirty="0" smtClean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בִּ֥י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נִשְׁבַּ֖עְתִּי נְאֻם־יְהוָ֑ה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en-US" sz="2000" dirty="0" smtClean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 smtClean="0">
                <a:solidFill>
                  <a:srgbClr val="0000FF"/>
                </a:solidFill>
                <a:latin typeface="SBL Hebrew" pitchFamily="2" charset="-79"/>
                <a:cs typeface="SBL Hebrew" pitchFamily="2" charset="-79"/>
              </a:rPr>
              <a:t>כִּ֗י </a:t>
            </a:r>
            <a:r>
              <a:rPr lang="he-IL" sz="2000" dirty="0">
                <a:solidFill>
                  <a:srgbClr val="0000FF"/>
                </a:solidFill>
                <a:latin typeface="SBL Hebrew" pitchFamily="2" charset="-79"/>
                <a:cs typeface="SBL Hebrew" pitchFamily="2" charset="-79"/>
              </a:rPr>
              <a:t>יַ֚עַן אֲשֶׁ֤ר </a:t>
            </a:r>
            <a:r>
              <a:rPr lang="he-IL" sz="2000" dirty="0">
                <a:solidFill>
                  <a:schemeClr val="accent1"/>
                </a:solidFill>
                <a:latin typeface="SBL Hebrew" pitchFamily="2" charset="-79"/>
                <a:cs typeface="SBL Hebrew" pitchFamily="2" charset="-79"/>
              </a:rPr>
              <a:t>עָשִׂ֙יתָ֙ אֶת־הַדָּבָ֣ר הַזֶּ֔ה </a:t>
            </a:r>
            <a:endParaRPr lang="he-IL" sz="2000" dirty="0" smtClean="0">
              <a:solidFill>
                <a:schemeClr val="accent1"/>
              </a:solidFill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en-US" sz="2000" dirty="0" smtClean="0">
                <a:solidFill>
                  <a:schemeClr val="accent1"/>
                </a:solidFill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>
                <a:solidFill>
                  <a:schemeClr val="accent1"/>
                </a:solidFill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 smtClean="0">
                <a:solidFill>
                  <a:schemeClr val="accent1"/>
                </a:solidFill>
                <a:latin typeface="SBL Hebrew" pitchFamily="2" charset="-79"/>
                <a:cs typeface="SBL Hebrew" pitchFamily="2" charset="-79"/>
              </a:rPr>
              <a:t>וְלֹ֥א </a:t>
            </a:r>
            <a:r>
              <a:rPr lang="he-IL" sz="2000" dirty="0">
                <a:solidFill>
                  <a:schemeClr val="accent1"/>
                </a:solidFill>
                <a:latin typeface="SBL Hebrew" pitchFamily="2" charset="-79"/>
                <a:cs typeface="SBL Hebrew" pitchFamily="2" charset="-79"/>
              </a:rPr>
              <a:t>חָשַׂ֖כְתָּ אֶת־בִּנְךָ֥ אֶת־יְחִידֶֽךָ׃ </a:t>
            </a:r>
            <a:endParaRPr lang="he-IL" sz="2000" dirty="0" smtClean="0">
              <a:solidFill>
                <a:schemeClr val="accent1"/>
              </a:solidFill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endParaRPr lang="he-IL" sz="2000" dirty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en-US" sz="2000" dirty="0" smtClean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	כִּֽי־</a:t>
            </a:r>
            <a:r>
              <a:rPr lang="he-IL" sz="2000" dirty="0" smtClean="0">
                <a:solidFill>
                  <a:srgbClr val="008000"/>
                </a:solidFill>
                <a:latin typeface="SBL Hebrew" pitchFamily="2" charset="-79"/>
                <a:cs typeface="SBL Hebrew" pitchFamily="2" charset="-79"/>
              </a:rPr>
              <a:t>בָרֵ֣ךְ </a:t>
            </a:r>
            <a:r>
              <a:rPr lang="he-IL" sz="2000" dirty="0">
                <a:solidFill>
                  <a:srgbClr val="008000"/>
                </a:solidFill>
                <a:latin typeface="SBL Hebrew" pitchFamily="2" charset="-79"/>
                <a:cs typeface="SBL Hebrew" pitchFamily="2" charset="-79"/>
              </a:rPr>
              <a:t>אֲבָרֶכְךָ֗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 </a:t>
            </a: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וְ</a:t>
            </a:r>
            <a:r>
              <a:rPr lang="he-IL" sz="2000" dirty="0" smtClean="0">
                <a:solidFill>
                  <a:srgbClr val="008000"/>
                </a:solidFill>
                <a:latin typeface="SBL Hebrew" pitchFamily="2" charset="-79"/>
                <a:cs typeface="SBL Hebrew" pitchFamily="2" charset="-79"/>
              </a:rPr>
              <a:t>הַרְבָּ֨ה </a:t>
            </a:r>
            <a:r>
              <a:rPr lang="he-IL" sz="2000" dirty="0">
                <a:solidFill>
                  <a:srgbClr val="008000"/>
                </a:solidFill>
                <a:latin typeface="SBL Hebrew" pitchFamily="2" charset="-79"/>
                <a:cs typeface="SBL Hebrew" pitchFamily="2" charset="-79"/>
              </a:rPr>
              <a:t>אַרְבֶּ֤ה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 אֶֽת־זַרְעֲךָ֙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>
                <a:latin typeface="SBL Hebrew" pitchFamily="2" charset="-79"/>
                <a:cs typeface="SBL Hebrew" pitchFamily="2" charset="-79"/>
              </a:rPr>
              <a:t>	</a:t>
            </a:r>
            <a:r>
              <a:rPr lang="en-US" sz="2000" dirty="0" smtClean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	כְּכוֹכְבֵ֣י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הַשָּׁמַ֔יִם </a:t>
            </a: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וְכַח֕וֹל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אֲשֶׁ֖ר עַל־שְׂפַ֣ת הַיָּ֑ם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>
                <a:latin typeface="SBL Hebrew" pitchFamily="2" charset="-79"/>
                <a:cs typeface="SBL Hebrew" pitchFamily="2" charset="-79"/>
              </a:rPr>
              <a:t>	</a:t>
            </a:r>
            <a:r>
              <a:rPr lang="en-US" sz="2000" dirty="0" smtClean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 smtClean="0">
                <a:solidFill>
                  <a:srgbClr val="FF0000"/>
                </a:solidFill>
                <a:latin typeface="SBL Hebrew" pitchFamily="2" charset="-79"/>
                <a:cs typeface="SBL Hebrew" pitchFamily="2" charset="-79"/>
              </a:rPr>
              <a:t>וְיִרַ֣שׁ</a:t>
            </a: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זַרְעֲךָ֔ אֵ֖ת שַׁ֥עַר אֹיְבָֽיו׃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endParaRPr lang="he-IL" sz="2000" dirty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en-US" sz="2000" dirty="0" smtClean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	וְהִתְבָּרֲכ֣וּ בְזַרְעֲךָ֔ כֹּ֖ל גּוֹיֵ֣י הָאָ֑רֶץ </a:t>
            </a:r>
            <a:r>
              <a:rPr lang="he-IL" sz="2000" dirty="0" smtClean="0">
                <a:solidFill>
                  <a:srgbClr val="0000FF"/>
                </a:solidFill>
                <a:latin typeface="SBL Hebrew" pitchFamily="2" charset="-79"/>
                <a:cs typeface="SBL Hebrew" pitchFamily="2" charset="-79"/>
              </a:rPr>
              <a:t>עֵ֕קֶב </a:t>
            </a:r>
            <a:r>
              <a:rPr lang="he-IL" sz="2000" dirty="0">
                <a:solidFill>
                  <a:srgbClr val="0000FF"/>
                </a:solidFill>
                <a:latin typeface="SBL Hebrew" pitchFamily="2" charset="-79"/>
                <a:cs typeface="SBL Hebrew" pitchFamily="2" charset="-79"/>
              </a:rPr>
              <a:t>אֲשֶׁ֥ר </a:t>
            </a:r>
            <a:r>
              <a:rPr lang="he-IL" sz="2000" dirty="0">
                <a:solidFill>
                  <a:schemeClr val="accent1"/>
                </a:solidFill>
                <a:latin typeface="SBL Hebrew" pitchFamily="2" charset="-79"/>
                <a:cs typeface="SBL Hebrew" pitchFamily="2" charset="-79"/>
              </a:rPr>
              <a:t>שָׁמַ֖עְתָּ בְּקֹלִֽי׃ </a:t>
            </a: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endParaRPr lang="he-IL" sz="2000" dirty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>
                <a:latin typeface="SBL Hebrew" pitchFamily="2" charset="-79"/>
                <a:cs typeface="SBL Hebrew" pitchFamily="2" charset="-79"/>
              </a:rPr>
              <a:t>וַיָּ֤שָׁב אַבְרָהָם֙ אֶל־נְעָרָ֔יו </a:t>
            </a: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>
                <a:latin typeface="SBL Hebrew" pitchFamily="2" charset="-79"/>
                <a:cs typeface="SBL Hebrew" pitchFamily="2" charset="-79"/>
              </a:rPr>
              <a:t>וַיָּקֻ֛מוּ וַיֵּלְכ֥וּ יַחְדָּ֖ו אֶל־בְּאֵ֣ר שָׁ֑בַע </a:t>
            </a: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>
                <a:latin typeface="SBL Hebrew" pitchFamily="2" charset="-79"/>
                <a:cs typeface="SBL Hebrew" pitchFamily="2" charset="-79"/>
              </a:rPr>
              <a:t>וַיֵּ֥שֶׁב אַבְרָהָ֖ם בִּבְאֵ֥ר שָֽׁבַע׃ </a:t>
            </a:r>
            <a:endParaRPr lang="en-US" sz="2000" dirty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endParaRPr lang="he-IL" sz="2000" dirty="0">
              <a:latin typeface="SBL Hebrew" pitchFamily="2" charset="-79"/>
              <a:cs typeface="SBL Hebrew" pitchFamily="2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-1"/>
            <a:ext cx="12682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Genesis 22:14-19</a:t>
            </a:r>
            <a:endParaRPr lang="en-US" sz="1200" dirty="0"/>
          </a:p>
        </p:txBody>
      </p:sp>
      <p:sp>
        <p:nvSpPr>
          <p:cNvPr id="4" name="Rectangle 3"/>
          <p:cNvSpPr/>
          <p:nvPr/>
        </p:nvSpPr>
        <p:spPr>
          <a:xfrm>
            <a:off x="76200" y="1523085"/>
            <a:ext cx="4343400" cy="120032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defTabSz="457200"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en-US" dirty="0"/>
              <a:t>“The first half of the promises belong to Abraham, and they are expressed in the most vivid and sure way using the </a:t>
            </a:r>
            <a:r>
              <a:rPr lang="en-US" dirty="0">
                <a:solidFill>
                  <a:srgbClr val="008000"/>
                </a:solidFill>
              </a:rPr>
              <a:t>infinitive absolute plus </a:t>
            </a:r>
            <a:r>
              <a:rPr lang="en-US" dirty="0" err="1" smtClean="0">
                <a:solidFill>
                  <a:srgbClr val="008000"/>
                </a:solidFill>
              </a:rPr>
              <a:t>yiqtol</a:t>
            </a:r>
            <a:r>
              <a:rPr lang="en-US" dirty="0" smtClean="0"/>
              <a:t>.” </a:t>
            </a:r>
            <a:r>
              <a:rPr lang="en-US" dirty="0" smtClean="0"/>
              <a:t>(</a:t>
            </a:r>
            <a:r>
              <a:rPr lang="en-US" dirty="0" err="1" smtClean="0"/>
              <a:t>Rocine</a:t>
            </a:r>
            <a:r>
              <a:rPr lang="en-US" dirty="0" smtClean="0"/>
              <a:t> </a:t>
            </a:r>
            <a:r>
              <a:rPr lang="en-US" dirty="0" smtClean="0"/>
              <a:t>294)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6200" y="3505200"/>
            <a:ext cx="4343400" cy="150810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defTabSz="457200"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en-US" dirty="0"/>
              <a:t>“The second half of the unit is the promises for Abraham’s seed. These promises are expressed as </a:t>
            </a:r>
            <a:r>
              <a:rPr lang="en-US" dirty="0">
                <a:solidFill>
                  <a:srgbClr val="FF0000"/>
                </a:solidFill>
              </a:rPr>
              <a:t>possibilities</a:t>
            </a:r>
            <a:r>
              <a:rPr lang="en-US" dirty="0"/>
              <a:t> rather than sure things. This nuance is created by the clause initial </a:t>
            </a:r>
            <a:r>
              <a:rPr lang="en-US" dirty="0" err="1"/>
              <a:t>yiqtol</a:t>
            </a:r>
            <a:r>
              <a:rPr lang="en-US" dirty="0"/>
              <a:t> of Verse 17, </a:t>
            </a:r>
            <a:r>
              <a:rPr lang="he-IL" sz="2000" dirty="0">
                <a:solidFill>
                  <a:srgbClr val="FF0000"/>
                </a:solidFill>
                <a:latin typeface="SBL Hebrew" panose="02000000000000000000" pitchFamily="2" charset="-79"/>
                <a:cs typeface="SBL Hebrew" panose="02000000000000000000" pitchFamily="2" charset="-79"/>
              </a:rPr>
              <a:t>וְיִרַשׁ</a:t>
            </a:r>
            <a:r>
              <a:rPr lang="en-US" dirty="0" smtClean="0"/>
              <a:t>.” </a:t>
            </a:r>
            <a:r>
              <a:rPr lang="en-US" dirty="0" smtClean="0"/>
              <a:t>(</a:t>
            </a:r>
            <a:r>
              <a:rPr lang="en-US" dirty="0" err="1" smtClean="0"/>
              <a:t>Rocine</a:t>
            </a:r>
            <a:r>
              <a:rPr lang="en-US" dirty="0" smtClean="0"/>
              <a:t> </a:t>
            </a:r>
            <a:r>
              <a:rPr lang="en-US" dirty="0" smtClean="0"/>
              <a:t>294)</a:t>
            </a:r>
            <a:endParaRPr lang="en-US" dirty="0"/>
          </a:p>
        </p:txBody>
      </p:sp>
      <p:cxnSp>
        <p:nvCxnSpPr>
          <p:cNvPr id="7" name="Straight Arrow Connector 6"/>
          <p:cNvCxnSpPr>
            <a:stCxn id="4" idx="3"/>
          </p:cNvCxnSpPr>
          <p:nvPr/>
        </p:nvCxnSpPr>
        <p:spPr>
          <a:xfrm>
            <a:off x="4419600" y="2123250"/>
            <a:ext cx="1371600" cy="13819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419600" y="4429950"/>
            <a:ext cx="1371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9966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800600" y="228600"/>
            <a:ext cx="4191000" cy="65532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>
                <a:latin typeface="SBL Hebrew" pitchFamily="2" charset="-79"/>
                <a:cs typeface="SBL Hebrew" pitchFamily="2" charset="-79"/>
              </a:rPr>
              <a:t>וַיָּבֹ֗אוּ אֶֽל־הַמָּקוֹם֮ אֲשֶׁ֣ר אָֽמַר־ל֣וֹ הָאֱלֹהִים֒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וַיִּ֨בֶן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שָׁ֤ם אַבְרָהָם֙ אֶת־הַמִּזְבֵּ֔חַ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וַֽיַּעֲרֹ֖ךְ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אֶת־הָעֵצִ֑ים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וַֽיַּעֲקֹד֙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אֶת־יִצְחָ֣ק בְּנ֔וֹ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וַיָּ֤שֶׂם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אֹתוֹ֙ עַל־הַמִּזְבֵּ֔חַ מִמַּ֖עַל לָעֵצִֽים׃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endParaRPr lang="he-IL" sz="2000" dirty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>
                <a:latin typeface="SBL Hebrew" pitchFamily="2" charset="-79"/>
                <a:cs typeface="SBL Hebrew" pitchFamily="2" charset="-79"/>
              </a:rPr>
              <a:t>וַיִּשְׁלַ֤ח אַבְרָהָם֙ אֶת־יָד֔וֹ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וַיִּקַּ֖ח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אֶת־הַֽמַּאֲכֶ֑לֶת לִשְׁחֹ֖ט אֶת־בְּנֽוֹ׃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endParaRPr lang="he-IL" sz="2000" dirty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>
                <a:latin typeface="SBL Hebrew" pitchFamily="2" charset="-79"/>
                <a:cs typeface="SBL Hebrew" pitchFamily="2" charset="-79"/>
              </a:rPr>
              <a:t>וַיִּקְרָ֨א אֵלָ֜יו מַלְאַ֤ךְ יְהוָה֙ מִן־הַשָּׁמַ֔יִם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וַיֹּ֖אמֶר </a:t>
            </a: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>
                <a:latin typeface="SBL Hebrew" pitchFamily="2" charset="-79"/>
                <a:cs typeface="SBL Hebrew" pitchFamily="2" charset="-79"/>
              </a:rPr>
              <a:t>	</a:t>
            </a:r>
            <a:r>
              <a:rPr lang="en-US" sz="2000" dirty="0" smtClean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אַבְרָהָ֣ם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׀ אַבְרָהָ֑ם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וַיֹּ֖אמֶר </a:t>
            </a: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en-US" sz="2000" dirty="0" smtClean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הִנֵּֽנִי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׃ 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228600"/>
            <a:ext cx="4648200" cy="65532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>
                <a:latin typeface="SBL Hebrew" pitchFamily="2" charset="-79"/>
                <a:cs typeface="SBL Hebrew" pitchFamily="2" charset="-79"/>
              </a:rPr>
              <a:t>וַיֹּ֗אמֶר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en-US" sz="2000" dirty="0" smtClean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אַל־תִּשְׁלַ֤ח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יָֽדְךָ֙ אֶל־הַנַּ֔עַר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en-US" sz="2000" dirty="0" smtClean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וְאַל־תַּ֥עַשׂ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ל֖וֹ מְא֑וּמָּה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en-US" sz="2000" dirty="0" smtClean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כִּ֣י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׀ עַתָּ֣ה </a:t>
            </a:r>
            <a:r>
              <a:rPr lang="he-IL" sz="2000" dirty="0">
                <a:solidFill>
                  <a:srgbClr val="FF0000"/>
                </a:solidFill>
                <a:latin typeface="SBL Hebrew" pitchFamily="2" charset="-79"/>
                <a:cs typeface="SBL Hebrew" pitchFamily="2" charset="-79"/>
              </a:rPr>
              <a:t>יָדַ֗עְתִּי </a:t>
            </a:r>
            <a:endParaRPr lang="he-IL" sz="2000" dirty="0" smtClean="0">
              <a:solidFill>
                <a:srgbClr val="FF0000"/>
              </a:solidFill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en-US" sz="2000" dirty="0" smtClean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כִּֽי־יְרֵ֤א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אֱלֹהִים֙ אַ֔תָּה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>
                <a:latin typeface="SBL Hebrew" pitchFamily="2" charset="-79"/>
                <a:cs typeface="SBL Hebrew" pitchFamily="2" charset="-79"/>
              </a:rPr>
              <a:t>	</a:t>
            </a:r>
            <a:r>
              <a:rPr lang="en-US" sz="2000" dirty="0" smtClean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וְלֹ֥א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חָשַׂ֛כְתָּ אֶת־בִּנְךָ֥ אֶת־יְחִידְךָ֖ מִמֶּֽנִּי׃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endParaRPr lang="he-IL" sz="2000" dirty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>
                <a:latin typeface="SBL Hebrew" pitchFamily="2" charset="-79"/>
                <a:cs typeface="SBL Hebrew" pitchFamily="2" charset="-79"/>
              </a:rPr>
              <a:t>וַיִּשָּׂ֨א אַבְרָהָ֜ם אֶת־עֵינָ֗יו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וַיַּרְא֙ </a:t>
            </a: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en-US" sz="2000" dirty="0" smtClean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וְהִנֵּה־אַ֔יִל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אַחַ֕ר נֶאֱחַ֥ז בַּסְּבַ֖ךְ בְּקַרְנָ֑יו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וַיֵּ֤לֶךְ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אַבְרָהָם֙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וַיִּקַּ֣ח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אֶת־הָאַ֔יִל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וַיַּעֲלֵ֥הוּ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לְעֹלָ֖ה תַּ֥חַת בְּנֽוֹ׃ </a:t>
            </a:r>
            <a:endParaRPr lang="en-US" sz="2000" dirty="0">
              <a:latin typeface="SBL Hebrew" pitchFamily="2" charset="-79"/>
              <a:cs typeface="SBL Hebrew" pitchFamily="2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-1"/>
            <a:ext cx="11897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Genesis 22:9-13</a:t>
            </a:r>
            <a:endParaRPr lang="en-US" sz="1200" dirty="0"/>
          </a:p>
        </p:txBody>
      </p:sp>
      <p:sp>
        <p:nvSpPr>
          <p:cNvPr id="6" name="Rectangle 5"/>
          <p:cNvSpPr/>
          <p:nvPr/>
        </p:nvSpPr>
        <p:spPr>
          <a:xfrm>
            <a:off x="103898" y="1190016"/>
            <a:ext cx="1953501" cy="64633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/>
              <a:t>What tense should this be?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057399" y="1513181"/>
            <a:ext cx="53340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42229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228600" y="228600"/>
            <a:ext cx="8763000" cy="65532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>
                <a:latin typeface="SBL Hebrew" pitchFamily="2" charset="-79"/>
                <a:cs typeface="SBL Hebrew" pitchFamily="2" charset="-79"/>
              </a:rPr>
              <a:t>וַיִּקְרָ֧א אַבְרָהָ֛ם שֵֽׁם־הַמָּק֥וֹם הַה֖וּא </a:t>
            </a: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יְהוָ֣ה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׀ יִרְאֶ֑ה </a:t>
            </a: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אֲשֶׁר֙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יֵאָמֵ֣ר הַיּ֔וֹם בְּהַ֥ר יְהוָ֖ה יֵרָאֶֽה׃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endParaRPr lang="he-IL" sz="2000" dirty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>
                <a:latin typeface="SBL Hebrew" pitchFamily="2" charset="-79"/>
                <a:cs typeface="SBL Hebrew" pitchFamily="2" charset="-79"/>
              </a:rPr>
              <a:t>וַיִּקְרָ֛א מַלְאַ֥ךְ יְהוָ֖ה אֶל־אַבְרָהָ֑ם שֵׁנִ֖ית מִן־הַשָּׁמָֽיִם׃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endParaRPr lang="he-IL" sz="2000" dirty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>
                <a:latin typeface="SBL Hebrew" pitchFamily="2" charset="-79"/>
                <a:cs typeface="SBL Hebrew" pitchFamily="2" charset="-79"/>
              </a:rPr>
              <a:t>וַיֹּ֕אמֶר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en-US" sz="2000" dirty="0" smtClean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בִּ֥י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נִשְׁבַּ֖עְתִּי נְאֻם־יְהוָ֑ה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en-US" sz="2000" dirty="0" smtClean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 smtClean="0">
                <a:solidFill>
                  <a:srgbClr val="0000FF"/>
                </a:solidFill>
                <a:latin typeface="SBL Hebrew" pitchFamily="2" charset="-79"/>
                <a:cs typeface="SBL Hebrew" pitchFamily="2" charset="-79"/>
              </a:rPr>
              <a:t>כִּ֗י </a:t>
            </a:r>
            <a:r>
              <a:rPr lang="he-IL" sz="2000" dirty="0">
                <a:solidFill>
                  <a:srgbClr val="0000FF"/>
                </a:solidFill>
                <a:latin typeface="SBL Hebrew" pitchFamily="2" charset="-79"/>
                <a:cs typeface="SBL Hebrew" pitchFamily="2" charset="-79"/>
              </a:rPr>
              <a:t>יַ֚עַן אֲשֶׁ֤ר </a:t>
            </a:r>
            <a:r>
              <a:rPr lang="he-IL" sz="2000" dirty="0">
                <a:solidFill>
                  <a:schemeClr val="accent1"/>
                </a:solidFill>
                <a:latin typeface="SBL Hebrew" pitchFamily="2" charset="-79"/>
                <a:cs typeface="SBL Hebrew" pitchFamily="2" charset="-79"/>
              </a:rPr>
              <a:t>עָשִׂ֙יתָ֙ אֶת־הַדָּבָ֣ר הַזֶּ֔ה </a:t>
            </a:r>
            <a:endParaRPr lang="he-IL" sz="2000" dirty="0" smtClean="0">
              <a:solidFill>
                <a:schemeClr val="accent1"/>
              </a:solidFill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en-US" sz="2000" dirty="0" smtClean="0">
                <a:solidFill>
                  <a:schemeClr val="accent1"/>
                </a:solidFill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>
                <a:solidFill>
                  <a:schemeClr val="accent1"/>
                </a:solidFill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 smtClean="0">
                <a:solidFill>
                  <a:schemeClr val="accent1"/>
                </a:solidFill>
                <a:latin typeface="SBL Hebrew" pitchFamily="2" charset="-79"/>
                <a:cs typeface="SBL Hebrew" pitchFamily="2" charset="-79"/>
              </a:rPr>
              <a:t>וְלֹ֥א </a:t>
            </a:r>
            <a:r>
              <a:rPr lang="he-IL" sz="2000" dirty="0">
                <a:solidFill>
                  <a:schemeClr val="accent1"/>
                </a:solidFill>
                <a:latin typeface="SBL Hebrew" pitchFamily="2" charset="-79"/>
                <a:cs typeface="SBL Hebrew" pitchFamily="2" charset="-79"/>
              </a:rPr>
              <a:t>חָשַׂ֖כְתָּ אֶת־בִּנְךָ֥ אֶת־יְחִידֶֽךָ׃ </a:t>
            </a:r>
            <a:endParaRPr lang="he-IL" sz="2000" dirty="0" smtClean="0">
              <a:solidFill>
                <a:schemeClr val="accent1"/>
              </a:solidFill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endParaRPr lang="he-IL" sz="2000" dirty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en-US" sz="2000" dirty="0" smtClean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	כִּֽי־</a:t>
            </a:r>
            <a:r>
              <a:rPr lang="he-IL" sz="2000" dirty="0" smtClean="0">
                <a:solidFill>
                  <a:srgbClr val="008000"/>
                </a:solidFill>
                <a:latin typeface="SBL Hebrew" pitchFamily="2" charset="-79"/>
                <a:cs typeface="SBL Hebrew" pitchFamily="2" charset="-79"/>
              </a:rPr>
              <a:t>בָרֵ֣ךְ </a:t>
            </a:r>
            <a:r>
              <a:rPr lang="he-IL" sz="2000" dirty="0">
                <a:solidFill>
                  <a:srgbClr val="008000"/>
                </a:solidFill>
                <a:latin typeface="SBL Hebrew" pitchFamily="2" charset="-79"/>
                <a:cs typeface="SBL Hebrew" pitchFamily="2" charset="-79"/>
              </a:rPr>
              <a:t>אֲבָרֶכְךָ֗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 </a:t>
            </a: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וְ</a:t>
            </a:r>
            <a:r>
              <a:rPr lang="he-IL" sz="2000" dirty="0" smtClean="0">
                <a:solidFill>
                  <a:srgbClr val="008000"/>
                </a:solidFill>
                <a:latin typeface="SBL Hebrew" pitchFamily="2" charset="-79"/>
                <a:cs typeface="SBL Hebrew" pitchFamily="2" charset="-79"/>
              </a:rPr>
              <a:t>הַרְבָּ֨ה </a:t>
            </a:r>
            <a:r>
              <a:rPr lang="he-IL" sz="2000" dirty="0">
                <a:solidFill>
                  <a:srgbClr val="008000"/>
                </a:solidFill>
                <a:latin typeface="SBL Hebrew" pitchFamily="2" charset="-79"/>
                <a:cs typeface="SBL Hebrew" pitchFamily="2" charset="-79"/>
              </a:rPr>
              <a:t>אַרְבֶּ֤ה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 אֶֽת־זַרְעֲךָ֙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>
                <a:latin typeface="SBL Hebrew" pitchFamily="2" charset="-79"/>
                <a:cs typeface="SBL Hebrew" pitchFamily="2" charset="-79"/>
              </a:rPr>
              <a:t>	</a:t>
            </a:r>
            <a:r>
              <a:rPr lang="en-US" sz="2000" dirty="0" smtClean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	כְּכוֹכְבֵ֣י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הַשָּׁמַ֔יִם </a:t>
            </a: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וְכַח֕וֹל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אֲשֶׁ֖ר עַל־שְׂפַ֣ת הַיָּ֑ם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>
                <a:latin typeface="SBL Hebrew" pitchFamily="2" charset="-79"/>
                <a:cs typeface="SBL Hebrew" pitchFamily="2" charset="-79"/>
              </a:rPr>
              <a:t>	</a:t>
            </a:r>
            <a:r>
              <a:rPr lang="en-US" sz="2000" dirty="0" smtClean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 smtClean="0">
                <a:solidFill>
                  <a:srgbClr val="FF0000"/>
                </a:solidFill>
                <a:latin typeface="SBL Hebrew" pitchFamily="2" charset="-79"/>
                <a:cs typeface="SBL Hebrew" pitchFamily="2" charset="-79"/>
              </a:rPr>
              <a:t>וְיִרַ֣שׁ</a:t>
            </a: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זַרְעֲךָ֔ אֵ֖ת שַׁ֥עַר אֹיְבָֽיו׃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endParaRPr lang="he-IL" sz="2000" dirty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en-US" sz="2000" dirty="0" smtClean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	וְהִתְבָּרֲכ֣וּ בְזַרְעֲךָ֔ כֹּ֖ל גּוֹיֵ֣י הָאָ֑רֶץ </a:t>
            </a:r>
            <a:r>
              <a:rPr lang="he-IL" sz="2000" dirty="0" smtClean="0">
                <a:solidFill>
                  <a:srgbClr val="0000FF"/>
                </a:solidFill>
                <a:latin typeface="SBL Hebrew" pitchFamily="2" charset="-79"/>
                <a:cs typeface="SBL Hebrew" pitchFamily="2" charset="-79"/>
              </a:rPr>
              <a:t>עֵ֕קֶב </a:t>
            </a:r>
            <a:r>
              <a:rPr lang="he-IL" sz="2000" dirty="0">
                <a:solidFill>
                  <a:srgbClr val="0000FF"/>
                </a:solidFill>
                <a:latin typeface="SBL Hebrew" pitchFamily="2" charset="-79"/>
                <a:cs typeface="SBL Hebrew" pitchFamily="2" charset="-79"/>
              </a:rPr>
              <a:t>אֲשֶׁ֥ר </a:t>
            </a:r>
            <a:r>
              <a:rPr lang="he-IL" sz="2000" dirty="0">
                <a:solidFill>
                  <a:schemeClr val="accent1"/>
                </a:solidFill>
                <a:latin typeface="SBL Hebrew" pitchFamily="2" charset="-79"/>
                <a:cs typeface="SBL Hebrew" pitchFamily="2" charset="-79"/>
              </a:rPr>
              <a:t>שָׁמַ֖עְתָּ בְּקֹלִֽי׃ </a:t>
            </a: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endParaRPr lang="he-IL" sz="2000" dirty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>
                <a:latin typeface="SBL Hebrew" pitchFamily="2" charset="-79"/>
                <a:cs typeface="SBL Hebrew" pitchFamily="2" charset="-79"/>
              </a:rPr>
              <a:t>וַיָּ֤שָׁב אַבְרָהָם֙ אֶל־נְעָרָ֔יו </a:t>
            </a: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>
                <a:latin typeface="SBL Hebrew" pitchFamily="2" charset="-79"/>
                <a:cs typeface="SBL Hebrew" pitchFamily="2" charset="-79"/>
              </a:rPr>
              <a:t>וַיָּקֻ֛מוּ וַיֵּלְכ֥וּ יַחְדָּ֖ו אֶל־בְּאֵ֣ר שָׁ֑בַע </a:t>
            </a: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>
                <a:latin typeface="SBL Hebrew" pitchFamily="2" charset="-79"/>
                <a:cs typeface="SBL Hebrew" pitchFamily="2" charset="-79"/>
              </a:rPr>
              <a:t>וַיֵּ֥שֶׁב אַבְרָהָ֖ם בִּבְאֵ֥ר שָֽׁבַע׃ </a:t>
            </a:r>
            <a:endParaRPr lang="en-US" sz="2000" dirty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endParaRPr lang="he-IL" sz="2000" dirty="0">
              <a:latin typeface="SBL Hebrew" pitchFamily="2" charset="-79"/>
              <a:cs typeface="SBL Hebrew" pitchFamily="2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-1"/>
            <a:ext cx="12682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Genesis 22:14-19</a:t>
            </a:r>
            <a:endParaRPr lang="en-US" sz="1200" dirty="0"/>
          </a:p>
        </p:txBody>
      </p:sp>
      <p:sp>
        <p:nvSpPr>
          <p:cNvPr id="4" name="Rectangle 3"/>
          <p:cNvSpPr/>
          <p:nvPr/>
        </p:nvSpPr>
        <p:spPr>
          <a:xfrm>
            <a:off x="76200" y="1523085"/>
            <a:ext cx="4343400" cy="120032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defTabSz="457200"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en-US" dirty="0"/>
              <a:t>“The first half of the promises belong to Abraham, and they are expressed in the most vivid and sure way using the </a:t>
            </a:r>
            <a:r>
              <a:rPr lang="en-US" dirty="0">
                <a:solidFill>
                  <a:srgbClr val="008000"/>
                </a:solidFill>
              </a:rPr>
              <a:t>infinitive absolute plus </a:t>
            </a:r>
            <a:r>
              <a:rPr lang="en-US" dirty="0" err="1" smtClean="0">
                <a:solidFill>
                  <a:srgbClr val="008000"/>
                </a:solidFill>
              </a:rPr>
              <a:t>yiqtol</a:t>
            </a:r>
            <a:r>
              <a:rPr lang="en-US" dirty="0" smtClean="0"/>
              <a:t>.” </a:t>
            </a:r>
            <a:r>
              <a:rPr lang="en-US" dirty="0" smtClean="0"/>
              <a:t>(</a:t>
            </a:r>
            <a:r>
              <a:rPr lang="en-US" dirty="0" err="1" smtClean="0"/>
              <a:t>Rocine</a:t>
            </a:r>
            <a:r>
              <a:rPr lang="en-US" dirty="0" smtClean="0"/>
              <a:t> </a:t>
            </a:r>
            <a:r>
              <a:rPr lang="en-US" dirty="0" smtClean="0"/>
              <a:t>294)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6200" y="3505200"/>
            <a:ext cx="4343400" cy="150810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defTabSz="457200"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en-US" dirty="0"/>
              <a:t>“The second half of the unit is the promises for Abraham’s seed. These promises are expressed as </a:t>
            </a:r>
            <a:r>
              <a:rPr lang="en-US" dirty="0">
                <a:solidFill>
                  <a:srgbClr val="FF0000"/>
                </a:solidFill>
              </a:rPr>
              <a:t>possibilities</a:t>
            </a:r>
            <a:r>
              <a:rPr lang="en-US" dirty="0"/>
              <a:t> rather than sure things. This nuance is created by the clause initial </a:t>
            </a:r>
            <a:r>
              <a:rPr lang="en-US" dirty="0" err="1"/>
              <a:t>yiqtol</a:t>
            </a:r>
            <a:r>
              <a:rPr lang="en-US" dirty="0"/>
              <a:t> of Verse 17, </a:t>
            </a:r>
            <a:r>
              <a:rPr lang="he-IL" sz="2000" dirty="0">
                <a:solidFill>
                  <a:srgbClr val="FF0000"/>
                </a:solidFill>
                <a:latin typeface="SBL Hebrew" panose="02000000000000000000" pitchFamily="2" charset="-79"/>
                <a:cs typeface="SBL Hebrew" panose="02000000000000000000" pitchFamily="2" charset="-79"/>
              </a:rPr>
              <a:t>וְיִרַשׁ</a:t>
            </a:r>
            <a:r>
              <a:rPr lang="en-US" dirty="0" smtClean="0"/>
              <a:t>.” </a:t>
            </a:r>
            <a:r>
              <a:rPr lang="en-US" dirty="0" smtClean="0"/>
              <a:t>(</a:t>
            </a:r>
            <a:r>
              <a:rPr lang="en-US" dirty="0" err="1" smtClean="0"/>
              <a:t>Rocine</a:t>
            </a:r>
            <a:r>
              <a:rPr lang="en-US" dirty="0" smtClean="0"/>
              <a:t> </a:t>
            </a:r>
            <a:r>
              <a:rPr lang="en-US" dirty="0" smtClean="0"/>
              <a:t>294)</a:t>
            </a:r>
            <a:endParaRPr lang="en-US" dirty="0"/>
          </a:p>
        </p:txBody>
      </p:sp>
      <p:cxnSp>
        <p:nvCxnSpPr>
          <p:cNvPr id="7" name="Straight Arrow Connector 6"/>
          <p:cNvCxnSpPr>
            <a:stCxn id="4" idx="3"/>
          </p:cNvCxnSpPr>
          <p:nvPr/>
        </p:nvCxnSpPr>
        <p:spPr>
          <a:xfrm>
            <a:off x="4419600" y="2123250"/>
            <a:ext cx="1371600" cy="13819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419600" y="4429950"/>
            <a:ext cx="1371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76200" y="5103674"/>
            <a:ext cx="5791200" cy="175432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“A </a:t>
            </a:r>
            <a:r>
              <a:rPr lang="en-US" dirty="0" err="1"/>
              <a:t>weqatal</a:t>
            </a:r>
            <a:r>
              <a:rPr lang="en-US" dirty="0"/>
              <a:t> at this point would have acted conjunctively, continuing, in series, the sure promises which began with the infinitive absolute plus </a:t>
            </a:r>
            <a:r>
              <a:rPr lang="en-US" dirty="0" err="1"/>
              <a:t>yiqtol</a:t>
            </a:r>
            <a:r>
              <a:rPr lang="en-US" dirty="0"/>
              <a:t> constructions. A clause-initial </a:t>
            </a:r>
            <a:r>
              <a:rPr lang="en-US" dirty="0" err="1"/>
              <a:t>yiqtol</a:t>
            </a:r>
            <a:r>
              <a:rPr lang="en-US" dirty="0"/>
              <a:t>, by contrast, acts disjunctively, dividing the </a:t>
            </a:r>
            <a:r>
              <a:rPr lang="en-US" i="1" dirty="0"/>
              <a:t>sure nature of the promises to Abraham versus the possible nature of the promises to Abraham’s </a:t>
            </a:r>
            <a:r>
              <a:rPr lang="en-US" i="1" dirty="0" smtClean="0"/>
              <a:t>seed</a:t>
            </a:r>
            <a:r>
              <a:rPr lang="en-US" dirty="0" smtClean="0"/>
              <a:t>.” </a:t>
            </a:r>
            <a:r>
              <a:rPr lang="en-US" dirty="0" smtClean="0"/>
              <a:t>(</a:t>
            </a:r>
            <a:r>
              <a:rPr lang="en-US" dirty="0" err="1" smtClean="0"/>
              <a:t>Rocine</a:t>
            </a:r>
            <a:r>
              <a:rPr lang="en-US" dirty="0" smtClean="0"/>
              <a:t> </a:t>
            </a:r>
            <a:r>
              <a:rPr lang="en-US" dirty="0" smtClean="0"/>
              <a:t>294)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374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228600" y="228600"/>
            <a:ext cx="8763000" cy="65532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>
                <a:latin typeface="SBL Hebrew" pitchFamily="2" charset="-79"/>
                <a:cs typeface="SBL Hebrew" pitchFamily="2" charset="-79"/>
              </a:rPr>
              <a:t>וַיִּקְרָ֧א אַבְרָהָ֛ם שֵֽׁם־הַמָּק֥וֹם הַה֖וּא </a:t>
            </a: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יְהוָ֣ה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׀ יִרְאֶ֑ה </a:t>
            </a: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אֲשֶׁר֙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יֵאָמֵ֣ר הַיּ֔וֹם בְּהַ֥ר יְהוָ֖ה יֵרָאֶֽה׃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endParaRPr lang="he-IL" sz="2000" dirty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>
                <a:latin typeface="SBL Hebrew" pitchFamily="2" charset="-79"/>
                <a:cs typeface="SBL Hebrew" pitchFamily="2" charset="-79"/>
              </a:rPr>
              <a:t>וַיִּקְרָ֛א מַלְאַ֥ךְ יְהוָ֖ה אֶל־אַבְרָהָ֑ם שֵׁנִ֖ית מִן־הַשָּׁמָֽיִם׃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endParaRPr lang="he-IL" sz="2000" dirty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>
                <a:latin typeface="SBL Hebrew" pitchFamily="2" charset="-79"/>
                <a:cs typeface="SBL Hebrew" pitchFamily="2" charset="-79"/>
              </a:rPr>
              <a:t>וַיֹּ֕אמֶר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en-US" sz="2000" dirty="0" smtClean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בִּ֥י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נִשְׁבַּ֖עְתִּי נְאֻם־יְהוָ֑ה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en-US" sz="2000" dirty="0" smtClean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 smtClean="0">
                <a:solidFill>
                  <a:srgbClr val="0000FF"/>
                </a:solidFill>
                <a:latin typeface="SBL Hebrew" pitchFamily="2" charset="-79"/>
                <a:cs typeface="SBL Hebrew" pitchFamily="2" charset="-79"/>
              </a:rPr>
              <a:t>כִּ֗י </a:t>
            </a:r>
            <a:r>
              <a:rPr lang="he-IL" sz="2000" dirty="0">
                <a:solidFill>
                  <a:srgbClr val="0000FF"/>
                </a:solidFill>
                <a:latin typeface="SBL Hebrew" pitchFamily="2" charset="-79"/>
                <a:cs typeface="SBL Hebrew" pitchFamily="2" charset="-79"/>
              </a:rPr>
              <a:t>יַ֚עַן אֲשֶׁ֤ר </a:t>
            </a:r>
            <a:r>
              <a:rPr lang="he-IL" sz="2000" dirty="0">
                <a:solidFill>
                  <a:schemeClr val="accent1"/>
                </a:solidFill>
                <a:latin typeface="SBL Hebrew" pitchFamily="2" charset="-79"/>
                <a:cs typeface="SBL Hebrew" pitchFamily="2" charset="-79"/>
              </a:rPr>
              <a:t>עָשִׂ֙יתָ֙ אֶת־הַדָּבָ֣ר הַזֶּ֔ה </a:t>
            </a:r>
            <a:endParaRPr lang="he-IL" sz="2000" dirty="0" smtClean="0">
              <a:solidFill>
                <a:schemeClr val="accent1"/>
              </a:solidFill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en-US" sz="2000" dirty="0" smtClean="0">
                <a:solidFill>
                  <a:schemeClr val="accent1"/>
                </a:solidFill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>
                <a:solidFill>
                  <a:schemeClr val="accent1"/>
                </a:solidFill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 smtClean="0">
                <a:solidFill>
                  <a:schemeClr val="accent1"/>
                </a:solidFill>
                <a:latin typeface="SBL Hebrew" pitchFamily="2" charset="-79"/>
                <a:cs typeface="SBL Hebrew" pitchFamily="2" charset="-79"/>
              </a:rPr>
              <a:t>וְלֹ֥א </a:t>
            </a:r>
            <a:r>
              <a:rPr lang="he-IL" sz="2000" dirty="0">
                <a:solidFill>
                  <a:schemeClr val="accent1"/>
                </a:solidFill>
                <a:latin typeface="SBL Hebrew" pitchFamily="2" charset="-79"/>
                <a:cs typeface="SBL Hebrew" pitchFamily="2" charset="-79"/>
              </a:rPr>
              <a:t>חָשַׂ֖כְתָּ אֶת־בִּנְךָ֥ אֶת־יְחִידֶֽךָ׃ </a:t>
            </a:r>
            <a:endParaRPr lang="he-IL" sz="2000" dirty="0" smtClean="0">
              <a:solidFill>
                <a:schemeClr val="accent1"/>
              </a:solidFill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endParaRPr lang="he-IL" sz="2000" dirty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en-US" sz="2000" dirty="0" smtClean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	כִּֽי־</a:t>
            </a:r>
            <a:r>
              <a:rPr lang="he-IL" sz="2000" dirty="0" smtClean="0">
                <a:solidFill>
                  <a:srgbClr val="008000"/>
                </a:solidFill>
                <a:latin typeface="SBL Hebrew" pitchFamily="2" charset="-79"/>
                <a:cs typeface="SBL Hebrew" pitchFamily="2" charset="-79"/>
              </a:rPr>
              <a:t>בָרֵ֣ךְ </a:t>
            </a:r>
            <a:r>
              <a:rPr lang="he-IL" sz="2000" dirty="0">
                <a:solidFill>
                  <a:srgbClr val="008000"/>
                </a:solidFill>
                <a:latin typeface="SBL Hebrew" pitchFamily="2" charset="-79"/>
                <a:cs typeface="SBL Hebrew" pitchFamily="2" charset="-79"/>
              </a:rPr>
              <a:t>אֲבָרֶכְךָ֗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 </a:t>
            </a: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וְ</a:t>
            </a:r>
            <a:r>
              <a:rPr lang="he-IL" sz="2000" dirty="0" smtClean="0">
                <a:solidFill>
                  <a:srgbClr val="008000"/>
                </a:solidFill>
                <a:latin typeface="SBL Hebrew" pitchFamily="2" charset="-79"/>
                <a:cs typeface="SBL Hebrew" pitchFamily="2" charset="-79"/>
              </a:rPr>
              <a:t>הַרְבָּ֨ה </a:t>
            </a:r>
            <a:r>
              <a:rPr lang="he-IL" sz="2000" dirty="0">
                <a:solidFill>
                  <a:srgbClr val="008000"/>
                </a:solidFill>
                <a:latin typeface="SBL Hebrew" pitchFamily="2" charset="-79"/>
                <a:cs typeface="SBL Hebrew" pitchFamily="2" charset="-79"/>
              </a:rPr>
              <a:t>אַרְבֶּ֤ה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 אֶֽת־זַרְעֲךָ֙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>
                <a:latin typeface="SBL Hebrew" pitchFamily="2" charset="-79"/>
                <a:cs typeface="SBL Hebrew" pitchFamily="2" charset="-79"/>
              </a:rPr>
              <a:t>	</a:t>
            </a:r>
            <a:r>
              <a:rPr lang="en-US" sz="2000" dirty="0" smtClean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	כְּכוֹכְבֵ֣י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הַשָּׁמַ֔יִם </a:t>
            </a: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וְכַח֕וֹל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אֲשֶׁ֖ר עַל־שְׂפַ֣ת הַיָּ֑ם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>
                <a:latin typeface="SBL Hebrew" pitchFamily="2" charset="-79"/>
                <a:cs typeface="SBL Hebrew" pitchFamily="2" charset="-79"/>
              </a:rPr>
              <a:t>	</a:t>
            </a:r>
            <a:r>
              <a:rPr lang="en-US" sz="2000" dirty="0" smtClean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 smtClean="0">
                <a:solidFill>
                  <a:srgbClr val="FF0000"/>
                </a:solidFill>
                <a:latin typeface="SBL Hebrew" pitchFamily="2" charset="-79"/>
                <a:cs typeface="SBL Hebrew" pitchFamily="2" charset="-79"/>
              </a:rPr>
              <a:t>וְיִרַ֣שׁ</a:t>
            </a: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זַרְעֲךָ֔ אֵ֖ת שַׁ֥עַר אֹיְבָֽיו׃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endParaRPr lang="he-IL" sz="2000" dirty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en-US" sz="2000" dirty="0" smtClean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>
                <a:solidFill>
                  <a:srgbClr val="FF0000"/>
                </a:solidFill>
                <a:latin typeface="SBL Hebrew" pitchFamily="2" charset="-79"/>
                <a:cs typeface="SBL Hebrew" pitchFamily="2" charset="-79"/>
              </a:rPr>
              <a:t>וְהִתְבָּרֲכ֣וּ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 בְזַרְעֲךָ֔ כֹּ֖ל גּוֹיֵ֣י הָאָ֑רֶץ </a:t>
            </a:r>
            <a:r>
              <a:rPr lang="he-IL" sz="2000" dirty="0" smtClean="0">
                <a:solidFill>
                  <a:srgbClr val="0000FF"/>
                </a:solidFill>
                <a:latin typeface="SBL Hebrew" pitchFamily="2" charset="-79"/>
                <a:cs typeface="SBL Hebrew" pitchFamily="2" charset="-79"/>
              </a:rPr>
              <a:t>עֵ֕קֶב </a:t>
            </a:r>
            <a:r>
              <a:rPr lang="he-IL" sz="2000" dirty="0">
                <a:solidFill>
                  <a:srgbClr val="0000FF"/>
                </a:solidFill>
                <a:latin typeface="SBL Hebrew" pitchFamily="2" charset="-79"/>
                <a:cs typeface="SBL Hebrew" pitchFamily="2" charset="-79"/>
              </a:rPr>
              <a:t>אֲשֶׁ֥ר </a:t>
            </a:r>
            <a:r>
              <a:rPr lang="he-IL" sz="2000" dirty="0">
                <a:solidFill>
                  <a:schemeClr val="accent1"/>
                </a:solidFill>
                <a:latin typeface="SBL Hebrew" pitchFamily="2" charset="-79"/>
                <a:cs typeface="SBL Hebrew" pitchFamily="2" charset="-79"/>
              </a:rPr>
              <a:t>שָׁמַ֖עְתָּ בְּקֹלִֽי׃ </a:t>
            </a: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endParaRPr lang="he-IL" sz="2000" dirty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>
                <a:latin typeface="SBL Hebrew" pitchFamily="2" charset="-79"/>
                <a:cs typeface="SBL Hebrew" pitchFamily="2" charset="-79"/>
              </a:rPr>
              <a:t>וַיָּ֤שָׁב אַבְרָהָם֙ אֶל־נְעָרָ֔יו </a:t>
            </a: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>
                <a:latin typeface="SBL Hebrew" pitchFamily="2" charset="-79"/>
                <a:cs typeface="SBL Hebrew" pitchFamily="2" charset="-79"/>
              </a:rPr>
              <a:t>וַיָּקֻ֛מוּ וַיֵּלְכ֥וּ יַחְדָּ֖ו אֶל־בְּאֵ֣ר שָׁ֑בַע </a:t>
            </a: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>
                <a:latin typeface="SBL Hebrew" pitchFamily="2" charset="-79"/>
                <a:cs typeface="SBL Hebrew" pitchFamily="2" charset="-79"/>
              </a:rPr>
              <a:t>וַיֵּ֥שֶׁב אַבְרָהָ֖ם בִּבְאֵ֥ר שָֽׁבַע׃ </a:t>
            </a:r>
            <a:endParaRPr lang="en-US" sz="2000" dirty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endParaRPr lang="he-IL" sz="2000" dirty="0">
              <a:latin typeface="SBL Hebrew" pitchFamily="2" charset="-79"/>
              <a:cs typeface="SBL Hebrew" pitchFamily="2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-1"/>
            <a:ext cx="12682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Genesis 22:14-19</a:t>
            </a:r>
            <a:endParaRPr lang="en-US" sz="1200" dirty="0"/>
          </a:p>
        </p:txBody>
      </p:sp>
      <p:sp>
        <p:nvSpPr>
          <p:cNvPr id="6" name="Rectangle 5"/>
          <p:cNvSpPr/>
          <p:nvPr/>
        </p:nvSpPr>
        <p:spPr>
          <a:xfrm>
            <a:off x="76200" y="2735758"/>
            <a:ext cx="4267200" cy="209288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“As is often the case, the </a:t>
            </a:r>
            <a:r>
              <a:rPr lang="en-US" dirty="0" err="1"/>
              <a:t>weqatal</a:t>
            </a:r>
            <a:r>
              <a:rPr lang="en-US" dirty="0"/>
              <a:t> </a:t>
            </a:r>
            <a:r>
              <a:rPr lang="he-IL" sz="2000" dirty="0">
                <a:solidFill>
                  <a:srgbClr val="FF0000"/>
                </a:solidFill>
                <a:latin typeface="SBL Hebrew" panose="02000000000000000000" pitchFamily="2" charset="-79"/>
                <a:cs typeface="SBL Hebrew" panose="02000000000000000000" pitchFamily="2" charset="-79"/>
              </a:rPr>
              <a:t>וְהִתְבָּרֲכוּ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continues, in series-fashion, the mood of the form which precedes it, here the clause-initial </a:t>
            </a:r>
            <a:r>
              <a:rPr lang="en-US" dirty="0" err="1"/>
              <a:t>yiqtol’s</a:t>
            </a:r>
            <a:r>
              <a:rPr lang="en-US" dirty="0"/>
              <a:t> expression of possibility. The translation of </a:t>
            </a:r>
            <a:r>
              <a:rPr lang="he-IL" sz="2000" dirty="0">
                <a:solidFill>
                  <a:srgbClr val="FF0000"/>
                </a:solidFill>
                <a:latin typeface="SBL Hebrew" panose="02000000000000000000" pitchFamily="2" charset="-79"/>
                <a:cs typeface="SBL Hebrew" panose="02000000000000000000" pitchFamily="2" charset="-79"/>
              </a:rPr>
              <a:t>וְהִתְבָּרֲכוּ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would be something like </a:t>
            </a:r>
            <a:r>
              <a:rPr lang="en-US" i="1" dirty="0"/>
              <a:t>And so may be </a:t>
            </a:r>
            <a:r>
              <a:rPr lang="en-US" i="1" dirty="0" err="1"/>
              <a:t>blessers</a:t>
            </a:r>
            <a:r>
              <a:rPr lang="en-US" i="1" dirty="0"/>
              <a:t> of themselves</a:t>
            </a:r>
            <a:r>
              <a:rPr lang="en-US" i="1" dirty="0" smtClean="0"/>
              <a:t>.</a:t>
            </a:r>
            <a:r>
              <a:rPr lang="en-US" dirty="0" smtClean="0"/>
              <a:t>.” </a:t>
            </a:r>
            <a:r>
              <a:rPr lang="en-US" dirty="0" smtClean="0"/>
              <a:t>(</a:t>
            </a:r>
            <a:r>
              <a:rPr lang="en-US" dirty="0" err="1" smtClean="0"/>
              <a:t>Rocine</a:t>
            </a:r>
            <a:r>
              <a:rPr lang="en-US" dirty="0" smtClean="0"/>
              <a:t> </a:t>
            </a:r>
            <a:r>
              <a:rPr lang="en-US" dirty="0" smtClean="0"/>
              <a:t>294)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588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61939" y="1981200"/>
            <a:ext cx="28201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 smtClean="0"/>
              <a:t>Phrased Text</a:t>
            </a:r>
            <a:endParaRPr lang="en-CA" sz="4000" dirty="0"/>
          </a:p>
        </p:txBody>
      </p:sp>
    </p:spTree>
    <p:extLst>
      <p:ext uri="{BB962C8B-B14F-4D97-AF65-F5344CB8AC3E}">
        <p14:creationId xmlns:p14="http://schemas.microsoft.com/office/powerpoint/2010/main" val="25859520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800600" y="228600"/>
            <a:ext cx="4191000" cy="65532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defTabSz="457200" rtl="1">
              <a:buNone/>
              <a:tabLst>
                <a:tab pos="233363" algn="r"/>
                <a:tab pos="457200" algn="r"/>
                <a:tab pos="690563" algn="r"/>
                <a:tab pos="914400" algn="r"/>
                <a:tab pos="4114800" algn="r"/>
                <a:tab pos="8629650" algn="l"/>
              </a:tabLst>
            </a:pPr>
            <a:r>
              <a:rPr lang="he-IL" sz="2000" dirty="0">
                <a:latin typeface="SBL Hebrew" pitchFamily="2" charset="-79"/>
                <a:cs typeface="SBL Hebrew" pitchFamily="2" charset="-79"/>
              </a:rPr>
              <a:t>וַיְהִ֗י אַחַר֙ הַדְּבָרִ֣ים הָאֵ֔לֶּה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33363" algn="r"/>
                <a:tab pos="457200" algn="r"/>
                <a:tab pos="690563" algn="r"/>
                <a:tab pos="914400" algn="r"/>
                <a:tab pos="4114800" algn="r"/>
                <a:tab pos="8629650" algn="l"/>
              </a:tabLst>
            </a:pP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	וְהָ֣אֱלֹהִ֔ים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נִסָּ֖ה אֶת־אַבְרָהָ֑ם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33363" algn="r"/>
                <a:tab pos="457200" algn="r"/>
                <a:tab pos="690563" algn="r"/>
                <a:tab pos="914400" algn="r"/>
                <a:tab pos="4114800" algn="r"/>
                <a:tab pos="8629650" algn="l"/>
              </a:tabLst>
            </a:pP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וַיֹּ֣אמֶר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אֵלָ֔יו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33363" algn="r"/>
                <a:tab pos="457200" algn="r"/>
                <a:tab pos="690563" algn="r"/>
                <a:tab pos="914400" algn="r"/>
                <a:tab pos="4114800" algn="r"/>
                <a:tab pos="8629650" algn="l"/>
              </a:tabLst>
            </a:pP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אַבְרָהָ֖ם </a:t>
            </a:r>
          </a:p>
          <a:p>
            <a:pPr marL="0" indent="0" algn="r" defTabSz="457200" rtl="1">
              <a:buNone/>
              <a:tabLst>
                <a:tab pos="233363" algn="r"/>
                <a:tab pos="457200" algn="r"/>
                <a:tab pos="690563" algn="r"/>
                <a:tab pos="914400" algn="r"/>
                <a:tab pos="4114800" algn="r"/>
                <a:tab pos="8629650" algn="l"/>
              </a:tabLst>
            </a:pP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וַיֹּ֥אמֶר </a:t>
            </a:r>
          </a:p>
          <a:p>
            <a:pPr marL="0" indent="0" algn="r" defTabSz="457200" rtl="1">
              <a:buNone/>
              <a:tabLst>
                <a:tab pos="233363" algn="r"/>
                <a:tab pos="457200" algn="r"/>
                <a:tab pos="690563" algn="r"/>
                <a:tab pos="914400" algn="r"/>
                <a:tab pos="4114800" algn="r"/>
                <a:tab pos="8629650" algn="l"/>
              </a:tabLst>
            </a:pP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הִנֵּֽנִי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׃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33363" algn="r"/>
                <a:tab pos="457200" algn="r"/>
                <a:tab pos="690563" algn="r"/>
                <a:tab pos="914400" algn="r"/>
                <a:tab pos="4114800" algn="r"/>
                <a:tab pos="8629650" algn="l"/>
              </a:tabLst>
            </a:pPr>
            <a:endParaRPr lang="he-IL" sz="2000" dirty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33363" algn="r"/>
                <a:tab pos="457200" algn="r"/>
                <a:tab pos="690563" algn="r"/>
                <a:tab pos="914400" algn="r"/>
                <a:tab pos="4114800" algn="r"/>
                <a:tab pos="8629650" algn="l"/>
              </a:tabLst>
            </a:pPr>
            <a:r>
              <a:rPr lang="he-IL" sz="2000" dirty="0">
                <a:latin typeface="SBL Hebrew" pitchFamily="2" charset="-79"/>
                <a:cs typeface="SBL Hebrew" pitchFamily="2" charset="-79"/>
              </a:rPr>
              <a:t>וַיֹּ֡אמֶר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33363" algn="r"/>
                <a:tab pos="457200" algn="r"/>
                <a:tab pos="690563" algn="r"/>
                <a:tab pos="914400" algn="r"/>
                <a:tab pos="4114800" algn="r"/>
                <a:tab pos="8629650" algn="l"/>
              </a:tabLst>
            </a:pP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קַח־נָ֠א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אֶת־בִּנְךָ֨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33363" algn="r"/>
                <a:tab pos="457200" algn="r"/>
                <a:tab pos="690563" algn="r"/>
                <a:tab pos="1089025" algn="r"/>
                <a:tab pos="4114800" algn="r"/>
                <a:tab pos="8629650" algn="l"/>
              </a:tabLst>
            </a:pPr>
            <a:r>
              <a:rPr lang="he-IL" sz="2000" dirty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			אֶת־יְחִֽידְךָ֤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אֲשֶׁר־אָהַ֙בְתָּ֙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33363" algn="r"/>
                <a:tab pos="457200" algn="r"/>
                <a:tab pos="690563" algn="r"/>
                <a:tab pos="1089025" algn="r"/>
                <a:tab pos="4114800" algn="r"/>
                <a:tab pos="8629650" algn="l"/>
              </a:tabLst>
            </a:pP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			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אֶת־יִצְחָ֔ק </a:t>
            </a:r>
          </a:p>
          <a:p>
            <a:pPr marL="0" indent="0" algn="r" defTabSz="457200" rtl="1">
              <a:buNone/>
              <a:tabLst>
                <a:tab pos="233363" algn="r"/>
                <a:tab pos="457200" algn="r"/>
                <a:tab pos="690563" algn="r"/>
                <a:tab pos="914400" algn="r"/>
                <a:tab pos="4114800" algn="r"/>
                <a:tab pos="8629650" algn="l"/>
              </a:tabLst>
            </a:pP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וְלֶךְ־לְךָ֔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אֶל־אֶ֖רֶץ הַמֹּרִיָּ֑ה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33363" algn="r"/>
                <a:tab pos="457200" algn="r"/>
                <a:tab pos="690563" algn="r"/>
                <a:tab pos="914400" algn="r"/>
                <a:tab pos="4114800" algn="r"/>
                <a:tab pos="8629650" algn="l"/>
              </a:tabLst>
            </a:pP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וְהַעֲלֵ֤הוּ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שָׁם֙ לְעֹלָ֔ה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33363" algn="r"/>
                <a:tab pos="457200" algn="r"/>
                <a:tab pos="690563" algn="r"/>
                <a:tab pos="914400" algn="r"/>
                <a:tab pos="4114800" algn="r"/>
                <a:tab pos="8629650" algn="l"/>
              </a:tabLst>
            </a:pPr>
            <a:r>
              <a:rPr lang="he-IL" sz="2000" dirty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		עַ֚ל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אַחַ֣ד הֶֽהָרִ֔ים </a:t>
            </a: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אֲשֶׁ֖ר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אֹמַ֥ר אֵלֶֽיךָ׃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33363" algn="r"/>
                <a:tab pos="457200" algn="r"/>
                <a:tab pos="690563" algn="r"/>
                <a:tab pos="914400" algn="r"/>
                <a:tab pos="4114800" algn="r"/>
                <a:tab pos="8629650" algn="l"/>
              </a:tabLst>
            </a:pPr>
            <a:endParaRPr lang="he-IL" sz="2000" dirty="0">
              <a:latin typeface="SBL Hebrew" pitchFamily="2" charset="-79"/>
              <a:cs typeface="SBL Hebrew" pitchFamily="2" charset="-79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228600"/>
            <a:ext cx="4419600" cy="65532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defTabSz="457200" rtl="1">
              <a:buNone/>
              <a:tabLst>
                <a:tab pos="228600" algn="r"/>
                <a:tab pos="457200" algn="r"/>
                <a:tab pos="4114800" algn="r"/>
                <a:tab pos="8629650" algn="l"/>
              </a:tabLst>
            </a:pPr>
            <a:r>
              <a:rPr lang="he-IL" sz="2000" dirty="0">
                <a:latin typeface="SBL Hebrew" pitchFamily="2" charset="-79"/>
                <a:cs typeface="SBL Hebrew" pitchFamily="2" charset="-79"/>
              </a:rPr>
              <a:t>וַיַּשְׁכֵּ֨ם אַבְרָהָ֜ם בַּבֹּ֗קֶר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4114800" algn="r"/>
                <a:tab pos="8629650" algn="l"/>
              </a:tabLst>
            </a:pP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וַֽיַּחֲבֹשׁ֙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אֶת־חֲמֹר֔וֹ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4114800" algn="r"/>
                <a:tab pos="8629650" algn="l"/>
              </a:tabLst>
            </a:pP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וַיִּקַּ֞ח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אֶת־שְׁנֵ֤י נְעָרָיו֙ אִתּ֔וֹ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515938" algn="r"/>
                <a:tab pos="4114800" algn="r"/>
                <a:tab pos="8629650" algn="l"/>
              </a:tabLst>
            </a:pPr>
            <a:r>
              <a:rPr lang="he-IL" sz="2000" dirty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		וְאֵ֖ת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יִצְחָ֣ק בְּנ֑וֹ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4114800" algn="r"/>
                <a:tab pos="8629650" algn="l"/>
              </a:tabLst>
            </a:pP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וַיְבַקַּע֙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עֲצֵ֣י עֹלָ֔ה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4114800" algn="r"/>
                <a:tab pos="8629650" algn="l"/>
              </a:tabLst>
            </a:pP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וַיָּ֣קָם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וַיֵּ֔לֶךְ </a:t>
            </a: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אֶל־הַמָּק֖וֹם </a:t>
            </a: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4114800" algn="r"/>
                <a:tab pos="8629650" algn="l"/>
              </a:tabLst>
            </a:pPr>
            <a:r>
              <a:rPr lang="he-IL" sz="2000" dirty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אֲשֶׁר־אָֽמַר־ל֥וֹ הָאֱלֹהִֽים׃ </a:t>
            </a:r>
            <a:endParaRPr lang="en-US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4114800" algn="r"/>
                <a:tab pos="8629650" algn="l"/>
              </a:tabLst>
            </a:pPr>
            <a:endParaRPr lang="en-US" sz="2000" dirty="0">
              <a:latin typeface="SBL Hebrew" pitchFamily="2" charset="-79"/>
              <a:cs typeface="SBL Hebrew" pitchFamily="2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-1"/>
            <a:ext cx="1111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Genesis 22:1-3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555149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800600" y="228600"/>
            <a:ext cx="4191000" cy="65532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	בַּיּ֣וֹם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הַשְּׁלִישִׁ֗י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וַיִּשָּׂ֨א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אַבְרָהָ֧ם אֶת־עֵינָ֛יו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וַיַּ֥רְא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אֶת־הַמָּק֖וֹם מֵרָחֹֽק׃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endParaRPr lang="he-IL" sz="2000" dirty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>
                <a:latin typeface="SBL Hebrew" pitchFamily="2" charset="-79"/>
                <a:cs typeface="SBL Hebrew" pitchFamily="2" charset="-79"/>
              </a:rPr>
              <a:t>וַיֹּ֨אמֶר אַבְרָהָ֜ם אֶל־נְעָרָ֗יו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שְׁבוּ־לָכֶ֥ם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פֹּה֙ עִֽם־הַחֲמ֔וֹר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וַאֲנִ֣י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וְהַנַּ֔עַר נֵלְכָ֖ה עַד־כֹּ֑ה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וְנִֽשְׁתַּחֲוֶ֖ה </a:t>
            </a: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וְנָשׁ֥וּבָה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אֲלֵיכֶֽם׃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endParaRPr lang="he-IL" sz="2000" dirty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>
                <a:latin typeface="SBL Hebrew" pitchFamily="2" charset="-79"/>
                <a:cs typeface="SBL Hebrew" pitchFamily="2" charset="-79"/>
              </a:rPr>
              <a:t>וַיִּקַּ֨ח אַבְרָהָ֜ם אֶת־עֲצֵ֣י הָעֹלָ֗ה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וַיָּ֙שֶׂם֙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עַל־יִצְחָ֣ק בְּנ֔וֹ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וַיִּקַּ֣ח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בְּיָד֔וֹ אֶת־הָאֵ֖שׁ וְאֶת־הַֽמַּאֲכֶ֑לֶת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וַיֵּלְכ֥וּ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שְׁנֵיהֶ֖ם יַחְדָּֽו׃ 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228600"/>
            <a:ext cx="4648200" cy="65532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8629650" algn="l"/>
              </a:tabLst>
            </a:pPr>
            <a:r>
              <a:rPr lang="he-IL" sz="2000" dirty="0">
                <a:latin typeface="SBL Hebrew" pitchFamily="2" charset="-79"/>
                <a:cs typeface="SBL Hebrew" pitchFamily="2" charset="-79"/>
              </a:rPr>
              <a:t>וַיֹּ֨אמֶר יִצְחָ֜ק אֶל־אַבְרָהָ֤ם </a:t>
            </a: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אָבִיו֙ </a:t>
            </a: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8629650" algn="l"/>
              </a:tabLst>
            </a:pP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וַיֹּ֣אמֶר </a:t>
            </a: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8629650" algn="l"/>
              </a:tabLst>
            </a:pPr>
            <a:r>
              <a:rPr lang="he-IL" sz="2000" dirty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	אָבִ֔י </a:t>
            </a: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8629650" algn="l"/>
              </a:tabLst>
            </a:pP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וַיֹּ֖אמֶר </a:t>
            </a: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8629650" algn="l"/>
              </a:tabLst>
            </a:pP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הִנֶּ֣נִּֽי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בְנִ֑י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8629650" algn="l"/>
              </a:tabLst>
            </a:pP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וַיֹּ֗אמֶר </a:t>
            </a: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8629650" algn="l"/>
              </a:tabLst>
            </a:pP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הִנֵּ֤ה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הָאֵשׁ֙ וְהָ֣עֵצִ֔ים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8629650" algn="l"/>
              </a:tabLst>
            </a:pP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וְאַיֵּ֥ה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הַשֶּׂ֖ה לְעֹלָֽה׃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8629650" algn="l"/>
              </a:tabLst>
            </a:pPr>
            <a:endParaRPr lang="he-IL" sz="2000" dirty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8629650" algn="l"/>
              </a:tabLst>
            </a:pPr>
            <a:r>
              <a:rPr lang="he-IL" sz="2000" dirty="0">
                <a:latin typeface="SBL Hebrew" pitchFamily="2" charset="-79"/>
                <a:cs typeface="SBL Hebrew" pitchFamily="2" charset="-79"/>
              </a:rPr>
              <a:t>וַיֹּ֙אמֶר֙ אַבְרָהָ֔ם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8629650" algn="l"/>
              </a:tabLst>
            </a:pP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אֱלֹהִ֞ים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יִרְאֶה־לּ֥וֹ הַשֶּׂ֛ה לְעֹלָ֖ה בְּנִ֑י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8629650" algn="l"/>
              </a:tabLst>
            </a:pP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וַיֵּלְכ֥וּ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שְׁנֵיהֶ֖ם יַחְדָּֽו׃ </a:t>
            </a:r>
            <a:endParaRPr lang="en-US" sz="2000" dirty="0">
              <a:latin typeface="SBL Hebrew" pitchFamily="2" charset="-79"/>
              <a:cs typeface="SBL Hebrew" pitchFamily="2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-1"/>
            <a:ext cx="1111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Genesis 22:4-8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3816360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800600" y="228600"/>
            <a:ext cx="4191000" cy="65532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>
                <a:latin typeface="SBL Hebrew" pitchFamily="2" charset="-79"/>
                <a:cs typeface="SBL Hebrew" pitchFamily="2" charset="-79"/>
              </a:rPr>
              <a:t>וַיָּבֹ֗אוּ אֶֽל־הַמָּקוֹם֮ אֲשֶׁ֣ר אָֽמַר־ל֣וֹ הָאֱלֹהִים֒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וַיִּ֨בֶן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שָׁ֤ם אַבְרָהָם֙ אֶת־הַמִּזְבֵּ֔חַ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וַֽיַּעֲרֹ֖ךְ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אֶת־הָעֵצִ֑ים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וַֽיַּעֲקֹד֙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אֶת־יִצְחָ֣ק בְּנ֔וֹ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וַיָּ֤שֶׂם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אֹתוֹ֙ עַל־הַמִּזְבֵּ֔חַ מִמַּ֖עַל לָעֵצִֽים׃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endParaRPr lang="he-IL" sz="2000" dirty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>
                <a:latin typeface="SBL Hebrew" pitchFamily="2" charset="-79"/>
                <a:cs typeface="SBL Hebrew" pitchFamily="2" charset="-79"/>
              </a:rPr>
              <a:t>וַיִּשְׁלַ֤ח אַבְרָהָם֙ אֶת־יָד֔וֹ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וַיִּקַּ֖ח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אֶת־הַֽמַּאֲכֶ֑לֶת לִשְׁחֹ֖ט אֶת־בְּנֽוֹ׃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endParaRPr lang="he-IL" sz="2000" dirty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>
                <a:latin typeface="SBL Hebrew" pitchFamily="2" charset="-79"/>
                <a:cs typeface="SBL Hebrew" pitchFamily="2" charset="-79"/>
              </a:rPr>
              <a:t>וַיִּקְרָ֨א אֵלָ֜יו מַלְאַ֤ךְ יְהוָה֙ מִן־הַשָּׁמַ֔יִם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וַיֹּ֖אמֶר </a:t>
            </a: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>
                <a:latin typeface="SBL Hebrew" pitchFamily="2" charset="-79"/>
                <a:cs typeface="SBL Hebrew" pitchFamily="2" charset="-79"/>
              </a:rPr>
              <a:t>	</a:t>
            </a:r>
            <a:r>
              <a:rPr lang="en-US" sz="2000" dirty="0" smtClean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אַבְרָהָ֣ם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׀ אַבְרָהָ֑ם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וַיֹּ֖אמֶר </a:t>
            </a: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en-US" sz="2000" dirty="0" smtClean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הִנֵּֽנִי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׃ 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228600"/>
            <a:ext cx="4648200" cy="65532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>
                <a:latin typeface="SBL Hebrew" pitchFamily="2" charset="-79"/>
                <a:cs typeface="SBL Hebrew" pitchFamily="2" charset="-79"/>
              </a:rPr>
              <a:t>וַיֹּ֗אמֶר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en-US" sz="2000" dirty="0" smtClean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אַל־תִּשְׁלַ֤ח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יָֽדְךָ֙ אֶל־הַנַּ֔עַר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en-US" sz="2000" dirty="0" smtClean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וְאַל־תַּ֥עַשׂ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ל֖וֹ מְא֑וּמָּה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en-US" sz="2000" dirty="0" smtClean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כִּ֣י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׀ עַתָּ֣ה יָדַ֗עְתִּי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en-US" sz="2000" dirty="0" smtClean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כִּֽי־יְרֵ֤א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אֱלֹהִים֙ אַ֔תָּה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>
                <a:latin typeface="SBL Hebrew" pitchFamily="2" charset="-79"/>
                <a:cs typeface="SBL Hebrew" pitchFamily="2" charset="-79"/>
              </a:rPr>
              <a:t>	</a:t>
            </a:r>
            <a:r>
              <a:rPr lang="en-US" sz="2000" dirty="0" smtClean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וְלֹ֥א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חָשַׂ֛כְתָּ אֶת־בִּנְךָ֥ אֶת־יְחִידְךָ֖ מִמֶּֽנִּי׃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endParaRPr lang="he-IL" sz="2000" dirty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>
                <a:latin typeface="SBL Hebrew" pitchFamily="2" charset="-79"/>
                <a:cs typeface="SBL Hebrew" pitchFamily="2" charset="-79"/>
              </a:rPr>
              <a:t>וַיִּשָּׂ֨א אַבְרָהָ֜ם אֶת־עֵינָ֗יו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וַיַּרְא֙ </a:t>
            </a: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en-US" sz="2000" dirty="0" smtClean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וְהִנֵּה־אַ֔יִל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אַחַ֕ר נֶאֱחַ֥ז בַּסְּבַ֖ךְ בְּקַרְנָ֑יו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וַיֵּ֤לֶךְ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אַבְרָהָם֙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וַיִּקַּ֣ח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אֶת־הָאַ֔יִל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וַיַּעֲלֵ֥הוּ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לְעֹלָ֖ה תַּ֥חַת בְּנֽוֹ׃ </a:t>
            </a:r>
            <a:endParaRPr lang="en-US" sz="2000" dirty="0">
              <a:latin typeface="SBL Hebrew" pitchFamily="2" charset="-79"/>
              <a:cs typeface="SBL Hebrew" pitchFamily="2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-1"/>
            <a:ext cx="11897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Genesis 22:9-13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5157418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228600" y="228600"/>
            <a:ext cx="8763000" cy="65532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>
                <a:latin typeface="SBL Hebrew" pitchFamily="2" charset="-79"/>
                <a:cs typeface="SBL Hebrew" pitchFamily="2" charset="-79"/>
              </a:rPr>
              <a:t>וַיִּקְרָ֧א אַבְרָהָ֛ם שֵֽׁם־הַמָּק֥וֹם הַה֖וּא </a:t>
            </a: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יְהוָ֣ה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׀ יִרְאֶ֑ה </a:t>
            </a: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אֲשֶׁר֙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יֵאָמֵ֣ר הַיּ֔וֹם בְּהַ֥ר יְהוָ֖ה יֵרָאֶֽה׃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endParaRPr lang="he-IL" sz="2000" dirty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>
                <a:latin typeface="SBL Hebrew" pitchFamily="2" charset="-79"/>
                <a:cs typeface="SBL Hebrew" pitchFamily="2" charset="-79"/>
              </a:rPr>
              <a:t>וַיִּקְרָ֛א מַלְאַ֥ךְ יְהוָ֖ה אֶל־אַבְרָהָ֑ם שֵׁנִ֖ית מִן־הַשָּׁמָֽיִם׃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endParaRPr lang="he-IL" sz="2000" dirty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>
                <a:latin typeface="SBL Hebrew" pitchFamily="2" charset="-79"/>
                <a:cs typeface="SBL Hebrew" pitchFamily="2" charset="-79"/>
              </a:rPr>
              <a:t>וַיֹּ֕אמֶר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en-US" sz="2000" dirty="0" smtClean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בִּ֥י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נִשְׁבַּ֖עְתִּי נְאֻם־יְהוָ֑ה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en-US" sz="2000" dirty="0" smtClean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כִּ֗י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יַ֚עַן אֲשֶׁ֤ר עָשִׂ֙יתָ֙ אֶת־הַדָּבָ֣ר הַזֶּ֔ה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en-US" sz="2000" dirty="0" smtClean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וְלֹ֥א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חָשַׂ֖כְתָּ אֶת־בִּנְךָ֥ אֶת־יְחִידֶֽךָ׃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endParaRPr lang="he-IL" sz="2000" dirty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en-US" sz="2000" dirty="0" smtClean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	כִּֽי־בָרֵ֣ךְ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אֲבָרֶכְךָ֗ </a:t>
            </a: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וְהַרְבָּ֨ה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אַרְבֶּ֤ה אֶֽת־זַרְעֲךָ֙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>
                <a:latin typeface="SBL Hebrew" pitchFamily="2" charset="-79"/>
                <a:cs typeface="SBL Hebrew" pitchFamily="2" charset="-79"/>
              </a:rPr>
              <a:t>	</a:t>
            </a:r>
            <a:r>
              <a:rPr lang="en-US" sz="2000" dirty="0" smtClean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	כְּכוֹכְבֵ֣י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הַשָּׁמַ֔יִם </a:t>
            </a: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וְכַח֕וֹל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אֲשֶׁ֖ר עַל־שְׂפַ֣ת הַיָּ֑ם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>
                <a:latin typeface="SBL Hebrew" pitchFamily="2" charset="-79"/>
                <a:cs typeface="SBL Hebrew" pitchFamily="2" charset="-79"/>
              </a:rPr>
              <a:t>	</a:t>
            </a:r>
            <a:r>
              <a:rPr lang="en-US" sz="2000" dirty="0" smtClean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וְיִרַ֣שׁ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זַרְעֲךָ֔ אֵ֖ת שַׁ֥עַר אֹיְבָֽיו׃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endParaRPr lang="he-IL" sz="2000" dirty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en-US" sz="2000" dirty="0" smtClean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	וְהִתְבָּרֲכ֣וּ בְזַרְעֲךָ֔ כֹּ֖ל גּוֹיֵ֣י הָאָ֑רֶץ </a:t>
            </a: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עֵ֕קֶב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אֲשֶׁ֥ר שָׁמַ֖עְתָּ בְּקֹלִֽי׃ </a:t>
            </a: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endParaRPr lang="he-IL" sz="2000" dirty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>
                <a:latin typeface="SBL Hebrew" pitchFamily="2" charset="-79"/>
                <a:cs typeface="SBL Hebrew" pitchFamily="2" charset="-79"/>
              </a:rPr>
              <a:t>וַיָּ֤שָׁב אַבְרָהָם֙ אֶל־נְעָרָ֔יו </a:t>
            </a: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>
                <a:latin typeface="SBL Hebrew" pitchFamily="2" charset="-79"/>
                <a:cs typeface="SBL Hebrew" pitchFamily="2" charset="-79"/>
              </a:rPr>
              <a:t>וַיָּקֻ֛מוּ וַיֵּלְכ֥וּ יַחְדָּ֖ו אֶל־בְּאֵ֣ר שָׁ֑בַע </a:t>
            </a: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>
                <a:latin typeface="SBL Hebrew" pitchFamily="2" charset="-79"/>
                <a:cs typeface="SBL Hebrew" pitchFamily="2" charset="-79"/>
              </a:rPr>
              <a:t>וַיֵּ֥שֶׁב אַבְרָהָ֖ם בִּבְאֵ֥ר שָֽׁבַע׃ </a:t>
            </a:r>
            <a:endParaRPr lang="en-US" sz="2000" dirty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endParaRPr lang="he-IL" sz="2000" dirty="0">
              <a:latin typeface="SBL Hebrew" pitchFamily="2" charset="-79"/>
              <a:cs typeface="SBL Hebrew" pitchFamily="2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-1"/>
            <a:ext cx="12682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Genesis 22:14-19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90756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800600" y="228600"/>
            <a:ext cx="4191000" cy="65532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defTabSz="457200" rtl="1">
              <a:buNone/>
              <a:tabLst>
                <a:tab pos="233363" algn="r"/>
                <a:tab pos="457200" algn="r"/>
                <a:tab pos="690563" algn="r"/>
                <a:tab pos="914400" algn="r"/>
                <a:tab pos="4114800" algn="r"/>
                <a:tab pos="8629650" algn="l"/>
              </a:tabLst>
            </a:pPr>
            <a:r>
              <a:rPr lang="he-IL" sz="2000" dirty="0">
                <a:latin typeface="SBL Hebrew" pitchFamily="2" charset="-79"/>
                <a:cs typeface="SBL Hebrew" pitchFamily="2" charset="-79"/>
              </a:rPr>
              <a:t>וַיְהִ֗י אַחַר֙ הַדְּבָרִ֣ים הָאֵ֔לֶּה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33363" algn="r"/>
                <a:tab pos="457200" algn="r"/>
                <a:tab pos="690563" algn="r"/>
                <a:tab pos="914400" algn="r"/>
                <a:tab pos="4114800" algn="r"/>
                <a:tab pos="8629650" algn="l"/>
              </a:tabLst>
            </a:pP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	וְהָ֣אֱלֹהִ֔ים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נִסָּ֖ה אֶת־אַבְרָהָ֑ם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33363" algn="r"/>
                <a:tab pos="457200" algn="r"/>
                <a:tab pos="690563" algn="r"/>
                <a:tab pos="914400" algn="r"/>
                <a:tab pos="4114800" algn="r"/>
                <a:tab pos="8629650" algn="l"/>
              </a:tabLst>
            </a:pP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וַיֹּ֣אמֶר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אֵלָ֔יו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33363" algn="r"/>
                <a:tab pos="457200" algn="r"/>
                <a:tab pos="690563" algn="r"/>
                <a:tab pos="914400" algn="r"/>
                <a:tab pos="4114800" algn="r"/>
                <a:tab pos="8629650" algn="l"/>
              </a:tabLst>
            </a:pP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אַבְרָהָ֖ם </a:t>
            </a:r>
          </a:p>
          <a:p>
            <a:pPr marL="0" indent="0" algn="r" defTabSz="457200" rtl="1">
              <a:buNone/>
              <a:tabLst>
                <a:tab pos="233363" algn="r"/>
                <a:tab pos="457200" algn="r"/>
                <a:tab pos="690563" algn="r"/>
                <a:tab pos="914400" algn="r"/>
                <a:tab pos="4114800" algn="r"/>
                <a:tab pos="8629650" algn="l"/>
              </a:tabLst>
            </a:pP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וַיֹּ֥אמֶר </a:t>
            </a:r>
          </a:p>
          <a:p>
            <a:pPr marL="0" indent="0" algn="r" defTabSz="457200" rtl="1">
              <a:buNone/>
              <a:tabLst>
                <a:tab pos="233363" algn="r"/>
                <a:tab pos="457200" algn="r"/>
                <a:tab pos="690563" algn="r"/>
                <a:tab pos="914400" algn="r"/>
                <a:tab pos="4114800" algn="r"/>
                <a:tab pos="8629650" algn="l"/>
              </a:tabLst>
            </a:pP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הִנֵּֽנִי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׃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33363" algn="r"/>
                <a:tab pos="457200" algn="r"/>
                <a:tab pos="690563" algn="r"/>
                <a:tab pos="914400" algn="r"/>
                <a:tab pos="4114800" algn="r"/>
                <a:tab pos="8629650" algn="l"/>
              </a:tabLst>
            </a:pPr>
            <a:endParaRPr lang="he-IL" sz="2000" dirty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33363" algn="r"/>
                <a:tab pos="457200" algn="r"/>
                <a:tab pos="690563" algn="r"/>
                <a:tab pos="914400" algn="r"/>
                <a:tab pos="4114800" algn="r"/>
                <a:tab pos="8629650" algn="l"/>
              </a:tabLst>
            </a:pPr>
            <a:r>
              <a:rPr lang="he-IL" sz="2000" dirty="0">
                <a:latin typeface="SBL Hebrew" pitchFamily="2" charset="-79"/>
                <a:cs typeface="SBL Hebrew" pitchFamily="2" charset="-79"/>
              </a:rPr>
              <a:t>וַיֹּ֡אמֶר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33363" algn="r"/>
                <a:tab pos="457200" algn="r"/>
                <a:tab pos="690563" algn="r"/>
                <a:tab pos="914400" algn="r"/>
                <a:tab pos="4114800" algn="r"/>
                <a:tab pos="8629650" algn="l"/>
              </a:tabLst>
            </a:pP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קַח־נָ֠א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אֶת־בִּנְךָ֨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33363" algn="r"/>
                <a:tab pos="457200" algn="r"/>
                <a:tab pos="690563" algn="r"/>
                <a:tab pos="1089025" algn="r"/>
                <a:tab pos="4114800" algn="r"/>
                <a:tab pos="8629650" algn="l"/>
              </a:tabLst>
            </a:pPr>
            <a:r>
              <a:rPr lang="he-IL" sz="2000" dirty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			אֶת־יְחִֽידְךָ֤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אֲשֶׁר־</a:t>
            </a:r>
            <a:r>
              <a:rPr lang="he-IL" sz="2000" dirty="0">
                <a:solidFill>
                  <a:srgbClr val="0000FF"/>
                </a:solidFill>
                <a:latin typeface="SBL Hebrew" pitchFamily="2" charset="-79"/>
                <a:cs typeface="SBL Hebrew" pitchFamily="2" charset="-79"/>
              </a:rPr>
              <a:t>אָהַ֙בְתָּ֙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33363" algn="r"/>
                <a:tab pos="457200" algn="r"/>
                <a:tab pos="690563" algn="r"/>
                <a:tab pos="1089025" algn="r"/>
                <a:tab pos="4114800" algn="r"/>
                <a:tab pos="8629650" algn="l"/>
              </a:tabLst>
            </a:pP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			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אֶת־יִצְחָ֔ק </a:t>
            </a:r>
          </a:p>
          <a:p>
            <a:pPr marL="0" indent="0" algn="r" defTabSz="457200" rtl="1">
              <a:buNone/>
              <a:tabLst>
                <a:tab pos="233363" algn="r"/>
                <a:tab pos="457200" algn="r"/>
                <a:tab pos="690563" algn="r"/>
                <a:tab pos="914400" algn="r"/>
                <a:tab pos="4114800" algn="r"/>
                <a:tab pos="8629650" algn="l"/>
              </a:tabLst>
            </a:pP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וְלֶךְ־לְךָ֔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אֶל־אֶ֖רֶץ הַמֹּרִיָּ֑ה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33363" algn="r"/>
                <a:tab pos="457200" algn="r"/>
                <a:tab pos="690563" algn="r"/>
                <a:tab pos="914400" algn="r"/>
                <a:tab pos="4114800" algn="r"/>
                <a:tab pos="8629650" algn="l"/>
              </a:tabLst>
            </a:pP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וְהַעֲלֵ֤הוּ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שָׁם֙ לְעֹלָ֔ה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33363" algn="r"/>
                <a:tab pos="457200" algn="r"/>
                <a:tab pos="690563" algn="r"/>
                <a:tab pos="914400" algn="r"/>
                <a:tab pos="4114800" algn="r"/>
                <a:tab pos="8629650" algn="l"/>
              </a:tabLst>
            </a:pPr>
            <a:r>
              <a:rPr lang="he-IL" sz="2000" dirty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		עַ֚ל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אַחַ֣ד הֶֽהָרִ֔ים </a:t>
            </a: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אֲשֶׁ֖ר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אֹמַ֥ר אֵלֶֽיךָ׃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33363" algn="r"/>
                <a:tab pos="457200" algn="r"/>
                <a:tab pos="690563" algn="r"/>
                <a:tab pos="914400" algn="r"/>
                <a:tab pos="4114800" algn="r"/>
                <a:tab pos="8629650" algn="l"/>
              </a:tabLst>
            </a:pPr>
            <a:endParaRPr lang="he-IL" sz="2000" dirty="0">
              <a:latin typeface="SBL Hebrew" pitchFamily="2" charset="-79"/>
              <a:cs typeface="SBL Hebrew" pitchFamily="2" charset="-79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228600"/>
            <a:ext cx="4419600" cy="65532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defTabSz="457200" rtl="1">
              <a:buNone/>
              <a:tabLst>
                <a:tab pos="228600" algn="r"/>
                <a:tab pos="457200" algn="r"/>
                <a:tab pos="4114800" algn="r"/>
                <a:tab pos="8629650" algn="l"/>
              </a:tabLst>
            </a:pPr>
            <a:r>
              <a:rPr lang="he-IL" sz="2000" dirty="0">
                <a:latin typeface="SBL Hebrew" pitchFamily="2" charset="-79"/>
                <a:cs typeface="SBL Hebrew" pitchFamily="2" charset="-79"/>
              </a:rPr>
              <a:t>וַיַּשְׁכֵּ֨ם אַבְרָהָ֜ם בַּבֹּ֗קֶר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4114800" algn="r"/>
                <a:tab pos="8629650" algn="l"/>
              </a:tabLst>
            </a:pP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וַֽיַּחֲבֹשׁ֙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אֶת־חֲמֹר֔וֹ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4114800" algn="r"/>
                <a:tab pos="8629650" algn="l"/>
              </a:tabLst>
            </a:pP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וַיִּקַּ֞ח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אֶת־שְׁנֵ֤י נְעָרָיו֙ אִתּ֔וֹ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515938" algn="r"/>
                <a:tab pos="4114800" algn="r"/>
                <a:tab pos="8629650" algn="l"/>
              </a:tabLst>
            </a:pPr>
            <a:r>
              <a:rPr lang="he-IL" sz="2000" dirty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		וְאֵ֖ת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יִצְחָ֣ק בְּנ֑וֹ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4114800" algn="r"/>
                <a:tab pos="8629650" algn="l"/>
              </a:tabLst>
            </a:pP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וַיְבַקַּע֙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עֲצֵ֣י עֹלָ֔ה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4114800" algn="r"/>
                <a:tab pos="8629650" algn="l"/>
              </a:tabLst>
            </a:pP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וַיָּ֣קָם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וַיֵּ֔לֶךְ </a:t>
            </a: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אֶל־הַמָּק֖וֹם </a:t>
            </a: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4114800" algn="r"/>
                <a:tab pos="8629650" algn="l"/>
              </a:tabLst>
            </a:pPr>
            <a:r>
              <a:rPr lang="he-IL" sz="2000" dirty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אֲשֶׁר־אָֽמַר־ל֥וֹ הָאֱלֹהִֽים׃ </a:t>
            </a:r>
            <a:endParaRPr lang="en-US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4114800" algn="r"/>
                <a:tab pos="8629650" algn="l"/>
              </a:tabLst>
            </a:pPr>
            <a:endParaRPr lang="en-US" sz="2000" dirty="0">
              <a:latin typeface="SBL Hebrew" pitchFamily="2" charset="-79"/>
              <a:cs typeface="SBL Hebrew" pitchFamily="2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-1"/>
            <a:ext cx="1111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Genesis 22:1-3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152400" y="4590871"/>
            <a:ext cx="556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Qatal</a:t>
            </a:r>
            <a:r>
              <a:rPr lang="en-US" dirty="0" smtClean="0"/>
              <a:t> in dependent clause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Relative past background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“</a:t>
            </a:r>
            <a:r>
              <a:rPr lang="en-US" dirty="0" smtClean="0">
                <a:solidFill>
                  <a:srgbClr val="0000FF"/>
                </a:solidFill>
              </a:rPr>
              <a:t>which you love</a:t>
            </a:r>
            <a:r>
              <a:rPr lang="en-US" dirty="0" smtClean="0"/>
              <a:t>”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not</a:t>
            </a:r>
            <a:r>
              <a:rPr lang="en-US" dirty="0" smtClean="0"/>
              <a:t> “which you had loved” or “which you have loved”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81000" y="5867400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(Note that roots </a:t>
            </a:r>
            <a:r>
              <a:rPr lang="en-US" dirty="0"/>
              <a:t>like</a:t>
            </a:r>
            <a:r>
              <a:rPr lang="he-IL" dirty="0">
                <a:latin typeface="SBL Hebrew" panose="02000000000000000000" pitchFamily="2" charset="-79"/>
                <a:cs typeface="SBL Hebrew" panose="02000000000000000000" pitchFamily="2" charset="-79"/>
              </a:rPr>
              <a:t>אהב</a:t>
            </a:r>
            <a:r>
              <a:rPr lang="he-IL" dirty="0"/>
              <a:t> </a:t>
            </a:r>
            <a:r>
              <a:rPr lang="en-US" dirty="0"/>
              <a:t> that refer to </a:t>
            </a:r>
            <a:r>
              <a:rPr lang="en-US" dirty="0">
                <a:solidFill>
                  <a:srgbClr val="0000FF"/>
                </a:solidFill>
              </a:rPr>
              <a:t>emotional and mental </a:t>
            </a:r>
            <a:r>
              <a:rPr lang="en-US" dirty="0"/>
              <a:t>activity usually require </a:t>
            </a:r>
            <a:r>
              <a:rPr lang="en-US" dirty="0">
                <a:solidFill>
                  <a:srgbClr val="0000FF"/>
                </a:solidFill>
              </a:rPr>
              <a:t>present tense translations</a:t>
            </a:r>
            <a:r>
              <a:rPr lang="en-US" dirty="0" smtClean="0"/>
              <a:t>.)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52400" y="3392269"/>
            <a:ext cx="289560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/>
              <a:t>What is the syntax, function and translation of this </a:t>
            </a:r>
            <a:r>
              <a:rPr lang="en-US" dirty="0" err="1" smtClean="0">
                <a:solidFill>
                  <a:srgbClr val="0000FF"/>
                </a:solidFill>
              </a:rPr>
              <a:t>qatal</a:t>
            </a:r>
            <a:r>
              <a:rPr lang="en-US" dirty="0" smtClean="0"/>
              <a:t>?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10" idx="3"/>
          </p:cNvCxnSpPr>
          <p:nvPr/>
        </p:nvCxnSpPr>
        <p:spPr>
          <a:xfrm>
            <a:off x="3048000" y="3715435"/>
            <a:ext cx="25908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 rot="19800000">
            <a:off x="-65316" y="372283"/>
            <a:ext cx="272023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From previous </a:t>
            </a:r>
          </a:p>
          <a:p>
            <a:pPr algn="ctr"/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presentation</a:t>
            </a:r>
            <a:endParaRPr lang="en-CA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29146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800600" y="228600"/>
            <a:ext cx="4191000" cy="65532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>
                <a:latin typeface="SBL Hebrew" pitchFamily="2" charset="-79"/>
                <a:cs typeface="SBL Hebrew" pitchFamily="2" charset="-79"/>
              </a:rPr>
              <a:t>וַיָּבֹ֗אוּ אֶֽל־הַמָּקוֹם֮ אֲשֶׁ֣ר אָֽמַר־ל֣וֹ הָאֱלֹהִים֒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וַיִּ֨בֶן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שָׁ֤ם אַבְרָהָם֙ אֶת־הַמִּזְבֵּ֔חַ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וַֽיַּעֲרֹ֖ךְ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אֶת־הָעֵצִ֑ים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וַֽיַּעֲקֹד֙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אֶת־יִצְחָ֣ק בְּנ֔וֹ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וַיָּ֤שֶׂם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אֹתוֹ֙ עַל־הַמִּזְבֵּ֔חַ מִמַּ֖עַל לָעֵצִֽים׃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endParaRPr lang="he-IL" sz="2000" dirty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>
                <a:latin typeface="SBL Hebrew" pitchFamily="2" charset="-79"/>
                <a:cs typeface="SBL Hebrew" pitchFamily="2" charset="-79"/>
              </a:rPr>
              <a:t>וַיִּשְׁלַ֤ח אַבְרָהָם֙ אֶת־יָד֔וֹ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וַיִּקַּ֖ח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אֶת־הַֽמַּאֲכֶ֑לֶת לִשְׁחֹ֖ט אֶת־בְּנֽוֹ׃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endParaRPr lang="he-IL" sz="2000" dirty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>
                <a:latin typeface="SBL Hebrew" pitchFamily="2" charset="-79"/>
                <a:cs typeface="SBL Hebrew" pitchFamily="2" charset="-79"/>
              </a:rPr>
              <a:t>וַיִּקְרָ֨א אֵלָ֜יו מַלְאַ֤ךְ יְהוָה֙ מִן־הַשָּׁמַ֔יִם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וַיֹּ֖אמֶר </a:t>
            </a: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>
                <a:latin typeface="SBL Hebrew" pitchFamily="2" charset="-79"/>
                <a:cs typeface="SBL Hebrew" pitchFamily="2" charset="-79"/>
              </a:rPr>
              <a:t>	</a:t>
            </a:r>
            <a:r>
              <a:rPr lang="en-US" sz="2000" dirty="0" smtClean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אַבְרָהָ֣ם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׀ אַבְרָהָ֑ם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וַיֹּ֖אמֶר </a:t>
            </a: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en-US" sz="2000" dirty="0" smtClean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הִנֵּֽנִי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׃ 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228600"/>
            <a:ext cx="4648200" cy="65532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>
                <a:latin typeface="SBL Hebrew" pitchFamily="2" charset="-79"/>
                <a:cs typeface="SBL Hebrew" pitchFamily="2" charset="-79"/>
              </a:rPr>
              <a:t>וַיֹּ֗אמֶר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en-US" sz="2000" dirty="0" smtClean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אַל־תִּשְׁלַ֤ח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יָֽדְךָ֙ אֶל־הַנַּ֔עַר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en-US" sz="2000" dirty="0" smtClean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וְאַל־תַּ֥עַשׂ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ל֖וֹ מְא֑וּמָּה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en-US" sz="2000" dirty="0" smtClean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כִּ֣י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׀ עַתָּ֣ה </a:t>
            </a:r>
            <a:r>
              <a:rPr lang="he-IL" sz="2000" dirty="0">
                <a:solidFill>
                  <a:srgbClr val="FF0000"/>
                </a:solidFill>
                <a:latin typeface="SBL Hebrew" pitchFamily="2" charset="-79"/>
                <a:cs typeface="SBL Hebrew" pitchFamily="2" charset="-79"/>
              </a:rPr>
              <a:t>יָדַ֗עְתִּי </a:t>
            </a:r>
            <a:endParaRPr lang="he-IL" sz="2000" dirty="0" smtClean="0">
              <a:solidFill>
                <a:srgbClr val="FF0000"/>
              </a:solidFill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en-US" sz="2000" dirty="0" smtClean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כִּֽי־יְרֵ֤א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אֱלֹהִים֙ אַ֔תָּה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>
                <a:latin typeface="SBL Hebrew" pitchFamily="2" charset="-79"/>
                <a:cs typeface="SBL Hebrew" pitchFamily="2" charset="-79"/>
              </a:rPr>
              <a:t>	</a:t>
            </a:r>
            <a:r>
              <a:rPr lang="en-US" sz="2000" dirty="0" smtClean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וְלֹ֥א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חָשַׂ֛כְתָּ אֶת־בִּנְךָ֥ אֶת־יְחִידְךָ֖ מִמֶּֽנִּי׃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endParaRPr lang="he-IL" sz="2000" dirty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>
                <a:latin typeface="SBL Hebrew" pitchFamily="2" charset="-79"/>
                <a:cs typeface="SBL Hebrew" pitchFamily="2" charset="-79"/>
              </a:rPr>
              <a:t>וַיִּשָּׂ֨א אַבְרָהָ֜ם אֶת־עֵינָ֗יו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וַיַּרְא֙ </a:t>
            </a: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en-US" sz="2000" dirty="0" smtClean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וְהִנֵּה־אַ֔יִל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אַחַ֕ר נֶאֱחַ֥ז בַּסְּבַ֖ךְ בְּקַרְנָ֑יו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וַיֵּ֤לֶךְ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אַבְרָהָם֙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וַיִּקַּ֣ח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אֶת־הָאַ֔יִל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וַיַּעֲלֵ֥הוּ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לְעֹלָ֖ה תַּ֥חַת בְּנֽוֹ׃ </a:t>
            </a:r>
            <a:endParaRPr lang="en-US" sz="2000" dirty="0">
              <a:latin typeface="SBL Hebrew" pitchFamily="2" charset="-79"/>
              <a:cs typeface="SBL Hebrew" pitchFamily="2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-1"/>
            <a:ext cx="11897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Genesis 22:9-13</a:t>
            </a:r>
            <a:endParaRPr lang="en-US" sz="1200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057399" y="1513181"/>
            <a:ext cx="53340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03898" y="990600"/>
            <a:ext cx="2029702" cy="64633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What construction/ function is this?</a:t>
            </a:r>
          </a:p>
        </p:txBody>
      </p:sp>
    </p:spTree>
    <p:extLst>
      <p:ext uri="{BB962C8B-B14F-4D97-AF65-F5344CB8AC3E}">
        <p14:creationId xmlns:p14="http://schemas.microsoft.com/office/powerpoint/2010/main" val="1243796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800600" y="228600"/>
            <a:ext cx="4191000" cy="65532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>
                <a:latin typeface="SBL Hebrew" pitchFamily="2" charset="-79"/>
                <a:cs typeface="SBL Hebrew" pitchFamily="2" charset="-79"/>
              </a:rPr>
              <a:t>וַיָּבֹ֗אוּ אֶֽל־הַמָּקוֹם֮ אֲשֶׁ֣ר אָֽמַר־ל֣וֹ הָאֱלֹהִים֒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וַיִּ֨בֶן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שָׁ֤ם אַבְרָהָם֙ אֶת־הַמִּזְבֵּ֔חַ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וַֽיַּעֲרֹ֖ךְ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אֶת־הָעֵצִ֑ים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וַֽיַּעֲקֹד֙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אֶת־יִצְחָ֣ק בְּנ֔וֹ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וַיָּ֤שֶׂם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אֹתוֹ֙ עַל־הַמִּזְבֵּ֔חַ מִמַּ֖עַל לָעֵצִֽים׃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endParaRPr lang="he-IL" sz="2000" dirty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>
                <a:latin typeface="SBL Hebrew" pitchFamily="2" charset="-79"/>
                <a:cs typeface="SBL Hebrew" pitchFamily="2" charset="-79"/>
              </a:rPr>
              <a:t>וַיִּשְׁלַ֤ח אַבְרָהָם֙ אֶת־יָד֔וֹ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וַיִּקַּ֖ח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אֶת־הַֽמַּאֲכֶ֑לֶת לִשְׁחֹ֖ט אֶת־בְּנֽוֹ׃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endParaRPr lang="he-IL" sz="2000" dirty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>
                <a:latin typeface="SBL Hebrew" pitchFamily="2" charset="-79"/>
                <a:cs typeface="SBL Hebrew" pitchFamily="2" charset="-79"/>
              </a:rPr>
              <a:t>וַיִּקְרָ֨א אֵלָ֜יו מַלְאַ֤ךְ יְהוָה֙ מִן־הַשָּׁמַ֔יִם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וַיֹּ֖אמֶר </a:t>
            </a: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>
                <a:latin typeface="SBL Hebrew" pitchFamily="2" charset="-79"/>
                <a:cs typeface="SBL Hebrew" pitchFamily="2" charset="-79"/>
              </a:rPr>
              <a:t>	</a:t>
            </a:r>
            <a:r>
              <a:rPr lang="en-US" sz="2000" dirty="0" smtClean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אַבְרָהָ֣ם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׀ אַבְרָהָ֑ם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וַיֹּ֖אמֶר </a:t>
            </a: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en-US" sz="2000" dirty="0" smtClean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הִנֵּֽנִי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׃ 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228600"/>
            <a:ext cx="4648200" cy="65532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>
                <a:latin typeface="SBL Hebrew" pitchFamily="2" charset="-79"/>
                <a:cs typeface="SBL Hebrew" pitchFamily="2" charset="-79"/>
              </a:rPr>
              <a:t>וַיֹּ֗אמֶר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en-US" sz="2000" dirty="0" smtClean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אַל־תִּשְׁלַ֤ח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יָֽדְךָ֙ אֶל־הַנַּ֔עַר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en-US" sz="2000" dirty="0" smtClean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וְאַל־תַּ֥עַשׂ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ל֖וֹ מְא֑וּמָּה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en-US" sz="2000" dirty="0" smtClean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כִּ֣י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׀ עַתָּ֣ה </a:t>
            </a:r>
            <a:r>
              <a:rPr lang="he-IL" sz="2000" dirty="0">
                <a:solidFill>
                  <a:srgbClr val="FF0000"/>
                </a:solidFill>
                <a:latin typeface="SBL Hebrew" pitchFamily="2" charset="-79"/>
                <a:cs typeface="SBL Hebrew" pitchFamily="2" charset="-79"/>
              </a:rPr>
              <a:t>יָדַ֗עְתִּי </a:t>
            </a:r>
            <a:endParaRPr lang="he-IL" sz="2000" dirty="0" smtClean="0">
              <a:solidFill>
                <a:srgbClr val="FF0000"/>
              </a:solidFill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en-US" sz="2000" dirty="0" smtClean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כִּֽי־יְרֵ֤א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אֱלֹהִים֙ אַ֔תָּה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>
                <a:latin typeface="SBL Hebrew" pitchFamily="2" charset="-79"/>
                <a:cs typeface="SBL Hebrew" pitchFamily="2" charset="-79"/>
              </a:rPr>
              <a:t>	</a:t>
            </a:r>
            <a:r>
              <a:rPr lang="en-US" sz="2000" dirty="0" smtClean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וְלֹ֥א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חָשַׂ֛כְתָּ אֶת־בִּנְךָ֥ אֶת־יְחִידְךָ֖ מִמֶּֽנִּי׃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endParaRPr lang="he-IL" sz="2000" dirty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>
                <a:latin typeface="SBL Hebrew" pitchFamily="2" charset="-79"/>
                <a:cs typeface="SBL Hebrew" pitchFamily="2" charset="-79"/>
              </a:rPr>
              <a:t>וַיִּשָּׂ֨א אַבְרָהָ֜ם אֶת־עֵינָ֗יו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וַיַּרְא֙ </a:t>
            </a: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en-US" sz="2000" dirty="0" smtClean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וְהִנֵּה־אַ֔יִל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אַחַ֕ר נֶאֱחַ֥ז בַּסְּבַ֖ךְ בְּקַרְנָ֑יו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וַיֵּ֤לֶךְ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אַבְרָהָם֙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וַיִּקַּ֣ח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אֶת־הָאַ֔יִל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וַיַּעֲלֵ֥הוּ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לְעֹלָ֖ה תַּ֥חַת בְּנֽוֹ׃ </a:t>
            </a:r>
            <a:endParaRPr lang="en-US" sz="2000" dirty="0">
              <a:latin typeface="SBL Hebrew" pitchFamily="2" charset="-79"/>
              <a:cs typeface="SBL Hebrew" pitchFamily="2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-1"/>
            <a:ext cx="11897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Genesis 22:9-13</a:t>
            </a:r>
            <a:endParaRPr lang="en-US" sz="1200" dirty="0"/>
          </a:p>
        </p:txBody>
      </p:sp>
      <p:sp>
        <p:nvSpPr>
          <p:cNvPr id="6" name="Rectangle 5"/>
          <p:cNvSpPr/>
          <p:nvPr/>
        </p:nvSpPr>
        <p:spPr>
          <a:xfrm>
            <a:off x="118489" y="5421868"/>
            <a:ext cx="5977512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 err="1" smtClean="0"/>
              <a:t>Qatal</a:t>
            </a:r>
            <a:r>
              <a:rPr lang="en-US" dirty="0" smtClean="0"/>
              <a:t> in dep. clause (following </a:t>
            </a:r>
            <a:r>
              <a:rPr lang="he-IL" dirty="0" smtClean="0">
                <a:latin typeface="SBL Hebrew" panose="02000000000000000000" pitchFamily="2" charset="-79"/>
                <a:cs typeface="SBL Hebrew" panose="02000000000000000000" pitchFamily="2" charset="-79"/>
              </a:rPr>
              <a:t>כִּי</a:t>
            </a:r>
            <a:r>
              <a:rPr lang="en-US" dirty="0" smtClean="0"/>
              <a:t>)  / Relative past background 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057399" y="1513181"/>
            <a:ext cx="53340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04800" y="1636931"/>
            <a:ext cx="0" cy="3784937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18488" y="6019800"/>
            <a:ext cx="5977513" cy="64633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In Hortatory Discourse, background </a:t>
            </a:r>
            <a:r>
              <a:rPr lang="en-US" b="1" dirty="0"/>
              <a:t>often gives the reasons </a:t>
            </a:r>
            <a:r>
              <a:rPr lang="en-US" dirty="0"/>
              <a:t>behind the commands and exhortations.</a:t>
            </a:r>
            <a:endParaRPr lang="en-US" dirty="0" smtClean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04800" y="5791200"/>
            <a:ext cx="0" cy="22860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03898" y="990600"/>
            <a:ext cx="2029702" cy="64633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What construction/ function is this?</a:t>
            </a:r>
          </a:p>
        </p:txBody>
      </p:sp>
    </p:spTree>
    <p:extLst>
      <p:ext uri="{BB962C8B-B14F-4D97-AF65-F5344CB8AC3E}">
        <p14:creationId xmlns:p14="http://schemas.microsoft.com/office/powerpoint/2010/main" val="28382714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800600" y="228600"/>
            <a:ext cx="4191000" cy="65532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>
                <a:latin typeface="SBL Hebrew" pitchFamily="2" charset="-79"/>
                <a:cs typeface="SBL Hebrew" pitchFamily="2" charset="-79"/>
              </a:rPr>
              <a:t>וַיָּבֹ֗אוּ אֶֽל־הַמָּקוֹם֮ אֲשֶׁ֣ר אָֽמַר־ל֣וֹ הָאֱלֹהִים֒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וַיִּ֨בֶן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שָׁ֤ם אַבְרָהָם֙ אֶת־הַמִּזְבֵּ֔חַ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וַֽיַּעֲרֹ֖ךְ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אֶת־הָעֵצִ֑ים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וַֽיַּעֲקֹד֙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אֶת־יִצְחָ֣ק בְּנ֔וֹ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וַיָּ֤שֶׂם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אֹתוֹ֙ עַל־הַמִּזְבֵּ֔חַ מִמַּ֖עַל לָעֵצִֽים׃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endParaRPr lang="he-IL" sz="2000" dirty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>
                <a:latin typeface="SBL Hebrew" pitchFamily="2" charset="-79"/>
                <a:cs typeface="SBL Hebrew" pitchFamily="2" charset="-79"/>
              </a:rPr>
              <a:t>וַיִּשְׁלַ֤ח אַבְרָהָם֙ אֶת־יָד֔וֹ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וַיִּקַּ֖ח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אֶת־הַֽמַּאֲכֶ֑לֶת לִשְׁחֹ֖ט אֶת־בְּנֽוֹ׃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endParaRPr lang="he-IL" sz="2000" dirty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>
                <a:latin typeface="SBL Hebrew" pitchFamily="2" charset="-79"/>
                <a:cs typeface="SBL Hebrew" pitchFamily="2" charset="-79"/>
              </a:rPr>
              <a:t>וַיִּקְרָ֨א אֵלָ֜יו מַלְאַ֤ךְ יְהוָה֙ מִן־הַשָּׁמַ֔יִם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וַיֹּ֖אמֶר </a:t>
            </a: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>
                <a:latin typeface="SBL Hebrew" pitchFamily="2" charset="-79"/>
                <a:cs typeface="SBL Hebrew" pitchFamily="2" charset="-79"/>
              </a:rPr>
              <a:t>	</a:t>
            </a:r>
            <a:r>
              <a:rPr lang="en-US" sz="2000" dirty="0" smtClean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אַבְרָהָ֣ם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׀ אַבְרָהָ֑ם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וַיֹּ֖אמֶר </a:t>
            </a: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en-US" sz="2000" dirty="0" smtClean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הִנֵּֽנִי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׃ 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228600"/>
            <a:ext cx="4648200" cy="65532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>
                <a:latin typeface="SBL Hebrew" pitchFamily="2" charset="-79"/>
                <a:cs typeface="SBL Hebrew" pitchFamily="2" charset="-79"/>
              </a:rPr>
              <a:t>וַיֹּ֗אמֶר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en-US" sz="2000" dirty="0" smtClean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אַל־תִּשְׁלַ֤ח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יָֽדְךָ֙ אֶל־הַנַּ֔עַר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en-US" sz="2000" dirty="0" smtClean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וְאַל־תַּ֥עַשׂ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ל֖וֹ מְא֑וּמָּה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en-US" sz="2000" dirty="0" smtClean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כִּ֣י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׀ עַתָּ֣ה </a:t>
            </a:r>
            <a:r>
              <a:rPr lang="he-IL" sz="2000" dirty="0">
                <a:solidFill>
                  <a:srgbClr val="FF0000"/>
                </a:solidFill>
                <a:latin typeface="SBL Hebrew" pitchFamily="2" charset="-79"/>
                <a:cs typeface="SBL Hebrew" pitchFamily="2" charset="-79"/>
              </a:rPr>
              <a:t>יָדַ֗עְתִּי </a:t>
            </a:r>
            <a:endParaRPr lang="he-IL" sz="2000" dirty="0" smtClean="0">
              <a:solidFill>
                <a:srgbClr val="FF0000"/>
              </a:solidFill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en-US" sz="2000" dirty="0" smtClean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כִּֽי־יְרֵ֤א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אֱלֹהִים֙ אַ֔תָּה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>
                <a:latin typeface="SBL Hebrew" pitchFamily="2" charset="-79"/>
                <a:cs typeface="SBL Hebrew" pitchFamily="2" charset="-79"/>
              </a:rPr>
              <a:t>	</a:t>
            </a:r>
            <a:r>
              <a:rPr lang="en-US" sz="2000" dirty="0" smtClean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וְלֹ֥א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חָשַׂ֛כְתָּ אֶת־בִּנְךָ֥ אֶת־יְחִידְךָ֖ מִמֶּֽנִּי׃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endParaRPr lang="he-IL" sz="2000" dirty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>
                <a:latin typeface="SBL Hebrew" pitchFamily="2" charset="-79"/>
                <a:cs typeface="SBL Hebrew" pitchFamily="2" charset="-79"/>
              </a:rPr>
              <a:t>וַיִּשָּׂ֨א אַבְרָהָ֜ם אֶת־עֵינָ֗יו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וַיַּרְא֙ </a:t>
            </a: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en-US" sz="2000" dirty="0" smtClean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וְהִנֵּה־אַ֔יִל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אַחַ֕ר נֶאֱחַ֥ז בַּסְּבַ֖ךְ בְּקַרְנָ֑יו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וַיֵּ֤לֶךְ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אַבְרָהָם֙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וַיִּקַּ֣ח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אֶת־הָאַ֔יִל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וַיַּעֲלֵ֥הוּ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לְעֹלָ֖ה תַּ֥חַת בְּנֽוֹ׃ </a:t>
            </a:r>
            <a:endParaRPr lang="en-US" sz="2000" dirty="0">
              <a:latin typeface="SBL Hebrew" pitchFamily="2" charset="-79"/>
              <a:cs typeface="SBL Hebrew" pitchFamily="2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-1"/>
            <a:ext cx="11897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Genesis 22:9-13</a:t>
            </a:r>
            <a:endParaRPr lang="en-US" sz="1200" dirty="0"/>
          </a:p>
        </p:txBody>
      </p:sp>
      <p:sp>
        <p:nvSpPr>
          <p:cNvPr id="6" name="Rectangle 5"/>
          <p:cNvSpPr/>
          <p:nvPr/>
        </p:nvSpPr>
        <p:spPr>
          <a:xfrm>
            <a:off x="118489" y="5421868"/>
            <a:ext cx="5977512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 err="1" smtClean="0"/>
              <a:t>Qatal</a:t>
            </a:r>
            <a:r>
              <a:rPr lang="en-US" dirty="0" smtClean="0"/>
              <a:t> in dep. clause (following </a:t>
            </a:r>
            <a:r>
              <a:rPr lang="he-IL" dirty="0" smtClean="0">
                <a:latin typeface="SBL Hebrew" panose="02000000000000000000" pitchFamily="2" charset="-79"/>
                <a:cs typeface="SBL Hebrew" panose="02000000000000000000" pitchFamily="2" charset="-79"/>
              </a:rPr>
              <a:t>כִּי</a:t>
            </a:r>
            <a:r>
              <a:rPr lang="en-US" dirty="0" smtClean="0"/>
              <a:t>)  / Relative past background 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057399" y="1513181"/>
            <a:ext cx="53340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04800" y="1636931"/>
            <a:ext cx="0" cy="3784937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18488" y="6019800"/>
            <a:ext cx="5977513" cy="64633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In Hortatory Discourse, background </a:t>
            </a:r>
            <a:r>
              <a:rPr lang="en-US" b="1" dirty="0"/>
              <a:t>often gives the reasons </a:t>
            </a:r>
            <a:r>
              <a:rPr lang="en-US" dirty="0"/>
              <a:t>behind the commands and exhortations.</a:t>
            </a:r>
            <a:endParaRPr lang="en-US" dirty="0" smtClean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04800" y="5791200"/>
            <a:ext cx="0" cy="22860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381000" y="1695856"/>
            <a:ext cx="1676399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dirty="0" err="1" smtClean="0"/>
              <a:t>Verbless</a:t>
            </a:r>
            <a:r>
              <a:rPr lang="en-US" dirty="0" smtClean="0"/>
              <a:t> clause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2057399" y="1887378"/>
            <a:ext cx="2667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381000" y="2590800"/>
            <a:ext cx="4648200" cy="1200329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This time we see a </a:t>
            </a:r>
            <a:r>
              <a:rPr lang="en-US" dirty="0" err="1"/>
              <a:t>verbless</a:t>
            </a:r>
            <a:r>
              <a:rPr lang="en-US" dirty="0"/>
              <a:t> clause being used in a Hortatory Discourse to </a:t>
            </a:r>
            <a:r>
              <a:rPr lang="en-US" b="1" dirty="0"/>
              <a:t>further explain the reason</a:t>
            </a:r>
            <a:r>
              <a:rPr lang="en-US" dirty="0"/>
              <a:t> for the command </a:t>
            </a:r>
            <a:r>
              <a:rPr lang="en-US" i="1" dirty="0"/>
              <a:t>Do not send forth your hand to the boy</a:t>
            </a:r>
            <a:r>
              <a:rPr lang="en-US" dirty="0"/>
              <a:t>.</a:t>
            </a:r>
            <a:endParaRPr lang="en-US" dirty="0" smtClean="0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533400" y="2065188"/>
            <a:ext cx="0" cy="525612"/>
          </a:xfrm>
          <a:prstGeom prst="straightConnector1">
            <a:avLst/>
          </a:prstGeom>
          <a:ln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103898" y="990600"/>
            <a:ext cx="2029702" cy="64633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What construction/ function is this?</a:t>
            </a:r>
          </a:p>
        </p:txBody>
      </p:sp>
    </p:spTree>
    <p:extLst>
      <p:ext uri="{BB962C8B-B14F-4D97-AF65-F5344CB8AC3E}">
        <p14:creationId xmlns:p14="http://schemas.microsoft.com/office/powerpoint/2010/main" val="8818933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74336" y="1981200"/>
            <a:ext cx="259532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CA" sz="4000" dirty="0" smtClean="0"/>
              <a:t>Word order</a:t>
            </a:r>
            <a:endParaRPr lang="en-CA" sz="4000" dirty="0"/>
          </a:p>
        </p:txBody>
      </p:sp>
    </p:spTree>
    <p:extLst>
      <p:ext uri="{BB962C8B-B14F-4D97-AF65-F5344CB8AC3E}">
        <p14:creationId xmlns:p14="http://schemas.microsoft.com/office/powerpoint/2010/main" val="4564337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800600" y="228600"/>
            <a:ext cx="4191000" cy="65532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>
                <a:latin typeface="SBL Hebrew" pitchFamily="2" charset="-79"/>
                <a:cs typeface="SBL Hebrew" pitchFamily="2" charset="-79"/>
              </a:rPr>
              <a:t>וַיָּבֹ֗אוּ אֶֽל־הַמָּקוֹם֮ אֲשֶׁ֣ר אָֽמַר־ל֣וֹ הָאֱלֹהִים֒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וַיִּ֨בֶן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שָׁ֤ם אַבְרָהָם֙ אֶת־הַמִּזְבֵּ֔חַ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וַֽיַּעֲרֹ֖ךְ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אֶת־הָעֵצִ֑ים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וַֽיַּעֲקֹד֙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אֶת־יִצְחָ֣ק בְּנ֔וֹ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וַיָּ֤שֶׂם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אֹתוֹ֙ עַל־הַמִּזְבֵּ֔חַ מִמַּ֖עַל לָעֵצִֽים׃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endParaRPr lang="he-IL" sz="2000" dirty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>
                <a:latin typeface="SBL Hebrew" pitchFamily="2" charset="-79"/>
                <a:cs typeface="SBL Hebrew" pitchFamily="2" charset="-79"/>
              </a:rPr>
              <a:t>וַיִּשְׁלַ֤ח אַבְרָהָם֙ אֶת־יָד֔וֹ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וַיִּקַּ֖ח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אֶת־הַֽמַּאֲכֶ֑לֶת לִשְׁחֹ֖ט אֶת־בְּנֽוֹ׃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endParaRPr lang="he-IL" sz="2000" dirty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>
                <a:latin typeface="SBL Hebrew" pitchFamily="2" charset="-79"/>
                <a:cs typeface="SBL Hebrew" pitchFamily="2" charset="-79"/>
              </a:rPr>
              <a:t>וַיִּקְרָ֨א אֵלָ֜יו מַלְאַ֤ךְ יְהוָה֙ מִן־הַשָּׁמַ֔יִם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וַיֹּ֖אמֶר </a:t>
            </a: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>
                <a:latin typeface="SBL Hebrew" pitchFamily="2" charset="-79"/>
                <a:cs typeface="SBL Hebrew" pitchFamily="2" charset="-79"/>
              </a:rPr>
              <a:t>	</a:t>
            </a:r>
            <a:r>
              <a:rPr lang="en-US" sz="2000" dirty="0" smtClean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אַבְרָהָ֣ם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׀ אַבְרָהָ֑ם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וַיֹּ֖אמֶר </a:t>
            </a: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en-US" sz="2000" dirty="0" smtClean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הִנֵּֽנִי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׃ 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228600"/>
            <a:ext cx="4648200" cy="65532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>
                <a:latin typeface="SBL Hebrew" pitchFamily="2" charset="-79"/>
                <a:cs typeface="SBL Hebrew" pitchFamily="2" charset="-79"/>
              </a:rPr>
              <a:t>וַיֹּ֗אמֶר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en-US" sz="2000" dirty="0" smtClean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אַל־תִּשְׁלַ֤ח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יָֽדְךָ֙ אֶל־הַנַּ֔עַר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en-US" sz="2000" dirty="0" smtClean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וְאַל־תַּ֥עַשׂ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ל֖וֹ מְא֑וּמָּה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en-US" sz="2000" dirty="0" smtClean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כִּ֣י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׀ עַתָּ֣ה יָדַ֗עְתִּי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en-US" sz="2000" dirty="0" smtClean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כִּֽי־יְרֵ֤א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אֱלֹהִים֙ אַ֔תָּה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>
                <a:latin typeface="SBL Hebrew" pitchFamily="2" charset="-79"/>
                <a:cs typeface="SBL Hebrew" pitchFamily="2" charset="-79"/>
              </a:rPr>
              <a:t>	</a:t>
            </a:r>
            <a:r>
              <a:rPr lang="en-US" sz="2000" dirty="0" smtClean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וְלֹ֥א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חָשַׂ֛כְתָּ אֶת־בִּנְךָ֥ אֶת־יְחִידְךָ֖ מִמֶּֽנִּי׃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endParaRPr lang="he-IL" sz="2000" dirty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>
                <a:latin typeface="SBL Hebrew" pitchFamily="2" charset="-79"/>
                <a:cs typeface="SBL Hebrew" pitchFamily="2" charset="-79"/>
              </a:rPr>
              <a:t>וַיִּשָּׂ֨א אַבְרָהָ֜ם אֶת־עֵינָ֗יו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וַיַּרְא֙ </a:t>
            </a: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en-US" sz="2000" dirty="0" smtClean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וְהִנֵּה־אַ֔יִל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אַחַ֕ר נֶאֱחַ֥ז בַּסְּבַ֖ךְ בְּקַרְנָ֑יו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וַיֵּ֤לֶךְ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אַבְרָהָם֙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וַיִּקַּ֣ח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אֶת־הָאַ֔יִל </a:t>
            </a:r>
            <a:endParaRPr lang="he-IL" sz="20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90563" algn="r"/>
                <a:tab pos="4114800" algn="r"/>
                <a:tab pos="8629650" algn="l"/>
              </a:tabLst>
            </a:pPr>
            <a:r>
              <a:rPr lang="he-IL" sz="2000" dirty="0" smtClean="0">
                <a:latin typeface="SBL Hebrew" pitchFamily="2" charset="-79"/>
                <a:cs typeface="SBL Hebrew" pitchFamily="2" charset="-79"/>
              </a:rPr>
              <a:t>וַיַּעֲלֵ֥הוּ </a:t>
            </a:r>
            <a:r>
              <a:rPr lang="he-IL" sz="2000" dirty="0">
                <a:latin typeface="SBL Hebrew" pitchFamily="2" charset="-79"/>
                <a:cs typeface="SBL Hebrew" pitchFamily="2" charset="-79"/>
              </a:rPr>
              <a:t>לְעֹלָ֖ה תַּ֥חַת בְּנֽוֹ׃ </a:t>
            </a:r>
            <a:endParaRPr lang="en-US" sz="2000" dirty="0">
              <a:latin typeface="SBL Hebrew" pitchFamily="2" charset="-79"/>
              <a:cs typeface="SBL Hebrew" pitchFamily="2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-1"/>
            <a:ext cx="11897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Genesis 22:9-13</a:t>
            </a:r>
            <a:endParaRPr lang="en-US" sz="1200" dirty="0"/>
          </a:p>
        </p:txBody>
      </p:sp>
      <p:sp>
        <p:nvSpPr>
          <p:cNvPr id="18" name="Rectangle 17"/>
          <p:cNvSpPr/>
          <p:nvPr/>
        </p:nvSpPr>
        <p:spPr>
          <a:xfrm>
            <a:off x="76200" y="780871"/>
            <a:ext cx="1981199" cy="120032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/>
              <a:t>Is the word order in this </a:t>
            </a:r>
            <a:r>
              <a:rPr lang="en-US" dirty="0" err="1" smtClean="0"/>
              <a:t>verbless</a:t>
            </a:r>
            <a:r>
              <a:rPr lang="en-US" dirty="0" smtClean="0"/>
              <a:t> clause marked or unmarked?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2057399" y="1887378"/>
            <a:ext cx="2667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04691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3168</TotalTime>
  <Words>2725</Words>
  <Application>Microsoft Office PowerPoint</Application>
  <PresentationFormat>On-screen Show (4:3)</PresentationFormat>
  <Paragraphs>884</Paragraphs>
  <Slides>36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 Samuel 1</dc:title>
  <dc:creator>Charles Grebe</dc:creator>
  <cp:lastModifiedBy>Carlos</cp:lastModifiedBy>
  <cp:revision>269</cp:revision>
  <dcterms:created xsi:type="dcterms:W3CDTF">2006-08-16T00:00:00Z</dcterms:created>
  <dcterms:modified xsi:type="dcterms:W3CDTF">2015-08-21T11:29:25Z</dcterms:modified>
</cp:coreProperties>
</file>