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87" r:id="rId2"/>
    <p:sldId id="327" r:id="rId3"/>
    <p:sldId id="328" r:id="rId4"/>
    <p:sldId id="329" r:id="rId5"/>
    <p:sldId id="330" r:id="rId6"/>
    <p:sldId id="331" r:id="rId7"/>
    <p:sldId id="332" r:id="rId8"/>
    <p:sldId id="333" r:id="rId9"/>
    <p:sldId id="338" r:id="rId10"/>
    <p:sldId id="337" r:id="rId11"/>
    <p:sldId id="336" r:id="rId12"/>
    <p:sldId id="339" r:id="rId13"/>
    <p:sldId id="340" r:id="rId14"/>
    <p:sldId id="341" r:id="rId15"/>
    <p:sldId id="343" r:id="rId16"/>
    <p:sldId id="342" r:id="rId17"/>
    <p:sldId id="344" r:id="rId18"/>
    <p:sldId id="345" r:id="rId19"/>
    <p:sldId id="347" r:id="rId20"/>
    <p:sldId id="349" r:id="rId21"/>
    <p:sldId id="350" r:id="rId22"/>
    <p:sldId id="351" r:id="rId23"/>
    <p:sldId id="352" r:id="rId24"/>
    <p:sldId id="353" r:id="rId25"/>
    <p:sldId id="354" r:id="rId26"/>
    <p:sldId id="358" r:id="rId27"/>
    <p:sldId id="355" r:id="rId28"/>
    <p:sldId id="359" r:id="rId29"/>
    <p:sldId id="356" r:id="rId30"/>
    <p:sldId id="357" r:id="rId31"/>
    <p:sldId id="360" r:id="rId32"/>
    <p:sldId id="361" r:id="rId33"/>
    <p:sldId id="362" r:id="rId34"/>
    <p:sldId id="363" r:id="rId35"/>
    <p:sldId id="364" r:id="rId36"/>
    <p:sldId id="365" r:id="rId37"/>
    <p:sldId id="366" r:id="rId38"/>
    <p:sldId id="367" r:id="rId39"/>
    <p:sldId id="368" r:id="rId40"/>
    <p:sldId id="369" r:id="rId41"/>
    <p:sldId id="370"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008000"/>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570" autoAdjust="0"/>
  </p:normalViewPr>
  <p:slideViewPr>
    <p:cSldViewPr>
      <p:cViewPr varScale="1">
        <p:scale>
          <a:sx n="98" d="100"/>
          <a:sy n="98" d="100"/>
        </p:scale>
        <p:origin x="-108" y="-13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7/30/2015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D:\My Documents\HebrewCourseBriercrestFirstYear2014\_lessons\Rocine Readings\pics\Abraham 320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3825" y="279400"/>
            <a:ext cx="6356350" cy="56642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p:cNvSpPr txBox="1">
            <a:spLocks/>
          </p:cNvSpPr>
          <p:nvPr/>
        </p:nvSpPr>
        <p:spPr>
          <a:xfrm>
            <a:off x="685800" y="6016625"/>
            <a:ext cx="7772400" cy="8413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bg1"/>
                </a:solidFill>
              </a:rPr>
              <a:t>Genesis 22:1-19 – part B</a:t>
            </a:r>
            <a:endParaRPr lang="en-US" dirty="0">
              <a:solidFill>
                <a:schemeClr val="bg1"/>
              </a:solidFill>
            </a:endParaRPr>
          </a:p>
        </p:txBody>
      </p:sp>
    </p:spTree>
    <p:extLst>
      <p:ext uri="{BB962C8B-B14F-4D97-AF65-F5344CB8AC3E}">
        <p14:creationId xmlns:p14="http://schemas.microsoft.com/office/powerpoint/2010/main" val="720381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3657600" y="228600"/>
            <a:ext cx="5334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a:solidFill>
                  <a:srgbClr val="0000FF"/>
                </a:solidFill>
                <a:latin typeface="SBL Hebrew" pitchFamily="2" charset="-79"/>
                <a:cs typeface="SBL Hebrew" pitchFamily="2" charset="-79"/>
              </a:rPr>
              <a:t>בְּרֵאשִׁ֖ית</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בָּרָ֣א</a:t>
            </a:r>
            <a:r>
              <a:rPr lang="he-IL" sz="2000" dirty="0">
                <a:latin typeface="SBL Hebrew" pitchFamily="2" charset="-79"/>
                <a:cs typeface="SBL Hebrew" pitchFamily="2" charset="-79"/>
              </a:rPr>
              <a:t> אֱלֹהִ֑ים אֵ֥ת הַשָּׁמַ֖יִם וְאֵ֥ת הָאָֽרֶץ</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a:t>
            </a:r>
            <a:r>
              <a:rPr lang="he-IL" sz="2000" dirty="0">
                <a:solidFill>
                  <a:srgbClr val="0000FF"/>
                </a:solidFill>
                <a:latin typeface="SBL Hebrew" pitchFamily="2" charset="-79"/>
                <a:cs typeface="SBL Hebrew" pitchFamily="2" charset="-79"/>
              </a:rPr>
              <a:t>הָאָ֗רֶץ </a:t>
            </a:r>
            <a:r>
              <a:rPr lang="he-IL" sz="2000" dirty="0">
                <a:solidFill>
                  <a:srgbClr val="FF0000"/>
                </a:solidFill>
                <a:latin typeface="SBL Hebrew" pitchFamily="2" charset="-79"/>
                <a:cs typeface="SBL Hebrew" pitchFamily="2" charset="-79"/>
              </a:rPr>
              <a:t>הָיְתָ֥ה</a:t>
            </a:r>
            <a:r>
              <a:rPr lang="he-IL" sz="2000" dirty="0">
                <a:latin typeface="SBL Hebrew" pitchFamily="2" charset="-79"/>
                <a:cs typeface="SBL Hebrew" pitchFamily="2" charset="-79"/>
              </a:rPr>
              <a:t> תֹ֙הוּ֙ וָבֹ֔הוּ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וְחֹ֖שֶׁךְ עַל־פְּנֵ֣י תְה֑וֹם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וְר֣וּחַ אֱלֹהִ֔ים </a:t>
            </a:r>
            <a:r>
              <a:rPr lang="he-IL" sz="2000" dirty="0">
                <a:solidFill>
                  <a:srgbClr val="009900"/>
                </a:solidFill>
                <a:latin typeface="SBL Hebrew" pitchFamily="2" charset="-79"/>
                <a:cs typeface="SBL Hebrew" pitchFamily="2" charset="-79"/>
              </a:rPr>
              <a:t>מְרַחֶ֖פֶת</a:t>
            </a:r>
            <a:r>
              <a:rPr lang="he-IL" sz="2000" dirty="0">
                <a:latin typeface="SBL Hebrew" pitchFamily="2" charset="-79"/>
                <a:cs typeface="SBL Hebrew" pitchFamily="2" charset="-79"/>
              </a:rPr>
              <a:t> עַל־פְּנֵ֥י הַמָּֽיִם</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solidFill>
                  <a:srgbClr val="FF00FF"/>
                </a:solidFill>
                <a:latin typeface="SBL Hebrew" pitchFamily="2" charset="-79"/>
                <a:cs typeface="SBL Hebrew" pitchFamily="2" charset="-79"/>
              </a:rPr>
              <a:t>וַיֹּ֥אמֶר</a:t>
            </a:r>
            <a:r>
              <a:rPr lang="he-IL" sz="2000" dirty="0">
                <a:latin typeface="SBL Hebrew" pitchFamily="2" charset="-79"/>
                <a:cs typeface="SBL Hebrew" pitchFamily="2" charset="-79"/>
              </a:rPr>
              <a:t> אֱלֹהִ֖ים יְהִ֣י א֑וֹר וַֽיְהִי־אֽוֹר׃</a:t>
            </a: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5" name="TextBox 4"/>
          <p:cNvSpPr txBox="1"/>
          <p:nvPr/>
        </p:nvSpPr>
        <p:spPr>
          <a:xfrm>
            <a:off x="7960566" y="-1"/>
            <a:ext cx="1032655" cy="276999"/>
          </a:xfrm>
          <a:prstGeom prst="rect">
            <a:avLst/>
          </a:prstGeom>
          <a:noFill/>
        </p:spPr>
        <p:txBody>
          <a:bodyPr wrap="none" rtlCol="0">
            <a:spAutoFit/>
          </a:bodyPr>
          <a:lstStyle/>
          <a:p>
            <a:r>
              <a:rPr lang="en-US" sz="1200" dirty="0" smtClean="0"/>
              <a:t>Genesis 1:1-3</a:t>
            </a:r>
            <a:endParaRPr lang="en-US" sz="1200" dirty="0"/>
          </a:p>
        </p:txBody>
      </p:sp>
      <p:sp>
        <p:nvSpPr>
          <p:cNvPr id="7" name="Rectangle 6"/>
          <p:cNvSpPr/>
          <p:nvPr/>
        </p:nvSpPr>
        <p:spPr>
          <a:xfrm>
            <a:off x="3124200" y="2425484"/>
            <a:ext cx="1219200" cy="369332"/>
          </a:xfrm>
          <a:prstGeom prst="rect">
            <a:avLst/>
          </a:prstGeom>
          <a:solidFill>
            <a:schemeClr val="accent6">
              <a:lumMod val="20000"/>
              <a:lumOff val="80000"/>
            </a:schemeClr>
          </a:solidFill>
          <a:ln w="38100">
            <a:noFill/>
          </a:ln>
        </p:spPr>
        <p:txBody>
          <a:bodyPr wrap="square">
            <a:spAutoFit/>
          </a:bodyPr>
          <a:lstStyle/>
          <a:p>
            <a:r>
              <a:rPr lang="en-US" dirty="0" err="1"/>
              <a:t>W</a:t>
            </a:r>
            <a:r>
              <a:rPr lang="en-US" dirty="0" err="1" smtClean="0"/>
              <a:t>ayyiqtol</a:t>
            </a:r>
            <a:endParaRPr lang="en-US" dirty="0"/>
          </a:p>
        </p:txBody>
      </p:sp>
      <p:sp>
        <p:nvSpPr>
          <p:cNvPr id="8" name="TextBox 7"/>
          <p:cNvSpPr txBox="1"/>
          <p:nvPr/>
        </p:nvSpPr>
        <p:spPr>
          <a:xfrm>
            <a:off x="8835903" y="287179"/>
            <a:ext cx="308097" cy="246221"/>
          </a:xfrm>
          <a:prstGeom prst="rect">
            <a:avLst/>
          </a:prstGeom>
          <a:noFill/>
        </p:spPr>
        <p:txBody>
          <a:bodyPr wrap="none" rtlCol="0">
            <a:spAutoFit/>
          </a:bodyPr>
          <a:lstStyle/>
          <a:p>
            <a:pPr algn="r"/>
            <a:r>
              <a:rPr lang="en-US" sz="1000" dirty="0" smtClean="0"/>
              <a:t>v1</a:t>
            </a:r>
            <a:endParaRPr lang="en-US" sz="1000" dirty="0"/>
          </a:p>
        </p:txBody>
      </p:sp>
      <p:sp>
        <p:nvSpPr>
          <p:cNvPr id="9" name="TextBox 8"/>
          <p:cNvSpPr txBox="1"/>
          <p:nvPr/>
        </p:nvSpPr>
        <p:spPr>
          <a:xfrm>
            <a:off x="8835902" y="1010056"/>
            <a:ext cx="308098" cy="246221"/>
          </a:xfrm>
          <a:prstGeom prst="rect">
            <a:avLst/>
          </a:prstGeom>
          <a:noFill/>
        </p:spPr>
        <p:txBody>
          <a:bodyPr wrap="none" rtlCol="0">
            <a:spAutoFit/>
          </a:bodyPr>
          <a:lstStyle/>
          <a:p>
            <a:pPr algn="r"/>
            <a:r>
              <a:rPr lang="en-US" sz="1000" dirty="0" smtClean="0"/>
              <a:t>v2</a:t>
            </a:r>
            <a:endParaRPr lang="en-US" sz="1000" dirty="0"/>
          </a:p>
        </p:txBody>
      </p:sp>
      <p:sp>
        <p:nvSpPr>
          <p:cNvPr id="10" name="TextBox 9"/>
          <p:cNvSpPr txBox="1"/>
          <p:nvPr/>
        </p:nvSpPr>
        <p:spPr>
          <a:xfrm>
            <a:off x="8835902" y="2487040"/>
            <a:ext cx="308098" cy="246221"/>
          </a:xfrm>
          <a:prstGeom prst="rect">
            <a:avLst/>
          </a:prstGeom>
          <a:noFill/>
        </p:spPr>
        <p:txBody>
          <a:bodyPr wrap="none" rtlCol="0">
            <a:spAutoFit/>
          </a:bodyPr>
          <a:lstStyle/>
          <a:p>
            <a:pPr algn="r"/>
            <a:r>
              <a:rPr lang="en-US" sz="1000" dirty="0" smtClean="0"/>
              <a:t>v3</a:t>
            </a:r>
            <a:endParaRPr lang="en-US" sz="1000" dirty="0"/>
          </a:p>
        </p:txBody>
      </p:sp>
      <p:sp>
        <p:nvSpPr>
          <p:cNvPr id="11" name="Rectangle 10"/>
          <p:cNvSpPr/>
          <p:nvPr/>
        </p:nvSpPr>
        <p:spPr>
          <a:xfrm>
            <a:off x="3124200" y="225623"/>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X-</a:t>
            </a:r>
            <a:r>
              <a:rPr lang="en-US" dirty="0" err="1" smtClean="0"/>
              <a:t>Qatal</a:t>
            </a:r>
            <a:endParaRPr lang="en-US" dirty="0"/>
          </a:p>
        </p:txBody>
      </p:sp>
      <p:sp>
        <p:nvSpPr>
          <p:cNvPr id="12" name="Rectangle 11"/>
          <p:cNvSpPr/>
          <p:nvPr/>
        </p:nvSpPr>
        <p:spPr>
          <a:xfrm>
            <a:off x="3124200" y="914400"/>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X-</a:t>
            </a:r>
            <a:r>
              <a:rPr lang="en-US" dirty="0" err="1" smtClean="0"/>
              <a:t>Qatal</a:t>
            </a:r>
            <a:endParaRPr lang="en-US" dirty="0"/>
          </a:p>
        </p:txBody>
      </p:sp>
      <p:sp>
        <p:nvSpPr>
          <p:cNvPr id="13" name="Rectangle 12"/>
          <p:cNvSpPr/>
          <p:nvPr/>
        </p:nvSpPr>
        <p:spPr>
          <a:xfrm>
            <a:off x="3124200" y="1371600"/>
            <a:ext cx="1676400" cy="369332"/>
          </a:xfrm>
          <a:prstGeom prst="rect">
            <a:avLst/>
          </a:prstGeom>
          <a:solidFill>
            <a:schemeClr val="accent6">
              <a:lumMod val="20000"/>
              <a:lumOff val="80000"/>
            </a:schemeClr>
          </a:solidFill>
          <a:ln w="38100">
            <a:noFill/>
          </a:ln>
        </p:spPr>
        <p:txBody>
          <a:bodyPr wrap="square">
            <a:spAutoFit/>
          </a:bodyPr>
          <a:lstStyle/>
          <a:p>
            <a:r>
              <a:rPr lang="en-US" dirty="0" err="1" smtClean="0"/>
              <a:t>Verbless</a:t>
            </a:r>
            <a:r>
              <a:rPr lang="en-US" dirty="0" smtClean="0"/>
              <a:t> clause</a:t>
            </a:r>
            <a:endParaRPr lang="en-US" dirty="0"/>
          </a:p>
        </p:txBody>
      </p:sp>
      <p:sp>
        <p:nvSpPr>
          <p:cNvPr id="14" name="Rectangle 13"/>
          <p:cNvSpPr/>
          <p:nvPr/>
        </p:nvSpPr>
        <p:spPr>
          <a:xfrm>
            <a:off x="3124200" y="1732613"/>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Participle</a:t>
            </a:r>
            <a:endParaRPr lang="en-US" dirty="0"/>
          </a:p>
        </p:txBody>
      </p:sp>
      <p:sp>
        <p:nvSpPr>
          <p:cNvPr id="25" name="Rectangle 24"/>
          <p:cNvSpPr/>
          <p:nvPr/>
        </p:nvSpPr>
        <p:spPr>
          <a:xfrm>
            <a:off x="228600" y="2971800"/>
            <a:ext cx="8607302" cy="369332"/>
          </a:xfrm>
          <a:prstGeom prst="rect">
            <a:avLst/>
          </a:prstGeom>
          <a:solidFill>
            <a:schemeClr val="accent6">
              <a:lumMod val="20000"/>
              <a:lumOff val="80000"/>
            </a:schemeClr>
          </a:solidFill>
          <a:ln w="38100">
            <a:solidFill>
              <a:schemeClr val="tx1"/>
            </a:solidFill>
          </a:ln>
        </p:spPr>
        <p:txBody>
          <a:bodyPr wrap="square">
            <a:spAutoFit/>
          </a:bodyPr>
          <a:lstStyle/>
          <a:p>
            <a:pPr marL="285750" indent="-285750">
              <a:buFont typeface="Arial" panose="020B0604020202020204" pitchFamily="34" charset="0"/>
              <a:buChar char="•"/>
            </a:pPr>
            <a:r>
              <a:rPr lang="en-US" dirty="0" smtClean="0"/>
              <a:t>The first X-</a:t>
            </a:r>
            <a:r>
              <a:rPr lang="en-US" dirty="0" err="1" smtClean="0"/>
              <a:t>Qatal</a:t>
            </a:r>
            <a:r>
              <a:rPr lang="en-US" dirty="0" smtClean="0"/>
              <a:t> fits well as a summary statement fo</a:t>
            </a:r>
            <a:r>
              <a:rPr lang="en-US" dirty="0"/>
              <a:t>r</a:t>
            </a:r>
            <a:r>
              <a:rPr lang="en-US" dirty="0" smtClean="0"/>
              <a:t> the following narrative.</a:t>
            </a:r>
          </a:p>
        </p:txBody>
      </p:sp>
      <p:sp>
        <p:nvSpPr>
          <p:cNvPr id="26" name="Rectangle 25"/>
          <p:cNvSpPr/>
          <p:nvPr/>
        </p:nvSpPr>
        <p:spPr>
          <a:xfrm>
            <a:off x="228600" y="2425484"/>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H.N. Mainline</a:t>
            </a:r>
            <a:endParaRPr lang="en-US" dirty="0"/>
          </a:p>
        </p:txBody>
      </p:sp>
      <p:sp>
        <p:nvSpPr>
          <p:cNvPr id="27" name="Rectangle 26"/>
          <p:cNvSpPr/>
          <p:nvPr/>
        </p:nvSpPr>
        <p:spPr>
          <a:xfrm>
            <a:off x="228600" y="225623"/>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Topicalization / Summary</a:t>
            </a:r>
            <a:endParaRPr lang="en-US" dirty="0"/>
          </a:p>
        </p:txBody>
      </p:sp>
      <p:sp>
        <p:nvSpPr>
          <p:cNvPr id="28" name="Rectangle 27"/>
          <p:cNvSpPr/>
          <p:nvPr/>
        </p:nvSpPr>
        <p:spPr>
          <a:xfrm>
            <a:off x="228600" y="914400"/>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Topicalization</a:t>
            </a:r>
            <a:endParaRPr lang="en-US" dirty="0"/>
          </a:p>
        </p:txBody>
      </p:sp>
      <p:sp>
        <p:nvSpPr>
          <p:cNvPr id="29" name="Rectangle 28"/>
          <p:cNvSpPr/>
          <p:nvPr/>
        </p:nvSpPr>
        <p:spPr>
          <a:xfrm>
            <a:off x="228600" y="1371600"/>
            <a:ext cx="1676400" cy="369332"/>
          </a:xfrm>
          <a:prstGeom prst="rect">
            <a:avLst/>
          </a:prstGeom>
          <a:solidFill>
            <a:schemeClr val="accent6">
              <a:lumMod val="20000"/>
              <a:lumOff val="80000"/>
            </a:schemeClr>
          </a:solidFill>
          <a:ln w="38100">
            <a:noFill/>
          </a:ln>
        </p:spPr>
        <p:txBody>
          <a:bodyPr wrap="square">
            <a:spAutoFit/>
          </a:bodyPr>
          <a:lstStyle/>
          <a:p>
            <a:r>
              <a:rPr lang="en-US" dirty="0" smtClean="0"/>
              <a:t>Scene setting</a:t>
            </a:r>
            <a:endParaRPr lang="en-US" dirty="0"/>
          </a:p>
        </p:txBody>
      </p:sp>
      <p:sp>
        <p:nvSpPr>
          <p:cNvPr id="30" name="Rectangle 29"/>
          <p:cNvSpPr/>
          <p:nvPr/>
        </p:nvSpPr>
        <p:spPr>
          <a:xfrm>
            <a:off x="228600" y="1732613"/>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Backgrounded activities</a:t>
            </a:r>
            <a:endParaRPr lang="en-US" dirty="0"/>
          </a:p>
        </p:txBody>
      </p:sp>
      <p:sp>
        <p:nvSpPr>
          <p:cNvPr id="31" name="Rectangle 30"/>
          <p:cNvSpPr/>
          <p:nvPr/>
        </p:nvSpPr>
        <p:spPr>
          <a:xfrm>
            <a:off x="228600" y="3429000"/>
            <a:ext cx="8607302" cy="2585323"/>
          </a:xfrm>
          <a:prstGeom prst="rect">
            <a:avLst/>
          </a:prstGeom>
          <a:solidFill>
            <a:schemeClr val="accent6">
              <a:lumMod val="20000"/>
              <a:lumOff val="80000"/>
            </a:schemeClr>
          </a:solidFill>
          <a:ln w="38100">
            <a:solidFill>
              <a:schemeClr val="tx1"/>
            </a:solidFill>
          </a:ln>
        </p:spPr>
        <p:txBody>
          <a:bodyPr wrap="square">
            <a:spAutoFit/>
          </a:bodyPr>
          <a:lstStyle/>
          <a:p>
            <a:pPr marL="285750" indent="-285750">
              <a:buFont typeface="Arial" panose="020B0604020202020204" pitchFamily="34" charset="0"/>
              <a:buChar char="•"/>
            </a:pPr>
            <a:r>
              <a:rPr lang="en-US" dirty="0"/>
              <a:t>The second X-</a:t>
            </a:r>
            <a:r>
              <a:rPr lang="en-US" dirty="0" err="1"/>
              <a:t>Qatal</a:t>
            </a:r>
            <a:r>
              <a:rPr lang="en-US" dirty="0"/>
              <a:t> doesn’t summarize the following narrative but if a </a:t>
            </a:r>
            <a:r>
              <a:rPr lang="en-US" dirty="0" err="1"/>
              <a:t>wayyiqtol</a:t>
            </a:r>
            <a:r>
              <a:rPr lang="en-US" dirty="0"/>
              <a:t> were used here it would make this the first ‘event’ in the </a:t>
            </a:r>
            <a:r>
              <a:rPr lang="en-US" dirty="0" smtClean="0"/>
              <a:t>narrative and be translated something </a:t>
            </a:r>
            <a:r>
              <a:rPr lang="en-US" dirty="0"/>
              <a:t>like “the earth became formless and void” which means something quite different than “now it was the earth that was formless and void”. </a:t>
            </a:r>
            <a:endParaRPr lang="en-US" dirty="0" smtClean="0"/>
          </a:p>
          <a:p>
            <a:pPr marL="285750" indent="-285750">
              <a:buFont typeface="Arial" panose="020B0604020202020204" pitchFamily="34" charset="0"/>
              <a:buChar char="•"/>
            </a:pPr>
            <a:r>
              <a:rPr lang="en-US" dirty="0" smtClean="0"/>
              <a:t>The </a:t>
            </a:r>
            <a:r>
              <a:rPr lang="en-US" dirty="0"/>
              <a:t>use of an X-</a:t>
            </a:r>
            <a:r>
              <a:rPr lang="en-US" dirty="0" err="1"/>
              <a:t>Qatal</a:t>
            </a:r>
            <a:r>
              <a:rPr lang="en-US" dirty="0"/>
              <a:t> here rather than a </a:t>
            </a:r>
            <a:r>
              <a:rPr lang="en-US" dirty="0" err="1"/>
              <a:t>wayyiqtol</a:t>
            </a:r>
            <a:r>
              <a:rPr lang="en-US" dirty="0"/>
              <a:t> makes it less likely that the author had in mind some sort of ‘gap theory</a:t>
            </a:r>
            <a:r>
              <a:rPr lang="en-US" dirty="0" smtClean="0"/>
              <a:t>’, </a:t>
            </a:r>
            <a:r>
              <a:rPr lang="en-US" dirty="0"/>
              <a:t>where verse 1 refers to a previous creation and verse 2 the destruction of that creation. </a:t>
            </a:r>
            <a:endParaRPr lang="en-US" dirty="0" smtClean="0"/>
          </a:p>
          <a:p>
            <a:pPr marL="285750" indent="-285750">
              <a:buFont typeface="Arial" panose="020B0604020202020204" pitchFamily="34" charset="0"/>
              <a:buChar char="•"/>
            </a:pPr>
            <a:r>
              <a:rPr lang="en-US" dirty="0" smtClean="0"/>
              <a:t>Also</a:t>
            </a:r>
            <a:r>
              <a:rPr lang="en-US" dirty="0"/>
              <a:t>, verse 1 functioning as a summary statement argues against a ‘gap theory’. In the text as it stands the first action comes with the </a:t>
            </a:r>
            <a:r>
              <a:rPr lang="en-US" dirty="0" err="1"/>
              <a:t>wayyiqtol</a:t>
            </a:r>
            <a:r>
              <a:rPr lang="en-US" dirty="0"/>
              <a:t> in verse 3.</a:t>
            </a:r>
          </a:p>
        </p:txBody>
      </p:sp>
      <p:cxnSp>
        <p:nvCxnSpPr>
          <p:cNvPr id="20" name="Straight Arrow Connector 19"/>
          <p:cNvCxnSpPr/>
          <p:nvPr/>
        </p:nvCxnSpPr>
        <p:spPr>
          <a:xfrm>
            <a:off x="4114800" y="41028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114800" y="1133166"/>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800600" y="158047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4343400" y="191727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343400" y="261015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5621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3657600" y="228600"/>
            <a:ext cx="5334000" cy="6553200"/>
          </a:xfrm>
          <a:prstGeom prst="rect">
            <a:avLst/>
          </a:prstGeom>
          <a:solidFill>
            <a:schemeClr val="accent6">
              <a:lumMod val="20000"/>
              <a:lumOff val="80000"/>
            </a:schemeClr>
          </a:solidFill>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a:solidFill>
                  <a:srgbClr val="0000FF"/>
                </a:solidFill>
                <a:latin typeface="SBL Hebrew" pitchFamily="2" charset="-79"/>
                <a:cs typeface="SBL Hebrew" pitchFamily="2" charset="-79"/>
              </a:rPr>
              <a:t>בְּרֵאשִׁ֖ית</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בָּרָ֣א</a:t>
            </a:r>
            <a:r>
              <a:rPr lang="he-IL" sz="2000" dirty="0">
                <a:latin typeface="SBL Hebrew" pitchFamily="2" charset="-79"/>
                <a:cs typeface="SBL Hebrew" pitchFamily="2" charset="-79"/>
              </a:rPr>
              <a:t> אֱלֹהִ֑ים אֵ֥ת הַשָּׁמַ֖יִם וְאֵ֥ת הָאָֽרֶץ</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a:t>
            </a:r>
            <a:r>
              <a:rPr lang="he-IL" sz="2000" dirty="0">
                <a:solidFill>
                  <a:srgbClr val="0000FF"/>
                </a:solidFill>
                <a:latin typeface="SBL Hebrew" pitchFamily="2" charset="-79"/>
                <a:cs typeface="SBL Hebrew" pitchFamily="2" charset="-79"/>
              </a:rPr>
              <a:t>הָאָ֗רֶץ </a:t>
            </a:r>
            <a:r>
              <a:rPr lang="he-IL" sz="2000" dirty="0">
                <a:solidFill>
                  <a:srgbClr val="FF0000"/>
                </a:solidFill>
                <a:latin typeface="SBL Hebrew" pitchFamily="2" charset="-79"/>
                <a:cs typeface="SBL Hebrew" pitchFamily="2" charset="-79"/>
              </a:rPr>
              <a:t>הָיְתָ֥ה</a:t>
            </a:r>
            <a:r>
              <a:rPr lang="he-IL" sz="2000" dirty="0">
                <a:latin typeface="SBL Hebrew" pitchFamily="2" charset="-79"/>
                <a:cs typeface="SBL Hebrew" pitchFamily="2" charset="-79"/>
              </a:rPr>
              <a:t> תֹ֙הוּ֙ וָבֹ֔הוּ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וְחֹ֖שֶׁךְ עַל־פְּנֵ֣י תְה֑וֹם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וְר֣וּחַ אֱלֹהִ֔ים </a:t>
            </a:r>
            <a:r>
              <a:rPr lang="he-IL" sz="2000" dirty="0">
                <a:solidFill>
                  <a:srgbClr val="009900"/>
                </a:solidFill>
                <a:latin typeface="SBL Hebrew" pitchFamily="2" charset="-79"/>
                <a:cs typeface="SBL Hebrew" pitchFamily="2" charset="-79"/>
              </a:rPr>
              <a:t>מְרַחֶ֖פֶת</a:t>
            </a:r>
            <a:r>
              <a:rPr lang="he-IL" sz="2000" dirty="0">
                <a:latin typeface="SBL Hebrew" pitchFamily="2" charset="-79"/>
                <a:cs typeface="SBL Hebrew" pitchFamily="2" charset="-79"/>
              </a:rPr>
              <a:t> עַל־פְּנֵ֥י הַמָּֽיִם</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solidFill>
                  <a:srgbClr val="FF00FF"/>
                </a:solidFill>
                <a:latin typeface="SBL Hebrew" pitchFamily="2" charset="-79"/>
                <a:cs typeface="SBL Hebrew" pitchFamily="2" charset="-79"/>
              </a:rPr>
              <a:t>וַיֹּ֥אמֶר</a:t>
            </a:r>
            <a:r>
              <a:rPr lang="he-IL" sz="2000" dirty="0">
                <a:latin typeface="SBL Hebrew" pitchFamily="2" charset="-79"/>
                <a:cs typeface="SBL Hebrew" pitchFamily="2" charset="-79"/>
              </a:rPr>
              <a:t> אֱלֹהִ֖ים יְהִ֣י א֑וֹר וַֽיְהִי־אֽוֹר׃</a:t>
            </a: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5" name="TextBox 4"/>
          <p:cNvSpPr txBox="1"/>
          <p:nvPr/>
        </p:nvSpPr>
        <p:spPr>
          <a:xfrm>
            <a:off x="7960566" y="-1"/>
            <a:ext cx="1032655" cy="276999"/>
          </a:xfrm>
          <a:prstGeom prst="rect">
            <a:avLst/>
          </a:prstGeom>
          <a:noFill/>
        </p:spPr>
        <p:txBody>
          <a:bodyPr wrap="none" rtlCol="0">
            <a:spAutoFit/>
          </a:bodyPr>
          <a:lstStyle/>
          <a:p>
            <a:r>
              <a:rPr lang="en-US" sz="1200" dirty="0" smtClean="0"/>
              <a:t>Genesis 1:1-3</a:t>
            </a:r>
            <a:endParaRPr lang="en-US" sz="1200" dirty="0"/>
          </a:p>
        </p:txBody>
      </p:sp>
      <p:sp>
        <p:nvSpPr>
          <p:cNvPr id="7" name="Rectangle 6"/>
          <p:cNvSpPr/>
          <p:nvPr/>
        </p:nvSpPr>
        <p:spPr>
          <a:xfrm>
            <a:off x="3124200" y="2425484"/>
            <a:ext cx="1219200" cy="369332"/>
          </a:xfrm>
          <a:prstGeom prst="rect">
            <a:avLst/>
          </a:prstGeom>
          <a:solidFill>
            <a:schemeClr val="accent6">
              <a:lumMod val="20000"/>
              <a:lumOff val="80000"/>
            </a:schemeClr>
          </a:solidFill>
          <a:ln w="38100">
            <a:noFill/>
          </a:ln>
        </p:spPr>
        <p:txBody>
          <a:bodyPr wrap="square">
            <a:spAutoFit/>
          </a:bodyPr>
          <a:lstStyle/>
          <a:p>
            <a:r>
              <a:rPr lang="en-US" dirty="0" err="1"/>
              <a:t>W</a:t>
            </a:r>
            <a:r>
              <a:rPr lang="en-US" dirty="0" err="1" smtClean="0"/>
              <a:t>ayyiqtol</a:t>
            </a:r>
            <a:endParaRPr lang="en-US" dirty="0"/>
          </a:p>
        </p:txBody>
      </p:sp>
      <p:sp>
        <p:nvSpPr>
          <p:cNvPr id="8" name="TextBox 7"/>
          <p:cNvSpPr txBox="1"/>
          <p:nvPr/>
        </p:nvSpPr>
        <p:spPr>
          <a:xfrm>
            <a:off x="8835903" y="287179"/>
            <a:ext cx="308097" cy="246221"/>
          </a:xfrm>
          <a:prstGeom prst="rect">
            <a:avLst/>
          </a:prstGeom>
          <a:noFill/>
        </p:spPr>
        <p:txBody>
          <a:bodyPr wrap="none" rtlCol="0">
            <a:spAutoFit/>
          </a:bodyPr>
          <a:lstStyle/>
          <a:p>
            <a:pPr algn="r"/>
            <a:r>
              <a:rPr lang="en-US" sz="1000" dirty="0" smtClean="0"/>
              <a:t>v1</a:t>
            </a:r>
            <a:endParaRPr lang="en-US" sz="1000" dirty="0"/>
          </a:p>
        </p:txBody>
      </p:sp>
      <p:sp>
        <p:nvSpPr>
          <p:cNvPr id="9" name="TextBox 8"/>
          <p:cNvSpPr txBox="1"/>
          <p:nvPr/>
        </p:nvSpPr>
        <p:spPr>
          <a:xfrm>
            <a:off x="8835902" y="1010056"/>
            <a:ext cx="308098" cy="246221"/>
          </a:xfrm>
          <a:prstGeom prst="rect">
            <a:avLst/>
          </a:prstGeom>
          <a:noFill/>
        </p:spPr>
        <p:txBody>
          <a:bodyPr wrap="none" rtlCol="0">
            <a:spAutoFit/>
          </a:bodyPr>
          <a:lstStyle/>
          <a:p>
            <a:pPr algn="r"/>
            <a:r>
              <a:rPr lang="en-US" sz="1000" dirty="0" smtClean="0"/>
              <a:t>v2</a:t>
            </a:r>
            <a:endParaRPr lang="en-US" sz="1000" dirty="0"/>
          </a:p>
        </p:txBody>
      </p:sp>
      <p:sp>
        <p:nvSpPr>
          <p:cNvPr id="10" name="TextBox 9"/>
          <p:cNvSpPr txBox="1"/>
          <p:nvPr/>
        </p:nvSpPr>
        <p:spPr>
          <a:xfrm>
            <a:off x="8835902" y="2487040"/>
            <a:ext cx="308098" cy="246221"/>
          </a:xfrm>
          <a:prstGeom prst="rect">
            <a:avLst/>
          </a:prstGeom>
          <a:noFill/>
        </p:spPr>
        <p:txBody>
          <a:bodyPr wrap="none" rtlCol="0">
            <a:spAutoFit/>
          </a:bodyPr>
          <a:lstStyle/>
          <a:p>
            <a:pPr algn="r"/>
            <a:r>
              <a:rPr lang="en-US" sz="1000" dirty="0" smtClean="0"/>
              <a:t>v3</a:t>
            </a:r>
            <a:endParaRPr lang="en-US" sz="1000" dirty="0"/>
          </a:p>
        </p:txBody>
      </p:sp>
      <p:sp>
        <p:nvSpPr>
          <p:cNvPr id="11" name="Rectangle 10"/>
          <p:cNvSpPr/>
          <p:nvPr/>
        </p:nvSpPr>
        <p:spPr>
          <a:xfrm>
            <a:off x="3124200" y="225623"/>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X-</a:t>
            </a:r>
            <a:r>
              <a:rPr lang="en-US" dirty="0" err="1" smtClean="0"/>
              <a:t>Qatal</a:t>
            </a:r>
            <a:endParaRPr lang="en-US" dirty="0"/>
          </a:p>
        </p:txBody>
      </p:sp>
      <p:sp>
        <p:nvSpPr>
          <p:cNvPr id="12" name="Rectangle 11"/>
          <p:cNvSpPr/>
          <p:nvPr/>
        </p:nvSpPr>
        <p:spPr>
          <a:xfrm>
            <a:off x="3124200" y="914400"/>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X-</a:t>
            </a:r>
            <a:r>
              <a:rPr lang="en-US" dirty="0" err="1" smtClean="0"/>
              <a:t>Qatal</a:t>
            </a:r>
            <a:endParaRPr lang="en-US" dirty="0"/>
          </a:p>
        </p:txBody>
      </p:sp>
      <p:sp>
        <p:nvSpPr>
          <p:cNvPr id="13" name="Rectangle 12"/>
          <p:cNvSpPr/>
          <p:nvPr/>
        </p:nvSpPr>
        <p:spPr>
          <a:xfrm>
            <a:off x="3124200" y="1371600"/>
            <a:ext cx="1676400" cy="369332"/>
          </a:xfrm>
          <a:prstGeom prst="rect">
            <a:avLst/>
          </a:prstGeom>
          <a:solidFill>
            <a:schemeClr val="accent6">
              <a:lumMod val="20000"/>
              <a:lumOff val="80000"/>
            </a:schemeClr>
          </a:solidFill>
          <a:ln w="38100">
            <a:noFill/>
          </a:ln>
        </p:spPr>
        <p:txBody>
          <a:bodyPr wrap="square">
            <a:spAutoFit/>
          </a:bodyPr>
          <a:lstStyle/>
          <a:p>
            <a:r>
              <a:rPr lang="en-US" dirty="0" err="1" smtClean="0"/>
              <a:t>Verbless</a:t>
            </a:r>
            <a:r>
              <a:rPr lang="en-US" dirty="0" smtClean="0"/>
              <a:t> clause</a:t>
            </a:r>
            <a:endParaRPr lang="en-US" dirty="0"/>
          </a:p>
        </p:txBody>
      </p:sp>
      <p:sp>
        <p:nvSpPr>
          <p:cNvPr id="14" name="Rectangle 13"/>
          <p:cNvSpPr/>
          <p:nvPr/>
        </p:nvSpPr>
        <p:spPr>
          <a:xfrm>
            <a:off x="3124200" y="1732613"/>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Participle</a:t>
            </a:r>
            <a:endParaRPr lang="en-US" dirty="0"/>
          </a:p>
        </p:txBody>
      </p:sp>
      <p:sp>
        <p:nvSpPr>
          <p:cNvPr id="25" name="Rectangle 24"/>
          <p:cNvSpPr/>
          <p:nvPr/>
        </p:nvSpPr>
        <p:spPr>
          <a:xfrm>
            <a:off x="228600" y="2971800"/>
            <a:ext cx="8607302" cy="369332"/>
          </a:xfrm>
          <a:prstGeom prst="rect">
            <a:avLst/>
          </a:prstGeom>
          <a:solidFill>
            <a:schemeClr val="accent6">
              <a:lumMod val="20000"/>
              <a:lumOff val="80000"/>
            </a:schemeClr>
          </a:solidFill>
          <a:ln w="38100">
            <a:solidFill>
              <a:schemeClr val="tx1"/>
            </a:solidFill>
          </a:ln>
        </p:spPr>
        <p:txBody>
          <a:bodyPr wrap="square">
            <a:spAutoFit/>
          </a:bodyPr>
          <a:lstStyle/>
          <a:p>
            <a:pPr marL="285750" indent="-285750">
              <a:buFont typeface="Arial" panose="020B0604020202020204" pitchFamily="34" charset="0"/>
              <a:buChar char="•"/>
            </a:pPr>
            <a:r>
              <a:rPr lang="en-US" dirty="0" smtClean="0"/>
              <a:t>The first X-</a:t>
            </a:r>
            <a:r>
              <a:rPr lang="en-US" dirty="0" err="1" smtClean="0"/>
              <a:t>Qatal</a:t>
            </a:r>
            <a:r>
              <a:rPr lang="en-US" dirty="0" smtClean="0"/>
              <a:t> fits well as a summary statement fo</a:t>
            </a:r>
            <a:r>
              <a:rPr lang="en-US" dirty="0"/>
              <a:t>r</a:t>
            </a:r>
            <a:r>
              <a:rPr lang="en-US" dirty="0" smtClean="0"/>
              <a:t> the following narrative.</a:t>
            </a:r>
          </a:p>
        </p:txBody>
      </p:sp>
      <p:sp>
        <p:nvSpPr>
          <p:cNvPr id="26" name="Rectangle 25"/>
          <p:cNvSpPr/>
          <p:nvPr/>
        </p:nvSpPr>
        <p:spPr>
          <a:xfrm>
            <a:off x="228600" y="2425484"/>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H.N. Mainline</a:t>
            </a:r>
            <a:endParaRPr lang="en-US" dirty="0"/>
          </a:p>
        </p:txBody>
      </p:sp>
      <p:sp>
        <p:nvSpPr>
          <p:cNvPr id="27" name="Rectangle 26"/>
          <p:cNvSpPr/>
          <p:nvPr/>
        </p:nvSpPr>
        <p:spPr>
          <a:xfrm>
            <a:off x="228600" y="225623"/>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Topicalization / Summary</a:t>
            </a:r>
            <a:endParaRPr lang="en-US" dirty="0"/>
          </a:p>
        </p:txBody>
      </p:sp>
      <p:sp>
        <p:nvSpPr>
          <p:cNvPr id="28" name="Rectangle 27"/>
          <p:cNvSpPr/>
          <p:nvPr/>
        </p:nvSpPr>
        <p:spPr>
          <a:xfrm>
            <a:off x="228600" y="914400"/>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Topicalization</a:t>
            </a:r>
            <a:endParaRPr lang="en-US" dirty="0"/>
          </a:p>
        </p:txBody>
      </p:sp>
      <p:sp>
        <p:nvSpPr>
          <p:cNvPr id="29" name="Rectangle 28"/>
          <p:cNvSpPr/>
          <p:nvPr/>
        </p:nvSpPr>
        <p:spPr>
          <a:xfrm>
            <a:off x="228600" y="1371600"/>
            <a:ext cx="1676400" cy="369332"/>
          </a:xfrm>
          <a:prstGeom prst="rect">
            <a:avLst/>
          </a:prstGeom>
          <a:solidFill>
            <a:schemeClr val="accent6">
              <a:lumMod val="20000"/>
              <a:lumOff val="80000"/>
            </a:schemeClr>
          </a:solidFill>
          <a:ln w="38100">
            <a:noFill/>
          </a:ln>
        </p:spPr>
        <p:txBody>
          <a:bodyPr wrap="square">
            <a:spAutoFit/>
          </a:bodyPr>
          <a:lstStyle/>
          <a:p>
            <a:r>
              <a:rPr lang="en-US" dirty="0" smtClean="0"/>
              <a:t>Scene setting</a:t>
            </a:r>
            <a:endParaRPr lang="en-US" dirty="0"/>
          </a:p>
        </p:txBody>
      </p:sp>
      <p:sp>
        <p:nvSpPr>
          <p:cNvPr id="30" name="Rectangle 29"/>
          <p:cNvSpPr/>
          <p:nvPr/>
        </p:nvSpPr>
        <p:spPr>
          <a:xfrm>
            <a:off x="228600" y="1732613"/>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Backgrounded activities</a:t>
            </a:r>
            <a:endParaRPr lang="en-US" dirty="0"/>
          </a:p>
        </p:txBody>
      </p:sp>
      <p:sp>
        <p:nvSpPr>
          <p:cNvPr id="31" name="Rectangle 30"/>
          <p:cNvSpPr/>
          <p:nvPr/>
        </p:nvSpPr>
        <p:spPr>
          <a:xfrm>
            <a:off x="228600" y="3429000"/>
            <a:ext cx="8607302" cy="2585323"/>
          </a:xfrm>
          <a:prstGeom prst="rect">
            <a:avLst/>
          </a:prstGeom>
          <a:solidFill>
            <a:schemeClr val="accent6">
              <a:lumMod val="20000"/>
              <a:lumOff val="80000"/>
            </a:schemeClr>
          </a:solidFill>
          <a:ln w="38100">
            <a:solidFill>
              <a:schemeClr val="tx1"/>
            </a:solidFill>
          </a:ln>
        </p:spPr>
        <p:txBody>
          <a:bodyPr wrap="square">
            <a:spAutoFit/>
          </a:bodyPr>
          <a:lstStyle/>
          <a:p>
            <a:pPr marL="285750" indent="-285750">
              <a:buFont typeface="Arial" panose="020B0604020202020204" pitchFamily="34" charset="0"/>
              <a:buChar char="•"/>
            </a:pPr>
            <a:r>
              <a:rPr lang="en-US" dirty="0"/>
              <a:t>The second X-</a:t>
            </a:r>
            <a:r>
              <a:rPr lang="en-US" dirty="0" err="1"/>
              <a:t>Qatal</a:t>
            </a:r>
            <a:r>
              <a:rPr lang="en-US" dirty="0"/>
              <a:t> doesn’t summarize the following narrative but if a </a:t>
            </a:r>
            <a:r>
              <a:rPr lang="en-US" dirty="0" err="1"/>
              <a:t>wayyiqtol</a:t>
            </a:r>
            <a:r>
              <a:rPr lang="en-US" dirty="0"/>
              <a:t> were used here it would make this the first ‘event’ in the </a:t>
            </a:r>
            <a:r>
              <a:rPr lang="en-US" dirty="0" smtClean="0"/>
              <a:t>narrative and be translated something </a:t>
            </a:r>
            <a:r>
              <a:rPr lang="en-US" dirty="0"/>
              <a:t>like “the earth became formless and void” which means something quite different than “now it was the earth that was formless and void”. </a:t>
            </a:r>
            <a:endParaRPr lang="en-US" dirty="0" smtClean="0"/>
          </a:p>
          <a:p>
            <a:pPr marL="285750" indent="-285750">
              <a:buFont typeface="Arial" panose="020B0604020202020204" pitchFamily="34" charset="0"/>
              <a:buChar char="•"/>
            </a:pPr>
            <a:r>
              <a:rPr lang="en-US" dirty="0" smtClean="0"/>
              <a:t>The </a:t>
            </a:r>
            <a:r>
              <a:rPr lang="en-US" dirty="0"/>
              <a:t>use of an X-</a:t>
            </a:r>
            <a:r>
              <a:rPr lang="en-US" dirty="0" err="1"/>
              <a:t>Qatal</a:t>
            </a:r>
            <a:r>
              <a:rPr lang="en-US" dirty="0"/>
              <a:t> here rather than a </a:t>
            </a:r>
            <a:r>
              <a:rPr lang="en-US" dirty="0" err="1"/>
              <a:t>wayyiqtol</a:t>
            </a:r>
            <a:r>
              <a:rPr lang="en-US" dirty="0"/>
              <a:t> makes it less likely that the author had in mind some sort of ‘gap theory</a:t>
            </a:r>
            <a:r>
              <a:rPr lang="en-US" dirty="0" smtClean="0"/>
              <a:t>’, </a:t>
            </a:r>
            <a:r>
              <a:rPr lang="en-US" dirty="0"/>
              <a:t>where verse 1 refers to a previous creation and verse 2 the destruction of that creation. </a:t>
            </a:r>
            <a:endParaRPr lang="en-US" dirty="0" smtClean="0"/>
          </a:p>
          <a:p>
            <a:pPr marL="285750" indent="-285750">
              <a:buFont typeface="Arial" panose="020B0604020202020204" pitchFamily="34" charset="0"/>
              <a:buChar char="•"/>
            </a:pPr>
            <a:r>
              <a:rPr lang="en-US" dirty="0" smtClean="0"/>
              <a:t>Also</a:t>
            </a:r>
            <a:r>
              <a:rPr lang="en-US" dirty="0"/>
              <a:t>, verse 1 functioning as a summary statement argues against a ‘gap theory’. In the text as it stands the first action comes with the </a:t>
            </a:r>
            <a:r>
              <a:rPr lang="en-US" dirty="0" err="1"/>
              <a:t>wayyiqtol</a:t>
            </a:r>
            <a:r>
              <a:rPr lang="en-US" dirty="0"/>
              <a:t> in verse 3.</a:t>
            </a:r>
          </a:p>
        </p:txBody>
      </p:sp>
      <p:sp>
        <p:nvSpPr>
          <p:cNvPr id="32" name="Rectangle 31"/>
          <p:cNvSpPr/>
          <p:nvPr/>
        </p:nvSpPr>
        <p:spPr>
          <a:xfrm>
            <a:off x="228600" y="6096000"/>
            <a:ext cx="8607302" cy="646331"/>
          </a:xfrm>
          <a:prstGeom prst="rect">
            <a:avLst/>
          </a:prstGeom>
          <a:solidFill>
            <a:schemeClr val="accent6">
              <a:lumMod val="20000"/>
              <a:lumOff val="80000"/>
            </a:schemeClr>
          </a:solidFill>
          <a:ln w="38100">
            <a:solidFill>
              <a:schemeClr val="tx1"/>
            </a:solidFill>
          </a:ln>
        </p:spPr>
        <p:txBody>
          <a:bodyPr wrap="square">
            <a:spAutoFit/>
          </a:bodyPr>
          <a:lstStyle/>
          <a:p>
            <a:pPr marL="285750" indent="-285750">
              <a:buFont typeface="Arial" panose="020B0604020202020204" pitchFamily="34" charset="0"/>
              <a:buChar char="•"/>
            </a:pPr>
            <a:r>
              <a:rPr lang="en-US" dirty="0"/>
              <a:t>The first 2 X-</a:t>
            </a:r>
            <a:r>
              <a:rPr lang="en-US" dirty="0" err="1"/>
              <a:t>Qatals</a:t>
            </a:r>
            <a:r>
              <a:rPr lang="en-US" dirty="0"/>
              <a:t>, the </a:t>
            </a:r>
            <a:r>
              <a:rPr lang="en-US" dirty="0" err="1"/>
              <a:t>verbless</a:t>
            </a:r>
            <a:r>
              <a:rPr lang="en-US" dirty="0"/>
              <a:t> clause in 2b, and the participle in 2c, provide 4 lines of summary and background material for the beginning of the narrative </a:t>
            </a:r>
            <a:r>
              <a:rPr lang="en-US" dirty="0" smtClean="0"/>
              <a:t>action in </a:t>
            </a:r>
            <a:r>
              <a:rPr lang="en-US" dirty="0"/>
              <a:t>verse 3.</a:t>
            </a:r>
          </a:p>
        </p:txBody>
      </p:sp>
      <p:cxnSp>
        <p:nvCxnSpPr>
          <p:cNvPr id="20" name="Straight Arrow Connector 19"/>
          <p:cNvCxnSpPr/>
          <p:nvPr/>
        </p:nvCxnSpPr>
        <p:spPr>
          <a:xfrm>
            <a:off x="4114800" y="41028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114800" y="1133166"/>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800600" y="158047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4343400" y="191727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343400" y="261015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063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וְהָ֣אֱלֹהִ֔ים </a:t>
            </a:r>
            <a:r>
              <a:rPr lang="he-IL" sz="2000" dirty="0">
                <a:latin typeface="SBL Hebrew" pitchFamily="2" charset="-79"/>
                <a:cs typeface="SBL Hebrew" pitchFamily="2" charset="-79"/>
              </a:rPr>
              <a:t>נִסָּ֖ה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קַח</a:t>
            </a:r>
            <a:r>
              <a:rPr lang="he-IL" sz="2000" dirty="0" smtClean="0">
                <a:latin typeface="SBL Hebrew" pitchFamily="2" charset="-79"/>
                <a:cs typeface="SBL Hebrew" pitchFamily="2" charset="-79"/>
              </a:rPr>
              <a:t>־נָ֠א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אֲשֶׁר־אָהַ֙בְתָּ֙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לֶךְ</a:t>
            </a:r>
            <a:r>
              <a:rPr lang="he-IL" sz="2000" dirty="0" smtClean="0">
                <a:latin typeface="SBL Hebrew" pitchFamily="2" charset="-79"/>
                <a:cs typeface="SBL Hebrew" pitchFamily="2" charset="-79"/>
              </a:rPr>
              <a:t>־לְךָ֔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הַעֲלֵ֤הו</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latin typeface="SBL Hebrew" pitchFamily="2" charset="-79"/>
                <a:cs typeface="SBL Hebrew" pitchFamily="2" charset="-79"/>
              </a:rPr>
              <a:t>אֹמַ֥ר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אֲשֶׁר־אָֽמַר־ל֥וֹ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8" name="Rectangle 7"/>
          <p:cNvSpPr/>
          <p:nvPr/>
        </p:nvSpPr>
        <p:spPr>
          <a:xfrm>
            <a:off x="152400" y="3168614"/>
            <a:ext cx="2895600" cy="369332"/>
          </a:xfrm>
          <a:prstGeom prst="rect">
            <a:avLst/>
          </a:prstGeom>
          <a:solidFill>
            <a:schemeClr val="bg1"/>
          </a:solidFill>
          <a:ln w="38100">
            <a:solidFill>
              <a:schemeClr val="tx1"/>
            </a:solidFill>
          </a:ln>
        </p:spPr>
        <p:txBody>
          <a:bodyPr wrap="square">
            <a:spAutoFit/>
          </a:bodyPr>
          <a:lstStyle/>
          <a:p>
            <a:r>
              <a:rPr lang="en-US" dirty="0" smtClean="0"/>
              <a:t>What discourse genre is this?</a:t>
            </a:r>
            <a:endParaRPr lang="en-US" dirty="0"/>
          </a:p>
        </p:txBody>
      </p:sp>
      <p:cxnSp>
        <p:nvCxnSpPr>
          <p:cNvPr id="9" name="Straight Arrow Connector 8"/>
          <p:cNvCxnSpPr>
            <a:stCxn id="8" idx="3"/>
          </p:cNvCxnSpPr>
          <p:nvPr/>
        </p:nvCxnSpPr>
        <p:spPr>
          <a:xfrm>
            <a:off x="3048000" y="3353280"/>
            <a:ext cx="1524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Left Brace 9"/>
          <p:cNvSpPr/>
          <p:nvPr/>
        </p:nvSpPr>
        <p:spPr>
          <a:xfrm>
            <a:off x="4724400" y="3168614"/>
            <a:ext cx="304800" cy="2165386"/>
          </a:xfrm>
          <a:prstGeom prst="leftBrace">
            <a:avLst>
              <a:gd name="adj1" fmla="val 8333"/>
              <a:gd name="adj2" fmla="val 867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Tree>
    <p:extLst>
      <p:ext uri="{BB962C8B-B14F-4D97-AF65-F5344CB8AC3E}">
        <p14:creationId xmlns:p14="http://schemas.microsoft.com/office/powerpoint/2010/main" val="541610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וְהָ֣אֱלֹהִ֔ים </a:t>
            </a:r>
            <a:r>
              <a:rPr lang="he-IL" sz="2000" dirty="0">
                <a:latin typeface="SBL Hebrew" pitchFamily="2" charset="-79"/>
                <a:cs typeface="SBL Hebrew" pitchFamily="2" charset="-79"/>
              </a:rPr>
              <a:t>נִסָּ֖ה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קַח</a:t>
            </a:r>
            <a:r>
              <a:rPr lang="he-IL" sz="2000" dirty="0" smtClean="0">
                <a:latin typeface="SBL Hebrew" pitchFamily="2" charset="-79"/>
                <a:cs typeface="SBL Hebrew" pitchFamily="2" charset="-79"/>
              </a:rPr>
              <a:t>־נָ֠א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אֲשֶׁר־אָהַ֙בְתָּ֙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לֶךְ</a:t>
            </a:r>
            <a:r>
              <a:rPr lang="he-IL" sz="2000" dirty="0" smtClean="0">
                <a:latin typeface="SBL Hebrew" pitchFamily="2" charset="-79"/>
                <a:cs typeface="SBL Hebrew" pitchFamily="2" charset="-79"/>
              </a:rPr>
              <a:t>־לְךָ֔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הַעֲלֵ֤הו</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latin typeface="SBL Hebrew" pitchFamily="2" charset="-79"/>
                <a:cs typeface="SBL Hebrew" pitchFamily="2" charset="-79"/>
              </a:rPr>
              <a:t>אֹמַ֥ר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אֲשֶׁר־אָֽמַר־ל֥וֹ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3" name="Rectangle 2"/>
          <p:cNvSpPr/>
          <p:nvPr/>
        </p:nvSpPr>
        <p:spPr>
          <a:xfrm>
            <a:off x="152400" y="3168614"/>
            <a:ext cx="2895600" cy="369332"/>
          </a:xfrm>
          <a:prstGeom prst="rect">
            <a:avLst/>
          </a:prstGeom>
          <a:solidFill>
            <a:schemeClr val="bg1"/>
          </a:solidFill>
          <a:ln w="38100">
            <a:solidFill>
              <a:schemeClr val="tx1"/>
            </a:solidFill>
          </a:ln>
        </p:spPr>
        <p:txBody>
          <a:bodyPr wrap="square">
            <a:spAutoFit/>
          </a:bodyPr>
          <a:lstStyle/>
          <a:p>
            <a:r>
              <a:rPr lang="en-US" dirty="0" smtClean="0"/>
              <a:t>What discourse genre is this?</a:t>
            </a:r>
            <a:endParaRPr lang="en-US" dirty="0"/>
          </a:p>
        </p:txBody>
      </p:sp>
      <p:cxnSp>
        <p:nvCxnSpPr>
          <p:cNvPr id="7" name="Straight Arrow Connector 6"/>
          <p:cNvCxnSpPr>
            <a:stCxn id="3" idx="3"/>
          </p:cNvCxnSpPr>
          <p:nvPr/>
        </p:nvCxnSpPr>
        <p:spPr>
          <a:xfrm>
            <a:off x="3048000" y="3353280"/>
            <a:ext cx="1524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52400" y="3962400"/>
            <a:ext cx="3429000" cy="923330"/>
          </a:xfrm>
          <a:prstGeom prst="rect">
            <a:avLst/>
          </a:prstGeom>
          <a:noFill/>
        </p:spPr>
        <p:txBody>
          <a:bodyPr wrap="square" rtlCol="0">
            <a:spAutoFit/>
          </a:bodyPr>
          <a:lstStyle/>
          <a:p>
            <a:r>
              <a:rPr lang="en-US" dirty="0" smtClean="0"/>
              <a:t>Unmitigated Hortatory Discourse</a:t>
            </a:r>
          </a:p>
          <a:p>
            <a:pPr marL="285750" indent="-285750">
              <a:buFont typeface="Arial" panose="020B0604020202020204" pitchFamily="34" charset="0"/>
              <a:buChar char="•"/>
            </a:pPr>
            <a:r>
              <a:rPr lang="en-US" dirty="0" smtClean="0"/>
              <a:t>3 </a:t>
            </a:r>
            <a:r>
              <a:rPr lang="en-US" dirty="0" smtClean="0">
                <a:solidFill>
                  <a:srgbClr val="008000"/>
                </a:solidFill>
              </a:rPr>
              <a:t>imperatives </a:t>
            </a:r>
          </a:p>
          <a:p>
            <a:pPr marL="285750" indent="-285750">
              <a:buFont typeface="Arial" panose="020B0604020202020204" pitchFamily="34" charset="0"/>
              <a:buChar char="•"/>
            </a:pPr>
            <a:r>
              <a:rPr lang="en-US" dirty="0" smtClean="0"/>
              <a:t>0 </a:t>
            </a:r>
            <a:r>
              <a:rPr lang="en-US" dirty="0" err="1" smtClean="0"/>
              <a:t>weqatals</a:t>
            </a:r>
            <a:endParaRPr lang="en-CA" dirty="0"/>
          </a:p>
        </p:txBody>
      </p:sp>
      <p:sp>
        <p:nvSpPr>
          <p:cNvPr id="6" name="Left Brace 5"/>
          <p:cNvSpPr/>
          <p:nvPr/>
        </p:nvSpPr>
        <p:spPr>
          <a:xfrm>
            <a:off x="4724400" y="3168614"/>
            <a:ext cx="304800" cy="2165386"/>
          </a:xfrm>
          <a:prstGeom prst="leftBrace">
            <a:avLst>
              <a:gd name="adj1" fmla="val 8333"/>
              <a:gd name="adj2" fmla="val 867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Tree>
    <p:extLst>
      <p:ext uri="{BB962C8B-B14F-4D97-AF65-F5344CB8AC3E}">
        <p14:creationId xmlns:p14="http://schemas.microsoft.com/office/powerpoint/2010/main" val="2108510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וְהָ֣אֱלֹהִ֔ים </a:t>
            </a:r>
            <a:r>
              <a:rPr lang="he-IL" sz="2000" dirty="0">
                <a:latin typeface="SBL Hebrew" pitchFamily="2" charset="-79"/>
                <a:cs typeface="SBL Hebrew" pitchFamily="2" charset="-79"/>
              </a:rPr>
              <a:t>נִסָּ֖ה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קַח</a:t>
            </a:r>
            <a:r>
              <a:rPr lang="he-IL" sz="2000" dirty="0" smtClean="0">
                <a:latin typeface="SBL Hebrew" pitchFamily="2" charset="-79"/>
                <a:cs typeface="SBL Hebrew" pitchFamily="2" charset="-79"/>
              </a:rPr>
              <a:t>־נָ֠א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a:t>
            </a:r>
            <a:r>
              <a:rPr lang="he-IL" sz="2000" dirty="0">
                <a:solidFill>
                  <a:srgbClr val="FF0000"/>
                </a:solidFill>
                <a:latin typeface="SBL Hebrew" pitchFamily="2" charset="-79"/>
                <a:cs typeface="SBL Hebrew" pitchFamily="2" charset="-79"/>
              </a:rPr>
              <a:t>אָהַ֙בְתָּ</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לֶךְ</a:t>
            </a:r>
            <a:r>
              <a:rPr lang="he-IL" sz="2000" dirty="0" smtClean="0">
                <a:latin typeface="SBL Hebrew" pitchFamily="2" charset="-79"/>
                <a:cs typeface="SBL Hebrew" pitchFamily="2" charset="-79"/>
              </a:rPr>
              <a:t>־לְךָ֔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הַעֲלֵ֤הו</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latin typeface="SBL Hebrew" pitchFamily="2" charset="-79"/>
                <a:cs typeface="SBL Hebrew" pitchFamily="2" charset="-79"/>
              </a:rPr>
              <a:t>אֹמַ֥ר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אֲשֶׁר־אָֽמַר־ל֥וֹ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3" name="Rectangle 2"/>
          <p:cNvSpPr/>
          <p:nvPr/>
        </p:nvSpPr>
        <p:spPr>
          <a:xfrm>
            <a:off x="152400" y="3392269"/>
            <a:ext cx="2895600" cy="646331"/>
          </a:xfrm>
          <a:prstGeom prst="rect">
            <a:avLst/>
          </a:prstGeom>
          <a:solidFill>
            <a:schemeClr val="bg1"/>
          </a:solidFill>
          <a:ln w="38100">
            <a:solidFill>
              <a:schemeClr val="tx1"/>
            </a:solidFill>
          </a:ln>
        </p:spPr>
        <p:txBody>
          <a:bodyPr wrap="square">
            <a:spAutoFit/>
          </a:bodyPr>
          <a:lstStyle/>
          <a:p>
            <a:r>
              <a:rPr lang="en-US" dirty="0" smtClean="0"/>
              <a:t>What is the syntax, function and translation of this </a:t>
            </a:r>
            <a:r>
              <a:rPr lang="en-US" dirty="0" err="1" smtClean="0">
                <a:solidFill>
                  <a:srgbClr val="FF0000"/>
                </a:solidFill>
              </a:rPr>
              <a:t>qatal</a:t>
            </a:r>
            <a:r>
              <a:rPr lang="en-US" dirty="0" smtClean="0"/>
              <a:t>?</a:t>
            </a:r>
            <a:endParaRPr lang="en-US" dirty="0"/>
          </a:p>
        </p:txBody>
      </p:sp>
      <p:cxnSp>
        <p:nvCxnSpPr>
          <p:cNvPr id="7" name="Straight Arrow Connector 6"/>
          <p:cNvCxnSpPr>
            <a:stCxn id="3" idx="3"/>
          </p:cNvCxnSpPr>
          <p:nvPr/>
        </p:nvCxnSpPr>
        <p:spPr>
          <a:xfrm>
            <a:off x="3048000" y="3715435"/>
            <a:ext cx="2590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2766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וְהָ֣אֱלֹהִ֔ים </a:t>
            </a:r>
            <a:r>
              <a:rPr lang="he-IL" sz="2000" dirty="0">
                <a:latin typeface="SBL Hebrew" pitchFamily="2" charset="-79"/>
                <a:cs typeface="SBL Hebrew" pitchFamily="2" charset="-79"/>
              </a:rPr>
              <a:t>נִסָּ֖ה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קַח</a:t>
            </a:r>
            <a:r>
              <a:rPr lang="he-IL" sz="2000" dirty="0" smtClean="0">
                <a:latin typeface="SBL Hebrew" pitchFamily="2" charset="-79"/>
                <a:cs typeface="SBL Hebrew" pitchFamily="2" charset="-79"/>
              </a:rPr>
              <a:t>־נָ֠א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a:t>
            </a:r>
            <a:r>
              <a:rPr lang="he-IL" sz="2000" dirty="0">
                <a:solidFill>
                  <a:srgbClr val="FF0000"/>
                </a:solidFill>
                <a:latin typeface="SBL Hebrew" pitchFamily="2" charset="-79"/>
                <a:cs typeface="SBL Hebrew" pitchFamily="2" charset="-79"/>
              </a:rPr>
              <a:t>אָהַ֙בְתָּ</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לֶךְ</a:t>
            </a:r>
            <a:r>
              <a:rPr lang="he-IL" sz="2000" dirty="0" smtClean="0">
                <a:latin typeface="SBL Hebrew" pitchFamily="2" charset="-79"/>
                <a:cs typeface="SBL Hebrew" pitchFamily="2" charset="-79"/>
              </a:rPr>
              <a:t>־לְךָ֔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הַעֲלֵ֤הו</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latin typeface="SBL Hebrew" pitchFamily="2" charset="-79"/>
                <a:cs typeface="SBL Hebrew" pitchFamily="2" charset="-79"/>
              </a:rPr>
              <a:t>אֹמַ֥ר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אֲשֶׁר־אָֽמַר־ל֥וֹ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9" name="TextBox 8"/>
          <p:cNvSpPr txBox="1"/>
          <p:nvPr/>
        </p:nvSpPr>
        <p:spPr>
          <a:xfrm>
            <a:off x="152400" y="4590871"/>
            <a:ext cx="5562600" cy="1200329"/>
          </a:xfrm>
          <a:prstGeom prst="rect">
            <a:avLst/>
          </a:prstGeom>
          <a:noFill/>
        </p:spPr>
        <p:txBody>
          <a:bodyPr wrap="square" rtlCol="0">
            <a:spAutoFit/>
          </a:bodyPr>
          <a:lstStyle/>
          <a:p>
            <a:pPr marL="285750" indent="-285750">
              <a:buFont typeface="Arial" panose="020B0604020202020204" pitchFamily="34" charset="0"/>
              <a:buChar char="•"/>
            </a:pPr>
            <a:r>
              <a:rPr lang="en-US" dirty="0" err="1" smtClean="0"/>
              <a:t>Qatal</a:t>
            </a:r>
            <a:r>
              <a:rPr lang="en-US" dirty="0" smtClean="0"/>
              <a:t> in dependent clause</a:t>
            </a:r>
          </a:p>
          <a:p>
            <a:pPr marL="285750" indent="-285750">
              <a:buFont typeface="Arial" panose="020B0604020202020204" pitchFamily="34" charset="0"/>
              <a:buChar char="•"/>
            </a:pPr>
            <a:r>
              <a:rPr lang="en-US" dirty="0" smtClean="0"/>
              <a:t>Relative past background</a:t>
            </a:r>
          </a:p>
          <a:p>
            <a:pPr marL="285750" indent="-285750">
              <a:buFont typeface="Arial" panose="020B0604020202020204" pitchFamily="34" charset="0"/>
              <a:buChar char="•"/>
            </a:pPr>
            <a:r>
              <a:rPr lang="en-US" dirty="0" smtClean="0"/>
              <a:t>“which you love”</a:t>
            </a:r>
            <a:br>
              <a:rPr lang="en-US" dirty="0" smtClean="0"/>
            </a:br>
            <a:r>
              <a:rPr lang="en-US" dirty="0" smtClean="0"/>
              <a:t>not “which you had loved” or “which you have loved”</a:t>
            </a:r>
            <a:endParaRPr lang="en-US" dirty="0"/>
          </a:p>
        </p:txBody>
      </p:sp>
      <p:sp>
        <p:nvSpPr>
          <p:cNvPr id="12" name="TextBox 11"/>
          <p:cNvSpPr txBox="1"/>
          <p:nvPr/>
        </p:nvSpPr>
        <p:spPr>
          <a:xfrm>
            <a:off x="381000" y="5867400"/>
            <a:ext cx="8458200" cy="646331"/>
          </a:xfrm>
          <a:prstGeom prst="rect">
            <a:avLst/>
          </a:prstGeom>
          <a:noFill/>
        </p:spPr>
        <p:txBody>
          <a:bodyPr wrap="square" rtlCol="0">
            <a:spAutoFit/>
          </a:bodyPr>
          <a:lstStyle/>
          <a:p>
            <a:r>
              <a:rPr lang="en-US" dirty="0" smtClean="0"/>
              <a:t>(Note that roots </a:t>
            </a:r>
            <a:r>
              <a:rPr lang="en-US" dirty="0"/>
              <a:t>like</a:t>
            </a:r>
            <a:r>
              <a:rPr lang="he-IL" dirty="0">
                <a:latin typeface="SBL Hebrew" panose="02000000000000000000" pitchFamily="2" charset="-79"/>
                <a:cs typeface="SBL Hebrew" panose="02000000000000000000" pitchFamily="2" charset="-79"/>
              </a:rPr>
              <a:t>אהב</a:t>
            </a:r>
            <a:r>
              <a:rPr lang="he-IL" dirty="0"/>
              <a:t> </a:t>
            </a:r>
            <a:r>
              <a:rPr lang="en-US" dirty="0"/>
              <a:t> that refer to emotional and mental activity usually require present tense translations</a:t>
            </a:r>
            <a:r>
              <a:rPr lang="en-US" dirty="0" smtClean="0"/>
              <a:t>.)</a:t>
            </a:r>
            <a:endParaRPr lang="en-US" dirty="0"/>
          </a:p>
        </p:txBody>
      </p:sp>
      <p:sp>
        <p:nvSpPr>
          <p:cNvPr id="10" name="Rectangle 9"/>
          <p:cNvSpPr/>
          <p:nvPr/>
        </p:nvSpPr>
        <p:spPr>
          <a:xfrm>
            <a:off x="152400" y="3392269"/>
            <a:ext cx="2895600" cy="646331"/>
          </a:xfrm>
          <a:prstGeom prst="rect">
            <a:avLst/>
          </a:prstGeom>
          <a:solidFill>
            <a:schemeClr val="bg1"/>
          </a:solidFill>
          <a:ln w="38100">
            <a:solidFill>
              <a:schemeClr val="tx1"/>
            </a:solidFill>
          </a:ln>
        </p:spPr>
        <p:txBody>
          <a:bodyPr wrap="square">
            <a:spAutoFit/>
          </a:bodyPr>
          <a:lstStyle/>
          <a:p>
            <a:r>
              <a:rPr lang="en-US" dirty="0" smtClean="0"/>
              <a:t>What is the syntax, function and translation of this </a:t>
            </a:r>
            <a:r>
              <a:rPr lang="en-US" dirty="0" err="1" smtClean="0">
                <a:solidFill>
                  <a:srgbClr val="FF0000"/>
                </a:solidFill>
              </a:rPr>
              <a:t>qatal</a:t>
            </a:r>
            <a:r>
              <a:rPr lang="en-US" dirty="0" smtClean="0"/>
              <a:t>?</a:t>
            </a:r>
            <a:endParaRPr lang="en-US" dirty="0"/>
          </a:p>
        </p:txBody>
      </p:sp>
      <p:cxnSp>
        <p:nvCxnSpPr>
          <p:cNvPr id="11" name="Straight Arrow Connector 10"/>
          <p:cNvCxnSpPr>
            <a:stCxn id="10" idx="3"/>
          </p:cNvCxnSpPr>
          <p:nvPr/>
        </p:nvCxnSpPr>
        <p:spPr>
          <a:xfrm>
            <a:off x="3048000" y="3715435"/>
            <a:ext cx="2590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3897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וְהָ֣אֱלֹהִ֔ים </a:t>
            </a:r>
            <a:r>
              <a:rPr lang="he-IL" sz="2000" dirty="0">
                <a:solidFill>
                  <a:srgbClr val="FF0000"/>
                </a:solidFill>
                <a:latin typeface="SBL Hebrew" pitchFamily="2" charset="-79"/>
                <a:cs typeface="SBL Hebrew" pitchFamily="2" charset="-79"/>
              </a:rPr>
              <a:t>נִסָּ֖ה</a:t>
            </a:r>
            <a:r>
              <a:rPr lang="he-IL" sz="2000" dirty="0">
                <a:latin typeface="SBL Hebrew" pitchFamily="2" charset="-79"/>
                <a:cs typeface="SBL Hebrew" pitchFamily="2" charset="-79"/>
              </a:rPr>
              <a:t>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a:solidFill>
                  <a:srgbClr val="008000"/>
                </a:solidFill>
                <a:latin typeface="SBL Hebrew" pitchFamily="2" charset="-79"/>
                <a:cs typeface="SBL Hebrew" pitchFamily="2" charset="-79"/>
              </a:rPr>
              <a:t>קַח</a:t>
            </a:r>
            <a:r>
              <a:rPr lang="he-IL" sz="2000" dirty="0">
                <a:latin typeface="SBL Hebrew" pitchFamily="2" charset="-79"/>
                <a:cs typeface="SBL Hebrew" pitchFamily="2" charset="-79"/>
              </a:rPr>
              <a:t>־נָ֠א</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a:t>
            </a:r>
            <a:r>
              <a:rPr lang="he-IL" sz="2000" dirty="0">
                <a:solidFill>
                  <a:srgbClr val="FF0000"/>
                </a:solidFill>
                <a:latin typeface="SBL Hebrew" pitchFamily="2" charset="-79"/>
                <a:cs typeface="SBL Hebrew" pitchFamily="2" charset="-79"/>
              </a:rPr>
              <a:t>אָהַ֙בְתָּ֙ </a:t>
            </a:r>
            <a:endParaRPr lang="he-IL" sz="2000" dirty="0" smtClean="0">
              <a:solidFill>
                <a:srgbClr val="FF0000"/>
              </a:solidFill>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לֶךְ</a:t>
            </a:r>
            <a:r>
              <a:rPr lang="he-IL" sz="2000" dirty="0" smtClean="0">
                <a:latin typeface="SBL Hebrew" pitchFamily="2" charset="-79"/>
                <a:cs typeface="SBL Hebrew" pitchFamily="2" charset="-79"/>
              </a:rPr>
              <a:t>־לְךָ֔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הַעֲלֵ֤הו</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latin typeface="SBL Hebrew" pitchFamily="2" charset="-79"/>
                <a:cs typeface="SBL Hebrew" pitchFamily="2" charset="-79"/>
              </a:rPr>
              <a:t>אֹמַ֥ר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אֲשֶׁר־אָֽמַר־ל֥וֹ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3" name="Rectangle 2"/>
          <p:cNvSpPr/>
          <p:nvPr/>
        </p:nvSpPr>
        <p:spPr>
          <a:xfrm>
            <a:off x="152400" y="3200400"/>
            <a:ext cx="5334000" cy="1754326"/>
          </a:xfrm>
          <a:prstGeom prst="rect">
            <a:avLst/>
          </a:prstGeom>
          <a:solidFill>
            <a:schemeClr val="bg1"/>
          </a:solidFill>
          <a:ln w="38100">
            <a:solidFill>
              <a:schemeClr val="tx1"/>
            </a:solidFill>
          </a:ln>
        </p:spPr>
        <p:txBody>
          <a:bodyPr wrap="square">
            <a:spAutoFit/>
          </a:bodyPr>
          <a:lstStyle/>
          <a:p>
            <a:r>
              <a:rPr lang="en-US" dirty="0" smtClean="0"/>
              <a:t>To the extent that </a:t>
            </a:r>
            <a:r>
              <a:rPr lang="en-US" dirty="0" err="1" smtClean="0"/>
              <a:t>qatal</a:t>
            </a:r>
            <a:r>
              <a:rPr lang="en-US" dirty="0" smtClean="0"/>
              <a:t> can be viewed as an </a:t>
            </a:r>
            <a:r>
              <a:rPr lang="en-US" dirty="0" err="1" smtClean="0"/>
              <a:t>atributizer</a:t>
            </a:r>
            <a:r>
              <a:rPr lang="en-US" dirty="0" smtClean="0"/>
              <a:t>, both main actors in this narrative are labelled within the first 2 verses.</a:t>
            </a:r>
          </a:p>
          <a:p>
            <a:pPr marL="285750" indent="-285750">
              <a:buFont typeface="Arial" panose="020B0604020202020204" pitchFamily="34" charset="0"/>
              <a:buChar char="•"/>
              <a:tabLst>
                <a:tab pos="2168525" algn="l"/>
              </a:tabLst>
            </a:pPr>
            <a:r>
              <a:rPr lang="en-US" dirty="0" smtClean="0"/>
              <a:t>Elohim the tester	(X-</a:t>
            </a:r>
            <a:r>
              <a:rPr lang="en-US" dirty="0" err="1" smtClean="0"/>
              <a:t>Qatal</a:t>
            </a:r>
            <a:r>
              <a:rPr lang="en-US" dirty="0" smtClean="0"/>
              <a:t> in v 1)</a:t>
            </a:r>
          </a:p>
          <a:p>
            <a:pPr marL="285750" indent="-285750">
              <a:buFont typeface="Arial" panose="020B0604020202020204" pitchFamily="34" charset="0"/>
              <a:buChar char="•"/>
              <a:tabLst>
                <a:tab pos="2168525" algn="l"/>
              </a:tabLst>
            </a:pPr>
            <a:r>
              <a:rPr lang="en-US" dirty="0" smtClean="0"/>
              <a:t>Abraham the lover	(</a:t>
            </a:r>
            <a:r>
              <a:rPr lang="en-US" dirty="0" err="1" smtClean="0"/>
              <a:t>Qatal</a:t>
            </a:r>
            <a:r>
              <a:rPr lang="en-US" dirty="0" smtClean="0"/>
              <a:t> in dep. clause in v 2)</a:t>
            </a:r>
          </a:p>
          <a:p>
            <a:pPr>
              <a:tabLst>
                <a:tab pos="2168525" algn="l"/>
              </a:tabLst>
            </a:pPr>
            <a:r>
              <a:rPr lang="en-US" dirty="0" smtClean="0"/>
              <a:t>The tester will test the love of the lover.</a:t>
            </a:r>
            <a:endParaRPr lang="en-US" dirty="0"/>
          </a:p>
        </p:txBody>
      </p:sp>
      <p:sp>
        <p:nvSpPr>
          <p:cNvPr id="6" name="Oval 5"/>
          <p:cNvSpPr/>
          <p:nvPr/>
        </p:nvSpPr>
        <p:spPr>
          <a:xfrm>
            <a:off x="7396163" y="609600"/>
            <a:ext cx="461963" cy="3714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p:cNvSpPr/>
          <p:nvPr/>
        </p:nvSpPr>
        <p:spPr>
          <a:xfrm>
            <a:off x="5638800" y="3495675"/>
            <a:ext cx="738188" cy="4286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2421488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וְהָ֣אֱלֹהִ֔ים </a:t>
            </a:r>
            <a:r>
              <a:rPr lang="he-IL" sz="2000" dirty="0">
                <a:latin typeface="SBL Hebrew" pitchFamily="2" charset="-79"/>
                <a:cs typeface="SBL Hebrew" pitchFamily="2" charset="-79"/>
              </a:rPr>
              <a:t>נִסָּ֖ה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a:solidFill>
                  <a:srgbClr val="008000"/>
                </a:solidFill>
                <a:latin typeface="SBL Hebrew" pitchFamily="2" charset="-79"/>
                <a:cs typeface="SBL Hebrew" pitchFamily="2" charset="-79"/>
              </a:rPr>
              <a:t>קַח</a:t>
            </a:r>
            <a:r>
              <a:rPr lang="he-IL" sz="2000" dirty="0">
                <a:latin typeface="SBL Hebrew" pitchFamily="2" charset="-79"/>
                <a:cs typeface="SBL Hebrew" pitchFamily="2" charset="-79"/>
              </a:rPr>
              <a:t>־נָ֠א</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אֲשֶׁר־אָהַ֙בְתָּ֙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לֶךְ</a:t>
            </a:r>
            <a:r>
              <a:rPr lang="he-IL" sz="2000" dirty="0" smtClean="0">
                <a:latin typeface="SBL Hebrew" pitchFamily="2" charset="-79"/>
                <a:cs typeface="SBL Hebrew" pitchFamily="2" charset="-79"/>
              </a:rPr>
              <a:t>־לְךָ֔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הַעֲלֵ֤הו</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solidFill>
                  <a:srgbClr val="FF00FF"/>
                </a:solidFill>
                <a:latin typeface="SBL Hebrew" pitchFamily="2" charset="-79"/>
                <a:cs typeface="SBL Hebrew" pitchFamily="2" charset="-79"/>
              </a:rPr>
              <a:t>אֹמַ֥ר</a:t>
            </a:r>
            <a:r>
              <a:rPr lang="he-IL" sz="2000" dirty="0">
                <a:latin typeface="SBL Hebrew" pitchFamily="2" charset="-79"/>
                <a:cs typeface="SBL Hebrew" pitchFamily="2" charset="-79"/>
              </a:rPr>
              <a:t>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אֲשֶׁר־אָֽמַר־ל֥וֹ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8" name="Rectangle 7"/>
          <p:cNvSpPr/>
          <p:nvPr/>
        </p:nvSpPr>
        <p:spPr>
          <a:xfrm>
            <a:off x="152400" y="4991912"/>
            <a:ext cx="2895600" cy="369332"/>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9" name="Straight Arrow Connector 8"/>
          <p:cNvCxnSpPr>
            <a:stCxn id="8" idx="3"/>
          </p:cNvCxnSpPr>
          <p:nvPr/>
        </p:nvCxnSpPr>
        <p:spPr>
          <a:xfrm>
            <a:off x="3048000" y="5176578"/>
            <a:ext cx="2057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2334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וְהָ֣אֱלֹהִ֔ים </a:t>
            </a:r>
            <a:r>
              <a:rPr lang="he-IL" sz="2000" dirty="0">
                <a:latin typeface="SBL Hebrew" pitchFamily="2" charset="-79"/>
                <a:cs typeface="SBL Hebrew" pitchFamily="2" charset="-79"/>
              </a:rPr>
              <a:t>נִסָּ֖ה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a:solidFill>
                  <a:srgbClr val="008000"/>
                </a:solidFill>
                <a:latin typeface="SBL Hebrew" pitchFamily="2" charset="-79"/>
                <a:cs typeface="SBL Hebrew" pitchFamily="2" charset="-79"/>
              </a:rPr>
              <a:t>קַח</a:t>
            </a:r>
            <a:r>
              <a:rPr lang="he-IL" sz="2000" dirty="0">
                <a:latin typeface="SBL Hebrew" pitchFamily="2" charset="-79"/>
                <a:cs typeface="SBL Hebrew" pitchFamily="2" charset="-79"/>
              </a:rPr>
              <a:t>־נָ֠א</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אֲשֶׁר־אָהַ֙בְתָּ֙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לֶךְ</a:t>
            </a:r>
            <a:r>
              <a:rPr lang="he-IL" sz="2000" dirty="0" smtClean="0">
                <a:latin typeface="SBL Hebrew" pitchFamily="2" charset="-79"/>
                <a:cs typeface="SBL Hebrew" pitchFamily="2" charset="-79"/>
              </a:rPr>
              <a:t>־לְךָ֔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הַעֲלֵ֤הו</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solidFill>
                  <a:srgbClr val="FF00FF"/>
                </a:solidFill>
                <a:latin typeface="SBL Hebrew" pitchFamily="2" charset="-79"/>
                <a:cs typeface="SBL Hebrew" pitchFamily="2" charset="-79"/>
              </a:rPr>
              <a:t>אֹמַ֥ר</a:t>
            </a:r>
            <a:r>
              <a:rPr lang="he-IL" sz="2000" dirty="0">
                <a:latin typeface="SBL Hebrew" pitchFamily="2" charset="-79"/>
                <a:cs typeface="SBL Hebrew" pitchFamily="2" charset="-79"/>
              </a:rPr>
              <a:t>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אֲשֶׁר־אָֽמַר־ל֥וֹ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10" name="TextBox 9"/>
          <p:cNvSpPr txBox="1"/>
          <p:nvPr/>
        </p:nvSpPr>
        <p:spPr>
          <a:xfrm>
            <a:off x="152400" y="5553670"/>
            <a:ext cx="6096000" cy="923330"/>
          </a:xfrm>
          <a:prstGeom prst="rect">
            <a:avLst/>
          </a:prstGeom>
          <a:noFill/>
        </p:spPr>
        <p:txBody>
          <a:bodyPr wrap="square" rtlCol="0">
            <a:spAutoFit/>
          </a:bodyPr>
          <a:lstStyle/>
          <a:p>
            <a:pPr marL="285750" indent="-285750">
              <a:buFont typeface="Arial" panose="020B0604020202020204" pitchFamily="34" charset="0"/>
              <a:buChar char="•"/>
            </a:pPr>
            <a:r>
              <a:rPr lang="en-US" dirty="0" err="1" smtClean="0">
                <a:solidFill>
                  <a:srgbClr val="FF00FF"/>
                </a:solidFill>
              </a:rPr>
              <a:t>Yiqtol</a:t>
            </a:r>
            <a:r>
              <a:rPr lang="en-US" dirty="0" smtClean="0">
                <a:solidFill>
                  <a:srgbClr val="FF00FF"/>
                </a:solidFill>
              </a:rPr>
              <a:t> </a:t>
            </a:r>
            <a:r>
              <a:rPr lang="en-US" dirty="0" smtClean="0"/>
              <a:t>in dependent clause (not participle or </a:t>
            </a:r>
            <a:r>
              <a:rPr lang="en-US" dirty="0" err="1" smtClean="0"/>
              <a:t>qatal</a:t>
            </a:r>
            <a:r>
              <a:rPr lang="en-US" dirty="0" smtClean="0"/>
              <a:t>)</a:t>
            </a:r>
          </a:p>
          <a:p>
            <a:pPr marL="285750" indent="-285750">
              <a:buFont typeface="Arial" panose="020B0604020202020204" pitchFamily="34" charset="0"/>
              <a:buChar char="•"/>
            </a:pPr>
            <a:r>
              <a:rPr lang="en-US" dirty="0" smtClean="0"/>
              <a:t>Relative </a:t>
            </a:r>
            <a:r>
              <a:rPr lang="en-US" b="1" u="sng" dirty="0" smtClean="0"/>
              <a:t>non</a:t>
            </a:r>
            <a:r>
              <a:rPr lang="en-US" dirty="0" smtClean="0"/>
              <a:t>-past background</a:t>
            </a:r>
          </a:p>
          <a:p>
            <a:pPr marL="285750" indent="-285750">
              <a:buFont typeface="Arial" panose="020B0604020202020204" pitchFamily="34" charset="0"/>
              <a:buChar char="•"/>
            </a:pPr>
            <a:r>
              <a:rPr lang="en-US" dirty="0" smtClean="0"/>
              <a:t>“which I will tell you” or “which I tell you”</a:t>
            </a:r>
            <a:endParaRPr lang="en-CA" dirty="0"/>
          </a:p>
        </p:txBody>
      </p:sp>
      <p:sp>
        <p:nvSpPr>
          <p:cNvPr id="11" name="Rectangle 10"/>
          <p:cNvSpPr/>
          <p:nvPr/>
        </p:nvSpPr>
        <p:spPr>
          <a:xfrm>
            <a:off x="152400" y="4991912"/>
            <a:ext cx="2895600" cy="369332"/>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12" name="Straight Arrow Connector 11"/>
          <p:cNvCxnSpPr>
            <a:stCxn id="11" idx="3"/>
          </p:cNvCxnSpPr>
          <p:nvPr/>
        </p:nvCxnSpPr>
        <p:spPr>
          <a:xfrm>
            <a:off x="3048000" y="5176578"/>
            <a:ext cx="2057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0645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וְהָ֣אֱלֹהִ֔ים </a:t>
            </a:r>
            <a:r>
              <a:rPr lang="he-IL" sz="2000" dirty="0">
                <a:latin typeface="SBL Hebrew" pitchFamily="2" charset="-79"/>
                <a:cs typeface="SBL Hebrew" pitchFamily="2" charset="-79"/>
              </a:rPr>
              <a:t>נִסָּ֖ה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a:solidFill>
                  <a:srgbClr val="008000"/>
                </a:solidFill>
                <a:latin typeface="SBL Hebrew" pitchFamily="2" charset="-79"/>
                <a:cs typeface="SBL Hebrew" pitchFamily="2" charset="-79"/>
              </a:rPr>
              <a:t>קַח</a:t>
            </a:r>
            <a:r>
              <a:rPr lang="he-IL" sz="2000" dirty="0">
                <a:latin typeface="SBL Hebrew" pitchFamily="2" charset="-79"/>
                <a:cs typeface="SBL Hebrew" pitchFamily="2" charset="-79"/>
              </a:rPr>
              <a:t>־נָ֠א</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אֲשֶׁר־אָהַ֙בְתָּ֙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לֶךְ</a:t>
            </a:r>
            <a:r>
              <a:rPr lang="he-IL" sz="2000" dirty="0" smtClean="0">
                <a:latin typeface="SBL Hebrew" pitchFamily="2" charset="-79"/>
                <a:cs typeface="SBL Hebrew" pitchFamily="2" charset="-79"/>
              </a:rPr>
              <a:t>־לְךָ֔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הַעֲלֵ֤הו</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solidFill>
                  <a:srgbClr val="FF00FF"/>
                </a:solidFill>
                <a:latin typeface="SBL Hebrew" pitchFamily="2" charset="-79"/>
                <a:cs typeface="SBL Hebrew" pitchFamily="2" charset="-79"/>
              </a:rPr>
              <a:t>אֹמַ֥ר</a:t>
            </a:r>
            <a:r>
              <a:rPr lang="he-IL" sz="2000" dirty="0">
                <a:latin typeface="SBL Hebrew" pitchFamily="2" charset="-79"/>
                <a:cs typeface="SBL Hebrew" pitchFamily="2" charset="-79"/>
              </a:rPr>
              <a:t>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a:t>
            </a:r>
            <a:r>
              <a:rPr lang="he-IL" sz="2000" dirty="0" smtClean="0">
                <a:solidFill>
                  <a:srgbClr val="FF0066"/>
                </a:solidFill>
                <a:latin typeface="SBL Hebrew" pitchFamily="2" charset="-79"/>
                <a:cs typeface="SBL Hebrew" pitchFamily="2" charset="-79"/>
              </a:rPr>
              <a:t>אָ</a:t>
            </a:r>
            <a:r>
              <a:rPr lang="he-IL" sz="2000" dirty="0" smtClean="0">
                <a:solidFill>
                  <a:srgbClr val="FF0000"/>
                </a:solidFill>
                <a:latin typeface="SBL Hebrew" pitchFamily="2" charset="-79"/>
                <a:cs typeface="SBL Hebrew" pitchFamily="2" charset="-79"/>
              </a:rPr>
              <a:t>ֽמַר</a:t>
            </a:r>
            <a:r>
              <a:rPr lang="he-IL" sz="2000" dirty="0" smtClean="0">
                <a:latin typeface="SBL Hebrew" pitchFamily="2" charset="-79"/>
                <a:cs typeface="SBL Hebrew" pitchFamily="2" charset="-79"/>
              </a:rPr>
              <a:t>־ל֥וֹ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10" name="TextBox 9"/>
          <p:cNvSpPr txBox="1"/>
          <p:nvPr/>
        </p:nvSpPr>
        <p:spPr>
          <a:xfrm>
            <a:off x="152400" y="5553670"/>
            <a:ext cx="6096000" cy="923330"/>
          </a:xfrm>
          <a:prstGeom prst="rect">
            <a:avLst/>
          </a:prstGeom>
          <a:noFill/>
        </p:spPr>
        <p:txBody>
          <a:bodyPr wrap="square" rtlCol="0">
            <a:spAutoFit/>
          </a:bodyPr>
          <a:lstStyle/>
          <a:p>
            <a:pPr marL="285750" indent="-285750">
              <a:buFont typeface="Arial" panose="020B0604020202020204" pitchFamily="34" charset="0"/>
              <a:buChar char="•"/>
            </a:pPr>
            <a:r>
              <a:rPr lang="en-US" dirty="0" err="1" smtClean="0">
                <a:solidFill>
                  <a:srgbClr val="FF00FF"/>
                </a:solidFill>
              </a:rPr>
              <a:t>Yiqtol</a:t>
            </a:r>
            <a:r>
              <a:rPr lang="en-US" dirty="0" smtClean="0">
                <a:solidFill>
                  <a:srgbClr val="FF00FF"/>
                </a:solidFill>
              </a:rPr>
              <a:t> </a:t>
            </a:r>
            <a:r>
              <a:rPr lang="en-US" dirty="0" smtClean="0"/>
              <a:t>in dependent clause (not participle or </a:t>
            </a:r>
            <a:r>
              <a:rPr lang="en-US" dirty="0" err="1" smtClean="0"/>
              <a:t>qatal</a:t>
            </a:r>
            <a:r>
              <a:rPr lang="en-US" dirty="0" smtClean="0"/>
              <a:t>)</a:t>
            </a:r>
          </a:p>
          <a:p>
            <a:pPr marL="285750" indent="-285750">
              <a:buFont typeface="Arial" panose="020B0604020202020204" pitchFamily="34" charset="0"/>
              <a:buChar char="•"/>
            </a:pPr>
            <a:r>
              <a:rPr lang="en-US" dirty="0" smtClean="0"/>
              <a:t>Relative </a:t>
            </a:r>
            <a:r>
              <a:rPr lang="en-US" b="1" u="sng" dirty="0" smtClean="0"/>
              <a:t>non</a:t>
            </a:r>
            <a:r>
              <a:rPr lang="en-US" dirty="0" smtClean="0"/>
              <a:t>-past background</a:t>
            </a:r>
          </a:p>
          <a:p>
            <a:pPr marL="285750" indent="-285750">
              <a:buFont typeface="Arial" panose="020B0604020202020204" pitchFamily="34" charset="0"/>
              <a:buChar char="•"/>
            </a:pPr>
            <a:r>
              <a:rPr lang="en-US" dirty="0" smtClean="0"/>
              <a:t>“which I will tell you” or “which I tell you”</a:t>
            </a:r>
            <a:endParaRPr lang="en-CA" dirty="0"/>
          </a:p>
        </p:txBody>
      </p:sp>
      <p:sp>
        <p:nvSpPr>
          <p:cNvPr id="11" name="Rectangle 10"/>
          <p:cNvSpPr/>
          <p:nvPr/>
        </p:nvSpPr>
        <p:spPr>
          <a:xfrm>
            <a:off x="152400" y="1752600"/>
            <a:ext cx="1447800" cy="923330"/>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12" name="Straight Arrow Connector 11"/>
          <p:cNvCxnSpPr/>
          <p:nvPr/>
        </p:nvCxnSpPr>
        <p:spPr>
          <a:xfrm>
            <a:off x="1600200" y="25908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52400" y="4991912"/>
            <a:ext cx="2895600" cy="369332"/>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14" name="Straight Arrow Connector 13"/>
          <p:cNvCxnSpPr>
            <a:stCxn id="13" idx="3"/>
          </p:cNvCxnSpPr>
          <p:nvPr/>
        </p:nvCxnSpPr>
        <p:spPr>
          <a:xfrm>
            <a:off x="3048000" y="5176578"/>
            <a:ext cx="2057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118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a:t>
            </a:r>
            <a:r>
              <a:rPr lang="he-IL" sz="2000" dirty="0" smtClean="0">
                <a:solidFill>
                  <a:srgbClr val="FF0000"/>
                </a:solidFill>
                <a:latin typeface="SBL Hebrew" pitchFamily="2" charset="-79"/>
                <a:cs typeface="SBL Hebrew" pitchFamily="2" charset="-79"/>
              </a:rPr>
              <a:t>הָ֣</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נִסָּ֖ה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קַח־נָ֠א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אֲשֶׁר־אָהַ֙בְתָּ֙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וְלֶךְ־לְךָ֔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וְהַעֲלֵ֤הוּ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latin typeface="SBL Hebrew" pitchFamily="2" charset="-79"/>
                <a:cs typeface="SBL Hebrew" pitchFamily="2" charset="-79"/>
              </a:rPr>
              <a:t>אֹמַ֥ר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אֲשֶׁר־אָֽמַר־ל֥וֹ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3" name="Rectangle 2"/>
          <p:cNvSpPr/>
          <p:nvPr/>
        </p:nvSpPr>
        <p:spPr>
          <a:xfrm>
            <a:off x="1091747" y="289968"/>
            <a:ext cx="4394653" cy="2616101"/>
          </a:xfrm>
          <a:prstGeom prst="rect">
            <a:avLst/>
          </a:prstGeom>
          <a:solidFill>
            <a:schemeClr val="bg1"/>
          </a:solidFill>
          <a:ln w="38100">
            <a:solidFill>
              <a:schemeClr val="tx1"/>
            </a:solidFill>
          </a:ln>
        </p:spPr>
        <p:txBody>
          <a:bodyPr wrap="square">
            <a:spAutoFit/>
          </a:bodyPr>
          <a:lstStyle/>
          <a:p>
            <a:r>
              <a:rPr lang="en-US" dirty="0" smtClean="0">
                <a:solidFill>
                  <a:srgbClr val="FF0000"/>
                </a:solidFill>
              </a:rPr>
              <a:t>Definite Article</a:t>
            </a:r>
            <a:r>
              <a:rPr lang="en-US" dirty="0" smtClean="0"/>
              <a:t> on Elohim</a:t>
            </a:r>
          </a:p>
          <a:p>
            <a:pPr marL="285750" indent="-285750">
              <a:buFont typeface="Arial" panose="020B0604020202020204" pitchFamily="34" charset="0"/>
              <a:buChar char="•"/>
            </a:pPr>
            <a:r>
              <a:rPr lang="en-US" dirty="0" smtClean="0"/>
              <a:t>It is very </a:t>
            </a:r>
            <a:r>
              <a:rPr lang="en-US" dirty="0"/>
              <a:t>common for </a:t>
            </a:r>
            <a:r>
              <a:rPr lang="he-IL" sz="2000" dirty="0">
                <a:latin typeface="SBL Hebrew" panose="02000000000000000000" pitchFamily="2" charset="-79"/>
                <a:cs typeface="SBL Hebrew" panose="02000000000000000000" pitchFamily="2" charset="-79"/>
              </a:rPr>
              <a:t>אֱלֹהִים</a:t>
            </a:r>
            <a:r>
              <a:rPr lang="en-US" sz="1600" dirty="0"/>
              <a:t> </a:t>
            </a:r>
            <a:r>
              <a:rPr lang="en-US" dirty="0"/>
              <a:t>to have the </a:t>
            </a:r>
            <a:r>
              <a:rPr lang="en-US" dirty="0">
                <a:solidFill>
                  <a:srgbClr val="FF0000"/>
                </a:solidFill>
              </a:rPr>
              <a:t>definite article </a:t>
            </a:r>
            <a:r>
              <a:rPr lang="en-US" dirty="0" smtClean="0"/>
              <a:t>in Hebrew.</a:t>
            </a:r>
          </a:p>
          <a:p>
            <a:pPr marL="285750" indent="-285750">
              <a:buFont typeface="Arial" panose="020B0604020202020204" pitchFamily="34" charset="0"/>
              <a:buChar char="•"/>
            </a:pPr>
            <a:r>
              <a:rPr lang="en-US" dirty="0" smtClean="0"/>
              <a:t>The Canaanites </a:t>
            </a:r>
            <a:r>
              <a:rPr lang="en-US" dirty="0"/>
              <a:t>worshipped other </a:t>
            </a:r>
            <a:r>
              <a:rPr lang="en-US" dirty="0" smtClean="0"/>
              <a:t>gods, some of which required child sacrifice. The </a:t>
            </a:r>
            <a:r>
              <a:rPr lang="en-US" dirty="0"/>
              <a:t>use of the definite article in this and succeeding verses may be to clarify that this test did not originate with any of the </a:t>
            </a:r>
            <a:r>
              <a:rPr lang="en-US" dirty="0" smtClean="0"/>
              <a:t>child-sacrifice demanding Canaanite </a:t>
            </a:r>
            <a:r>
              <a:rPr lang="en-US" dirty="0"/>
              <a:t>gods</a:t>
            </a:r>
            <a:r>
              <a:rPr lang="en-US" dirty="0" smtClean="0"/>
              <a:t>.</a:t>
            </a:r>
            <a:endParaRPr lang="en-US" dirty="0"/>
          </a:p>
        </p:txBody>
      </p:sp>
    </p:spTree>
    <p:extLst>
      <p:ext uri="{BB962C8B-B14F-4D97-AF65-F5344CB8AC3E}">
        <p14:creationId xmlns:p14="http://schemas.microsoft.com/office/powerpoint/2010/main" val="4261613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וְהָ֣אֱלֹהִ֔ים </a:t>
            </a:r>
            <a:r>
              <a:rPr lang="he-IL" sz="2000" dirty="0">
                <a:latin typeface="SBL Hebrew" pitchFamily="2" charset="-79"/>
                <a:cs typeface="SBL Hebrew" pitchFamily="2" charset="-79"/>
              </a:rPr>
              <a:t>נִסָּ֖ה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a:solidFill>
                  <a:srgbClr val="008000"/>
                </a:solidFill>
                <a:latin typeface="SBL Hebrew" pitchFamily="2" charset="-79"/>
                <a:cs typeface="SBL Hebrew" pitchFamily="2" charset="-79"/>
              </a:rPr>
              <a:t>קַח</a:t>
            </a:r>
            <a:r>
              <a:rPr lang="he-IL" sz="2000" dirty="0">
                <a:latin typeface="SBL Hebrew" pitchFamily="2" charset="-79"/>
                <a:cs typeface="SBL Hebrew" pitchFamily="2" charset="-79"/>
              </a:rPr>
              <a:t>־נָ֠א</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אֲשֶׁר־אָהַ֙בְתָּ֙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לֶךְ</a:t>
            </a:r>
            <a:r>
              <a:rPr lang="he-IL" sz="2000" dirty="0" smtClean="0">
                <a:latin typeface="SBL Hebrew" pitchFamily="2" charset="-79"/>
                <a:cs typeface="SBL Hebrew" pitchFamily="2" charset="-79"/>
              </a:rPr>
              <a:t>־לְךָ֔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הַעֲלֵ֤הו</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solidFill>
                  <a:srgbClr val="FF00FF"/>
                </a:solidFill>
                <a:latin typeface="SBL Hebrew" pitchFamily="2" charset="-79"/>
                <a:cs typeface="SBL Hebrew" pitchFamily="2" charset="-79"/>
              </a:rPr>
              <a:t>אֹמַ֥ר</a:t>
            </a:r>
            <a:r>
              <a:rPr lang="he-IL" sz="2000" dirty="0">
                <a:latin typeface="SBL Hebrew" pitchFamily="2" charset="-79"/>
                <a:cs typeface="SBL Hebrew" pitchFamily="2" charset="-79"/>
              </a:rPr>
              <a:t>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a:t>
            </a:r>
            <a:r>
              <a:rPr lang="he-IL" sz="2000" dirty="0" smtClean="0">
                <a:solidFill>
                  <a:srgbClr val="FF0000"/>
                </a:solidFill>
                <a:latin typeface="SBL Hebrew" pitchFamily="2" charset="-79"/>
                <a:cs typeface="SBL Hebrew" pitchFamily="2" charset="-79"/>
              </a:rPr>
              <a:t>אָֽמַר</a:t>
            </a:r>
            <a:r>
              <a:rPr lang="he-IL" sz="2000" dirty="0" smtClean="0">
                <a:latin typeface="SBL Hebrew" pitchFamily="2" charset="-79"/>
                <a:cs typeface="SBL Hebrew" pitchFamily="2" charset="-79"/>
              </a:rPr>
              <a:t>־ל֥וֹ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10" name="TextBox 9"/>
          <p:cNvSpPr txBox="1"/>
          <p:nvPr/>
        </p:nvSpPr>
        <p:spPr>
          <a:xfrm>
            <a:off x="152400" y="5553670"/>
            <a:ext cx="6096000" cy="923330"/>
          </a:xfrm>
          <a:prstGeom prst="rect">
            <a:avLst/>
          </a:prstGeom>
          <a:noFill/>
        </p:spPr>
        <p:txBody>
          <a:bodyPr wrap="square" rtlCol="0">
            <a:spAutoFit/>
          </a:bodyPr>
          <a:lstStyle/>
          <a:p>
            <a:pPr marL="285750" indent="-285750">
              <a:buFont typeface="Arial" panose="020B0604020202020204" pitchFamily="34" charset="0"/>
              <a:buChar char="•"/>
            </a:pPr>
            <a:r>
              <a:rPr lang="en-US" dirty="0" err="1" smtClean="0">
                <a:solidFill>
                  <a:srgbClr val="FF00FF"/>
                </a:solidFill>
              </a:rPr>
              <a:t>Yiqtol</a:t>
            </a:r>
            <a:r>
              <a:rPr lang="en-US" dirty="0" smtClean="0">
                <a:solidFill>
                  <a:srgbClr val="FF00FF"/>
                </a:solidFill>
              </a:rPr>
              <a:t> </a:t>
            </a:r>
            <a:r>
              <a:rPr lang="en-US" dirty="0" smtClean="0"/>
              <a:t>in dependent clause (not participle or </a:t>
            </a:r>
            <a:r>
              <a:rPr lang="en-US" dirty="0" err="1" smtClean="0"/>
              <a:t>qatal</a:t>
            </a:r>
            <a:r>
              <a:rPr lang="en-US" dirty="0" smtClean="0"/>
              <a:t>)</a:t>
            </a:r>
          </a:p>
          <a:p>
            <a:pPr marL="285750" indent="-285750">
              <a:buFont typeface="Arial" panose="020B0604020202020204" pitchFamily="34" charset="0"/>
              <a:buChar char="•"/>
            </a:pPr>
            <a:r>
              <a:rPr lang="en-US" dirty="0" smtClean="0"/>
              <a:t>Relative </a:t>
            </a:r>
            <a:r>
              <a:rPr lang="en-US" b="1" u="sng" dirty="0" smtClean="0"/>
              <a:t>non</a:t>
            </a:r>
            <a:r>
              <a:rPr lang="en-US" dirty="0" smtClean="0"/>
              <a:t>-past background</a:t>
            </a:r>
          </a:p>
          <a:p>
            <a:pPr marL="285750" indent="-285750">
              <a:buFont typeface="Arial" panose="020B0604020202020204" pitchFamily="34" charset="0"/>
              <a:buChar char="•"/>
            </a:pPr>
            <a:r>
              <a:rPr lang="en-US" dirty="0" smtClean="0"/>
              <a:t>“which I will tell you” or “which I tell you”</a:t>
            </a:r>
            <a:endParaRPr lang="en-CA" dirty="0"/>
          </a:p>
        </p:txBody>
      </p:sp>
      <p:sp>
        <p:nvSpPr>
          <p:cNvPr id="11" name="Rectangle 10"/>
          <p:cNvSpPr/>
          <p:nvPr/>
        </p:nvSpPr>
        <p:spPr>
          <a:xfrm>
            <a:off x="152400" y="1752600"/>
            <a:ext cx="1447800" cy="923330"/>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12" name="Straight Arrow Connector 11"/>
          <p:cNvCxnSpPr/>
          <p:nvPr/>
        </p:nvCxnSpPr>
        <p:spPr>
          <a:xfrm>
            <a:off x="1600200" y="25908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52400" y="2895600"/>
            <a:ext cx="6096000" cy="923330"/>
          </a:xfrm>
          <a:prstGeom prst="rect">
            <a:avLst/>
          </a:prstGeom>
          <a:noFill/>
        </p:spPr>
        <p:txBody>
          <a:bodyPr wrap="square" rtlCol="0">
            <a:spAutoFit/>
          </a:bodyPr>
          <a:lstStyle/>
          <a:p>
            <a:pPr marL="285750" indent="-285750">
              <a:buFont typeface="Arial" panose="020B0604020202020204" pitchFamily="34" charset="0"/>
              <a:buChar char="•"/>
            </a:pPr>
            <a:r>
              <a:rPr lang="en-US" dirty="0" err="1" smtClean="0">
                <a:solidFill>
                  <a:srgbClr val="FF0000"/>
                </a:solidFill>
              </a:rPr>
              <a:t>Qatal</a:t>
            </a:r>
            <a:r>
              <a:rPr lang="en-US" dirty="0" smtClean="0">
                <a:solidFill>
                  <a:srgbClr val="FF0000"/>
                </a:solidFill>
              </a:rPr>
              <a:t> </a:t>
            </a:r>
            <a:r>
              <a:rPr lang="en-US" dirty="0" smtClean="0"/>
              <a:t>in dependent clause (not </a:t>
            </a:r>
            <a:r>
              <a:rPr lang="en-US" dirty="0" err="1" smtClean="0"/>
              <a:t>yiqtol</a:t>
            </a:r>
            <a:r>
              <a:rPr lang="en-US" dirty="0" smtClean="0"/>
              <a:t>)</a:t>
            </a:r>
          </a:p>
          <a:p>
            <a:pPr marL="285750" indent="-285750">
              <a:buFont typeface="Arial" panose="020B0604020202020204" pitchFamily="34" charset="0"/>
              <a:buChar char="•"/>
            </a:pPr>
            <a:r>
              <a:rPr lang="en-US" dirty="0" smtClean="0"/>
              <a:t>Relative </a:t>
            </a:r>
            <a:r>
              <a:rPr lang="en-US" b="1" u="sng" dirty="0" smtClean="0"/>
              <a:t>past</a:t>
            </a:r>
            <a:r>
              <a:rPr lang="en-US" dirty="0" smtClean="0"/>
              <a:t> background</a:t>
            </a:r>
          </a:p>
          <a:p>
            <a:pPr marL="285750" indent="-285750">
              <a:buFont typeface="Arial" panose="020B0604020202020204" pitchFamily="34" charset="0"/>
              <a:buChar char="•"/>
            </a:pPr>
            <a:r>
              <a:rPr lang="en-US" dirty="0" smtClean="0"/>
              <a:t>“which God had told him”</a:t>
            </a:r>
            <a:endParaRPr lang="en-CA" dirty="0"/>
          </a:p>
        </p:txBody>
      </p:sp>
      <p:sp>
        <p:nvSpPr>
          <p:cNvPr id="14" name="Rectangle 13"/>
          <p:cNvSpPr/>
          <p:nvPr/>
        </p:nvSpPr>
        <p:spPr>
          <a:xfrm>
            <a:off x="152400" y="4991912"/>
            <a:ext cx="2895600" cy="369332"/>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15" name="Straight Arrow Connector 14"/>
          <p:cNvCxnSpPr>
            <a:stCxn id="14" idx="3"/>
          </p:cNvCxnSpPr>
          <p:nvPr/>
        </p:nvCxnSpPr>
        <p:spPr>
          <a:xfrm>
            <a:off x="3048000" y="5176578"/>
            <a:ext cx="2057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885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וְהָ֣אֱלֹהִ֔ים </a:t>
            </a:r>
            <a:r>
              <a:rPr lang="he-IL" sz="2000" dirty="0">
                <a:latin typeface="SBL Hebrew" pitchFamily="2" charset="-79"/>
                <a:cs typeface="SBL Hebrew" pitchFamily="2" charset="-79"/>
              </a:rPr>
              <a:t>נִסָּ֖ה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a:solidFill>
                  <a:srgbClr val="008000"/>
                </a:solidFill>
                <a:latin typeface="SBL Hebrew" pitchFamily="2" charset="-79"/>
                <a:cs typeface="SBL Hebrew" pitchFamily="2" charset="-79"/>
              </a:rPr>
              <a:t>קַח</a:t>
            </a:r>
            <a:r>
              <a:rPr lang="he-IL" sz="2000" dirty="0">
                <a:latin typeface="SBL Hebrew" pitchFamily="2" charset="-79"/>
                <a:cs typeface="SBL Hebrew" pitchFamily="2" charset="-79"/>
              </a:rPr>
              <a:t>־נָ֠א</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אֲשֶׁר־אָהַ֙בְתָּ֙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לֶךְ</a:t>
            </a:r>
            <a:r>
              <a:rPr lang="he-IL" sz="2000" dirty="0" smtClean="0">
                <a:latin typeface="SBL Hebrew" pitchFamily="2" charset="-79"/>
                <a:cs typeface="SBL Hebrew" pitchFamily="2" charset="-79"/>
              </a:rPr>
              <a:t>־לְךָ֔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rgbClr val="008000"/>
                </a:solidFill>
                <a:latin typeface="SBL Hebrew" pitchFamily="2" charset="-79"/>
                <a:cs typeface="SBL Hebrew" pitchFamily="2" charset="-79"/>
              </a:rPr>
              <a:t>הַעֲלֵ֤הו</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solidFill>
                  <a:srgbClr val="FF00FF"/>
                </a:solidFill>
                <a:latin typeface="SBL Hebrew" pitchFamily="2" charset="-79"/>
                <a:cs typeface="SBL Hebrew" pitchFamily="2" charset="-79"/>
              </a:rPr>
              <a:t>אֹמַ֥ר</a:t>
            </a:r>
            <a:r>
              <a:rPr lang="he-IL" sz="2000" dirty="0">
                <a:latin typeface="SBL Hebrew" pitchFamily="2" charset="-79"/>
                <a:cs typeface="SBL Hebrew" pitchFamily="2" charset="-79"/>
              </a:rPr>
              <a:t>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a:t>
            </a:r>
            <a:r>
              <a:rPr lang="he-IL" sz="2000" dirty="0" smtClean="0">
                <a:solidFill>
                  <a:srgbClr val="FF0000"/>
                </a:solidFill>
                <a:latin typeface="SBL Hebrew" pitchFamily="2" charset="-79"/>
                <a:cs typeface="SBL Hebrew" pitchFamily="2" charset="-79"/>
              </a:rPr>
              <a:t>אָֽמַר</a:t>
            </a:r>
            <a:r>
              <a:rPr lang="he-IL" sz="2000" dirty="0" smtClean="0">
                <a:latin typeface="SBL Hebrew" pitchFamily="2" charset="-79"/>
                <a:cs typeface="SBL Hebrew" pitchFamily="2" charset="-79"/>
              </a:rPr>
              <a:t>־ל֥וֹ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10" name="TextBox 9"/>
          <p:cNvSpPr txBox="1"/>
          <p:nvPr/>
        </p:nvSpPr>
        <p:spPr>
          <a:xfrm>
            <a:off x="152400" y="5553670"/>
            <a:ext cx="6096000" cy="923330"/>
          </a:xfrm>
          <a:prstGeom prst="rect">
            <a:avLst/>
          </a:prstGeom>
          <a:noFill/>
        </p:spPr>
        <p:txBody>
          <a:bodyPr wrap="square" rtlCol="0">
            <a:spAutoFit/>
          </a:bodyPr>
          <a:lstStyle/>
          <a:p>
            <a:pPr marL="285750" indent="-285750">
              <a:buFont typeface="Arial" panose="020B0604020202020204" pitchFamily="34" charset="0"/>
              <a:buChar char="•"/>
            </a:pPr>
            <a:r>
              <a:rPr lang="en-US" dirty="0" err="1" smtClean="0">
                <a:solidFill>
                  <a:srgbClr val="FF00FF"/>
                </a:solidFill>
              </a:rPr>
              <a:t>Yiqtol</a:t>
            </a:r>
            <a:r>
              <a:rPr lang="en-US" dirty="0" smtClean="0">
                <a:solidFill>
                  <a:srgbClr val="FF00FF"/>
                </a:solidFill>
              </a:rPr>
              <a:t> </a:t>
            </a:r>
            <a:r>
              <a:rPr lang="en-US" dirty="0" smtClean="0"/>
              <a:t>in dependent clause (not participle or </a:t>
            </a:r>
            <a:r>
              <a:rPr lang="en-US" dirty="0" err="1" smtClean="0"/>
              <a:t>qatal</a:t>
            </a:r>
            <a:r>
              <a:rPr lang="en-US" dirty="0" smtClean="0"/>
              <a:t>)</a:t>
            </a:r>
          </a:p>
          <a:p>
            <a:pPr marL="285750" indent="-285750">
              <a:buFont typeface="Arial" panose="020B0604020202020204" pitchFamily="34" charset="0"/>
              <a:buChar char="•"/>
            </a:pPr>
            <a:r>
              <a:rPr lang="en-US" dirty="0" smtClean="0"/>
              <a:t>Relative </a:t>
            </a:r>
            <a:r>
              <a:rPr lang="en-US" b="1" u="sng" dirty="0" smtClean="0"/>
              <a:t>non</a:t>
            </a:r>
            <a:r>
              <a:rPr lang="en-US" dirty="0" smtClean="0"/>
              <a:t>-past background</a:t>
            </a:r>
          </a:p>
          <a:p>
            <a:pPr marL="285750" indent="-285750">
              <a:buFont typeface="Arial" panose="020B0604020202020204" pitchFamily="34" charset="0"/>
              <a:buChar char="•"/>
            </a:pPr>
            <a:r>
              <a:rPr lang="en-US" dirty="0" smtClean="0"/>
              <a:t>“which I will tell you” or “which I tell you”</a:t>
            </a:r>
            <a:endParaRPr lang="en-CA" dirty="0"/>
          </a:p>
        </p:txBody>
      </p:sp>
      <p:sp>
        <p:nvSpPr>
          <p:cNvPr id="11" name="Rectangle 10"/>
          <p:cNvSpPr/>
          <p:nvPr/>
        </p:nvSpPr>
        <p:spPr>
          <a:xfrm>
            <a:off x="152400" y="1752600"/>
            <a:ext cx="1447800" cy="923330"/>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12" name="Straight Arrow Connector 11"/>
          <p:cNvCxnSpPr/>
          <p:nvPr/>
        </p:nvCxnSpPr>
        <p:spPr>
          <a:xfrm>
            <a:off x="1600200" y="25908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52400" y="2895600"/>
            <a:ext cx="6096000" cy="923330"/>
          </a:xfrm>
          <a:prstGeom prst="rect">
            <a:avLst/>
          </a:prstGeom>
          <a:noFill/>
        </p:spPr>
        <p:txBody>
          <a:bodyPr wrap="square" rtlCol="0">
            <a:spAutoFit/>
          </a:bodyPr>
          <a:lstStyle/>
          <a:p>
            <a:pPr marL="285750" indent="-285750">
              <a:buFont typeface="Arial" panose="020B0604020202020204" pitchFamily="34" charset="0"/>
              <a:buChar char="•"/>
            </a:pPr>
            <a:r>
              <a:rPr lang="en-US" dirty="0" err="1" smtClean="0">
                <a:solidFill>
                  <a:srgbClr val="FF0000"/>
                </a:solidFill>
              </a:rPr>
              <a:t>Qatal</a:t>
            </a:r>
            <a:r>
              <a:rPr lang="en-US" dirty="0" smtClean="0">
                <a:solidFill>
                  <a:srgbClr val="FF0000"/>
                </a:solidFill>
              </a:rPr>
              <a:t> </a:t>
            </a:r>
            <a:r>
              <a:rPr lang="en-US" dirty="0" smtClean="0"/>
              <a:t>in dependent clause (not </a:t>
            </a:r>
            <a:r>
              <a:rPr lang="en-US" dirty="0" err="1" smtClean="0"/>
              <a:t>yiqtol</a:t>
            </a:r>
            <a:r>
              <a:rPr lang="en-US" dirty="0" smtClean="0"/>
              <a:t>)</a:t>
            </a:r>
          </a:p>
          <a:p>
            <a:pPr marL="285750" indent="-285750">
              <a:buFont typeface="Arial" panose="020B0604020202020204" pitchFamily="34" charset="0"/>
              <a:buChar char="•"/>
            </a:pPr>
            <a:r>
              <a:rPr lang="en-US" dirty="0" smtClean="0"/>
              <a:t>Relative </a:t>
            </a:r>
            <a:r>
              <a:rPr lang="en-US" b="1" u="sng" dirty="0" smtClean="0"/>
              <a:t>past</a:t>
            </a:r>
            <a:r>
              <a:rPr lang="en-US" dirty="0" smtClean="0"/>
              <a:t> background</a:t>
            </a:r>
          </a:p>
          <a:p>
            <a:pPr marL="285750" indent="-285750">
              <a:buFont typeface="Arial" panose="020B0604020202020204" pitchFamily="34" charset="0"/>
              <a:buChar char="•"/>
            </a:pPr>
            <a:r>
              <a:rPr lang="en-US" dirty="0" smtClean="0"/>
              <a:t>“which God had told him”</a:t>
            </a:r>
            <a:endParaRPr lang="en-CA" dirty="0"/>
          </a:p>
        </p:txBody>
      </p:sp>
      <p:sp>
        <p:nvSpPr>
          <p:cNvPr id="14" name="TextBox 13"/>
          <p:cNvSpPr txBox="1"/>
          <p:nvPr/>
        </p:nvSpPr>
        <p:spPr>
          <a:xfrm>
            <a:off x="152400" y="3818930"/>
            <a:ext cx="4953000" cy="646331"/>
          </a:xfrm>
          <a:prstGeom prst="rect">
            <a:avLst/>
          </a:prstGeom>
          <a:noFill/>
        </p:spPr>
        <p:txBody>
          <a:bodyPr wrap="square" rtlCol="0">
            <a:spAutoFit/>
          </a:bodyPr>
          <a:lstStyle/>
          <a:p>
            <a:r>
              <a:rPr lang="en-US" dirty="0" smtClean="0"/>
              <a:t>By this point Abraham knows at least the place, even if he doesn’t know which mountain yet.</a:t>
            </a:r>
            <a:endParaRPr lang="en-CA" dirty="0"/>
          </a:p>
        </p:txBody>
      </p:sp>
      <p:sp>
        <p:nvSpPr>
          <p:cNvPr id="15" name="Rectangle 14"/>
          <p:cNvSpPr/>
          <p:nvPr/>
        </p:nvSpPr>
        <p:spPr>
          <a:xfrm>
            <a:off x="152400" y="4991912"/>
            <a:ext cx="2895600" cy="369332"/>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16" name="Straight Arrow Connector 15"/>
          <p:cNvCxnSpPr>
            <a:stCxn id="15" idx="3"/>
          </p:cNvCxnSpPr>
          <p:nvPr/>
        </p:nvCxnSpPr>
        <p:spPr>
          <a:xfrm>
            <a:off x="3048000" y="5176578"/>
            <a:ext cx="2057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8023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6" name="Rectangle 5"/>
          <p:cNvSpPr/>
          <p:nvPr/>
        </p:nvSpPr>
        <p:spPr>
          <a:xfrm>
            <a:off x="4800600" y="249436"/>
            <a:ext cx="1447800" cy="369332"/>
          </a:xfrm>
          <a:prstGeom prst="rect">
            <a:avLst/>
          </a:prstGeom>
          <a:solidFill>
            <a:schemeClr val="bg1"/>
          </a:solidFill>
          <a:ln w="38100">
            <a:solidFill>
              <a:schemeClr val="tx1"/>
            </a:solidFill>
          </a:ln>
        </p:spPr>
        <p:txBody>
          <a:bodyPr wrap="square">
            <a:spAutoFit/>
          </a:bodyPr>
          <a:lstStyle/>
          <a:p>
            <a:r>
              <a:rPr lang="en-US" dirty="0" smtClean="0"/>
              <a:t>What is this?</a:t>
            </a:r>
            <a:endParaRPr lang="en-US" dirty="0"/>
          </a:p>
        </p:txBody>
      </p:sp>
      <p:cxnSp>
        <p:nvCxnSpPr>
          <p:cNvPr id="7" name="Straight Arrow Connector 6"/>
          <p:cNvCxnSpPr>
            <a:stCxn id="6" idx="3"/>
          </p:cNvCxnSpPr>
          <p:nvPr/>
        </p:nvCxnSpPr>
        <p:spPr>
          <a:xfrm>
            <a:off x="6248400" y="434102"/>
            <a:ext cx="98168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148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6" name="Rectangle 5"/>
          <p:cNvSpPr/>
          <p:nvPr/>
        </p:nvSpPr>
        <p:spPr>
          <a:xfrm>
            <a:off x="4800600" y="249436"/>
            <a:ext cx="1447800" cy="369332"/>
          </a:xfrm>
          <a:prstGeom prst="rect">
            <a:avLst/>
          </a:prstGeom>
          <a:solidFill>
            <a:schemeClr val="bg1"/>
          </a:solidFill>
          <a:ln w="38100">
            <a:solidFill>
              <a:schemeClr val="tx1"/>
            </a:solidFill>
          </a:ln>
        </p:spPr>
        <p:txBody>
          <a:bodyPr wrap="square">
            <a:spAutoFit/>
          </a:bodyPr>
          <a:lstStyle/>
          <a:p>
            <a:r>
              <a:rPr lang="en-US" dirty="0" smtClean="0"/>
              <a:t>What is this?</a:t>
            </a:r>
            <a:endParaRPr lang="en-US" dirty="0"/>
          </a:p>
        </p:txBody>
      </p:sp>
      <p:cxnSp>
        <p:nvCxnSpPr>
          <p:cNvPr id="7" name="Straight Arrow Connector 6"/>
          <p:cNvCxnSpPr>
            <a:stCxn id="6" idx="3"/>
          </p:cNvCxnSpPr>
          <p:nvPr/>
        </p:nvCxnSpPr>
        <p:spPr>
          <a:xfrm>
            <a:off x="6248400" y="434102"/>
            <a:ext cx="98168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28600" y="5257800"/>
            <a:ext cx="4419600" cy="646331"/>
          </a:xfrm>
          <a:prstGeom prst="rect">
            <a:avLst/>
          </a:prstGeom>
          <a:solidFill>
            <a:schemeClr val="bg1"/>
          </a:solidFill>
          <a:ln w="38100">
            <a:solidFill>
              <a:schemeClr val="tx1"/>
            </a:solidFill>
          </a:ln>
        </p:spPr>
        <p:txBody>
          <a:bodyPr wrap="square">
            <a:spAutoFit/>
          </a:bodyPr>
          <a:lstStyle/>
          <a:p>
            <a:pPr marL="285750" indent="-285750">
              <a:buFont typeface="Arial" panose="020B0604020202020204" pitchFamily="34" charset="0"/>
              <a:buChar char="•"/>
            </a:pPr>
            <a:r>
              <a:rPr lang="en-US" dirty="0"/>
              <a:t>Not a </a:t>
            </a:r>
            <a:r>
              <a:rPr lang="en-US" dirty="0" smtClean="0"/>
              <a:t>clause (no subject and predicate)</a:t>
            </a:r>
            <a:endParaRPr lang="en-US" dirty="0"/>
          </a:p>
          <a:p>
            <a:pPr marL="285750" indent="-285750">
              <a:buFont typeface="Arial" panose="020B0604020202020204" pitchFamily="34" charset="0"/>
              <a:buChar char="•"/>
            </a:pPr>
            <a:r>
              <a:rPr lang="en-US" dirty="0" smtClean="0"/>
              <a:t>It’s a </a:t>
            </a:r>
            <a:r>
              <a:rPr lang="en-US" dirty="0"/>
              <a:t>“hanging fragment”</a:t>
            </a:r>
          </a:p>
        </p:txBody>
      </p:sp>
    </p:spTree>
    <p:extLst>
      <p:ext uri="{BB962C8B-B14F-4D97-AF65-F5344CB8AC3E}">
        <p14:creationId xmlns:p14="http://schemas.microsoft.com/office/powerpoint/2010/main" val="3569347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6" name="Rectangle 5"/>
          <p:cNvSpPr/>
          <p:nvPr/>
        </p:nvSpPr>
        <p:spPr>
          <a:xfrm>
            <a:off x="4800600" y="249436"/>
            <a:ext cx="1447800" cy="369332"/>
          </a:xfrm>
          <a:prstGeom prst="rect">
            <a:avLst/>
          </a:prstGeom>
          <a:solidFill>
            <a:schemeClr val="bg1"/>
          </a:solidFill>
          <a:ln w="38100">
            <a:solidFill>
              <a:schemeClr val="tx1"/>
            </a:solidFill>
          </a:ln>
        </p:spPr>
        <p:txBody>
          <a:bodyPr wrap="square">
            <a:spAutoFit/>
          </a:bodyPr>
          <a:lstStyle/>
          <a:p>
            <a:r>
              <a:rPr lang="en-US" dirty="0" smtClean="0"/>
              <a:t>What is this?</a:t>
            </a:r>
            <a:endParaRPr lang="en-US" dirty="0"/>
          </a:p>
        </p:txBody>
      </p:sp>
      <p:cxnSp>
        <p:nvCxnSpPr>
          <p:cNvPr id="7" name="Straight Arrow Connector 6"/>
          <p:cNvCxnSpPr>
            <a:stCxn id="6" idx="3"/>
          </p:cNvCxnSpPr>
          <p:nvPr/>
        </p:nvCxnSpPr>
        <p:spPr>
          <a:xfrm>
            <a:off x="6248400" y="434102"/>
            <a:ext cx="98168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28600" y="6059269"/>
            <a:ext cx="8610600" cy="646331"/>
          </a:xfrm>
          <a:prstGeom prst="rect">
            <a:avLst/>
          </a:prstGeom>
          <a:solidFill>
            <a:schemeClr val="bg1"/>
          </a:solidFill>
          <a:ln w="38100">
            <a:solidFill>
              <a:schemeClr val="tx1"/>
            </a:solidFill>
          </a:ln>
        </p:spPr>
        <p:txBody>
          <a:bodyPr wrap="square">
            <a:spAutoFit/>
          </a:bodyPr>
          <a:lstStyle/>
          <a:p>
            <a:r>
              <a:rPr lang="en-US" dirty="0" err="1" smtClean="0"/>
              <a:t>Rocine</a:t>
            </a:r>
            <a:r>
              <a:rPr lang="en-US" dirty="0" smtClean="0"/>
              <a:t> says it </a:t>
            </a:r>
            <a:r>
              <a:rPr lang="en-US" dirty="0"/>
              <a:t>interrupts the flow of the </a:t>
            </a:r>
            <a:r>
              <a:rPr lang="en-US" dirty="0" err="1"/>
              <a:t>wayyiqtol</a:t>
            </a:r>
            <a:r>
              <a:rPr lang="en-US" dirty="0"/>
              <a:t> string, and thereby creates suspense. </a:t>
            </a:r>
            <a:r>
              <a:rPr lang="en-US" dirty="0" smtClean="0"/>
              <a:t>We </a:t>
            </a:r>
            <a:r>
              <a:rPr lang="en-US" dirty="0"/>
              <a:t>might translate it </a:t>
            </a:r>
            <a:r>
              <a:rPr lang="en-US" dirty="0" smtClean="0"/>
              <a:t>“It </a:t>
            </a:r>
            <a:r>
              <a:rPr lang="en-US" dirty="0"/>
              <a:t>was on the third day</a:t>
            </a:r>
            <a:r>
              <a:rPr lang="en-US" dirty="0" smtClean="0"/>
              <a:t>.”</a:t>
            </a:r>
            <a:endParaRPr lang="en-US" dirty="0"/>
          </a:p>
        </p:txBody>
      </p:sp>
      <p:sp>
        <p:nvSpPr>
          <p:cNvPr id="9" name="Rectangle 8"/>
          <p:cNvSpPr/>
          <p:nvPr/>
        </p:nvSpPr>
        <p:spPr>
          <a:xfrm>
            <a:off x="228600" y="5257800"/>
            <a:ext cx="4419600" cy="646331"/>
          </a:xfrm>
          <a:prstGeom prst="rect">
            <a:avLst/>
          </a:prstGeom>
          <a:solidFill>
            <a:schemeClr val="bg1"/>
          </a:solidFill>
          <a:ln w="38100">
            <a:solidFill>
              <a:schemeClr val="tx1"/>
            </a:solidFill>
          </a:ln>
        </p:spPr>
        <p:txBody>
          <a:bodyPr wrap="square">
            <a:spAutoFit/>
          </a:bodyPr>
          <a:lstStyle/>
          <a:p>
            <a:pPr marL="285750" indent="-285750">
              <a:buFont typeface="Arial" panose="020B0604020202020204" pitchFamily="34" charset="0"/>
              <a:buChar char="•"/>
            </a:pPr>
            <a:r>
              <a:rPr lang="en-US" dirty="0"/>
              <a:t>Not a </a:t>
            </a:r>
            <a:r>
              <a:rPr lang="en-US" dirty="0" smtClean="0"/>
              <a:t>clause (no subject and predicate)</a:t>
            </a:r>
            <a:endParaRPr lang="en-US" dirty="0"/>
          </a:p>
          <a:p>
            <a:pPr marL="285750" indent="-285750">
              <a:buFont typeface="Arial" panose="020B0604020202020204" pitchFamily="34" charset="0"/>
              <a:buChar char="•"/>
            </a:pPr>
            <a:r>
              <a:rPr lang="en-US" dirty="0" smtClean="0"/>
              <a:t>It’s a </a:t>
            </a:r>
            <a:r>
              <a:rPr lang="en-US" dirty="0"/>
              <a:t>“hanging fragment”</a:t>
            </a:r>
          </a:p>
        </p:txBody>
      </p:sp>
    </p:spTree>
    <p:extLst>
      <p:ext uri="{BB962C8B-B14F-4D97-AF65-F5344CB8AC3E}">
        <p14:creationId xmlns:p14="http://schemas.microsoft.com/office/powerpoint/2010/main" val="4157227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6" name="Rectangle 5"/>
          <p:cNvSpPr/>
          <p:nvPr/>
        </p:nvSpPr>
        <p:spPr>
          <a:xfrm>
            <a:off x="4724400" y="1479083"/>
            <a:ext cx="1447800" cy="369332"/>
          </a:xfrm>
          <a:prstGeom prst="rect">
            <a:avLst/>
          </a:prstGeom>
          <a:solidFill>
            <a:schemeClr val="bg1"/>
          </a:solidFill>
          <a:ln w="38100">
            <a:solidFill>
              <a:schemeClr val="tx1"/>
            </a:solidFill>
          </a:ln>
        </p:spPr>
        <p:txBody>
          <a:bodyPr wrap="square">
            <a:spAutoFit/>
          </a:bodyPr>
          <a:lstStyle/>
          <a:p>
            <a:r>
              <a:rPr lang="en-US" dirty="0" smtClean="0"/>
              <a:t>What genre?</a:t>
            </a:r>
            <a:endParaRPr lang="en-US" dirty="0"/>
          </a:p>
        </p:txBody>
      </p:sp>
      <p:cxnSp>
        <p:nvCxnSpPr>
          <p:cNvPr id="7" name="Straight Arrow Connector 6"/>
          <p:cNvCxnSpPr>
            <a:stCxn id="6" idx="3"/>
          </p:cNvCxnSpPr>
          <p:nvPr/>
        </p:nvCxnSpPr>
        <p:spPr>
          <a:xfrm>
            <a:off x="6172200" y="1663749"/>
            <a:ext cx="304800" cy="3174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0365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שְׁבוּ</a:t>
            </a:r>
            <a:r>
              <a:rPr lang="he-IL" sz="2000" dirty="0" smtClean="0">
                <a:latin typeface="SBL Hebrew" pitchFamily="2" charset="-79"/>
                <a:cs typeface="SBL Hebrew" pitchFamily="2" charset="-79"/>
              </a:rPr>
              <a:t>־לָכֶ֥ם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a:t>
            </a:r>
            <a:r>
              <a:rPr lang="he-IL" sz="2000" dirty="0">
                <a:solidFill>
                  <a:schemeClr val="accent6">
                    <a:lumMod val="75000"/>
                  </a:schemeClr>
                </a:solidFill>
                <a:latin typeface="SBL Hebrew" pitchFamily="2" charset="-79"/>
                <a:cs typeface="SBL Hebrew" pitchFamily="2" charset="-79"/>
              </a:rPr>
              <a:t>נֵלְכָ֖ה </a:t>
            </a:r>
            <a:r>
              <a:rPr lang="he-IL" sz="2000" dirty="0">
                <a:latin typeface="SBL Hebrew" pitchFamily="2" charset="-79"/>
                <a:cs typeface="SBL Hebrew" pitchFamily="2" charset="-79"/>
              </a:rPr>
              <a:t>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chemeClr val="accent6">
                    <a:lumMod val="75000"/>
                  </a:schemeClr>
                </a:solidFill>
                <a:latin typeface="SBL Hebrew" pitchFamily="2" charset="-79"/>
                <a:cs typeface="SBL Hebrew" pitchFamily="2" charset="-79"/>
              </a:rPr>
              <a:t>נִֽשְׁתַּחֲוֶ֖ה</a:t>
            </a:r>
            <a:r>
              <a:rPr lang="he-IL" sz="2000" dirty="0" smtClean="0">
                <a:latin typeface="SBL Hebrew" pitchFamily="2" charset="-79"/>
                <a:cs typeface="SBL Hebrew" pitchFamily="2" charset="-79"/>
              </a:rPr>
              <a:t>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chemeClr val="accent6">
                    <a:lumMod val="75000"/>
                  </a:schemeClr>
                </a:solidFill>
                <a:latin typeface="SBL Hebrew" pitchFamily="2" charset="-79"/>
                <a:cs typeface="SBL Hebrew" pitchFamily="2" charset="-79"/>
              </a:rPr>
              <a:t>נָשׁ֥וּבָה</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6" name="Rectangle 5"/>
          <p:cNvSpPr/>
          <p:nvPr/>
        </p:nvSpPr>
        <p:spPr>
          <a:xfrm>
            <a:off x="4724400" y="1479083"/>
            <a:ext cx="1447800" cy="369332"/>
          </a:xfrm>
          <a:prstGeom prst="rect">
            <a:avLst/>
          </a:prstGeom>
          <a:solidFill>
            <a:schemeClr val="bg1"/>
          </a:solidFill>
          <a:ln w="38100">
            <a:solidFill>
              <a:schemeClr val="tx1"/>
            </a:solidFill>
          </a:ln>
        </p:spPr>
        <p:txBody>
          <a:bodyPr wrap="square">
            <a:spAutoFit/>
          </a:bodyPr>
          <a:lstStyle/>
          <a:p>
            <a:r>
              <a:rPr lang="en-US" dirty="0" smtClean="0"/>
              <a:t>What genre?</a:t>
            </a:r>
            <a:endParaRPr lang="en-US" dirty="0"/>
          </a:p>
        </p:txBody>
      </p:sp>
      <p:cxnSp>
        <p:nvCxnSpPr>
          <p:cNvPr id="7" name="Straight Arrow Connector 6"/>
          <p:cNvCxnSpPr>
            <a:stCxn id="6" idx="3"/>
          </p:cNvCxnSpPr>
          <p:nvPr/>
        </p:nvCxnSpPr>
        <p:spPr>
          <a:xfrm>
            <a:off x="6172200" y="1663749"/>
            <a:ext cx="304800" cy="3174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648200" y="2429470"/>
            <a:ext cx="1905000" cy="923330"/>
          </a:xfrm>
          <a:prstGeom prst="rect">
            <a:avLst/>
          </a:prstGeom>
          <a:noFill/>
          <a:ln w="38100">
            <a:noFill/>
          </a:ln>
        </p:spPr>
        <p:txBody>
          <a:bodyPr wrap="square">
            <a:spAutoFit/>
          </a:bodyPr>
          <a:lstStyle/>
          <a:p>
            <a:r>
              <a:rPr lang="en-US" dirty="0" smtClean="0"/>
              <a:t>Hortatory</a:t>
            </a:r>
          </a:p>
          <a:p>
            <a:pPr marL="285750" indent="-285750">
              <a:buFont typeface="Arial" panose="020B0604020202020204" pitchFamily="34" charset="0"/>
              <a:buChar char="•"/>
            </a:pPr>
            <a:r>
              <a:rPr lang="en-US" dirty="0" smtClean="0"/>
              <a:t>1 </a:t>
            </a:r>
            <a:r>
              <a:rPr lang="en-US" dirty="0" smtClean="0">
                <a:solidFill>
                  <a:srgbClr val="008000"/>
                </a:solidFill>
              </a:rPr>
              <a:t>imperative</a:t>
            </a:r>
          </a:p>
          <a:p>
            <a:pPr marL="285750" indent="-285750">
              <a:buFont typeface="Arial" panose="020B0604020202020204" pitchFamily="34" charset="0"/>
              <a:buChar char="•"/>
            </a:pPr>
            <a:r>
              <a:rPr lang="en-US" dirty="0" smtClean="0"/>
              <a:t>3 </a:t>
            </a:r>
            <a:r>
              <a:rPr lang="en-US" dirty="0" err="1" smtClean="0">
                <a:solidFill>
                  <a:schemeClr val="accent6">
                    <a:lumMod val="75000"/>
                  </a:schemeClr>
                </a:solidFill>
              </a:rPr>
              <a:t>cohortatives</a:t>
            </a:r>
            <a:endParaRPr lang="en-US" dirty="0">
              <a:solidFill>
                <a:schemeClr val="accent6">
                  <a:lumMod val="75000"/>
                </a:schemeClr>
              </a:solidFill>
            </a:endParaRPr>
          </a:p>
        </p:txBody>
      </p:sp>
    </p:spTree>
    <p:extLst>
      <p:ext uri="{BB962C8B-B14F-4D97-AF65-F5344CB8AC3E}">
        <p14:creationId xmlns:p14="http://schemas.microsoft.com/office/powerpoint/2010/main" val="1079896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שְׁבוּ</a:t>
            </a:r>
            <a:r>
              <a:rPr lang="he-IL" sz="2000" dirty="0" smtClean="0">
                <a:latin typeface="SBL Hebrew" pitchFamily="2" charset="-79"/>
                <a:cs typeface="SBL Hebrew" pitchFamily="2" charset="-79"/>
              </a:rPr>
              <a:t>־לָכֶ֥ם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00FF"/>
                </a:solidFill>
                <a:latin typeface="SBL Hebrew" pitchFamily="2" charset="-79"/>
                <a:cs typeface="SBL Hebrew" pitchFamily="2" charset="-79"/>
              </a:rPr>
              <a:t>וַאֲנִ֣י </a:t>
            </a:r>
            <a:r>
              <a:rPr lang="he-IL" sz="2000" dirty="0">
                <a:solidFill>
                  <a:srgbClr val="0000FF"/>
                </a:solidFill>
                <a:latin typeface="SBL Hebrew" pitchFamily="2" charset="-79"/>
                <a:cs typeface="SBL Hebrew" pitchFamily="2" charset="-79"/>
              </a:rPr>
              <a:t>וְהַנַּ֔עַר </a:t>
            </a:r>
            <a:r>
              <a:rPr lang="he-IL" sz="2000" dirty="0">
                <a:solidFill>
                  <a:schemeClr val="accent6">
                    <a:lumMod val="75000"/>
                  </a:schemeClr>
                </a:solidFill>
                <a:latin typeface="SBL Hebrew" pitchFamily="2" charset="-79"/>
                <a:cs typeface="SBL Hebrew" pitchFamily="2" charset="-79"/>
              </a:rPr>
              <a:t>נֵלְכָ֖ה </a:t>
            </a:r>
            <a:r>
              <a:rPr lang="he-IL" sz="2000" dirty="0">
                <a:latin typeface="SBL Hebrew" pitchFamily="2" charset="-79"/>
                <a:cs typeface="SBL Hebrew" pitchFamily="2" charset="-79"/>
              </a:rPr>
              <a:t>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chemeClr val="accent6">
                    <a:lumMod val="75000"/>
                  </a:schemeClr>
                </a:solidFill>
                <a:latin typeface="SBL Hebrew" pitchFamily="2" charset="-79"/>
                <a:cs typeface="SBL Hebrew" pitchFamily="2" charset="-79"/>
              </a:rPr>
              <a:t>נִֽשְׁתַּחֲוֶ֖ה</a:t>
            </a:r>
            <a:r>
              <a:rPr lang="he-IL" sz="2000" dirty="0" smtClean="0">
                <a:latin typeface="SBL Hebrew" pitchFamily="2" charset="-79"/>
                <a:cs typeface="SBL Hebrew" pitchFamily="2" charset="-79"/>
              </a:rPr>
              <a:t>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chemeClr val="accent6">
                    <a:lumMod val="75000"/>
                  </a:schemeClr>
                </a:solidFill>
                <a:latin typeface="SBL Hebrew" pitchFamily="2" charset="-79"/>
                <a:cs typeface="SBL Hebrew" pitchFamily="2" charset="-79"/>
              </a:rPr>
              <a:t>נָשׁ֥וּבָה</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6" name="Rectangle 5"/>
          <p:cNvSpPr/>
          <p:nvPr/>
        </p:nvSpPr>
        <p:spPr>
          <a:xfrm>
            <a:off x="4724400" y="1479083"/>
            <a:ext cx="1447800" cy="369332"/>
          </a:xfrm>
          <a:prstGeom prst="rect">
            <a:avLst/>
          </a:prstGeom>
          <a:solidFill>
            <a:schemeClr val="bg1"/>
          </a:solidFill>
          <a:ln w="38100">
            <a:solidFill>
              <a:schemeClr val="tx1"/>
            </a:solidFill>
          </a:ln>
        </p:spPr>
        <p:txBody>
          <a:bodyPr wrap="square">
            <a:spAutoFit/>
          </a:bodyPr>
          <a:lstStyle/>
          <a:p>
            <a:r>
              <a:rPr lang="en-US" dirty="0" smtClean="0"/>
              <a:t>What genre?</a:t>
            </a:r>
            <a:endParaRPr lang="en-US" dirty="0"/>
          </a:p>
        </p:txBody>
      </p:sp>
      <p:cxnSp>
        <p:nvCxnSpPr>
          <p:cNvPr id="7" name="Straight Arrow Connector 6"/>
          <p:cNvCxnSpPr>
            <a:stCxn id="6" idx="3"/>
          </p:cNvCxnSpPr>
          <p:nvPr/>
        </p:nvCxnSpPr>
        <p:spPr>
          <a:xfrm>
            <a:off x="6172200" y="1663749"/>
            <a:ext cx="304800" cy="3174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572000" y="2407490"/>
            <a:ext cx="2324100" cy="369332"/>
          </a:xfrm>
          <a:prstGeom prst="rect">
            <a:avLst/>
          </a:prstGeom>
          <a:noFill/>
          <a:ln w="38100">
            <a:noFill/>
          </a:ln>
        </p:spPr>
        <p:txBody>
          <a:bodyPr wrap="square">
            <a:spAutoFit/>
          </a:bodyPr>
          <a:lstStyle/>
          <a:p>
            <a:r>
              <a:rPr lang="en-US" dirty="0" smtClean="0">
                <a:solidFill>
                  <a:srgbClr val="0000FF"/>
                </a:solidFill>
              </a:rPr>
              <a:t>X</a:t>
            </a:r>
            <a:r>
              <a:rPr lang="en-US" dirty="0" smtClean="0"/>
              <a:t>-</a:t>
            </a:r>
            <a:r>
              <a:rPr lang="en-US" dirty="0" err="1" smtClean="0">
                <a:solidFill>
                  <a:schemeClr val="accent6">
                    <a:lumMod val="75000"/>
                  </a:schemeClr>
                </a:solidFill>
              </a:rPr>
              <a:t>Cohortative</a:t>
            </a:r>
            <a:endParaRPr lang="en-US" dirty="0" smtClean="0">
              <a:solidFill>
                <a:schemeClr val="accent6">
                  <a:lumMod val="75000"/>
                </a:schemeClr>
              </a:solidFill>
            </a:endParaRPr>
          </a:p>
        </p:txBody>
      </p:sp>
      <p:cxnSp>
        <p:nvCxnSpPr>
          <p:cNvPr id="12" name="Straight Arrow Connector 11"/>
          <p:cNvCxnSpPr/>
          <p:nvPr/>
        </p:nvCxnSpPr>
        <p:spPr>
          <a:xfrm>
            <a:off x="6019800" y="2631068"/>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15625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שְׁבוּ</a:t>
            </a:r>
            <a:r>
              <a:rPr lang="he-IL" sz="2000" dirty="0" smtClean="0">
                <a:latin typeface="SBL Hebrew" pitchFamily="2" charset="-79"/>
                <a:cs typeface="SBL Hebrew" pitchFamily="2" charset="-79"/>
              </a:rPr>
              <a:t>־לָכֶ֥ם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00FF"/>
                </a:solidFill>
                <a:latin typeface="SBL Hebrew" pitchFamily="2" charset="-79"/>
                <a:cs typeface="SBL Hebrew" pitchFamily="2" charset="-79"/>
              </a:rPr>
              <a:t>וַאֲנִ֣י </a:t>
            </a:r>
            <a:r>
              <a:rPr lang="he-IL" sz="2000" dirty="0">
                <a:solidFill>
                  <a:srgbClr val="0000FF"/>
                </a:solidFill>
                <a:latin typeface="SBL Hebrew" pitchFamily="2" charset="-79"/>
                <a:cs typeface="SBL Hebrew" pitchFamily="2" charset="-79"/>
              </a:rPr>
              <a:t>וְהַנַּ֔עַר </a:t>
            </a:r>
            <a:r>
              <a:rPr lang="he-IL" sz="2000" dirty="0">
                <a:solidFill>
                  <a:schemeClr val="accent6">
                    <a:lumMod val="75000"/>
                  </a:schemeClr>
                </a:solidFill>
                <a:latin typeface="SBL Hebrew" pitchFamily="2" charset="-79"/>
                <a:cs typeface="SBL Hebrew" pitchFamily="2" charset="-79"/>
              </a:rPr>
              <a:t>נֵלְכָ֖ה </a:t>
            </a:r>
            <a:r>
              <a:rPr lang="he-IL" sz="2000" dirty="0">
                <a:latin typeface="SBL Hebrew" pitchFamily="2" charset="-79"/>
                <a:cs typeface="SBL Hebrew" pitchFamily="2" charset="-79"/>
              </a:rPr>
              <a:t>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chemeClr val="accent6">
                    <a:lumMod val="75000"/>
                  </a:schemeClr>
                </a:solidFill>
                <a:latin typeface="SBL Hebrew" pitchFamily="2" charset="-79"/>
                <a:cs typeface="SBL Hebrew" pitchFamily="2" charset="-79"/>
              </a:rPr>
              <a:t>נִֽשְׁתַּחֲוֶ֖ה</a:t>
            </a:r>
            <a:r>
              <a:rPr lang="he-IL" sz="2000" dirty="0" smtClean="0">
                <a:latin typeface="SBL Hebrew" pitchFamily="2" charset="-79"/>
                <a:cs typeface="SBL Hebrew" pitchFamily="2" charset="-79"/>
              </a:rPr>
              <a:t>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chemeClr val="accent6">
                    <a:lumMod val="75000"/>
                  </a:schemeClr>
                </a:solidFill>
                <a:latin typeface="SBL Hebrew" pitchFamily="2" charset="-79"/>
                <a:cs typeface="SBL Hebrew" pitchFamily="2" charset="-79"/>
              </a:rPr>
              <a:t>נָשׁ֥וּבָה</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6" name="Rectangle 5"/>
          <p:cNvSpPr/>
          <p:nvPr/>
        </p:nvSpPr>
        <p:spPr>
          <a:xfrm>
            <a:off x="4724400" y="1479083"/>
            <a:ext cx="1447800" cy="369332"/>
          </a:xfrm>
          <a:prstGeom prst="rect">
            <a:avLst/>
          </a:prstGeom>
          <a:solidFill>
            <a:schemeClr val="bg1"/>
          </a:solidFill>
          <a:ln w="38100">
            <a:solidFill>
              <a:schemeClr val="tx1"/>
            </a:solidFill>
          </a:ln>
        </p:spPr>
        <p:txBody>
          <a:bodyPr wrap="square">
            <a:spAutoFit/>
          </a:bodyPr>
          <a:lstStyle/>
          <a:p>
            <a:r>
              <a:rPr lang="en-US" dirty="0" smtClean="0"/>
              <a:t>What genre?</a:t>
            </a:r>
            <a:endParaRPr lang="en-US" dirty="0"/>
          </a:p>
        </p:txBody>
      </p:sp>
      <p:cxnSp>
        <p:nvCxnSpPr>
          <p:cNvPr id="7" name="Straight Arrow Connector 6"/>
          <p:cNvCxnSpPr>
            <a:stCxn id="6" idx="3"/>
          </p:cNvCxnSpPr>
          <p:nvPr/>
        </p:nvCxnSpPr>
        <p:spPr>
          <a:xfrm>
            <a:off x="6172200" y="1663749"/>
            <a:ext cx="304800" cy="3174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572000" y="2407490"/>
            <a:ext cx="2324100" cy="369332"/>
          </a:xfrm>
          <a:prstGeom prst="rect">
            <a:avLst/>
          </a:prstGeom>
          <a:noFill/>
          <a:ln w="38100">
            <a:noFill/>
          </a:ln>
        </p:spPr>
        <p:txBody>
          <a:bodyPr wrap="square">
            <a:spAutoFit/>
          </a:bodyPr>
          <a:lstStyle/>
          <a:p>
            <a:r>
              <a:rPr lang="en-US" dirty="0" smtClean="0">
                <a:solidFill>
                  <a:srgbClr val="0000FF"/>
                </a:solidFill>
              </a:rPr>
              <a:t>X</a:t>
            </a:r>
            <a:r>
              <a:rPr lang="en-US" dirty="0" smtClean="0"/>
              <a:t>-</a:t>
            </a:r>
            <a:r>
              <a:rPr lang="en-US" dirty="0" err="1" smtClean="0">
                <a:solidFill>
                  <a:schemeClr val="accent6">
                    <a:lumMod val="75000"/>
                  </a:schemeClr>
                </a:solidFill>
              </a:rPr>
              <a:t>Cohortative</a:t>
            </a:r>
            <a:endParaRPr lang="en-US" dirty="0" smtClean="0">
              <a:solidFill>
                <a:schemeClr val="accent6">
                  <a:lumMod val="75000"/>
                </a:schemeClr>
              </a:solidFill>
            </a:endParaRPr>
          </a:p>
        </p:txBody>
      </p:sp>
      <p:sp>
        <p:nvSpPr>
          <p:cNvPr id="11" name="Rectangle 10"/>
          <p:cNvSpPr/>
          <p:nvPr/>
        </p:nvSpPr>
        <p:spPr>
          <a:xfrm>
            <a:off x="76200" y="5257800"/>
            <a:ext cx="8610600" cy="1200329"/>
          </a:xfrm>
          <a:prstGeom prst="rect">
            <a:avLst/>
          </a:prstGeom>
          <a:noFill/>
          <a:ln w="38100">
            <a:noFill/>
          </a:ln>
        </p:spPr>
        <p:txBody>
          <a:bodyPr wrap="square">
            <a:spAutoFit/>
          </a:bodyPr>
          <a:lstStyle/>
          <a:p>
            <a:r>
              <a:rPr lang="en-US" dirty="0">
                <a:solidFill>
                  <a:srgbClr val="0000FF"/>
                </a:solidFill>
              </a:rPr>
              <a:t>X</a:t>
            </a:r>
            <a:r>
              <a:rPr lang="en-US" dirty="0"/>
              <a:t>-</a:t>
            </a:r>
            <a:r>
              <a:rPr lang="en-US" dirty="0" err="1">
                <a:solidFill>
                  <a:schemeClr val="accent6">
                    <a:lumMod val="75000"/>
                  </a:schemeClr>
                </a:solidFill>
              </a:rPr>
              <a:t>Cohortative</a:t>
            </a:r>
            <a:endParaRPr lang="en-US" dirty="0" smtClean="0"/>
          </a:p>
          <a:p>
            <a:pPr marL="285750" indent="-285750">
              <a:buFont typeface="Arial" panose="020B0604020202020204" pitchFamily="34" charset="0"/>
              <a:buChar char="•"/>
            </a:pPr>
            <a:r>
              <a:rPr lang="en-US" dirty="0" smtClean="0"/>
              <a:t>“</a:t>
            </a:r>
            <a:r>
              <a:rPr lang="en-US" dirty="0"/>
              <a:t>As for me and the lad, let us go</a:t>
            </a:r>
            <a:r>
              <a:rPr lang="en-US" dirty="0" smtClean="0"/>
              <a:t>…” or “</a:t>
            </a:r>
            <a:r>
              <a:rPr lang="en-US" dirty="0"/>
              <a:t>As for me and the lad, we will go</a:t>
            </a:r>
            <a:r>
              <a:rPr lang="en-US" dirty="0" smtClean="0"/>
              <a:t>…”</a:t>
            </a:r>
          </a:p>
          <a:p>
            <a:pPr marL="285750" indent="-285750">
              <a:buFont typeface="Arial" panose="020B0604020202020204" pitchFamily="34" charset="0"/>
              <a:buChar char="•"/>
            </a:pPr>
            <a:r>
              <a:rPr lang="en-US" dirty="0" smtClean="0"/>
              <a:t>The </a:t>
            </a:r>
            <a:r>
              <a:rPr lang="en-US" dirty="0" err="1" smtClean="0"/>
              <a:t>topicalization</a:t>
            </a:r>
            <a:r>
              <a:rPr lang="en-US" dirty="0" smtClean="0"/>
              <a:t> of the X-</a:t>
            </a:r>
            <a:r>
              <a:rPr lang="en-US" dirty="0" err="1" smtClean="0"/>
              <a:t>Cohortative</a:t>
            </a:r>
            <a:r>
              <a:rPr lang="en-US" dirty="0" smtClean="0"/>
              <a:t> switches the focus from the two servants to Abraham and his son: “you two stay here, me and the lad will go up there”</a:t>
            </a:r>
          </a:p>
        </p:txBody>
      </p:sp>
      <p:cxnSp>
        <p:nvCxnSpPr>
          <p:cNvPr id="12" name="Straight Arrow Connector 11"/>
          <p:cNvCxnSpPr/>
          <p:nvPr/>
        </p:nvCxnSpPr>
        <p:spPr>
          <a:xfrm>
            <a:off x="6019800" y="2631068"/>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491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שְׁבוּ</a:t>
            </a:r>
            <a:r>
              <a:rPr lang="he-IL" sz="2000" dirty="0" smtClean="0">
                <a:latin typeface="SBL Hebrew" pitchFamily="2" charset="-79"/>
                <a:cs typeface="SBL Hebrew" pitchFamily="2" charset="-79"/>
              </a:rPr>
              <a:t>־לָכֶ֥ם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00FF"/>
                </a:solidFill>
                <a:latin typeface="SBL Hebrew" pitchFamily="2" charset="-79"/>
                <a:cs typeface="SBL Hebrew" pitchFamily="2" charset="-79"/>
              </a:rPr>
              <a:t>וַאֲנִ֣י </a:t>
            </a:r>
            <a:r>
              <a:rPr lang="he-IL" sz="2000" dirty="0">
                <a:solidFill>
                  <a:srgbClr val="0000FF"/>
                </a:solidFill>
                <a:latin typeface="SBL Hebrew" pitchFamily="2" charset="-79"/>
                <a:cs typeface="SBL Hebrew" pitchFamily="2" charset="-79"/>
              </a:rPr>
              <a:t>וְהַנַּ֔עַר </a:t>
            </a:r>
            <a:r>
              <a:rPr lang="he-IL" sz="2000" dirty="0">
                <a:solidFill>
                  <a:schemeClr val="accent6">
                    <a:lumMod val="75000"/>
                  </a:schemeClr>
                </a:solidFill>
                <a:latin typeface="SBL Hebrew" pitchFamily="2" charset="-79"/>
                <a:cs typeface="SBL Hebrew" pitchFamily="2" charset="-79"/>
              </a:rPr>
              <a:t>נֵלְכָ֖ה </a:t>
            </a:r>
            <a:r>
              <a:rPr lang="he-IL" sz="2000" dirty="0">
                <a:latin typeface="SBL Hebrew" pitchFamily="2" charset="-79"/>
                <a:cs typeface="SBL Hebrew" pitchFamily="2" charset="-79"/>
              </a:rPr>
              <a:t>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chemeClr val="accent6">
                    <a:lumMod val="75000"/>
                  </a:schemeClr>
                </a:solidFill>
                <a:latin typeface="SBL Hebrew" pitchFamily="2" charset="-79"/>
                <a:cs typeface="SBL Hebrew" pitchFamily="2" charset="-79"/>
              </a:rPr>
              <a:t>נִֽשְׁתַּחֲוֶ֖ה</a:t>
            </a:r>
            <a:r>
              <a:rPr lang="he-IL" sz="2000" dirty="0" smtClean="0">
                <a:latin typeface="SBL Hebrew" pitchFamily="2" charset="-79"/>
                <a:cs typeface="SBL Hebrew" pitchFamily="2" charset="-79"/>
              </a:rPr>
              <a:t>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chemeClr val="accent6">
                    <a:lumMod val="75000"/>
                  </a:schemeClr>
                </a:solidFill>
                <a:latin typeface="SBL Hebrew" pitchFamily="2" charset="-79"/>
                <a:cs typeface="SBL Hebrew" pitchFamily="2" charset="-79"/>
              </a:rPr>
              <a:t>נָשׁ֥וּבָה</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6" name="Rectangle 5"/>
          <p:cNvSpPr/>
          <p:nvPr/>
        </p:nvSpPr>
        <p:spPr>
          <a:xfrm>
            <a:off x="4724400" y="1479083"/>
            <a:ext cx="1447800" cy="369332"/>
          </a:xfrm>
          <a:prstGeom prst="rect">
            <a:avLst/>
          </a:prstGeom>
          <a:solidFill>
            <a:schemeClr val="bg1"/>
          </a:solidFill>
          <a:ln w="38100">
            <a:solidFill>
              <a:schemeClr val="tx1"/>
            </a:solidFill>
          </a:ln>
        </p:spPr>
        <p:txBody>
          <a:bodyPr wrap="square">
            <a:spAutoFit/>
          </a:bodyPr>
          <a:lstStyle/>
          <a:p>
            <a:r>
              <a:rPr lang="en-US" dirty="0" smtClean="0"/>
              <a:t>What genre?</a:t>
            </a:r>
            <a:endParaRPr lang="en-US" dirty="0"/>
          </a:p>
        </p:txBody>
      </p:sp>
      <p:cxnSp>
        <p:nvCxnSpPr>
          <p:cNvPr id="7" name="Straight Arrow Connector 6"/>
          <p:cNvCxnSpPr>
            <a:stCxn id="6" idx="3"/>
          </p:cNvCxnSpPr>
          <p:nvPr/>
        </p:nvCxnSpPr>
        <p:spPr>
          <a:xfrm>
            <a:off x="6172200" y="1663749"/>
            <a:ext cx="304800" cy="3174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572000" y="2407490"/>
            <a:ext cx="2324100" cy="369332"/>
          </a:xfrm>
          <a:prstGeom prst="rect">
            <a:avLst/>
          </a:prstGeom>
          <a:noFill/>
          <a:ln w="38100">
            <a:noFill/>
          </a:ln>
        </p:spPr>
        <p:txBody>
          <a:bodyPr wrap="square">
            <a:spAutoFit/>
          </a:bodyPr>
          <a:lstStyle/>
          <a:p>
            <a:r>
              <a:rPr lang="en-US" dirty="0" smtClean="0">
                <a:solidFill>
                  <a:srgbClr val="0000FF"/>
                </a:solidFill>
              </a:rPr>
              <a:t>X</a:t>
            </a:r>
            <a:r>
              <a:rPr lang="en-US" dirty="0" smtClean="0"/>
              <a:t>-</a:t>
            </a:r>
            <a:r>
              <a:rPr lang="en-US" dirty="0" err="1" smtClean="0">
                <a:solidFill>
                  <a:schemeClr val="accent6">
                    <a:lumMod val="75000"/>
                  </a:schemeClr>
                </a:solidFill>
              </a:rPr>
              <a:t>Cohortative</a:t>
            </a:r>
            <a:endParaRPr lang="en-US" dirty="0" smtClean="0">
              <a:solidFill>
                <a:schemeClr val="accent6">
                  <a:lumMod val="75000"/>
                </a:schemeClr>
              </a:solidFill>
            </a:endParaRPr>
          </a:p>
        </p:txBody>
      </p:sp>
      <p:sp>
        <p:nvSpPr>
          <p:cNvPr id="11" name="Rectangle 10"/>
          <p:cNvSpPr/>
          <p:nvPr/>
        </p:nvSpPr>
        <p:spPr>
          <a:xfrm>
            <a:off x="76200" y="4876800"/>
            <a:ext cx="8610600" cy="923330"/>
          </a:xfrm>
          <a:prstGeom prst="rect">
            <a:avLst/>
          </a:prstGeom>
          <a:noFill/>
          <a:ln w="38100">
            <a:noFill/>
          </a:ln>
        </p:spPr>
        <p:txBody>
          <a:bodyPr wrap="square">
            <a:spAutoFit/>
          </a:bodyPr>
          <a:lstStyle/>
          <a:p>
            <a:r>
              <a:rPr lang="en-US" dirty="0" smtClean="0"/>
              <a:t>The 3 </a:t>
            </a:r>
            <a:r>
              <a:rPr lang="en-US" dirty="0" err="1" smtClean="0">
                <a:solidFill>
                  <a:schemeClr val="accent6">
                    <a:lumMod val="75000"/>
                  </a:schemeClr>
                </a:solidFill>
              </a:rPr>
              <a:t>cohortatives</a:t>
            </a:r>
            <a:r>
              <a:rPr lang="en-US" dirty="0" smtClean="0">
                <a:solidFill>
                  <a:schemeClr val="accent6">
                    <a:lumMod val="75000"/>
                  </a:schemeClr>
                </a:solidFill>
              </a:rPr>
              <a:t> </a:t>
            </a:r>
            <a:r>
              <a:rPr lang="en-US" dirty="0" smtClean="0"/>
              <a:t>are evidence of Abraham’s </a:t>
            </a:r>
            <a:r>
              <a:rPr lang="en-US" b="1" dirty="0" smtClean="0"/>
              <a:t>faith</a:t>
            </a:r>
            <a:r>
              <a:rPr lang="en-US" dirty="0" smtClean="0"/>
              <a:t> in God.</a:t>
            </a:r>
          </a:p>
          <a:p>
            <a:pPr marL="285750" indent="-285750">
              <a:buFont typeface="Arial" panose="020B0604020202020204" pitchFamily="34" charset="0"/>
              <a:buChar char="•"/>
            </a:pPr>
            <a:r>
              <a:rPr lang="en-US" dirty="0" smtClean="0"/>
              <a:t>He is a lover of his son. He already knows what God has called him to do. </a:t>
            </a:r>
            <a:br>
              <a:rPr lang="en-US" dirty="0" smtClean="0"/>
            </a:br>
            <a:r>
              <a:rPr lang="en-US" dirty="0" smtClean="0"/>
              <a:t>And he expects (or at a minimum wishes) to return with his son alive.</a:t>
            </a:r>
          </a:p>
        </p:txBody>
      </p:sp>
      <p:cxnSp>
        <p:nvCxnSpPr>
          <p:cNvPr id="12" name="Straight Arrow Connector 11"/>
          <p:cNvCxnSpPr/>
          <p:nvPr/>
        </p:nvCxnSpPr>
        <p:spPr>
          <a:xfrm>
            <a:off x="6019800" y="2631068"/>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853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וְהָ֣אֱלֹהִ֔ים </a:t>
            </a:r>
            <a:r>
              <a:rPr lang="he-IL" sz="2000" dirty="0">
                <a:latin typeface="SBL Hebrew" pitchFamily="2" charset="-79"/>
                <a:cs typeface="SBL Hebrew" pitchFamily="2" charset="-79"/>
              </a:rPr>
              <a:t>נִסָּ֖ה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קַח־נָ֠א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אֲשֶׁר־אָהַ֙בְתָּ֙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וְלֶךְ־לְךָ֔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וְהַעֲלֵ֤הוּ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latin typeface="SBL Hebrew" pitchFamily="2" charset="-79"/>
                <a:cs typeface="SBL Hebrew" pitchFamily="2" charset="-79"/>
              </a:rPr>
              <a:t>אֹמַ֥ר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אֲשֶׁר־אָֽמַר־ל֥וֹ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6" name="Rectangle 5"/>
          <p:cNvSpPr/>
          <p:nvPr/>
        </p:nvSpPr>
        <p:spPr>
          <a:xfrm>
            <a:off x="4800600" y="1142999"/>
            <a:ext cx="1981199" cy="646331"/>
          </a:xfrm>
          <a:prstGeom prst="rect">
            <a:avLst/>
          </a:prstGeom>
          <a:solidFill>
            <a:schemeClr val="bg1"/>
          </a:solidFill>
          <a:ln w="38100">
            <a:solidFill>
              <a:schemeClr val="tx1"/>
            </a:solidFill>
          </a:ln>
        </p:spPr>
        <p:txBody>
          <a:bodyPr wrap="square">
            <a:spAutoFit/>
          </a:bodyPr>
          <a:lstStyle/>
          <a:p>
            <a:r>
              <a:rPr lang="en-US" dirty="0" smtClean="0"/>
              <a:t>What construction do we have here?</a:t>
            </a:r>
            <a:endParaRPr lang="en-US" dirty="0"/>
          </a:p>
        </p:txBody>
      </p:sp>
      <p:sp>
        <p:nvSpPr>
          <p:cNvPr id="11" name="Freeform 10"/>
          <p:cNvSpPr/>
          <p:nvPr/>
        </p:nvSpPr>
        <p:spPr>
          <a:xfrm>
            <a:off x="5797685" y="787940"/>
            <a:ext cx="350196" cy="330741"/>
          </a:xfrm>
          <a:custGeom>
            <a:avLst/>
            <a:gdLst>
              <a:gd name="connsiteX0" fmla="*/ 0 w 350196"/>
              <a:gd name="connsiteY0" fmla="*/ 330741 h 330741"/>
              <a:gd name="connsiteX1" fmla="*/ 87549 w 350196"/>
              <a:gd name="connsiteY1" fmla="*/ 97277 h 330741"/>
              <a:gd name="connsiteX2" fmla="*/ 350196 w 350196"/>
              <a:gd name="connsiteY2" fmla="*/ 0 h 330741"/>
            </a:gdLst>
            <a:ahLst/>
            <a:cxnLst>
              <a:cxn ang="0">
                <a:pos x="connsiteX0" y="connsiteY0"/>
              </a:cxn>
              <a:cxn ang="0">
                <a:pos x="connsiteX1" y="connsiteY1"/>
              </a:cxn>
              <a:cxn ang="0">
                <a:pos x="connsiteX2" y="connsiteY2"/>
              </a:cxn>
            </a:cxnLst>
            <a:rect l="l" t="t" r="r" b="b"/>
            <a:pathLst>
              <a:path w="350196" h="330741">
                <a:moveTo>
                  <a:pt x="0" y="330741"/>
                </a:moveTo>
                <a:cubicBezTo>
                  <a:pt x="14591" y="241570"/>
                  <a:pt x="29183" y="152400"/>
                  <a:pt x="87549" y="97277"/>
                </a:cubicBezTo>
                <a:cubicBezTo>
                  <a:pt x="145915" y="42154"/>
                  <a:pt x="248055" y="21077"/>
                  <a:pt x="350196" y="0"/>
                </a:cubicBezTo>
              </a:path>
            </a:pathLst>
          </a:cu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1357638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שְׁבוּ</a:t>
            </a:r>
            <a:r>
              <a:rPr lang="he-IL" sz="2000" dirty="0" smtClean="0">
                <a:latin typeface="SBL Hebrew" pitchFamily="2" charset="-79"/>
                <a:cs typeface="SBL Hebrew" pitchFamily="2" charset="-79"/>
              </a:rPr>
              <a:t>־לָכֶ֥ם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00FF"/>
                </a:solidFill>
                <a:latin typeface="SBL Hebrew" pitchFamily="2" charset="-79"/>
                <a:cs typeface="SBL Hebrew" pitchFamily="2" charset="-79"/>
              </a:rPr>
              <a:t>וַאֲנִ֣י </a:t>
            </a:r>
            <a:r>
              <a:rPr lang="he-IL" sz="2000" dirty="0">
                <a:solidFill>
                  <a:srgbClr val="0000FF"/>
                </a:solidFill>
                <a:latin typeface="SBL Hebrew" pitchFamily="2" charset="-79"/>
                <a:cs typeface="SBL Hebrew" pitchFamily="2" charset="-79"/>
              </a:rPr>
              <a:t>וְהַנַּ֔עַר </a:t>
            </a:r>
            <a:r>
              <a:rPr lang="he-IL" sz="2000" dirty="0">
                <a:solidFill>
                  <a:schemeClr val="accent6">
                    <a:lumMod val="75000"/>
                  </a:schemeClr>
                </a:solidFill>
                <a:latin typeface="SBL Hebrew" pitchFamily="2" charset="-79"/>
                <a:cs typeface="SBL Hebrew" pitchFamily="2" charset="-79"/>
              </a:rPr>
              <a:t>נֵלְכָ֖ה </a:t>
            </a:r>
            <a:r>
              <a:rPr lang="he-IL" sz="2000" dirty="0">
                <a:latin typeface="SBL Hebrew" pitchFamily="2" charset="-79"/>
                <a:cs typeface="SBL Hebrew" pitchFamily="2" charset="-79"/>
              </a:rPr>
              <a:t>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chemeClr val="accent6">
                    <a:lumMod val="75000"/>
                  </a:schemeClr>
                </a:solidFill>
                <a:latin typeface="SBL Hebrew" pitchFamily="2" charset="-79"/>
                <a:cs typeface="SBL Hebrew" pitchFamily="2" charset="-79"/>
              </a:rPr>
              <a:t>נִֽשְׁתַּחֲוֶ֖ה</a:t>
            </a:r>
            <a:r>
              <a:rPr lang="he-IL" sz="2000" dirty="0" smtClean="0">
                <a:latin typeface="SBL Hebrew" pitchFamily="2" charset="-79"/>
                <a:cs typeface="SBL Hebrew" pitchFamily="2" charset="-79"/>
              </a:rPr>
              <a:t>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a:t>
            </a:r>
            <a:r>
              <a:rPr lang="he-IL" sz="2000" dirty="0" smtClean="0">
                <a:solidFill>
                  <a:schemeClr val="accent6">
                    <a:lumMod val="75000"/>
                  </a:schemeClr>
                </a:solidFill>
                <a:latin typeface="SBL Hebrew" pitchFamily="2" charset="-79"/>
                <a:cs typeface="SBL Hebrew" pitchFamily="2" charset="-79"/>
              </a:rPr>
              <a:t>נָשׁ֥וּבָה</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6" name="Rectangle 5"/>
          <p:cNvSpPr/>
          <p:nvPr/>
        </p:nvSpPr>
        <p:spPr>
          <a:xfrm>
            <a:off x="4724400" y="1479083"/>
            <a:ext cx="1447800" cy="369332"/>
          </a:xfrm>
          <a:prstGeom prst="rect">
            <a:avLst/>
          </a:prstGeom>
          <a:solidFill>
            <a:schemeClr val="bg1"/>
          </a:solidFill>
          <a:ln w="38100">
            <a:solidFill>
              <a:schemeClr val="tx1"/>
            </a:solidFill>
          </a:ln>
        </p:spPr>
        <p:txBody>
          <a:bodyPr wrap="square">
            <a:spAutoFit/>
          </a:bodyPr>
          <a:lstStyle/>
          <a:p>
            <a:r>
              <a:rPr lang="en-US" dirty="0" smtClean="0"/>
              <a:t>What genre?</a:t>
            </a:r>
            <a:endParaRPr lang="en-US" dirty="0"/>
          </a:p>
        </p:txBody>
      </p:sp>
      <p:cxnSp>
        <p:nvCxnSpPr>
          <p:cNvPr id="7" name="Straight Arrow Connector 6"/>
          <p:cNvCxnSpPr>
            <a:stCxn id="6" idx="3"/>
          </p:cNvCxnSpPr>
          <p:nvPr/>
        </p:nvCxnSpPr>
        <p:spPr>
          <a:xfrm>
            <a:off x="6172200" y="1663749"/>
            <a:ext cx="304800" cy="3174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572000" y="2407490"/>
            <a:ext cx="2324100" cy="369332"/>
          </a:xfrm>
          <a:prstGeom prst="rect">
            <a:avLst/>
          </a:prstGeom>
          <a:noFill/>
          <a:ln w="38100">
            <a:noFill/>
          </a:ln>
        </p:spPr>
        <p:txBody>
          <a:bodyPr wrap="square">
            <a:spAutoFit/>
          </a:bodyPr>
          <a:lstStyle/>
          <a:p>
            <a:r>
              <a:rPr lang="en-US" dirty="0" smtClean="0">
                <a:solidFill>
                  <a:srgbClr val="0000FF"/>
                </a:solidFill>
              </a:rPr>
              <a:t>X</a:t>
            </a:r>
            <a:r>
              <a:rPr lang="en-US" dirty="0" smtClean="0"/>
              <a:t>-</a:t>
            </a:r>
            <a:r>
              <a:rPr lang="en-US" dirty="0" err="1" smtClean="0">
                <a:solidFill>
                  <a:schemeClr val="accent6">
                    <a:lumMod val="75000"/>
                  </a:schemeClr>
                </a:solidFill>
              </a:rPr>
              <a:t>Cohortative</a:t>
            </a:r>
            <a:endParaRPr lang="en-US" dirty="0" smtClean="0">
              <a:solidFill>
                <a:schemeClr val="accent6">
                  <a:lumMod val="75000"/>
                </a:schemeClr>
              </a:solidFill>
            </a:endParaRPr>
          </a:p>
        </p:txBody>
      </p:sp>
      <p:sp>
        <p:nvSpPr>
          <p:cNvPr id="11" name="Rectangle 10"/>
          <p:cNvSpPr/>
          <p:nvPr/>
        </p:nvSpPr>
        <p:spPr>
          <a:xfrm>
            <a:off x="76200" y="4876800"/>
            <a:ext cx="8610600" cy="2031325"/>
          </a:xfrm>
          <a:prstGeom prst="rect">
            <a:avLst/>
          </a:prstGeom>
          <a:noFill/>
          <a:ln w="38100">
            <a:noFill/>
          </a:ln>
        </p:spPr>
        <p:txBody>
          <a:bodyPr wrap="square">
            <a:spAutoFit/>
          </a:bodyPr>
          <a:lstStyle/>
          <a:p>
            <a:r>
              <a:rPr lang="en-US" dirty="0" smtClean="0"/>
              <a:t>The 3 </a:t>
            </a:r>
            <a:r>
              <a:rPr lang="en-US" dirty="0" err="1" smtClean="0">
                <a:solidFill>
                  <a:schemeClr val="accent6">
                    <a:lumMod val="75000"/>
                  </a:schemeClr>
                </a:solidFill>
              </a:rPr>
              <a:t>cohortatives</a:t>
            </a:r>
            <a:r>
              <a:rPr lang="en-US" dirty="0" smtClean="0">
                <a:solidFill>
                  <a:schemeClr val="accent6">
                    <a:lumMod val="75000"/>
                  </a:schemeClr>
                </a:solidFill>
              </a:rPr>
              <a:t> </a:t>
            </a:r>
            <a:r>
              <a:rPr lang="en-US" dirty="0" smtClean="0"/>
              <a:t>are evidence of Abraham’s </a:t>
            </a:r>
            <a:r>
              <a:rPr lang="en-US" b="1" dirty="0" smtClean="0"/>
              <a:t>faith</a:t>
            </a:r>
            <a:r>
              <a:rPr lang="en-US" dirty="0" smtClean="0"/>
              <a:t> in God.</a:t>
            </a:r>
          </a:p>
          <a:p>
            <a:pPr marL="285750" indent="-285750">
              <a:buFont typeface="Arial" panose="020B0604020202020204" pitchFamily="34" charset="0"/>
              <a:buChar char="•"/>
            </a:pPr>
            <a:r>
              <a:rPr lang="en-US" dirty="0" smtClean="0"/>
              <a:t>He is a lover of his son. He already knows what God has called him to do. </a:t>
            </a:r>
            <a:br>
              <a:rPr lang="en-US" dirty="0" smtClean="0"/>
            </a:br>
            <a:r>
              <a:rPr lang="en-US" dirty="0" smtClean="0"/>
              <a:t>And he expects (or at a minimum wishes) to return with his son alive.</a:t>
            </a:r>
          </a:p>
          <a:p>
            <a:r>
              <a:rPr lang="en-US" dirty="0" smtClean="0"/>
              <a:t>But Abraham is also a </a:t>
            </a:r>
            <a:r>
              <a:rPr lang="en-US" b="1" dirty="0" smtClean="0"/>
              <a:t>lover</a:t>
            </a:r>
            <a:r>
              <a:rPr lang="en-US" dirty="0" smtClean="0"/>
              <a:t> of God. </a:t>
            </a:r>
          </a:p>
          <a:p>
            <a:pPr marL="285750" indent="-285750">
              <a:buFont typeface="Arial" panose="020B0604020202020204" pitchFamily="34" charset="0"/>
              <a:buChar char="•"/>
            </a:pPr>
            <a:r>
              <a:rPr lang="en-US" dirty="0" smtClean="0"/>
              <a:t>He does not begrudge God. He characterizes what will happen on the mountain as worship. Also note he says “we” will worship, not “I” will worship.</a:t>
            </a:r>
          </a:p>
          <a:p>
            <a:r>
              <a:rPr lang="en-US" dirty="0" smtClean="0"/>
              <a:t>The narrator has already tipped his hat regarding the outcome of the test.</a:t>
            </a:r>
            <a:endParaRPr lang="en-US" dirty="0"/>
          </a:p>
        </p:txBody>
      </p:sp>
      <p:cxnSp>
        <p:nvCxnSpPr>
          <p:cNvPr id="12" name="Straight Arrow Connector 11"/>
          <p:cNvCxnSpPr/>
          <p:nvPr/>
        </p:nvCxnSpPr>
        <p:spPr>
          <a:xfrm>
            <a:off x="6019800" y="2631068"/>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017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a:t>
            </a:r>
            <a:r>
              <a:rPr lang="he-IL" sz="2000" dirty="0">
                <a:solidFill>
                  <a:srgbClr val="FF0000"/>
                </a:solidFill>
                <a:latin typeface="SBL Hebrew" pitchFamily="2" charset="-79"/>
                <a:cs typeface="SBL Hebrew" pitchFamily="2" charset="-79"/>
              </a:rPr>
              <a:t>יַחְדָּֽו</a:t>
            </a:r>
            <a:r>
              <a:rPr lang="he-IL" sz="2000" dirty="0">
                <a:latin typeface="SBL Hebrew" pitchFamily="2" charset="-79"/>
                <a:cs typeface="SBL Hebrew" pitchFamily="2" charset="-79"/>
              </a:rPr>
              <a:t>׃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6" name="Rectangle 5"/>
          <p:cNvSpPr/>
          <p:nvPr/>
        </p:nvSpPr>
        <p:spPr>
          <a:xfrm>
            <a:off x="1601011" y="4999107"/>
            <a:ext cx="5029200" cy="646331"/>
          </a:xfrm>
          <a:prstGeom prst="rect">
            <a:avLst/>
          </a:prstGeom>
          <a:solidFill>
            <a:schemeClr val="bg1"/>
          </a:solidFill>
          <a:ln w="38100">
            <a:solidFill>
              <a:schemeClr val="tx1"/>
            </a:solidFill>
          </a:ln>
        </p:spPr>
        <p:txBody>
          <a:bodyPr wrap="square">
            <a:spAutoFit/>
          </a:bodyPr>
          <a:lstStyle/>
          <a:p>
            <a:r>
              <a:rPr lang="en-US" dirty="0"/>
              <a:t>There is a conspicuous similarity between this </a:t>
            </a:r>
            <a:r>
              <a:rPr lang="en-US" dirty="0" smtClean="0"/>
              <a:t>word</a:t>
            </a:r>
          </a:p>
          <a:p>
            <a:r>
              <a:rPr lang="en-US" dirty="0" smtClean="0"/>
              <a:t>and verse two’s </a:t>
            </a:r>
            <a:r>
              <a:rPr lang="he-IL" dirty="0" smtClean="0">
                <a:solidFill>
                  <a:srgbClr val="FF0000"/>
                </a:solidFill>
                <a:latin typeface="SBL Hebrew" panose="02000000000000000000" pitchFamily="2" charset="-79"/>
                <a:cs typeface="SBL Hebrew" panose="02000000000000000000" pitchFamily="2" charset="-79"/>
              </a:rPr>
              <a:t>יְחִידְךָ</a:t>
            </a:r>
            <a:r>
              <a:rPr lang="en-US" dirty="0" smtClean="0"/>
              <a:t>.</a:t>
            </a:r>
            <a:endParaRPr lang="he-IL" dirty="0"/>
          </a:p>
        </p:txBody>
      </p:sp>
      <p:cxnSp>
        <p:nvCxnSpPr>
          <p:cNvPr id="7" name="Straight Arrow Connector 6"/>
          <p:cNvCxnSpPr/>
          <p:nvPr/>
        </p:nvCxnSpPr>
        <p:spPr>
          <a:xfrm>
            <a:off x="6630211" y="5181600"/>
            <a:ext cx="53258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963211" y="5791200"/>
            <a:ext cx="2667000" cy="923330"/>
          </a:xfrm>
          <a:prstGeom prst="rect">
            <a:avLst/>
          </a:prstGeom>
          <a:solidFill>
            <a:schemeClr val="bg1"/>
          </a:solidFill>
          <a:ln w="38100">
            <a:solidFill>
              <a:schemeClr val="tx1"/>
            </a:solidFill>
          </a:ln>
        </p:spPr>
        <p:txBody>
          <a:bodyPr wrap="square">
            <a:spAutoFit/>
          </a:bodyPr>
          <a:lstStyle/>
          <a:p>
            <a:pPr algn="r" defTabSz="457200" rtl="1">
              <a:tabLst>
                <a:tab pos="233363" algn="r"/>
                <a:tab pos="457200" algn="r"/>
                <a:tab pos="690563" algn="r"/>
                <a:tab pos="914400" algn="r"/>
                <a:tab pos="4114800" algn="r"/>
                <a:tab pos="8629650" algn="l"/>
              </a:tabLst>
            </a:pPr>
            <a:r>
              <a:rPr lang="he-IL" dirty="0" smtClean="0">
                <a:latin typeface="SBL Hebrew" pitchFamily="2" charset="-79"/>
                <a:cs typeface="SBL Hebrew" pitchFamily="2" charset="-79"/>
              </a:rPr>
              <a:t>קַח־נָ֠א </a:t>
            </a:r>
            <a:r>
              <a:rPr lang="he-IL" dirty="0">
                <a:latin typeface="SBL Hebrew" pitchFamily="2" charset="-79"/>
                <a:cs typeface="SBL Hebrew" pitchFamily="2" charset="-79"/>
              </a:rPr>
              <a:t>אֶת־בִּנְךָ֨ </a:t>
            </a:r>
          </a:p>
          <a:p>
            <a:pPr algn="r" defTabSz="457200" rtl="1">
              <a:tabLst>
                <a:tab pos="233363" algn="r"/>
                <a:tab pos="457200" algn="r"/>
                <a:tab pos="690563" algn="r"/>
                <a:tab pos="1089025" algn="r"/>
                <a:tab pos="4114800" algn="r"/>
                <a:tab pos="8629650" algn="l"/>
              </a:tabLst>
            </a:pPr>
            <a:r>
              <a:rPr lang="he-IL" dirty="0">
                <a:latin typeface="SBL Hebrew" pitchFamily="2" charset="-79"/>
                <a:cs typeface="SBL Hebrew" pitchFamily="2" charset="-79"/>
              </a:rPr>
              <a:t>		אֶת־</a:t>
            </a:r>
            <a:r>
              <a:rPr lang="he-IL" dirty="0">
                <a:solidFill>
                  <a:srgbClr val="FF0000"/>
                </a:solidFill>
                <a:latin typeface="SBL Hebrew" pitchFamily="2" charset="-79"/>
                <a:cs typeface="SBL Hebrew" pitchFamily="2" charset="-79"/>
              </a:rPr>
              <a:t>יְחִֽידְךָ֤</a:t>
            </a:r>
            <a:r>
              <a:rPr lang="he-IL" dirty="0">
                <a:latin typeface="SBL Hebrew" pitchFamily="2" charset="-79"/>
                <a:cs typeface="SBL Hebrew" pitchFamily="2" charset="-79"/>
              </a:rPr>
              <a:t> אֲשֶׁר־אָהַ֙בְתָּ֙ </a:t>
            </a:r>
          </a:p>
          <a:p>
            <a:pPr algn="r" defTabSz="457200" rtl="1">
              <a:tabLst>
                <a:tab pos="233363" algn="r"/>
                <a:tab pos="457200" algn="r"/>
                <a:tab pos="690563" algn="r"/>
                <a:tab pos="1089025" algn="r"/>
                <a:tab pos="4114800" algn="r"/>
                <a:tab pos="8629650" algn="l"/>
              </a:tabLst>
            </a:pPr>
            <a:r>
              <a:rPr lang="he-IL" dirty="0">
                <a:latin typeface="SBL Hebrew" pitchFamily="2" charset="-79"/>
                <a:cs typeface="SBL Hebrew" pitchFamily="2" charset="-79"/>
              </a:rPr>
              <a:t>		אֶת־יִצְחָ֔ק </a:t>
            </a:r>
          </a:p>
        </p:txBody>
      </p:sp>
      <p:sp>
        <p:nvSpPr>
          <p:cNvPr id="14" name="TextBox 13"/>
          <p:cNvSpPr txBox="1"/>
          <p:nvPr/>
        </p:nvSpPr>
        <p:spPr>
          <a:xfrm>
            <a:off x="3937271" y="5791200"/>
            <a:ext cx="412292" cy="246221"/>
          </a:xfrm>
          <a:prstGeom prst="rect">
            <a:avLst/>
          </a:prstGeom>
          <a:noFill/>
        </p:spPr>
        <p:txBody>
          <a:bodyPr wrap="none" rtlCol="0">
            <a:spAutoFit/>
          </a:bodyPr>
          <a:lstStyle/>
          <a:p>
            <a:r>
              <a:rPr lang="en-US" sz="1000" dirty="0" smtClean="0"/>
              <a:t>V 2a</a:t>
            </a:r>
            <a:endParaRPr lang="en-US" sz="1000" dirty="0"/>
          </a:p>
        </p:txBody>
      </p:sp>
    </p:spTree>
    <p:extLst>
      <p:ext uri="{BB962C8B-B14F-4D97-AF65-F5344CB8AC3E}">
        <p14:creationId xmlns:p14="http://schemas.microsoft.com/office/powerpoint/2010/main" val="13938699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solidFill>
                  <a:srgbClr val="FF0000"/>
                </a:solidFill>
                <a:latin typeface="SBL Hebrew" pitchFamily="2" charset="-79"/>
                <a:cs typeface="SBL Hebrew" pitchFamily="2" charset="-79"/>
              </a:rPr>
              <a:t>וַיֹּ֨אמֶר</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יִצְחָ֜ק</a:t>
            </a:r>
            <a:r>
              <a:rPr lang="he-IL" sz="2000" dirty="0">
                <a:latin typeface="SBL Hebrew" pitchFamily="2" charset="-79"/>
                <a:cs typeface="SBL Hebrew" pitchFamily="2" charset="-79"/>
              </a:rPr>
              <a:t> אֶל־</a:t>
            </a:r>
            <a:r>
              <a:rPr lang="he-IL" sz="2000" dirty="0">
                <a:solidFill>
                  <a:srgbClr val="0000FF"/>
                </a:solidFill>
                <a:latin typeface="SBL Hebrew" pitchFamily="2" charset="-79"/>
                <a:cs typeface="SBL Hebrew" pitchFamily="2" charset="-79"/>
              </a:rPr>
              <a:t>אַבְרָהָ֤ם</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solidFill>
                  <a:srgbClr val="FF0000"/>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solidFill>
                  <a:srgbClr val="0000FF"/>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solidFill>
                  <a:srgbClr val="FF0000"/>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9" name="Rectangle 8"/>
          <p:cNvSpPr/>
          <p:nvPr/>
        </p:nvSpPr>
        <p:spPr>
          <a:xfrm>
            <a:off x="76200" y="609600"/>
            <a:ext cx="3227151" cy="1754326"/>
          </a:xfrm>
          <a:prstGeom prst="rect">
            <a:avLst/>
          </a:prstGeom>
          <a:solidFill>
            <a:schemeClr val="bg1"/>
          </a:solidFill>
          <a:ln w="38100">
            <a:solidFill>
              <a:schemeClr val="tx1"/>
            </a:solidFill>
          </a:ln>
        </p:spPr>
        <p:txBody>
          <a:bodyPr wrap="square">
            <a:spAutoFit/>
          </a:bodyPr>
          <a:lstStyle/>
          <a:p>
            <a:r>
              <a:rPr lang="en-US" dirty="0" smtClean="0"/>
              <a:t>Notice the character switching.</a:t>
            </a:r>
          </a:p>
          <a:p>
            <a:pPr marL="285750" indent="-285750">
              <a:buFont typeface="Arial" panose="020B0604020202020204" pitchFamily="34" charset="0"/>
              <a:buChar char="•"/>
            </a:pPr>
            <a:r>
              <a:rPr lang="en-US" dirty="0" smtClean="0"/>
              <a:t>First speaker and addressee are clearly identified (</a:t>
            </a:r>
            <a:r>
              <a:rPr lang="en-US" dirty="0" smtClean="0">
                <a:solidFill>
                  <a:srgbClr val="0000FF"/>
                </a:solidFill>
              </a:rPr>
              <a:t>Isaac</a:t>
            </a:r>
            <a:r>
              <a:rPr lang="en-US" dirty="0" smtClean="0"/>
              <a:t> and </a:t>
            </a:r>
            <a:r>
              <a:rPr lang="en-US" dirty="0" smtClean="0">
                <a:solidFill>
                  <a:srgbClr val="0000FF"/>
                </a:solidFill>
              </a:rPr>
              <a:t>Abraham</a:t>
            </a:r>
            <a:r>
              <a:rPr lang="en-US" dirty="0" smtClean="0"/>
              <a:t>).</a:t>
            </a:r>
          </a:p>
          <a:p>
            <a:pPr marL="285750" indent="-285750">
              <a:buFont typeface="Arial" panose="020B0604020202020204" pitchFamily="34" charset="0"/>
              <a:buChar char="•"/>
            </a:pPr>
            <a:r>
              <a:rPr lang="en-US" dirty="0" smtClean="0"/>
              <a:t>Then speakers alternate with minimal encoding.</a:t>
            </a:r>
            <a:endParaRPr lang="he-IL" dirty="0"/>
          </a:p>
        </p:txBody>
      </p:sp>
    </p:spTree>
    <p:extLst>
      <p:ext uri="{BB962C8B-B14F-4D97-AF65-F5344CB8AC3E}">
        <p14:creationId xmlns:p14="http://schemas.microsoft.com/office/powerpoint/2010/main" val="25137936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solidFill>
                  <a:srgbClr val="FF0000"/>
                </a:solidFill>
                <a:latin typeface="SBL Hebrew" pitchFamily="2" charset="-79"/>
                <a:cs typeface="SBL Hebrew" pitchFamily="2" charset="-79"/>
              </a:rPr>
              <a:t>וַיֹּ֨אמֶר</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יִצְחָ֜ק</a:t>
            </a:r>
            <a:r>
              <a:rPr lang="he-IL" sz="2000" dirty="0">
                <a:latin typeface="SBL Hebrew" pitchFamily="2" charset="-79"/>
                <a:cs typeface="SBL Hebrew" pitchFamily="2" charset="-79"/>
              </a:rPr>
              <a:t> אֶל־</a:t>
            </a:r>
            <a:r>
              <a:rPr lang="he-IL" sz="2000" dirty="0">
                <a:solidFill>
                  <a:srgbClr val="0000FF"/>
                </a:solidFill>
                <a:latin typeface="SBL Hebrew" pitchFamily="2" charset="-79"/>
                <a:cs typeface="SBL Hebrew" pitchFamily="2" charset="-79"/>
              </a:rPr>
              <a:t>אַבְרָהָ֤ם</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solidFill>
                  <a:srgbClr val="008000"/>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solidFill>
                  <a:srgbClr val="0000FF"/>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solidFill>
                  <a:srgbClr val="FF0000"/>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9" name="Rectangle 8"/>
          <p:cNvSpPr/>
          <p:nvPr/>
        </p:nvSpPr>
        <p:spPr>
          <a:xfrm>
            <a:off x="76200" y="609600"/>
            <a:ext cx="3227151" cy="646331"/>
          </a:xfrm>
          <a:prstGeom prst="rect">
            <a:avLst/>
          </a:prstGeom>
          <a:solidFill>
            <a:schemeClr val="bg1"/>
          </a:solidFill>
          <a:ln w="38100">
            <a:solidFill>
              <a:schemeClr val="tx1"/>
            </a:solidFill>
          </a:ln>
        </p:spPr>
        <p:txBody>
          <a:bodyPr wrap="square">
            <a:spAutoFit/>
          </a:bodyPr>
          <a:lstStyle/>
          <a:p>
            <a:r>
              <a:rPr lang="en-US" dirty="0" smtClean="0"/>
              <a:t>When there is </a:t>
            </a:r>
            <a:r>
              <a:rPr lang="en-US" dirty="0" smtClean="0">
                <a:solidFill>
                  <a:srgbClr val="008000"/>
                </a:solidFill>
              </a:rPr>
              <a:t>over-encoding</a:t>
            </a:r>
            <a:r>
              <a:rPr lang="en-US" dirty="0" smtClean="0"/>
              <a:t> we should ask why.</a:t>
            </a:r>
          </a:p>
        </p:txBody>
      </p:sp>
    </p:spTree>
    <p:extLst>
      <p:ext uri="{BB962C8B-B14F-4D97-AF65-F5344CB8AC3E}">
        <p14:creationId xmlns:p14="http://schemas.microsoft.com/office/powerpoint/2010/main" val="2259088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solidFill>
                  <a:srgbClr val="FF0000"/>
                </a:solidFill>
                <a:latin typeface="SBL Hebrew" pitchFamily="2" charset="-79"/>
                <a:cs typeface="SBL Hebrew" pitchFamily="2" charset="-79"/>
              </a:rPr>
              <a:t>וַיֹּ֨אמֶר</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יִצְחָ֜ק</a:t>
            </a:r>
            <a:r>
              <a:rPr lang="he-IL" sz="2000" dirty="0">
                <a:latin typeface="SBL Hebrew" pitchFamily="2" charset="-79"/>
                <a:cs typeface="SBL Hebrew" pitchFamily="2" charset="-79"/>
              </a:rPr>
              <a:t> אֶל־</a:t>
            </a:r>
            <a:r>
              <a:rPr lang="he-IL" sz="2000" dirty="0">
                <a:solidFill>
                  <a:srgbClr val="0000FF"/>
                </a:solidFill>
                <a:latin typeface="SBL Hebrew" pitchFamily="2" charset="-79"/>
                <a:cs typeface="SBL Hebrew" pitchFamily="2" charset="-79"/>
              </a:rPr>
              <a:t>אַבְרָהָ֤ם</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solidFill>
                  <a:srgbClr val="008000"/>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solidFill>
                  <a:srgbClr val="0000FF"/>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solidFill>
                  <a:srgbClr val="FF0000"/>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9" name="Rectangle 8"/>
          <p:cNvSpPr/>
          <p:nvPr/>
        </p:nvSpPr>
        <p:spPr>
          <a:xfrm>
            <a:off x="76200" y="609600"/>
            <a:ext cx="3227151" cy="646331"/>
          </a:xfrm>
          <a:prstGeom prst="rect">
            <a:avLst/>
          </a:prstGeom>
          <a:solidFill>
            <a:schemeClr val="bg1"/>
          </a:solidFill>
          <a:ln w="38100">
            <a:solidFill>
              <a:schemeClr val="tx1"/>
            </a:solidFill>
          </a:ln>
        </p:spPr>
        <p:txBody>
          <a:bodyPr wrap="square">
            <a:spAutoFit/>
          </a:bodyPr>
          <a:lstStyle/>
          <a:p>
            <a:r>
              <a:rPr lang="en-US" dirty="0" smtClean="0"/>
              <a:t>When there is </a:t>
            </a:r>
            <a:r>
              <a:rPr lang="en-US" dirty="0" smtClean="0">
                <a:solidFill>
                  <a:srgbClr val="008000"/>
                </a:solidFill>
              </a:rPr>
              <a:t>over-encoding</a:t>
            </a:r>
            <a:r>
              <a:rPr lang="en-US" dirty="0" smtClean="0"/>
              <a:t> we should ask why.</a:t>
            </a:r>
          </a:p>
        </p:txBody>
      </p:sp>
      <p:sp>
        <p:nvSpPr>
          <p:cNvPr id="7" name="Rectangle 6"/>
          <p:cNvSpPr/>
          <p:nvPr/>
        </p:nvSpPr>
        <p:spPr>
          <a:xfrm>
            <a:off x="76201" y="1371600"/>
            <a:ext cx="2819399" cy="923330"/>
          </a:xfrm>
          <a:prstGeom prst="rect">
            <a:avLst/>
          </a:prstGeom>
          <a:solidFill>
            <a:schemeClr val="bg1"/>
          </a:solidFill>
          <a:ln w="38100">
            <a:solidFill>
              <a:schemeClr val="tx1"/>
            </a:solidFill>
          </a:ln>
        </p:spPr>
        <p:txBody>
          <a:bodyPr wrap="square">
            <a:spAutoFit/>
          </a:bodyPr>
          <a:lstStyle/>
          <a:p>
            <a:r>
              <a:rPr lang="en-US" dirty="0"/>
              <a:t>Clearly this is a poignant </a:t>
            </a:r>
            <a:r>
              <a:rPr lang="en-US" dirty="0" smtClean="0"/>
              <a:t>dialog </a:t>
            </a:r>
            <a:r>
              <a:rPr lang="en-US" dirty="0"/>
              <a:t>and so narrative time slows to almost a crawl.</a:t>
            </a:r>
            <a:endParaRPr lang="he-IL" dirty="0"/>
          </a:p>
        </p:txBody>
      </p:sp>
      <p:cxnSp>
        <p:nvCxnSpPr>
          <p:cNvPr id="6" name="Straight Arrow Connector 5"/>
          <p:cNvCxnSpPr/>
          <p:nvPr/>
        </p:nvCxnSpPr>
        <p:spPr>
          <a:xfrm>
            <a:off x="4724400" y="381000"/>
            <a:ext cx="0" cy="21336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rot="16200000">
            <a:off x="4055635" y="1202164"/>
            <a:ext cx="2073218" cy="430887"/>
          </a:xfrm>
          <a:prstGeom prst="rect">
            <a:avLst/>
          </a:prstGeom>
          <a:noFill/>
        </p:spPr>
        <p:txBody>
          <a:bodyPr wrap="square" rtlCol="0">
            <a:spAutoFit/>
          </a:bodyPr>
          <a:lstStyle/>
          <a:p>
            <a:r>
              <a:rPr lang="en-US" sz="1100" dirty="0" smtClean="0"/>
              <a:t>Narrative slows </a:t>
            </a:r>
          </a:p>
          <a:p>
            <a:r>
              <a:rPr lang="en-US" sz="1100" dirty="0" smtClean="0"/>
              <a:t>leading up to a critical question</a:t>
            </a:r>
            <a:endParaRPr lang="en-CA" sz="1100" dirty="0"/>
          </a:p>
        </p:txBody>
      </p:sp>
    </p:spTree>
    <p:extLst>
      <p:ext uri="{BB962C8B-B14F-4D97-AF65-F5344CB8AC3E}">
        <p14:creationId xmlns:p14="http://schemas.microsoft.com/office/powerpoint/2010/main" val="270094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solidFill>
                  <a:srgbClr val="FF0000"/>
                </a:solidFill>
                <a:latin typeface="SBL Hebrew" pitchFamily="2" charset="-79"/>
                <a:cs typeface="SBL Hebrew" pitchFamily="2" charset="-79"/>
              </a:rPr>
              <a:t>וַיֹּ֨אמֶר</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יִצְחָ֜ק</a:t>
            </a:r>
            <a:r>
              <a:rPr lang="he-IL" sz="2000" dirty="0">
                <a:latin typeface="SBL Hebrew" pitchFamily="2" charset="-79"/>
                <a:cs typeface="SBL Hebrew" pitchFamily="2" charset="-79"/>
              </a:rPr>
              <a:t> אֶל־</a:t>
            </a:r>
            <a:r>
              <a:rPr lang="he-IL" sz="2000" dirty="0">
                <a:solidFill>
                  <a:srgbClr val="0000FF"/>
                </a:solidFill>
                <a:latin typeface="SBL Hebrew" pitchFamily="2" charset="-79"/>
                <a:cs typeface="SBL Hebrew" pitchFamily="2" charset="-79"/>
              </a:rPr>
              <a:t>אַבְרָהָ֤ם</a:t>
            </a:r>
            <a:r>
              <a:rPr lang="he-IL" sz="2000" dirty="0">
                <a:latin typeface="SBL Hebrew" pitchFamily="2" charset="-79"/>
                <a:cs typeface="SBL Hebrew" pitchFamily="2" charset="-79"/>
              </a:rPr>
              <a:t> </a:t>
            </a:r>
            <a:r>
              <a:rPr lang="he-IL" sz="2000" dirty="0" smtClean="0">
                <a:solidFill>
                  <a:srgbClr val="008000"/>
                </a:solidFill>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solidFill>
                  <a:srgbClr val="008000"/>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solidFill>
                  <a:srgbClr val="0000FF"/>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solidFill>
                  <a:srgbClr val="FF0000"/>
                </a:solidFill>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9" name="Rectangle 8"/>
          <p:cNvSpPr/>
          <p:nvPr/>
        </p:nvSpPr>
        <p:spPr>
          <a:xfrm>
            <a:off x="76200" y="609600"/>
            <a:ext cx="3227151" cy="646331"/>
          </a:xfrm>
          <a:prstGeom prst="rect">
            <a:avLst/>
          </a:prstGeom>
          <a:solidFill>
            <a:schemeClr val="bg1"/>
          </a:solidFill>
          <a:ln w="38100">
            <a:solidFill>
              <a:schemeClr val="tx1"/>
            </a:solidFill>
          </a:ln>
        </p:spPr>
        <p:txBody>
          <a:bodyPr wrap="square">
            <a:spAutoFit/>
          </a:bodyPr>
          <a:lstStyle/>
          <a:p>
            <a:r>
              <a:rPr lang="en-US" dirty="0" smtClean="0"/>
              <a:t>When there is </a:t>
            </a:r>
            <a:r>
              <a:rPr lang="en-US" dirty="0" smtClean="0">
                <a:solidFill>
                  <a:srgbClr val="008000"/>
                </a:solidFill>
              </a:rPr>
              <a:t>over-encoding</a:t>
            </a:r>
            <a:r>
              <a:rPr lang="en-US" dirty="0" smtClean="0"/>
              <a:t> we should ask why.</a:t>
            </a:r>
          </a:p>
        </p:txBody>
      </p:sp>
      <p:sp>
        <p:nvSpPr>
          <p:cNvPr id="7" name="Rectangle 6"/>
          <p:cNvSpPr/>
          <p:nvPr/>
        </p:nvSpPr>
        <p:spPr>
          <a:xfrm>
            <a:off x="76201" y="1371600"/>
            <a:ext cx="2819399" cy="923330"/>
          </a:xfrm>
          <a:prstGeom prst="rect">
            <a:avLst/>
          </a:prstGeom>
          <a:solidFill>
            <a:schemeClr val="bg1"/>
          </a:solidFill>
          <a:ln w="38100">
            <a:solidFill>
              <a:schemeClr val="tx1"/>
            </a:solidFill>
          </a:ln>
        </p:spPr>
        <p:txBody>
          <a:bodyPr wrap="square">
            <a:spAutoFit/>
          </a:bodyPr>
          <a:lstStyle/>
          <a:p>
            <a:r>
              <a:rPr lang="en-US" dirty="0"/>
              <a:t>Clearly this is a poignant </a:t>
            </a:r>
            <a:r>
              <a:rPr lang="en-US" dirty="0" smtClean="0"/>
              <a:t>dialog </a:t>
            </a:r>
            <a:r>
              <a:rPr lang="en-US" dirty="0"/>
              <a:t>and so narrative time slows to almost a crawl.</a:t>
            </a:r>
            <a:endParaRPr lang="he-IL" dirty="0"/>
          </a:p>
        </p:txBody>
      </p:sp>
      <p:cxnSp>
        <p:nvCxnSpPr>
          <p:cNvPr id="6" name="Straight Arrow Connector 5"/>
          <p:cNvCxnSpPr/>
          <p:nvPr/>
        </p:nvCxnSpPr>
        <p:spPr>
          <a:xfrm>
            <a:off x="4724400" y="381000"/>
            <a:ext cx="0" cy="21336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rot="16200000">
            <a:off x="4055635" y="1202164"/>
            <a:ext cx="2073218" cy="430887"/>
          </a:xfrm>
          <a:prstGeom prst="rect">
            <a:avLst/>
          </a:prstGeom>
          <a:noFill/>
        </p:spPr>
        <p:txBody>
          <a:bodyPr wrap="square" rtlCol="0">
            <a:spAutoFit/>
          </a:bodyPr>
          <a:lstStyle/>
          <a:p>
            <a:r>
              <a:rPr lang="en-US" sz="1100" dirty="0" smtClean="0"/>
              <a:t>Narrative slows </a:t>
            </a:r>
          </a:p>
          <a:p>
            <a:r>
              <a:rPr lang="en-US" sz="1100" dirty="0" smtClean="0"/>
              <a:t>leading up to a critical question</a:t>
            </a:r>
            <a:endParaRPr lang="en-CA" sz="1100" dirty="0"/>
          </a:p>
        </p:txBody>
      </p:sp>
      <p:sp>
        <p:nvSpPr>
          <p:cNvPr id="13" name="TextBox 12"/>
          <p:cNvSpPr txBox="1"/>
          <p:nvPr/>
        </p:nvSpPr>
        <p:spPr>
          <a:xfrm>
            <a:off x="4803843" y="3505200"/>
            <a:ext cx="3882957" cy="430887"/>
          </a:xfrm>
          <a:prstGeom prst="rect">
            <a:avLst/>
          </a:prstGeom>
          <a:noFill/>
        </p:spPr>
        <p:txBody>
          <a:bodyPr wrap="square" rtlCol="0">
            <a:spAutoFit/>
          </a:bodyPr>
          <a:lstStyle/>
          <a:p>
            <a:r>
              <a:rPr lang="en-US" sz="1100" dirty="0" smtClean="0"/>
              <a:t>Extra encoding.</a:t>
            </a:r>
          </a:p>
          <a:p>
            <a:r>
              <a:rPr lang="en-US" sz="1100" dirty="0" smtClean="0"/>
              <a:t>Strictly speaking Abraham would not have to be named here.</a:t>
            </a:r>
            <a:endParaRPr lang="en-CA" sz="1100" dirty="0"/>
          </a:p>
        </p:txBody>
      </p:sp>
      <p:cxnSp>
        <p:nvCxnSpPr>
          <p:cNvPr id="14" name="Straight Arrow Connector 13"/>
          <p:cNvCxnSpPr/>
          <p:nvPr/>
        </p:nvCxnSpPr>
        <p:spPr>
          <a:xfrm flipH="1">
            <a:off x="4601184" y="3720643"/>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9796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אֱלֹהִ֞ים </a:t>
            </a:r>
            <a:r>
              <a:rPr lang="he-IL" sz="2000" dirty="0">
                <a:latin typeface="SBL Hebrew" pitchFamily="2" charset="-79"/>
                <a:cs typeface="SBL Hebrew" pitchFamily="2" charset="-79"/>
              </a:rPr>
              <a:t>יִרְאֶה־לּ֥וֹ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12" name="Rectangle 11"/>
          <p:cNvSpPr/>
          <p:nvPr/>
        </p:nvSpPr>
        <p:spPr>
          <a:xfrm>
            <a:off x="4723589" y="3352800"/>
            <a:ext cx="2667811" cy="369332"/>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15" name="Straight Arrow Connector 14"/>
          <p:cNvCxnSpPr>
            <a:stCxn id="12" idx="2"/>
          </p:cNvCxnSpPr>
          <p:nvPr/>
        </p:nvCxnSpPr>
        <p:spPr>
          <a:xfrm flipH="1">
            <a:off x="4267200" y="3722132"/>
            <a:ext cx="1790295" cy="3164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47362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00FF"/>
                </a:solidFill>
                <a:latin typeface="SBL Hebrew" pitchFamily="2" charset="-79"/>
                <a:cs typeface="SBL Hebrew" pitchFamily="2" charset="-79"/>
              </a:rPr>
              <a:t>אֱלֹהִ֞ים</a:t>
            </a:r>
            <a:r>
              <a:rPr lang="he-IL" sz="2000" dirty="0" smtClean="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יִרְאֶה</a:t>
            </a:r>
            <a:r>
              <a:rPr lang="he-IL" sz="2000" dirty="0">
                <a:latin typeface="SBL Hebrew" pitchFamily="2" charset="-79"/>
                <a:cs typeface="SBL Hebrew" pitchFamily="2" charset="-79"/>
              </a:rPr>
              <a:t>־לּ֥וֹ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12" name="Rectangle 11"/>
          <p:cNvSpPr/>
          <p:nvPr/>
        </p:nvSpPr>
        <p:spPr>
          <a:xfrm>
            <a:off x="4723589" y="3352800"/>
            <a:ext cx="2667811" cy="369332"/>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15" name="Straight Arrow Connector 14"/>
          <p:cNvCxnSpPr>
            <a:stCxn id="12" idx="2"/>
          </p:cNvCxnSpPr>
          <p:nvPr/>
        </p:nvCxnSpPr>
        <p:spPr>
          <a:xfrm flipH="1">
            <a:off x="4267200" y="3722132"/>
            <a:ext cx="1790295" cy="3164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76201" y="5172670"/>
            <a:ext cx="4571999" cy="923330"/>
          </a:xfrm>
          <a:prstGeom prst="rect">
            <a:avLst/>
          </a:prstGeom>
          <a:solidFill>
            <a:schemeClr val="bg1"/>
          </a:solidFill>
          <a:ln w="38100">
            <a:noFill/>
          </a:ln>
        </p:spPr>
        <p:txBody>
          <a:bodyPr wrap="square">
            <a:spAutoFit/>
          </a:bodyPr>
          <a:lstStyle/>
          <a:p>
            <a:pPr marL="285750" indent="-285750">
              <a:buFont typeface="Arial" panose="020B0604020202020204" pitchFamily="34" charset="0"/>
              <a:buChar char="•"/>
            </a:pPr>
            <a:r>
              <a:rPr lang="en-US" dirty="0" smtClean="0">
                <a:solidFill>
                  <a:srgbClr val="0000FF"/>
                </a:solidFill>
              </a:rPr>
              <a:t>X</a:t>
            </a:r>
            <a:r>
              <a:rPr lang="en-US" dirty="0" smtClean="0"/>
              <a:t>-</a:t>
            </a:r>
            <a:r>
              <a:rPr lang="en-US" dirty="0" err="1" smtClean="0">
                <a:solidFill>
                  <a:srgbClr val="FF00FF"/>
                </a:solidFill>
              </a:rPr>
              <a:t>Yiqtol</a:t>
            </a:r>
            <a:endParaRPr lang="en-US" dirty="0" smtClean="0">
              <a:solidFill>
                <a:srgbClr val="FF00FF"/>
              </a:solidFill>
            </a:endParaRPr>
          </a:p>
          <a:p>
            <a:pPr marL="285750" indent="-285750">
              <a:buFont typeface="Arial" panose="020B0604020202020204" pitchFamily="34" charset="0"/>
              <a:buChar char="•"/>
            </a:pPr>
            <a:r>
              <a:rPr lang="en-US" dirty="0" smtClean="0"/>
              <a:t>Topicalization in ‘Direct Speech’ genres.</a:t>
            </a:r>
          </a:p>
          <a:p>
            <a:pPr marL="285750" indent="-285750">
              <a:buFont typeface="Arial" panose="020B0604020202020204" pitchFamily="34" charset="0"/>
              <a:buChar char="•"/>
            </a:pPr>
            <a:r>
              <a:rPr lang="en-US" dirty="0" smtClean="0"/>
              <a:t>“It is Elohim who will …"</a:t>
            </a:r>
            <a:endParaRPr lang="he-IL" dirty="0"/>
          </a:p>
        </p:txBody>
      </p:sp>
    </p:spTree>
    <p:extLst>
      <p:ext uri="{BB962C8B-B14F-4D97-AF65-F5344CB8AC3E}">
        <p14:creationId xmlns:p14="http://schemas.microsoft.com/office/powerpoint/2010/main" val="26213633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00FF"/>
                </a:solidFill>
                <a:latin typeface="SBL Hebrew" pitchFamily="2" charset="-79"/>
                <a:cs typeface="SBL Hebrew" pitchFamily="2" charset="-79"/>
              </a:rPr>
              <a:t>אֱלֹהִ֞ים</a:t>
            </a:r>
            <a:r>
              <a:rPr lang="he-IL" sz="2000" dirty="0" smtClean="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יִרְאֶה</a:t>
            </a:r>
            <a:r>
              <a:rPr lang="he-IL" sz="2000" dirty="0">
                <a:latin typeface="SBL Hebrew" pitchFamily="2" charset="-79"/>
                <a:cs typeface="SBL Hebrew" pitchFamily="2" charset="-79"/>
              </a:rPr>
              <a:t>־לּ֥וֹ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12" name="Rectangle 11"/>
          <p:cNvSpPr/>
          <p:nvPr/>
        </p:nvSpPr>
        <p:spPr>
          <a:xfrm>
            <a:off x="4723589" y="3352800"/>
            <a:ext cx="2667811" cy="369332"/>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15" name="Straight Arrow Connector 14"/>
          <p:cNvCxnSpPr>
            <a:stCxn id="12" idx="2"/>
          </p:cNvCxnSpPr>
          <p:nvPr/>
        </p:nvCxnSpPr>
        <p:spPr>
          <a:xfrm flipH="1">
            <a:off x="4267200" y="3722132"/>
            <a:ext cx="1790295" cy="3164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76201" y="5172670"/>
            <a:ext cx="4571999" cy="923330"/>
          </a:xfrm>
          <a:prstGeom prst="rect">
            <a:avLst/>
          </a:prstGeom>
          <a:solidFill>
            <a:schemeClr val="bg1"/>
          </a:solidFill>
          <a:ln w="38100">
            <a:noFill/>
          </a:ln>
        </p:spPr>
        <p:txBody>
          <a:bodyPr wrap="square">
            <a:spAutoFit/>
          </a:bodyPr>
          <a:lstStyle/>
          <a:p>
            <a:pPr marL="285750" indent="-285750">
              <a:buFont typeface="Arial" panose="020B0604020202020204" pitchFamily="34" charset="0"/>
              <a:buChar char="•"/>
            </a:pPr>
            <a:r>
              <a:rPr lang="en-US" dirty="0" smtClean="0">
                <a:solidFill>
                  <a:srgbClr val="0000FF"/>
                </a:solidFill>
              </a:rPr>
              <a:t>X</a:t>
            </a:r>
            <a:r>
              <a:rPr lang="en-US" dirty="0" smtClean="0"/>
              <a:t>-</a:t>
            </a:r>
            <a:r>
              <a:rPr lang="en-US" dirty="0" err="1" smtClean="0">
                <a:solidFill>
                  <a:srgbClr val="FF00FF"/>
                </a:solidFill>
              </a:rPr>
              <a:t>Yiqtol</a:t>
            </a:r>
            <a:endParaRPr lang="en-US" dirty="0" smtClean="0">
              <a:solidFill>
                <a:srgbClr val="FF00FF"/>
              </a:solidFill>
            </a:endParaRPr>
          </a:p>
          <a:p>
            <a:pPr marL="285750" indent="-285750">
              <a:buFont typeface="Arial" panose="020B0604020202020204" pitchFamily="34" charset="0"/>
              <a:buChar char="•"/>
            </a:pPr>
            <a:r>
              <a:rPr lang="en-US" dirty="0" smtClean="0"/>
              <a:t>Topicalization in ‘Direct Speech’ genres.</a:t>
            </a:r>
          </a:p>
          <a:p>
            <a:pPr marL="285750" indent="-285750">
              <a:buFont typeface="Arial" panose="020B0604020202020204" pitchFamily="34" charset="0"/>
              <a:buChar char="•"/>
            </a:pPr>
            <a:r>
              <a:rPr lang="en-US" dirty="0" smtClean="0"/>
              <a:t>“It is Elohim who will …"</a:t>
            </a:r>
            <a:endParaRPr lang="he-IL" dirty="0"/>
          </a:p>
        </p:txBody>
      </p:sp>
      <p:sp>
        <p:nvSpPr>
          <p:cNvPr id="10" name="Rectangle 9"/>
          <p:cNvSpPr/>
          <p:nvPr/>
        </p:nvSpPr>
        <p:spPr>
          <a:xfrm>
            <a:off x="190095" y="6336268"/>
            <a:ext cx="3924706" cy="369332"/>
          </a:xfrm>
          <a:prstGeom prst="rect">
            <a:avLst/>
          </a:prstGeom>
          <a:solidFill>
            <a:schemeClr val="bg1"/>
          </a:solidFill>
          <a:ln w="38100">
            <a:solidFill>
              <a:schemeClr val="tx1"/>
            </a:solidFill>
          </a:ln>
        </p:spPr>
        <p:txBody>
          <a:bodyPr wrap="square">
            <a:spAutoFit/>
          </a:bodyPr>
          <a:lstStyle/>
          <a:p>
            <a:r>
              <a:rPr lang="en-US" dirty="0" smtClean="0"/>
              <a:t>What role does </a:t>
            </a:r>
            <a:r>
              <a:rPr lang="en-US" dirty="0" err="1" smtClean="0"/>
              <a:t>topicalization</a:t>
            </a:r>
            <a:r>
              <a:rPr lang="en-US" dirty="0" smtClean="0"/>
              <a:t> play here?</a:t>
            </a:r>
          </a:p>
        </p:txBody>
      </p:sp>
    </p:spTree>
    <p:extLst>
      <p:ext uri="{BB962C8B-B14F-4D97-AF65-F5344CB8AC3E}">
        <p14:creationId xmlns:p14="http://schemas.microsoft.com/office/powerpoint/2010/main" val="31107584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בַּיּ֣וֹם </a:t>
            </a:r>
            <a:r>
              <a:rPr lang="he-IL" sz="2000" dirty="0">
                <a:latin typeface="SBL Hebrew" pitchFamily="2" charset="-79"/>
                <a:cs typeface="SBL Hebrew" pitchFamily="2" charset="-79"/>
              </a:rPr>
              <a:t>הַשְּׁלִישִׁ֗י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וַיִּשָּׂ֨א </a:t>
            </a:r>
            <a:r>
              <a:rPr lang="he-IL" sz="2000" dirty="0">
                <a:latin typeface="SBL Hebrew" pitchFamily="2" charset="-79"/>
                <a:cs typeface="SBL Hebrew" pitchFamily="2" charset="-79"/>
              </a:rPr>
              <a:t>אַבְרָהָ֧ם אֶת־עֵינָ֛יו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וַיַּ֥רְא </a:t>
            </a:r>
            <a:r>
              <a:rPr lang="he-IL" sz="2000" dirty="0">
                <a:latin typeface="SBL Hebrew" pitchFamily="2" charset="-79"/>
                <a:cs typeface="SBL Hebrew" pitchFamily="2" charset="-79"/>
              </a:rPr>
              <a:t>אֶת־הַמָּק֖וֹם מֵרָחֹֽק׃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וַיֹּ֨אמֶר אַבְרָהָ֜ם אֶל־נְעָרָ֗יו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שְׁבוּ־לָכֶ֥ם </a:t>
            </a:r>
            <a:r>
              <a:rPr lang="he-IL" sz="2000" dirty="0">
                <a:latin typeface="SBL Hebrew" pitchFamily="2" charset="-79"/>
                <a:cs typeface="SBL Hebrew" pitchFamily="2" charset="-79"/>
              </a:rPr>
              <a:t>פֹּה֙ עִֽם־הַחֲמ֔וֹר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וַאֲנִ֣י </a:t>
            </a:r>
            <a:r>
              <a:rPr lang="he-IL" sz="2000" dirty="0">
                <a:latin typeface="SBL Hebrew" pitchFamily="2" charset="-79"/>
                <a:cs typeface="SBL Hebrew" pitchFamily="2" charset="-79"/>
              </a:rPr>
              <a:t>וְהַנַּ֔עַר נֵלְכָ֖ה עַד־כֹּ֑ה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וְנָשׁ֥וּבָה </a:t>
            </a:r>
            <a:r>
              <a:rPr lang="he-IL" sz="2000" dirty="0">
                <a:latin typeface="SBL Hebrew" pitchFamily="2" charset="-79"/>
                <a:cs typeface="SBL Hebrew" pitchFamily="2" charset="-79"/>
              </a:rPr>
              <a:t>אֲלֵיכֶֽם׃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a:latin typeface="SBL Hebrew" pitchFamily="2" charset="-79"/>
                <a:cs typeface="SBL Hebrew" pitchFamily="2" charset="-79"/>
              </a:rPr>
              <a:t>וַיִּקַּ֨ח אַבְרָהָ֜ם אֶת־עֲצֵ֣י הָעֹלָ֗ה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וַיָּ֙שֶׂם֙ </a:t>
            </a:r>
            <a:r>
              <a:rPr lang="he-IL" sz="2000" dirty="0">
                <a:latin typeface="SBL Hebrew" pitchFamily="2" charset="-79"/>
                <a:cs typeface="SBL Hebrew" pitchFamily="2" charset="-79"/>
              </a:rPr>
              <a:t>עַל־יִצְחָ֣ק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בְּיָד֔וֹ אֶת־הָאֵ֖שׁ וְאֶת־הַֽמַּאֲכֶ֑לֶת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p>
        </p:txBody>
      </p:sp>
      <p:sp>
        <p:nvSpPr>
          <p:cNvPr id="4" name="Content Placeholder 2"/>
          <p:cNvSpPr txBox="1">
            <a:spLocks/>
          </p:cNvSpPr>
          <p:nvPr/>
        </p:nvSpPr>
        <p:spPr>
          <a:xfrm>
            <a:off x="0" y="228600"/>
            <a:ext cx="46482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יִצְחָ֜ק אֶל־אַבְרָהָ֤ם </a:t>
            </a:r>
            <a:r>
              <a:rPr lang="he-IL" sz="2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 </a:t>
            </a:r>
            <a:r>
              <a:rPr lang="he-IL" sz="2000" dirty="0">
                <a:latin typeface="SBL Hebrew" pitchFamily="2" charset="-79"/>
                <a:cs typeface="SBL Hebrew" pitchFamily="2" charset="-79"/>
              </a:rPr>
              <a:t>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הִנֵּ֤ה </a:t>
            </a:r>
            <a:r>
              <a:rPr lang="he-IL" sz="2000" dirty="0">
                <a:latin typeface="SBL Hebrew" pitchFamily="2" charset="-79"/>
                <a:cs typeface="SBL Hebrew" pitchFamily="2" charset="-79"/>
              </a:rPr>
              <a:t>הָאֵשׁ֙ וְהָ֣עֵצִ֔ים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וְאַיֵּ֥ה </a:t>
            </a:r>
            <a:r>
              <a:rPr lang="he-IL" sz="2000" dirty="0">
                <a:latin typeface="SBL Hebrew" pitchFamily="2" charset="-79"/>
                <a:cs typeface="SBL Hebrew" pitchFamily="2" charset="-79"/>
              </a:rPr>
              <a:t>הַשֶּׂ֖ה לְעֹלָֽה׃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a:latin typeface="SBL Hebrew" pitchFamily="2" charset="-79"/>
                <a:cs typeface="SBL Hebrew" pitchFamily="2" charset="-79"/>
              </a:rPr>
              <a:t>וַיֹּ֙אמֶר֙ אַבְרָהָ֔ם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solidFill>
                  <a:srgbClr val="0000FF"/>
                </a:solidFill>
                <a:latin typeface="SBL Hebrew" pitchFamily="2" charset="-79"/>
                <a:cs typeface="SBL Hebrew" pitchFamily="2" charset="-79"/>
              </a:rPr>
              <a:t>אֱלֹהִ֞ים</a:t>
            </a:r>
            <a:r>
              <a:rPr lang="he-IL" sz="2000" dirty="0" smtClean="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יִרְאֶה</a:t>
            </a:r>
            <a:r>
              <a:rPr lang="he-IL" sz="2000" dirty="0">
                <a:latin typeface="SBL Hebrew" pitchFamily="2" charset="-79"/>
                <a:cs typeface="SBL Hebrew" pitchFamily="2" charset="-79"/>
              </a:rPr>
              <a:t>־לּ֥וֹ הַשֶּׂ֛ה לְעֹלָ֖ה בְּנִ֑י </a:t>
            </a:r>
            <a:endParaRPr lang="he-IL" sz="2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2000" dirty="0" smtClean="0">
                <a:latin typeface="SBL Hebrew" pitchFamily="2" charset="-79"/>
                <a:cs typeface="SBL Hebrew" pitchFamily="2" charset="-79"/>
              </a:rPr>
              <a:t>וַיֵּלְכ֥וּ </a:t>
            </a:r>
            <a:r>
              <a:rPr lang="he-IL" sz="2000" dirty="0">
                <a:latin typeface="SBL Hebrew" pitchFamily="2" charset="-79"/>
                <a:cs typeface="SBL Hebrew" pitchFamily="2" charset="-79"/>
              </a:rPr>
              <a:t>שְׁנֵיהֶ֖ם יַחְדָּֽו׃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22:4-8</a:t>
            </a:r>
            <a:endParaRPr lang="en-US" sz="1200" dirty="0"/>
          </a:p>
        </p:txBody>
      </p:sp>
      <p:sp>
        <p:nvSpPr>
          <p:cNvPr id="12" name="Rectangle 11"/>
          <p:cNvSpPr/>
          <p:nvPr/>
        </p:nvSpPr>
        <p:spPr>
          <a:xfrm>
            <a:off x="4723589" y="3352800"/>
            <a:ext cx="2667811" cy="369332"/>
          </a:xfrm>
          <a:prstGeom prst="rect">
            <a:avLst/>
          </a:prstGeom>
          <a:solidFill>
            <a:schemeClr val="bg1"/>
          </a:solidFill>
          <a:ln w="38100">
            <a:solidFill>
              <a:schemeClr val="tx1"/>
            </a:solidFill>
          </a:ln>
        </p:spPr>
        <p:txBody>
          <a:bodyPr wrap="square">
            <a:spAutoFit/>
          </a:bodyPr>
          <a:lstStyle/>
          <a:p>
            <a:r>
              <a:rPr lang="en-US" dirty="0" smtClean="0"/>
              <a:t>What construction is this?</a:t>
            </a:r>
            <a:endParaRPr lang="en-US" dirty="0"/>
          </a:p>
        </p:txBody>
      </p:sp>
      <p:cxnSp>
        <p:nvCxnSpPr>
          <p:cNvPr id="15" name="Straight Arrow Connector 14"/>
          <p:cNvCxnSpPr>
            <a:stCxn id="12" idx="2"/>
          </p:cNvCxnSpPr>
          <p:nvPr/>
        </p:nvCxnSpPr>
        <p:spPr>
          <a:xfrm flipH="1">
            <a:off x="4267200" y="3722132"/>
            <a:ext cx="1790295" cy="3164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76201" y="5172670"/>
            <a:ext cx="4571999" cy="923330"/>
          </a:xfrm>
          <a:prstGeom prst="rect">
            <a:avLst/>
          </a:prstGeom>
          <a:solidFill>
            <a:schemeClr val="bg1"/>
          </a:solidFill>
          <a:ln w="38100">
            <a:noFill/>
          </a:ln>
        </p:spPr>
        <p:txBody>
          <a:bodyPr wrap="square">
            <a:spAutoFit/>
          </a:bodyPr>
          <a:lstStyle/>
          <a:p>
            <a:pPr marL="285750" indent="-285750">
              <a:buFont typeface="Arial" panose="020B0604020202020204" pitchFamily="34" charset="0"/>
              <a:buChar char="•"/>
            </a:pPr>
            <a:r>
              <a:rPr lang="en-US" dirty="0" smtClean="0">
                <a:solidFill>
                  <a:srgbClr val="0000FF"/>
                </a:solidFill>
              </a:rPr>
              <a:t>X</a:t>
            </a:r>
            <a:r>
              <a:rPr lang="en-US" dirty="0" smtClean="0"/>
              <a:t>-</a:t>
            </a:r>
            <a:r>
              <a:rPr lang="en-US" dirty="0" err="1" smtClean="0">
                <a:solidFill>
                  <a:srgbClr val="FF00FF"/>
                </a:solidFill>
              </a:rPr>
              <a:t>Yiqtol</a:t>
            </a:r>
            <a:endParaRPr lang="en-US" dirty="0" smtClean="0">
              <a:solidFill>
                <a:srgbClr val="FF00FF"/>
              </a:solidFill>
            </a:endParaRPr>
          </a:p>
          <a:p>
            <a:pPr marL="285750" indent="-285750">
              <a:buFont typeface="Arial" panose="020B0604020202020204" pitchFamily="34" charset="0"/>
              <a:buChar char="•"/>
            </a:pPr>
            <a:r>
              <a:rPr lang="en-US" dirty="0" smtClean="0"/>
              <a:t>Topicalization in ‘Direct Speech’ genres.</a:t>
            </a:r>
          </a:p>
          <a:p>
            <a:pPr marL="285750" indent="-285750">
              <a:buFont typeface="Arial" panose="020B0604020202020204" pitchFamily="34" charset="0"/>
              <a:buChar char="•"/>
            </a:pPr>
            <a:r>
              <a:rPr lang="en-US" dirty="0" smtClean="0"/>
              <a:t>“It is Elohim who will …"</a:t>
            </a:r>
            <a:endParaRPr lang="he-IL" dirty="0"/>
          </a:p>
        </p:txBody>
      </p:sp>
      <p:sp>
        <p:nvSpPr>
          <p:cNvPr id="9" name="Rectangle 8"/>
          <p:cNvSpPr/>
          <p:nvPr/>
        </p:nvSpPr>
        <p:spPr>
          <a:xfrm>
            <a:off x="4267200" y="4674275"/>
            <a:ext cx="4724399" cy="2031325"/>
          </a:xfrm>
          <a:prstGeom prst="rect">
            <a:avLst/>
          </a:prstGeom>
          <a:solidFill>
            <a:schemeClr val="bg1"/>
          </a:solidFill>
          <a:ln w="38100">
            <a:solidFill>
              <a:schemeClr val="tx1"/>
            </a:solidFill>
          </a:ln>
        </p:spPr>
        <p:txBody>
          <a:bodyPr wrap="square">
            <a:spAutoFit/>
          </a:bodyPr>
          <a:lstStyle/>
          <a:p>
            <a:r>
              <a:rPr lang="en-US" dirty="0" smtClean="0"/>
              <a:t>Focus</a:t>
            </a:r>
          </a:p>
          <a:p>
            <a:pPr marL="285750" indent="-285750">
              <a:buFont typeface="Arial" panose="020B0604020202020204" pitchFamily="34" charset="0"/>
              <a:buChar char="•"/>
            </a:pPr>
            <a:r>
              <a:rPr lang="en-US" dirty="0" smtClean="0"/>
              <a:t>Elohim will be the provider… not Abraham, not Isaac or any other human. </a:t>
            </a:r>
          </a:p>
          <a:p>
            <a:pPr marL="285750" indent="-285750">
              <a:buFont typeface="Arial" panose="020B0604020202020204" pitchFamily="34" charset="0"/>
              <a:buChar char="•"/>
            </a:pPr>
            <a:r>
              <a:rPr lang="en-US" dirty="0" smtClean="0"/>
              <a:t>This is the point of the whole passage. God has set the redemption </a:t>
            </a:r>
            <a:r>
              <a:rPr lang="en-US" dirty="0"/>
              <a:t>price (horrifically high) </a:t>
            </a:r>
            <a:r>
              <a:rPr lang="en-US" dirty="0" smtClean="0"/>
              <a:t>and it is God himself who will provide </a:t>
            </a:r>
            <a:r>
              <a:rPr lang="en-US" dirty="0"/>
              <a:t>the </a:t>
            </a:r>
            <a:r>
              <a:rPr lang="en-US" dirty="0" smtClean="0"/>
              <a:t>redemption payment </a:t>
            </a:r>
            <a:r>
              <a:rPr lang="en-US" dirty="0"/>
              <a:t>(horrifically costly). </a:t>
            </a:r>
            <a:endParaRPr lang="en-US" dirty="0" smtClean="0"/>
          </a:p>
        </p:txBody>
      </p:sp>
      <p:sp>
        <p:nvSpPr>
          <p:cNvPr id="10" name="Rectangle 9"/>
          <p:cNvSpPr/>
          <p:nvPr/>
        </p:nvSpPr>
        <p:spPr>
          <a:xfrm>
            <a:off x="190095" y="6336268"/>
            <a:ext cx="3924706" cy="369332"/>
          </a:xfrm>
          <a:prstGeom prst="rect">
            <a:avLst/>
          </a:prstGeom>
          <a:solidFill>
            <a:schemeClr val="bg1"/>
          </a:solidFill>
          <a:ln w="38100">
            <a:solidFill>
              <a:schemeClr val="tx1"/>
            </a:solidFill>
          </a:ln>
        </p:spPr>
        <p:txBody>
          <a:bodyPr wrap="square">
            <a:spAutoFit/>
          </a:bodyPr>
          <a:lstStyle/>
          <a:p>
            <a:r>
              <a:rPr lang="en-US" dirty="0" smtClean="0"/>
              <a:t>What role does </a:t>
            </a:r>
            <a:r>
              <a:rPr lang="en-US" dirty="0" err="1" smtClean="0"/>
              <a:t>topicalization</a:t>
            </a:r>
            <a:r>
              <a:rPr lang="en-US" dirty="0" smtClean="0"/>
              <a:t> play here?</a:t>
            </a:r>
          </a:p>
        </p:txBody>
      </p:sp>
    </p:spTree>
    <p:extLst>
      <p:ext uri="{BB962C8B-B14F-4D97-AF65-F5344CB8AC3E}">
        <p14:creationId xmlns:p14="http://schemas.microsoft.com/office/powerpoint/2010/main" val="275489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a:t>
            </a:r>
            <a:r>
              <a:rPr lang="he-IL" sz="2000" dirty="0" smtClean="0">
                <a:solidFill>
                  <a:srgbClr val="0000FF"/>
                </a:solidFill>
                <a:latin typeface="SBL Hebrew" pitchFamily="2" charset="-79"/>
                <a:cs typeface="SBL Hebrew" pitchFamily="2" charset="-79"/>
              </a:rPr>
              <a:t>הָ֣אֱלֹהִ֔ים</a:t>
            </a:r>
            <a:r>
              <a:rPr lang="he-IL" sz="2000" dirty="0" smtClean="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נִסָּ֖ה</a:t>
            </a:r>
            <a:r>
              <a:rPr lang="he-IL" sz="2000" dirty="0">
                <a:latin typeface="SBL Hebrew" pitchFamily="2" charset="-79"/>
                <a:cs typeface="SBL Hebrew" pitchFamily="2" charset="-79"/>
              </a:rPr>
              <a:t>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קַח־נָ֠א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אֲשֶׁר־אָהַ֙בְתָּ֙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וְלֶךְ־לְךָ֔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וְהַעֲלֵ֤הוּ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latin typeface="SBL Hebrew" pitchFamily="2" charset="-79"/>
                <a:cs typeface="SBL Hebrew" pitchFamily="2" charset="-79"/>
              </a:rPr>
              <a:t>אֹמַ֥ר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וַיַּשְׁכֵּ֨ם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וַֽיַּחֲבֹשׁ֙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וַיִּקַּ֞ח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וַיְבַקַּע֙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אֲשֶׁר־אָֽמַר־ל֥וֹ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6" name="Rectangle 5"/>
          <p:cNvSpPr/>
          <p:nvPr/>
        </p:nvSpPr>
        <p:spPr>
          <a:xfrm>
            <a:off x="4800600" y="1142999"/>
            <a:ext cx="2895600" cy="1200329"/>
          </a:xfrm>
          <a:prstGeom prst="rect">
            <a:avLst/>
          </a:prstGeom>
          <a:solidFill>
            <a:schemeClr val="bg1"/>
          </a:solidFill>
          <a:ln w="38100">
            <a:solidFill>
              <a:schemeClr val="tx1"/>
            </a:solidFill>
          </a:ln>
        </p:spPr>
        <p:txBody>
          <a:bodyPr wrap="square">
            <a:spAutoFit/>
          </a:bodyPr>
          <a:lstStyle/>
          <a:p>
            <a:r>
              <a:rPr lang="en-US" dirty="0" smtClean="0">
                <a:solidFill>
                  <a:srgbClr val="0000FF"/>
                </a:solidFill>
              </a:rPr>
              <a:t>X</a:t>
            </a:r>
            <a:r>
              <a:rPr lang="en-US" dirty="0" smtClean="0"/>
              <a:t>-</a:t>
            </a:r>
            <a:r>
              <a:rPr lang="en-US" dirty="0" err="1" smtClean="0">
                <a:solidFill>
                  <a:srgbClr val="FF0000"/>
                </a:solidFill>
              </a:rPr>
              <a:t>Qatal</a:t>
            </a:r>
            <a:endParaRPr lang="en-US" dirty="0" smtClean="0">
              <a:solidFill>
                <a:srgbClr val="FF0000"/>
              </a:solidFill>
            </a:endParaRPr>
          </a:p>
          <a:p>
            <a:pPr marL="285750" indent="-285750">
              <a:buFont typeface="Arial" panose="020B0604020202020204" pitchFamily="34" charset="0"/>
              <a:buChar char="•"/>
            </a:pPr>
            <a:r>
              <a:rPr lang="en-US" dirty="0" smtClean="0"/>
              <a:t>Topicalization</a:t>
            </a:r>
          </a:p>
          <a:p>
            <a:pPr marL="285750" indent="-285750">
              <a:buFont typeface="Arial" panose="020B0604020202020204" pitchFamily="34" charset="0"/>
              <a:buChar char="•"/>
            </a:pPr>
            <a:r>
              <a:rPr lang="en-US" dirty="0" smtClean="0"/>
              <a:t>“and it was Elohim who was a tester of Abraham”</a:t>
            </a:r>
            <a:endParaRPr lang="en-US" dirty="0"/>
          </a:p>
        </p:txBody>
      </p:sp>
      <p:sp>
        <p:nvSpPr>
          <p:cNvPr id="11" name="Freeform 10"/>
          <p:cNvSpPr/>
          <p:nvPr/>
        </p:nvSpPr>
        <p:spPr>
          <a:xfrm>
            <a:off x="5797685" y="787940"/>
            <a:ext cx="350196" cy="330741"/>
          </a:xfrm>
          <a:custGeom>
            <a:avLst/>
            <a:gdLst>
              <a:gd name="connsiteX0" fmla="*/ 0 w 350196"/>
              <a:gd name="connsiteY0" fmla="*/ 330741 h 330741"/>
              <a:gd name="connsiteX1" fmla="*/ 87549 w 350196"/>
              <a:gd name="connsiteY1" fmla="*/ 97277 h 330741"/>
              <a:gd name="connsiteX2" fmla="*/ 350196 w 350196"/>
              <a:gd name="connsiteY2" fmla="*/ 0 h 330741"/>
            </a:gdLst>
            <a:ahLst/>
            <a:cxnLst>
              <a:cxn ang="0">
                <a:pos x="connsiteX0" y="connsiteY0"/>
              </a:cxn>
              <a:cxn ang="0">
                <a:pos x="connsiteX1" y="connsiteY1"/>
              </a:cxn>
              <a:cxn ang="0">
                <a:pos x="connsiteX2" y="connsiteY2"/>
              </a:cxn>
            </a:cxnLst>
            <a:rect l="l" t="t" r="r" b="b"/>
            <a:pathLst>
              <a:path w="350196" h="330741">
                <a:moveTo>
                  <a:pt x="0" y="330741"/>
                </a:moveTo>
                <a:cubicBezTo>
                  <a:pt x="14591" y="241570"/>
                  <a:pt x="29183" y="152400"/>
                  <a:pt x="87549" y="97277"/>
                </a:cubicBezTo>
                <a:cubicBezTo>
                  <a:pt x="145915" y="42154"/>
                  <a:pt x="248055" y="21077"/>
                  <a:pt x="350196" y="0"/>
                </a:cubicBezTo>
              </a:path>
            </a:pathLst>
          </a:cu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9216005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900" y="584537"/>
            <a:ext cx="7696200" cy="1015663"/>
          </a:xfrm>
          <a:prstGeom prst="rect">
            <a:avLst/>
          </a:prstGeom>
          <a:solidFill>
            <a:schemeClr val="bg1"/>
          </a:solidFill>
          <a:ln w="38100">
            <a:noFill/>
          </a:ln>
        </p:spPr>
        <p:txBody>
          <a:bodyPr wrap="square">
            <a:spAutoFit/>
          </a:bodyPr>
          <a:lstStyle/>
          <a:p>
            <a:r>
              <a:rPr lang="en-US" sz="2000" dirty="0" smtClean="0"/>
              <a:t>So… so far we have seen 3 “functions” for the Topicalization function. </a:t>
            </a:r>
          </a:p>
          <a:p>
            <a:pPr marL="285750" indent="-285750">
              <a:buFont typeface="Arial" panose="020B0604020202020204" pitchFamily="34" charset="0"/>
              <a:buChar char="•"/>
            </a:pPr>
            <a:r>
              <a:rPr lang="en-US" sz="2000" dirty="0" smtClean="0"/>
              <a:t>I.e. the “X-something” syntax which topicalizes the “X” has performed 3 roles in Genesis 22 so far.</a:t>
            </a:r>
          </a:p>
        </p:txBody>
      </p:sp>
      <p:graphicFrame>
        <p:nvGraphicFramePr>
          <p:cNvPr id="4" name="Table 3"/>
          <p:cNvGraphicFramePr>
            <a:graphicFrameLocks noGrp="1"/>
          </p:cNvGraphicFramePr>
          <p:nvPr>
            <p:extLst>
              <p:ext uri="{D42A27DB-BD31-4B8C-83A1-F6EECF244321}">
                <p14:modId xmlns:p14="http://schemas.microsoft.com/office/powerpoint/2010/main" val="2590083666"/>
              </p:ext>
            </p:extLst>
          </p:nvPr>
        </p:nvGraphicFramePr>
        <p:xfrm>
          <a:off x="152401" y="2220869"/>
          <a:ext cx="8839198" cy="4103731"/>
        </p:xfrm>
        <a:graphic>
          <a:graphicData uri="http://schemas.openxmlformats.org/drawingml/2006/table">
            <a:tbl>
              <a:tblPr firstRow="1" bandRow="1">
                <a:tableStyleId>{5C22544A-7EE6-4342-B048-85BDC9FD1C3A}</a:tableStyleId>
              </a:tblPr>
              <a:tblGrid>
                <a:gridCol w="415180"/>
                <a:gridCol w="2371175"/>
                <a:gridCol w="880734"/>
                <a:gridCol w="1222966"/>
                <a:gridCol w="1240186"/>
                <a:gridCol w="2708957"/>
              </a:tblGrid>
              <a:tr h="1055731">
                <a:tc>
                  <a:txBody>
                    <a:bodyPr/>
                    <a:lstStyle/>
                    <a:p>
                      <a:r>
                        <a:rPr lang="en-US" dirty="0" smtClean="0"/>
                        <a:t>V.</a:t>
                      </a:r>
                      <a:endParaRPr lang="en-CA" dirty="0"/>
                    </a:p>
                  </a:txBody>
                  <a:tcPr anchor="b"/>
                </a:tc>
                <a:tc>
                  <a:txBody>
                    <a:bodyPr/>
                    <a:lstStyle/>
                    <a:p>
                      <a:r>
                        <a:rPr lang="en-US" dirty="0" smtClean="0"/>
                        <a:t>Hebrew</a:t>
                      </a:r>
                      <a:r>
                        <a:rPr lang="en-US" baseline="0" dirty="0" smtClean="0"/>
                        <a:t> Text</a:t>
                      </a:r>
                      <a:endParaRPr lang="en-CA" dirty="0"/>
                    </a:p>
                  </a:txBody>
                  <a:tcPr anchor="b"/>
                </a:tc>
                <a:tc>
                  <a:txBody>
                    <a:bodyPr/>
                    <a:lstStyle/>
                    <a:p>
                      <a:r>
                        <a:rPr lang="en-US" dirty="0" smtClean="0"/>
                        <a:t>Syntax</a:t>
                      </a:r>
                      <a:endParaRPr lang="en-CA" dirty="0"/>
                    </a:p>
                  </a:txBody>
                  <a:tcPr anchor="b"/>
                </a:tc>
                <a:tc>
                  <a:txBody>
                    <a:bodyPr/>
                    <a:lstStyle/>
                    <a:p>
                      <a:r>
                        <a:rPr lang="en-US" dirty="0" smtClean="0"/>
                        <a:t>Function</a:t>
                      </a:r>
                      <a:endParaRPr lang="en-CA" dirty="0"/>
                    </a:p>
                  </a:txBody>
                  <a:tcPr anchor="b"/>
                </a:tc>
                <a:tc>
                  <a:txBody>
                    <a:bodyPr/>
                    <a:lstStyle/>
                    <a:p>
                      <a:r>
                        <a:rPr lang="en-US" dirty="0" smtClean="0"/>
                        <a:t>Secondary</a:t>
                      </a:r>
                      <a:endParaRPr lang="en-US" baseline="0" dirty="0" smtClean="0"/>
                    </a:p>
                    <a:p>
                      <a:r>
                        <a:rPr lang="en-US" baseline="0" dirty="0" smtClean="0"/>
                        <a:t>Function</a:t>
                      </a:r>
                    </a:p>
                    <a:p>
                      <a:r>
                        <a:rPr lang="en-US" baseline="0" dirty="0" smtClean="0"/>
                        <a:t>or Role</a:t>
                      </a:r>
                      <a:endParaRPr lang="en-CA" dirty="0"/>
                    </a:p>
                  </a:txBody>
                  <a:tcPr anchor="b"/>
                </a:tc>
                <a:tc>
                  <a:txBody>
                    <a:bodyPr/>
                    <a:lstStyle/>
                    <a:p>
                      <a:endParaRPr lang="en-CA" dirty="0"/>
                    </a:p>
                  </a:txBody>
                  <a:tcPr anchor="b"/>
                </a:tc>
              </a:tr>
              <a:tr h="1128837">
                <a:tc>
                  <a:txBody>
                    <a:bodyPr/>
                    <a:lstStyle/>
                    <a:p>
                      <a:r>
                        <a:rPr lang="en-US" dirty="0" smtClean="0"/>
                        <a:t>1</a:t>
                      </a:r>
                      <a:endParaRPr lang="en-CA" dirty="0"/>
                    </a:p>
                  </a:txBody>
                  <a:tcPr/>
                </a:tc>
                <a:tc>
                  <a:txBody>
                    <a:bodyPr/>
                    <a:lstStyle/>
                    <a:p>
                      <a:pPr algn="r" rtl="1"/>
                      <a:r>
                        <a:rPr lang="he-IL" dirty="0" smtClean="0">
                          <a:latin typeface="SBL Hebrew" panose="02000000000000000000" pitchFamily="2" charset="-79"/>
                          <a:cs typeface="SBL Hebrew" panose="02000000000000000000" pitchFamily="2" charset="-79"/>
                        </a:rPr>
                        <a:t>וְ</a:t>
                      </a:r>
                      <a:r>
                        <a:rPr lang="he-IL" dirty="0" smtClean="0">
                          <a:solidFill>
                            <a:srgbClr val="0000FF"/>
                          </a:solidFill>
                          <a:latin typeface="SBL Hebrew" panose="02000000000000000000" pitchFamily="2" charset="-79"/>
                          <a:cs typeface="SBL Hebrew" panose="02000000000000000000" pitchFamily="2" charset="-79"/>
                        </a:rPr>
                        <a:t>הָ֣אֱלֹהִ֔ים</a:t>
                      </a:r>
                      <a:r>
                        <a:rPr lang="he-IL" dirty="0" smtClean="0">
                          <a:latin typeface="SBL Hebrew" panose="02000000000000000000" pitchFamily="2" charset="-79"/>
                          <a:cs typeface="SBL Hebrew" panose="02000000000000000000" pitchFamily="2" charset="-79"/>
                        </a:rPr>
                        <a:t> </a:t>
                      </a:r>
                      <a:r>
                        <a:rPr lang="he-IL" dirty="0" smtClean="0">
                          <a:solidFill>
                            <a:srgbClr val="FF0000"/>
                          </a:solidFill>
                          <a:latin typeface="SBL Hebrew" panose="02000000000000000000" pitchFamily="2" charset="-79"/>
                          <a:cs typeface="SBL Hebrew" panose="02000000000000000000" pitchFamily="2" charset="-79"/>
                        </a:rPr>
                        <a:t>נִסָּ֖ה</a:t>
                      </a:r>
                      <a:r>
                        <a:rPr lang="he-IL" dirty="0" smtClean="0">
                          <a:latin typeface="SBL Hebrew" panose="02000000000000000000" pitchFamily="2" charset="-79"/>
                          <a:cs typeface="SBL Hebrew" panose="02000000000000000000" pitchFamily="2" charset="-79"/>
                        </a:rPr>
                        <a:t> אֶת־אַבְרָהָ֑ם</a:t>
                      </a:r>
                      <a:endParaRPr lang="en-CA" dirty="0">
                        <a:latin typeface="SBL Hebrew" panose="02000000000000000000" pitchFamily="2" charset="-79"/>
                        <a:cs typeface="SBL Hebrew" panose="02000000000000000000" pitchFamily="2" charset="-79"/>
                      </a:endParaRPr>
                    </a:p>
                  </a:txBody>
                  <a:tcPr/>
                </a:tc>
                <a:tc>
                  <a:txBody>
                    <a:bodyPr/>
                    <a:lstStyle/>
                    <a:p>
                      <a:r>
                        <a:rPr lang="en-US" sz="1400" dirty="0" smtClean="0">
                          <a:solidFill>
                            <a:srgbClr val="0000FF"/>
                          </a:solidFill>
                        </a:rPr>
                        <a:t>X</a:t>
                      </a:r>
                      <a:r>
                        <a:rPr lang="en-US" sz="1400" dirty="0" smtClean="0"/>
                        <a:t>-</a:t>
                      </a:r>
                      <a:r>
                        <a:rPr lang="en-US" sz="1400" dirty="0" err="1" smtClean="0">
                          <a:solidFill>
                            <a:srgbClr val="FF0000"/>
                          </a:solidFill>
                        </a:rPr>
                        <a:t>Qatal</a:t>
                      </a:r>
                      <a:endParaRPr lang="en-CA" sz="1400" dirty="0">
                        <a:solidFill>
                          <a:srgbClr val="FF0000"/>
                        </a:solidFill>
                      </a:endParaRPr>
                    </a:p>
                  </a:txBody>
                  <a:tcPr/>
                </a:tc>
                <a:tc>
                  <a:txBody>
                    <a:bodyPr/>
                    <a:lstStyle/>
                    <a:p>
                      <a:r>
                        <a:rPr lang="en-CA" sz="1400" dirty="0" smtClean="0"/>
                        <a:t>Topicalization</a:t>
                      </a:r>
                      <a:endParaRPr lang="en-CA" sz="1400" dirty="0"/>
                    </a:p>
                  </a:txBody>
                  <a:tcPr/>
                </a:tc>
                <a:tc>
                  <a:txBody>
                    <a:bodyPr/>
                    <a:lstStyle/>
                    <a:p>
                      <a:r>
                        <a:rPr lang="en-US" sz="1400" dirty="0" smtClean="0"/>
                        <a:t>Summary</a:t>
                      </a:r>
                      <a:endParaRPr lang="en-CA" sz="1400" dirty="0"/>
                    </a:p>
                  </a:txBody>
                  <a:tcPr/>
                </a:tc>
                <a:tc>
                  <a:txBody>
                    <a:bodyPr/>
                    <a:lstStyle/>
                    <a:p>
                      <a:r>
                        <a:rPr lang="en-US" sz="1400" dirty="0" smtClean="0"/>
                        <a:t>A summary statement that precedes the first </a:t>
                      </a:r>
                      <a:r>
                        <a:rPr lang="en-US" sz="1400" dirty="0" err="1" smtClean="0"/>
                        <a:t>wayyiqtol</a:t>
                      </a:r>
                      <a:r>
                        <a:rPr lang="en-US" sz="1400" dirty="0" smtClean="0"/>
                        <a:t> of the narrative. "Elohim tested Abraham" or "it was Elohim who was a tester of Abraham"</a:t>
                      </a:r>
                    </a:p>
                  </a:txBody>
                  <a:tcPr/>
                </a:tc>
              </a:tr>
              <a:tr h="654008">
                <a:tc>
                  <a:txBody>
                    <a:bodyPr/>
                    <a:lstStyle/>
                    <a:p>
                      <a:r>
                        <a:rPr lang="en-US" dirty="0" smtClean="0"/>
                        <a:t>5</a:t>
                      </a:r>
                      <a:endParaRPr lang="en-CA" dirty="0"/>
                    </a:p>
                  </a:txBody>
                  <a:tcPr/>
                </a:tc>
                <a:tc>
                  <a:txBody>
                    <a:bodyPr/>
                    <a:lstStyle/>
                    <a:p>
                      <a:pPr algn="r" rtl="1"/>
                      <a:r>
                        <a:rPr lang="he-IL" dirty="0" smtClean="0">
                          <a:solidFill>
                            <a:srgbClr val="0000FF"/>
                          </a:solidFill>
                          <a:latin typeface="SBL Hebrew" panose="02000000000000000000" pitchFamily="2" charset="-79"/>
                          <a:cs typeface="SBL Hebrew" panose="02000000000000000000" pitchFamily="2" charset="-79"/>
                        </a:rPr>
                        <a:t>וַאֲנִ֣י וְהַנַּ֔עַר </a:t>
                      </a:r>
                      <a:r>
                        <a:rPr lang="he-IL" dirty="0" smtClean="0">
                          <a:solidFill>
                            <a:schemeClr val="accent6">
                              <a:lumMod val="75000"/>
                            </a:schemeClr>
                          </a:solidFill>
                          <a:latin typeface="SBL Hebrew" panose="02000000000000000000" pitchFamily="2" charset="-79"/>
                          <a:cs typeface="SBL Hebrew" panose="02000000000000000000" pitchFamily="2" charset="-79"/>
                        </a:rPr>
                        <a:t>נֵלְכָ֖ה</a:t>
                      </a:r>
                      <a:r>
                        <a:rPr lang="he-IL" dirty="0" smtClean="0">
                          <a:latin typeface="SBL Hebrew" panose="02000000000000000000" pitchFamily="2" charset="-79"/>
                          <a:cs typeface="SBL Hebrew" panose="02000000000000000000" pitchFamily="2" charset="-79"/>
                        </a:rPr>
                        <a:t> עַד־כֹּ֑ה</a:t>
                      </a:r>
                      <a:endParaRPr lang="en-CA" dirty="0">
                        <a:latin typeface="SBL Hebrew" panose="02000000000000000000" pitchFamily="2" charset="-79"/>
                        <a:cs typeface="SBL Hebrew" panose="02000000000000000000" pitchFamily="2" charset="-79"/>
                      </a:endParaRPr>
                    </a:p>
                  </a:txBody>
                  <a:tcPr/>
                </a:tc>
                <a:tc>
                  <a:txBody>
                    <a:bodyPr/>
                    <a:lstStyle/>
                    <a:p>
                      <a:r>
                        <a:rPr lang="en-CA" sz="1400" dirty="0" smtClean="0">
                          <a:solidFill>
                            <a:srgbClr val="0000FF"/>
                          </a:solidFill>
                        </a:rPr>
                        <a:t>X</a:t>
                      </a:r>
                      <a:r>
                        <a:rPr lang="en-CA" sz="1400" dirty="0" smtClean="0"/>
                        <a:t>-</a:t>
                      </a:r>
                      <a:r>
                        <a:rPr lang="en-CA" sz="1400" dirty="0" smtClean="0">
                          <a:solidFill>
                            <a:schemeClr val="accent6">
                              <a:lumMod val="75000"/>
                            </a:schemeClr>
                          </a:solidFill>
                        </a:rPr>
                        <a:t>Cohort</a:t>
                      </a:r>
                      <a:endParaRPr lang="en-CA" sz="1400" dirty="0">
                        <a:solidFill>
                          <a:schemeClr val="accent6">
                            <a:lumMod val="75000"/>
                          </a:schemeClr>
                        </a:solidFill>
                      </a:endParaRPr>
                    </a:p>
                  </a:txBody>
                  <a:tcPr/>
                </a:tc>
                <a:tc>
                  <a:txBody>
                    <a:bodyPr/>
                    <a:lstStyle/>
                    <a:p>
                      <a:r>
                        <a:rPr lang="en-CA" sz="1400" dirty="0" smtClean="0"/>
                        <a:t>Topicalization</a:t>
                      </a:r>
                      <a:endParaRPr lang="en-CA" sz="1400" dirty="0"/>
                    </a:p>
                  </a:txBody>
                  <a:tcPr/>
                </a:tc>
                <a:tc>
                  <a:txBody>
                    <a:bodyPr/>
                    <a:lstStyle/>
                    <a:p>
                      <a:r>
                        <a:rPr lang="en-US" sz="1400" dirty="0" smtClean="0"/>
                        <a:t>Focus</a:t>
                      </a:r>
                      <a:r>
                        <a:rPr lang="en-US" sz="1400" baseline="0" dirty="0" smtClean="0"/>
                        <a:t> switch</a:t>
                      </a:r>
                      <a:endParaRPr lang="en-CA" sz="1400" dirty="0"/>
                    </a:p>
                  </a:txBody>
                  <a:tcPr/>
                </a:tc>
                <a:tc>
                  <a:txBody>
                    <a:bodyPr/>
                    <a:lstStyle/>
                    <a:p>
                      <a:r>
                        <a:rPr lang="en-US" sz="1400" dirty="0" smtClean="0"/>
                        <a:t>Focus switch from the two servants to Abraham and his son. “You two stay here. Me and the lad, we will go up there.”</a:t>
                      </a:r>
                      <a:endParaRPr lang="en-CA" sz="1400" dirty="0"/>
                    </a:p>
                  </a:txBody>
                  <a:tcPr/>
                </a:tc>
              </a:tr>
              <a:tr h="654008">
                <a:tc>
                  <a:txBody>
                    <a:bodyPr/>
                    <a:lstStyle/>
                    <a:p>
                      <a:r>
                        <a:rPr lang="en-US" baseline="0" dirty="0" smtClean="0"/>
                        <a:t>8</a:t>
                      </a:r>
                      <a:endParaRPr lang="en-CA" dirty="0"/>
                    </a:p>
                  </a:txBody>
                  <a:tcPr/>
                </a:tc>
                <a:tc>
                  <a:txBody>
                    <a:bodyPr/>
                    <a:lstStyle/>
                    <a:p>
                      <a:pPr algn="r" rtl="1"/>
                      <a:r>
                        <a:rPr lang="he-IL" dirty="0" smtClean="0">
                          <a:solidFill>
                            <a:srgbClr val="0000FF"/>
                          </a:solidFill>
                          <a:latin typeface="SBL Hebrew" panose="02000000000000000000" pitchFamily="2" charset="-79"/>
                          <a:cs typeface="SBL Hebrew" panose="02000000000000000000" pitchFamily="2" charset="-79"/>
                        </a:rPr>
                        <a:t>אֱלֹהִ֞ים</a:t>
                      </a:r>
                      <a:r>
                        <a:rPr lang="he-IL" dirty="0" smtClean="0">
                          <a:latin typeface="SBL Hebrew" panose="02000000000000000000" pitchFamily="2" charset="-79"/>
                          <a:cs typeface="SBL Hebrew" panose="02000000000000000000" pitchFamily="2" charset="-79"/>
                        </a:rPr>
                        <a:t> </a:t>
                      </a:r>
                      <a:r>
                        <a:rPr lang="he-IL" dirty="0" smtClean="0">
                          <a:solidFill>
                            <a:srgbClr val="FF00FF"/>
                          </a:solidFill>
                          <a:latin typeface="SBL Hebrew" panose="02000000000000000000" pitchFamily="2" charset="-79"/>
                          <a:cs typeface="SBL Hebrew" panose="02000000000000000000" pitchFamily="2" charset="-79"/>
                        </a:rPr>
                        <a:t>יִרְאֶה</a:t>
                      </a:r>
                      <a:r>
                        <a:rPr lang="he-IL" dirty="0" smtClean="0">
                          <a:latin typeface="SBL Hebrew" panose="02000000000000000000" pitchFamily="2" charset="-79"/>
                          <a:cs typeface="SBL Hebrew" panose="02000000000000000000" pitchFamily="2" charset="-79"/>
                        </a:rPr>
                        <a:t>־לּ֥וֹ הַשֶּׂ֛ה לְעֹלָ֖ה בְּנִ֑י</a:t>
                      </a:r>
                      <a:endParaRPr lang="en-CA" dirty="0">
                        <a:latin typeface="SBL Hebrew" panose="02000000000000000000" pitchFamily="2" charset="-79"/>
                        <a:cs typeface="SBL Hebrew" panose="02000000000000000000" pitchFamily="2" charset="-79"/>
                      </a:endParaRPr>
                    </a:p>
                  </a:txBody>
                  <a:tcPr/>
                </a:tc>
                <a:tc>
                  <a:txBody>
                    <a:bodyPr/>
                    <a:lstStyle/>
                    <a:p>
                      <a:r>
                        <a:rPr lang="en-CA" sz="1400" dirty="0" smtClean="0"/>
                        <a:t>X-</a:t>
                      </a:r>
                      <a:r>
                        <a:rPr lang="en-CA" sz="1400" dirty="0" err="1" smtClean="0">
                          <a:solidFill>
                            <a:srgbClr val="FF00FF"/>
                          </a:solidFill>
                        </a:rPr>
                        <a:t>Yiqtol</a:t>
                      </a:r>
                      <a:endParaRPr lang="en-CA" sz="1400" dirty="0">
                        <a:solidFill>
                          <a:srgbClr val="FF00FF"/>
                        </a:solidFill>
                      </a:endParaRPr>
                    </a:p>
                  </a:txBody>
                  <a:tcPr/>
                </a:tc>
                <a:tc>
                  <a:txBody>
                    <a:bodyPr/>
                    <a:lstStyle/>
                    <a:p>
                      <a:r>
                        <a:rPr lang="en-CA" sz="1400" dirty="0" smtClean="0"/>
                        <a:t>Topicalization</a:t>
                      </a:r>
                      <a:endParaRPr lang="en-CA" sz="1400" dirty="0"/>
                    </a:p>
                  </a:txBody>
                  <a:tcPr/>
                </a:tc>
                <a:tc>
                  <a:txBody>
                    <a:bodyPr/>
                    <a:lstStyle/>
                    <a:p>
                      <a:r>
                        <a:rPr lang="en-US" sz="1400" dirty="0" smtClean="0"/>
                        <a:t>Focus</a:t>
                      </a:r>
                      <a:endParaRPr lang="en-CA" sz="1400" dirty="0"/>
                    </a:p>
                  </a:txBody>
                  <a:tcPr/>
                </a:tc>
                <a:tc>
                  <a:txBody>
                    <a:bodyPr/>
                    <a:lstStyle/>
                    <a:p>
                      <a:r>
                        <a:rPr lang="en-US" sz="1400" dirty="0" smtClean="0"/>
                        <a:t>Not a focus switch but focus on</a:t>
                      </a:r>
                      <a:r>
                        <a:rPr lang="en-US" sz="1400" baseline="0" dirty="0" smtClean="0"/>
                        <a:t> </a:t>
                      </a:r>
                      <a:r>
                        <a:rPr lang="en-US" sz="1400" dirty="0" smtClean="0"/>
                        <a:t>the answer to a</a:t>
                      </a:r>
                      <a:r>
                        <a:rPr lang="en-US" sz="1400" baseline="0" dirty="0" smtClean="0"/>
                        <a:t> </a:t>
                      </a:r>
                      <a:r>
                        <a:rPr lang="en-US" sz="1400" dirty="0" smtClean="0"/>
                        <a:t>central question in the passage. "It is Elohim who will provide..."</a:t>
                      </a:r>
                      <a:endParaRPr lang="en-CA" sz="1400" dirty="0"/>
                    </a:p>
                  </a:txBody>
                  <a:tcPr/>
                </a:tc>
              </a:tr>
            </a:tbl>
          </a:graphicData>
        </a:graphic>
      </p:graphicFrame>
    </p:spTree>
    <p:extLst>
      <p:ext uri="{BB962C8B-B14F-4D97-AF65-F5344CB8AC3E}">
        <p14:creationId xmlns:p14="http://schemas.microsoft.com/office/powerpoint/2010/main" val="16614943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6394231" y="381000"/>
            <a:ext cx="2673569" cy="274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1000" dirty="0">
                <a:latin typeface="SBL Hebrew" pitchFamily="2" charset="-79"/>
                <a:cs typeface="SBL Hebrew" pitchFamily="2" charset="-79"/>
              </a:rPr>
              <a:t>וַיְהִ֗י אַחַר֙ הַדְּבָרִ֣ים הָאֵ֔לֶּה </a:t>
            </a:r>
            <a:endParaRPr lang="he-IL" sz="1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1000" dirty="0" smtClean="0">
                <a:latin typeface="SBL Hebrew" pitchFamily="2" charset="-79"/>
                <a:cs typeface="SBL Hebrew" pitchFamily="2" charset="-79"/>
              </a:rPr>
              <a:t>	וְהָ֣אֱלֹהִ֔ים </a:t>
            </a:r>
            <a:r>
              <a:rPr lang="he-IL" sz="1000" dirty="0">
                <a:latin typeface="SBL Hebrew" pitchFamily="2" charset="-79"/>
                <a:cs typeface="SBL Hebrew" pitchFamily="2" charset="-79"/>
              </a:rPr>
              <a:t>נִסָּ֖ה אֶת־אַבְרָהָ֑ם </a:t>
            </a:r>
            <a:endParaRPr lang="he-IL" sz="1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1000" dirty="0" smtClean="0">
                <a:latin typeface="SBL Hebrew" pitchFamily="2" charset="-79"/>
                <a:cs typeface="SBL Hebrew" pitchFamily="2" charset="-79"/>
              </a:rPr>
              <a:t>וַיֹּ֣אמֶר </a:t>
            </a:r>
            <a:r>
              <a:rPr lang="he-IL" sz="1000" dirty="0">
                <a:latin typeface="SBL Hebrew" pitchFamily="2" charset="-79"/>
                <a:cs typeface="SBL Hebrew" pitchFamily="2" charset="-79"/>
              </a:rPr>
              <a:t>אֵלָ֔יו </a:t>
            </a:r>
            <a:endParaRPr lang="he-IL" sz="1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1000" dirty="0" smtClean="0">
                <a:latin typeface="SBL Hebrew" pitchFamily="2" charset="-79"/>
                <a:cs typeface="SBL Hebrew" pitchFamily="2" charset="-79"/>
              </a:rPr>
              <a:t>וַיֹּ֥אמֶר </a:t>
            </a:r>
          </a:p>
          <a:p>
            <a:pPr marL="0" indent="0" algn="r" defTabSz="457200" rtl="1">
              <a:buNone/>
              <a:tabLst>
                <a:tab pos="233363" algn="r"/>
                <a:tab pos="457200" algn="r"/>
                <a:tab pos="690563" algn="r"/>
                <a:tab pos="914400" algn="r"/>
                <a:tab pos="4114800"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הִנֵּֽנִי</a:t>
            </a:r>
            <a:r>
              <a:rPr lang="he-IL" sz="1000" dirty="0">
                <a:latin typeface="SBL Hebrew" pitchFamily="2" charset="-79"/>
                <a:cs typeface="SBL Hebrew" pitchFamily="2" charset="-79"/>
              </a:rPr>
              <a:t>׃ </a:t>
            </a:r>
            <a:endParaRPr lang="he-IL" sz="1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1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1000" dirty="0">
                <a:latin typeface="SBL Hebrew" pitchFamily="2" charset="-79"/>
                <a:cs typeface="SBL Hebrew" pitchFamily="2" charset="-79"/>
              </a:rPr>
              <a:t>וַיֹּ֡אמֶר </a:t>
            </a:r>
            <a:endParaRPr lang="he-IL" sz="1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קַח־נָ֠א </a:t>
            </a:r>
            <a:r>
              <a:rPr lang="he-IL" sz="1000" dirty="0">
                <a:latin typeface="SBL Hebrew" pitchFamily="2" charset="-79"/>
                <a:cs typeface="SBL Hebrew" pitchFamily="2" charset="-79"/>
              </a:rPr>
              <a:t>אֶת־בִּנְךָ֨ </a:t>
            </a:r>
            <a:endParaRPr lang="he-IL" sz="1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			אֶת־יְחִֽידְךָ֤ </a:t>
            </a:r>
            <a:r>
              <a:rPr lang="he-IL" sz="1000" dirty="0">
                <a:latin typeface="SBL Hebrew" pitchFamily="2" charset="-79"/>
                <a:cs typeface="SBL Hebrew" pitchFamily="2" charset="-79"/>
              </a:rPr>
              <a:t>אֲשֶׁר־אָהַ֙בְתָּ֙ </a:t>
            </a:r>
            <a:endParaRPr lang="he-IL" sz="1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וְלֶךְ־לְךָ֔ </a:t>
            </a:r>
            <a:r>
              <a:rPr lang="he-IL" sz="1000" dirty="0">
                <a:latin typeface="SBL Hebrew" pitchFamily="2" charset="-79"/>
                <a:cs typeface="SBL Hebrew" pitchFamily="2" charset="-79"/>
              </a:rPr>
              <a:t>אֶל־אֶ֖רֶץ הַמֹּרִיָּ֑ה </a:t>
            </a:r>
            <a:endParaRPr lang="he-IL" sz="1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וְהַעֲלֵ֤הוּ </a:t>
            </a:r>
            <a:r>
              <a:rPr lang="he-IL" sz="1000" dirty="0">
                <a:latin typeface="SBL Hebrew" pitchFamily="2" charset="-79"/>
                <a:cs typeface="SBL Hebrew" pitchFamily="2" charset="-79"/>
              </a:rPr>
              <a:t>שָׁם֙ לְעֹלָ֔ה </a:t>
            </a:r>
            <a:endParaRPr lang="he-IL" sz="1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		עַ֚ל </a:t>
            </a:r>
            <a:r>
              <a:rPr lang="he-IL" sz="1000" dirty="0">
                <a:latin typeface="SBL Hebrew" pitchFamily="2" charset="-79"/>
                <a:cs typeface="SBL Hebrew" pitchFamily="2" charset="-79"/>
              </a:rPr>
              <a:t>אַחַ֣ד הֶֽהָרִ֔ים </a:t>
            </a:r>
            <a:r>
              <a:rPr lang="he-IL" sz="1000" dirty="0" smtClean="0">
                <a:latin typeface="SBL Hebrew" pitchFamily="2" charset="-79"/>
                <a:cs typeface="SBL Hebrew" pitchFamily="2" charset="-79"/>
              </a:rPr>
              <a:t>אֲשֶׁ֖ר </a:t>
            </a:r>
            <a:r>
              <a:rPr lang="he-IL" sz="1000" dirty="0">
                <a:latin typeface="SBL Hebrew" pitchFamily="2" charset="-79"/>
                <a:cs typeface="SBL Hebrew" pitchFamily="2" charset="-79"/>
              </a:rPr>
              <a:t>אֹמַ֥ר אֵלֶֽיךָ׃ </a:t>
            </a:r>
            <a:endParaRPr lang="he-IL" sz="1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1000" dirty="0">
              <a:latin typeface="SBL Hebrew" pitchFamily="2" charset="-79"/>
              <a:cs typeface="SBL Hebrew" pitchFamily="2" charset="-79"/>
            </a:endParaRPr>
          </a:p>
        </p:txBody>
      </p:sp>
      <p:sp>
        <p:nvSpPr>
          <p:cNvPr id="4" name="Content Placeholder 2"/>
          <p:cNvSpPr txBox="1">
            <a:spLocks/>
          </p:cNvSpPr>
          <p:nvPr/>
        </p:nvSpPr>
        <p:spPr>
          <a:xfrm>
            <a:off x="4789356" y="381000"/>
            <a:ext cx="1763844" cy="274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1000" dirty="0">
                <a:latin typeface="SBL Hebrew" pitchFamily="2" charset="-79"/>
                <a:cs typeface="SBL Hebrew" pitchFamily="2" charset="-79"/>
              </a:rPr>
              <a:t>וַיַּשְׁכֵּ֨ם אַבְרָהָ֜ם בַּבֹּ֗קֶר </a:t>
            </a:r>
            <a:endParaRPr lang="he-IL" sz="1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1000" dirty="0" smtClean="0">
                <a:latin typeface="SBL Hebrew" pitchFamily="2" charset="-79"/>
                <a:cs typeface="SBL Hebrew" pitchFamily="2" charset="-79"/>
              </a:rPr>
              <a:t>וַֽיַּחֲבֹשׁ֙ </a:t>
            </a:r>
            <a:r>
              <a:rPr lang="he-IL" sz="1000" dirty="0">
                <a:latin typeface="SBL Hebrew" pitchFamily="2" charset="-79"/>
                <a:cs typeface="SBL Hebrew" pitchFamily="2" charset="-79"/>
              </a:rPr>
              <a:t>אֶת־חֲמֹר֔וֹ </a:t>
            </a:r>
            <a:endParaRPr lang="he-IL" sz="1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1000" dirty="0" smtClean="0">
                <a:latin typeface="SBL Hebrew" pitchFamily="2" charset="-79"/>
                <a:cs typeface="SBL Hebrew" pitchFamily="2" charset="-79"/>
              </a:rPr>
              <a:t>וַיִּקַּ֞ח </a:t>
            </a:r>
            <a:r>
              <a:rPr lang="he-IL" sz="1000" dirty="0">
                <a:latin typeface="SBL Hebrew" pitchFamily="2" charset="-79"/>
                <a:cs typeface="SBL Hebrew" pitchFamily="2" charset="-79"/>
              </a:rPr>
              <a:t>אֶת־שְׁנֵ֤י נְעָרָיו֙ אִתּ֔וֹ </a:t>
            </a:r>
            <a:endParaRPr lang="he-IL" sz="1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		וְאֵ֖ת </a:t>
            </a:r>
            <a:r>
              <a:rPr lang="he-IL" sz="1000" dirty="0">
                <a:latin typeface="SBL Hebrew" pitchFamily="2" charset="-79"/>
                <a:cs typeface="SBL Hebrew" pitchFamily="2" charset="-79"/>
              </a:rPr>
              <a:t>יִצְחָ֣ק בְּנ֑וֹ </a:t>
            </a:r>
            <a:endParaRPr lang="he-IL" sz="1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1000" dirty="0" smtClean="0">
                <a:latin typeface="SBL Hebrew" pitchFamily="2" charset="-79"/>
                <a:cs typeface="SBL Hebrew" pitchFamily="2" charset="-79"/>
              </a:rPr>
              <a:t>וַיְבַקַּע֙ </a:t>
            </a:r>
            <a:r>
              <a:rPr lang="he-IL" sz="1000" dirty="0">
                <a:latin typeface="SBL Hebrew" pitchFamily="2" charset="-79"/>
                <a:cs typeface="SBL Hebrew" pitchFamily="2" charset="-79"/>
              </a:rPr>
              <a:t>עֲצֵ֣י עֹלָ֔ה </a:t>
            </a:r>
            <a:endParaRPr lang="he-IL" sz="1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1000" dirty="0" smtClean="0">
                <a:latin typeface="SBL Hebrew" pitchFamily="2" charset="-79"/>
                <a:cs typeface="SBL Hebrew" pitchFamily="2" charset="-79"/>
              </a:rPr>
              <a:t>וַיָּ֣קָם </a:t>
            </a:r>
            <a:r>
              <a:rPr lang="he-IL" sz="1000" dirty="0">
                <a:latin typeface="SBL Hebrew" pitchFamily="2" charset="-79"/>
                <a:cs typeface="SBL Hebrew" pitchFamily="2" charset="-79"/>
              </a:rPr>
              <a:t>וַיֵּ֔לֶךְ </a:t>
            </a:r>
            <a:r>
              <a:rPr lang="he-IL" sz="1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אֲשֶׁר־אָֽמַר־ל֥וֹ הָאֱלֹהִֽים׃ </a:t>
            </a:r>
            <a:endParaRPr lang="en-US" sz="1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1000" dirty="0">
              <a:latin typeface="SBL Hebrew" pitchFamily="2" charset="-79"/>
              <a:cs typeface="SBL Hebrew" pitchFamily="2" charset="-79"/>
            </a:endParaRPr>
          </a:p>
        </p:txBody>
      </p:sp>
      <p:sp>
        <p:nvSpPr>
          <p:cNvPr id="6" name="Content Placeholder 2"/>
          <p:cNvSpPr txBox="1">
            <a:spLocks/>
          </p:cNvSpPr>
          <p:nvPr/>
        </p:nvSpPr>
        <p:spPr>
          <a:xfrm>
            <a:off x="7075357" y="3429000"/>
            <a:ext cx="1992443" cy="2667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4114800" algn="r"/>
                <a:tab pos="8629650" algn="l"/>
              </a:tabLst>
            </a:pPr>
            <a:r>
              <a:rPr lang="he-IL" sz="1000" dirty="0" smtClean="0">
                <a:latin typeface="SBL Hebrew" pitchFamily="2" charset="-79"/>
                <a:cs typeface="SBL Hebrew" pitchFamily="2" charset="-79"/>
              </a:rPr>
              <a:t>	בַּיּ֣וֹם </a:t>
            </a:r>
            <a:r>
              <a:rPr lang="he-IL" sz="1000" dirty="0">
                <a:latin typeface="SBL Hebrew" pitchFamily="2" charset="-79"/>
                <a:cs typeface="SBL Hebrew" pitchFamily="2" charset="-79"/>
              </a:rPr>
              <a:t>הַשְּׁלִישִׁ֗י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1000" dirty="0" smtClean="0">
                <a:latin typeface="SBL Hebrew" pitchFamily="2" charset="-79"/>
                <a:cs typeface="SBL Hebrew" pitchFamily="2" charset="-79"/>
              </a:rPr>
              <a:t>וַיִּשָּׂ֨א </a:t>
            </a:r>
            <a:r>
              <a:rPr lang="he-IL" sz="1000" dirty="0">
                <a:latin typeface="SBL Hebrew" pitchFamily="2" charset="-79"/>
                <a:cs typeface="SBL Hebrew" pitchFamily="2" charset="-79"/>
              </a:rPr>
              <a:t>אַבְרָהָ֧ם אֶת־עֵינָ֛יו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1000" dirty="0" smtClean="0">
                <a:latin typeface="SBL Hebrew" pitchFamily="2" charset="-79"/>
                <a:cs typeface="SBL Hebrew" pitchFamily="2" charset="-79"/>
              </a:rPr>
              <a:t>וַיַּ֥רְא </a:t>
            </a:r>
            <a:r>
              <a:rPr lang="he-IL" sz="1000" dirty="0">
                <a:latin typeface="SBL Hebrew" pitchFamily="2" charset="-79"/>
                <a:cs typeface="SBL Hebrew" pitchFamily="2" charset="-79"/>
              </a:rPr>
              <a:t>אֶת־הַמָּק֖וֹם מֵרָחֹֽק׃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1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1000" dirty="0">
                <a:latin typeface="SBL Hebrew" pitchFamily="2" charset="-79"/>
                <a:cs typeface="SBL Hebrew" pitchFamily="2" charset="-79"/>
              </a:rPr>
              <a:t>וַיֹּ֨אמֶר אַבְרָהָ֜ם אֶל־נְעָרָ֗יו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שְׁבוּ־לָכֶ֥ם </a:t>
            </a:r>
            <a:r>
              <a:rPr lang="he-IL" sz="1000" dirty="0">
                <a:latin typeface="SBL Hebrew" pitchFamily="2" charset="-79"/>
                <a:cs typeface="SBL Hebrew" pitchFamily="2" charset="-79"/>
              </a:rPr>
              <a:t>פֹּה֙ עִֽם־הַחֲמ֔וֹר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וַאֲנִ֣י </a:t>
            </a:r>
            <a:r>
              <a:rPr lang="he-IL" sz="1000" dirty="0">
                <a:latin typeface="SBL Hebrew" pitchFamily="2" charset="-79"/>
                <a:cs typeface="SBL Hebrew" pitchFamily="2" charset="-79"/>
              </a:rPr>
              <a:t>וְהַנַּ֔עַר נֵלְכָ֖ה עַד־כֹּ֑ה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וְנִֽשְׁתַּחֲוֶ֖ה </a:t>
            </a:r>
          </a:p>
          <a:p>
            <a:pPr marL="0" indent="0" algn="r" defTabSz="457200" rtl="1">
              <a:buNone/>
              <a:tabLst>
                <a:tab pos="228600" algn="r"/>
                <a:tab pos="457200" algn="r"/>
                <a:tab pos="690563" algn="r"/>
                <a:tab pos="4114800"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וְנָשׁ֥וּבָה </a:t>
            </a:r>
            <a:r>
              <a:rPr lang="he-IL" sz="1000" dirty="0">
                <a:latin typeface="SBL Hebrew" pitchFamily="2" charset="-79"/>
                <a:cs typeface="SBL Hebrew" pitchFamily="2" charset="-79"/>
              </a:rPr>
              <a:t>אֲלֵיכֶֽם׃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endParaRPr lang="he-IL" sz="1000" dirty="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1000" dirty="0">
                <a:latin typeface="SBL Hebrew" pitchFamily="2" charset="-79"/>
                <a:cs typeface="SBL Hebrew" pitchFamily="2" charset="-79"/>
              </a:rPr>
              <a:t>וַיִּקַּ֨ח אַבְרָהָ֜ם אֶת־עֲצֵ֣י הָעֹלָ֗ה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1000" dirty="0" smtClean="0">
                <a:latin typeface="SBL Hebrew" pitchFamily="2" charset="-79"/>
                <a:cs typeface="SBL Hebrew" pitchFamily="2" charset="-79"/>
              </a:rPr>
              <a:t>וַיָּ֙שֶׂם֙ </a:t>
            </a:r>
            <a:r>
              <a:rPr lang="he-IL" sz="1000" dirty="0">
                <a:latin typeface="SBL Hebrew" pitchFamily="2" charset="-79"/>
                <a:cs typeface="SBL Hebrew" pitchFamily="2" charset="-79"/>
              </a:rPr>
              <a:t>עַל־יִצְחָ֣ק בְּנ֔וֹ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1000" dirty="0" smtClean="0">
                <a:latin typeface="SBL Hebrew" pitchFamily="2" charset="-79"/>
                <a:cs typeface="SBL Hebrew" pitchFamily="2" charset="-79"/>
              </a:rPr>
              <a:t>וַיִּקַּ֣ח </a:t>
            </a:r>
            <a:r>
              <a:rPr lang="he-IL" sz="1000" dirty="0">
                <a:latin typeface="SBL Hebrew" pitchFamily="2" charset="-79"/>
                <a:cs typeface="SBL Hebrew" pitchFamily="2" charset="-79"/>
              </a:rPr>
              <a:t>בְּיָד֔וֹ אֶת־הָאֵ֖שׁ וְאֶת־הַֽמַּאֲכֶ֑לֶת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4114800" algn="r"/>
                <a:tab pos="8629650" algn="l"/>
              </a:tabLst>
            </a:pPr>
            <a:r>
              <a:rPr lang="he-IL" sz="1000" dirty="0" smtClean="0">
                <a:latin typeface="SBL Hebrew" pitchFamily="2" charset="-79"/>
                <a:cs typeface="SBL Hebrew" pitchFamily="2" charset="-79"/>
              </a:rPr>
              <a:t>וַיֵּלְכ֥וּ </a:t>
            </a:r>
            <a:r>
              <a:rPr lang="he-IL" sz="1000" dirty="0">
                <a:latin typeface="SBL Hebrew" pitchFamily="2" charset="-79"/>
                <a:cs typeface="SBL Hebrew" pitchFamily="2" charset="-79"/>
              </a:rPr>
              <a:t>שְׁנֵיהֶ֖ם יַחְדָּֽו׃ </a:t>
            </a:r>
          </a:p>
        </p:txBody>
      </p:sp>
      <p:sp>
        <p:nvSpPr>
          <p:cNvPr id="7" name="Content Placeholder 2"/>
          <p:cNvSpPr txBox="1">
            <a:spLocks/>
          </p:cNvSpPr>
          <p:nvPr/>
        </p:nvSpPr>
        <p:spPr>
          <a:xfrm>
            <a:off x="4648200" y="3429000"/>
            <a:ext cx="2209800" cy="2667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8629650" algn="l"/>
              </a:tabLst>
            </a:pPr>
            <a:r>
              <a:rPr lang="he-IL" sz="1000" dirty="0">
                <a:latin typeface="SBL Hebrew" pitchFamily="2" charset="-79"/>
                <a:cs typeface="SBL Hebrew" pitchFamily="2" charset="-79"/>
              </a:rPr>
              <a:t>וַיֹּ֨אמֶר יִצְחָ֜ק אֶל־אַבְרָהָ֤ם </a:t>
            </a:r>
            <a:r>
              <a:rPr lang="he-IL" sz="1000" dirty="0" smtClean="0">
                <a:latin typeface="SBL Hebrew" pitchFamily="2" charset="-79"/>
                <a:cs typeface="SBL Hebrew" pitchFamily="2" charset="-79"/>
              </a:rPr>
              <a:t>אָבִיו֙ </a:t>
            </a:r>
          </a:p>
          <a:p>
            <a:pPr marL="0" indent="0" algn="r" defTabSz="457200" rtl="1">
              <a:buNone/>
              <a:tabLst>
                <a:tab pos="228600" algn="r"/>
                <a:tab pos="457200" algn="r"/>
                <a:tab pos="690563" algn="r"/>
                <a:tab pos="8629650" algn="l"/>
              </a:tabLst>
            </a:pPr>
            <a:r>
              <a:rPr lang="he-IL" sz="1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	אָבִ֔י </a:t>
            </a:r>
          </a:p>
          <a:p>
            <a:pPr marL="0" indent="0" algn="r" defTabSz="457200" rtl="1">
              <a:buNone/>
              <a:tabLst>
                <a:tab pos="228600" algn="r"/>
                <a:tab pos="457200" algn="r"/>
                <a:tab pos="690563" algn="r"/>
                <a:tab pos="8629650" algn="l"/>
              </a:tabLst>
            </a:pPr>
            <a:r>
              <a:rPr lang="he-IL" sz="1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הִנֶּ֣נִּֽי </a:t>
            </a:r>
            <a:r>
              <a:rPr lang="he-IL" sz="1000" dirty="0">
                <a:latin typeface="SBL Hebrew" pitchFamily="2" charset="-79"/>
                <a:cs typeface="SBL Hebrew" pitchFamily="2" charset="-79"/>
              </a:rPr>
              <a:t>בְנִ֑י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1000" dirty="0" smtClean="0">
                <a:latin typeface="SBL Hebrew" pitchFamily="2" charset="-79"/>
                <a:cs typeface="SBL Hebrew" pitchFamily="2" charset="-79"/>
              </a:rPr>
              <a:t>וַיֹּ֗אמֶר </a:t>
            </a:r>
          </a:p>
          <a:p>
            <a:pPr marL="0" indent="0" algn="r" defTabSz="457200" rtl="1">
              <a:buNone/>
              <a:tabLst>
                <a:tab pos="228600" algn="r"/>
                <a:tab pos="457200" algn="r"/>
                <a:tab pos="690563"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הִנֵּ֤ה </a:t>
            </a:r>
            <a:r>
              <a:rPr lang="he-IL" sz="1000" dirty="0">
                <a:latin typeface="SBL Hebrew" pitchFamily="2" charset="-79"/>
                <a:cs typeface="SBL Hebrew" pitchFamily="2" charset="-79"/>
              </a:rPr>
              <a:t>הָאֵשׁ֙ וְהָ֣עֵצִ֔ים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וְאַיֵּ֥ה </a:t>
            </a:r>
            <a:r>
              <a:rPr lang="he-IL" sz="1000" dirty="0">
                <a:latin typeface="SBL Hebrew" pitchFamily="2" charset="-79"/>
                <a:cs typeface="SBL Hebrew" pitchFamily="2" charset="-79"/>
              </a:rPr>
              <a:t>הַשֶּׂ֖ה לְעֹלָֽה׃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endParaRPr lang="he-IL" sz="1000" dirty="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1000" dirty="0">
                <a:latin typeface="SBL Hebrew" pitchFamily="2" charset="-79"/>
                <a:cs typeface="SBL Hebrew" pitchFamily="2" charset="-79"/>
              </a:rPr>
              <a:t>וַיֹּ֙אמֶר֙ אַבְרָהָ֔ם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1000" dirty="0" smtClean="0">
                <a:latin typeface="SBL Hebrew" pitchFamily="2" charset="-79"/>
                <a:cs typeface="SBL Hebrew" pitchFamily="2" charset="-79"/>
              </a:rPr>
              <a:t>	</a:t>
            </a:r>
            <a:r>
              <a:rPr lang="he-IL" sz="1000" dirty="0">
                <a:latin typeface="SBL Hebrew" pitchFamily="2" charset="-79"/>
                <a:cs typeface="SBL Hebrew" pitchFamily="2" charset="-79"/>
              </a:rPr>
              <a:t>	</a:t>
            </a:r>
            <a:r>
              <a:rPr lang="he-IL" sz="1000" dirty="0" smtClean="0">
                <a:latin typeface="SBL Hebrew" pitchFamily="2" charset="-79"/>
                <a:cs typeface="SBL Hebrew" pitchFamily="2" charset="-79"/>
              </a:rPr>
              <a:t>אֱלֹהִ֞ים </a:t>
            </a:r>
            <a:r>
              <a:rPr lang="he-IL" sz="1000" dirty="0">
                <a:latin typeface="SBL Hebrew" pitchFamily="2" charset="-79"/>
                <a:cs typeface="SBL Hebrew" pitchFamily="2" charset="-79"/>
              </a:rPr>
              <a:t>יִרְאֶה־לּ֥וֹ הַשֶּׂ֛ה לְעֹלָ֖ה בְּנִ֑י </a:t>
            </a:r>
            <a:endParaRPr lang="he-IL" sz="1000" dirty="0" smtClean="0">
              <a:latin typeface="SBL Hebrew" pitchFamily="2" charset="-79"/>
              <a:cs typeface="SBL Hebrew" pitchFamily="2" charset="-79"/>
            </a:endParaRPr>
          </a:p>
          <a:p>
            <a:pPr marL="0" indent="0" algn="r" defTabSz="457200" rtl="1">
              <a:buNone/>
              <a:tabLst>
                <a:tab pos="228600" algn="r"/>
                <a:tab pos="457200" algn="r"/>
                <a:tab pos="690563" algn="r"/>
                <a:tab pos="8629650" algn="l"/>
              </a:tabLst>
            </a:pPr>
            <a:r>
              <a:rPr lang="he-IL" sz="1000" dirty="0" smtClean="0">
                <a:latin typeface="SBL Hebrew" pitchFamily="2" charset="-79"/>
                <a:cs typeface="SBL Hebrew" pitchFamily="2" charset="-79"/>
              </a:rPr>
              <a:t>וַיֵּלְכ֥וּ </a:t>
            </a:r>
            <a:r>
              <a:rPr lang="he-IL" sz="1000" dirty="0">
                <a:latin typeface="SBL Hebrew" pitchFamily="2" charset="-79"/>
                <a:cs typeface="SBL Hebrew" pitchFamily="2" charset="-79"/>
              </a:rPr>
              <a:t>שְׁנֵיהֶ֖ם יַחְדָּֽו׃ </a:t>
            </a:r>
            <a:endParaRPr lang="en-US" sz="1000" dirty="0">
              <a:latin typeface="SBL Hebrew" pitchFamily="2" charset="-79"/>
              <a:cs typeface="SBL Hebrew" pitchFamily="2" charset="-79"/>
            </a:endParaRPr>
          </a:p>
        </p:txBody>
      </p:sp>
      <p:cxnSp>
        <p:nvCxnSpPr>
          <p:cNvPr id="11" name="Straight Connector 10"/>
          <p:cNvCxnSpPr/>
          <p:nvPr/>
        </p:nvCxnSpPr>
        <p:spPr>
          <a:xfrm>
            <a:off x="4648200" y="363379"/>
            <a:ext cx="0" cy="64700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648200" y="3200400"/>
            <a:ext cx="4305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648200" y="287179"/>
            <a:ext cx="760144" cy="246221"/>
          </a:xfrm>
          <a:prstGeom prst="rect">
            <a:avLst/>
          </a:prstGeom>
          <a:noFill/>
        </p:spPr>
        <p:txBody>
          <a:bodyPr wrap="none" rtlCol="0">
            <a:spAutoFit/>
          </a:bodyPr>
          <a:lstStyle/>
          <a:p>
            <a:r>
              <a:rPr lang="en-US" sz="1000" dirty="0" smtClean="0"/>
              <a:t>Gen 22:1-3</a:t>
            </a:r>
            <a:endParaRPr lang="en-US" sz="1000" dirty="0"/>
          </a:p>
        </p:txBody>
      </p:sp>
      <p:sp>
        <p:nvSpPr>
          <p:cNvPr id="21" name="TextBox 20"/>
          <p:cNvSpPr txBox="1"/>
          <p:nvPr/>
        </p:nvSpPr>
        <p:spPr>
          <a:xfrm>
            <a:off x="4648200" y="3200400"/>
            <a:ext cx="760144" cy="246221"/>
          </a:xfrm>
          <a:prstGeom prst="rect">
            <a:avLst/>
          </a:prstGeom>
          <a:noFill/>
        </p:spPr>
        <p:txBody>
          <a:bodyPr wrap="none" rtlCol="0">
            <a:spAutoFit/>
          </a:bodyPr>
          <a:lstStyle/>
          <a:p>
            <a:r>
              <a:rPr lang="en-US" sz="1000" dirty="0" smtClean="0"/>
              <a:t>Gen 22:4-8</a:t>
            </a:r>
            <a:endParaRPr lang="en-US" sz="1000" dirty="0"/>
          </a:p>
        </p:txBody>
      </p:sp>
      <p:sp>
        <p:nvSpPr>
          <p:cNvPr id="32" name="TextBox 31"/>
          <p:cNvSpPr txBox="1"/>
          <p:nvPr/>
        </p:nvSpPr>
        <p:spPr>
          <a:xfrm>
            <a:off x="3070204" y="-1"/>
            <a:ext cx="3155992" cy="307777"/>
          </a:xfrm>
          <a:prstGeom prst="rect">
            <a:avLst/>
          </a:prstGeom>
          <a:noFill/>
        </p:spPr>
        <p:txBody>
          <a:bodyPr wrap="none" rtlCol="0">
            <a:spAutoFit/>
          </a:bodyPr>
          <a:lstStyle/>
          <a:p>
            <a:r>
              <a:rPr lang="en-US" sz="1400" b="1" dirty="0" smtClean="0"/>
              <a:t>Genesis 22:1-19 The Testing of Abraham</a:t>
            </a:r>
            <a:endParaRPr lang="en-US" sz="1400" b="1" dirty="0"/>
          </a:p>
        </p:txBody>
      </p:sp>
      <p:sp>
        <p:nvSpPr>
          <p:cNvPr id="18" name="Rectangle 17"/>
          <p:cNvSpPr/>
          <p:nvPr/>
        </p:nvSpPr>
        <p:spPr>
          <a:xfrm>
            <a:off x="111973" y="1072277"/>
            <a:ext cx="4430843" cy="2585323"/>
          </a:xfrm>
          <a:prstGeom prst="rect">
            <a:avLst/>
          </a:prstGeom>
          <a:solidFill>
            <a:schemeClr val="bg1"/>
          </a:solidFill>
          <a:ln w="38100">
            <a:solidFill>
              <a:schemeClr val="tx1"/>
            </a:solidFill>
          </a:ln>
        </p:spPr>
        <p:txBody>
          <a:bodyPr wrap="square">
            <a:spAutoFit/>
          </a:bodyPr>
          <a:lstStyle/>
          <a:p>
            <a:r>
              <a:rPr lang="en-US" b="1" dirty="0" smtClean="0"/>
              <a:t>Departure </a:t>
            </a:r>
            <a:r>
              <a:rPr lang="en-US" b="1" dirty="0"/>
              <a:t>from the mainline of any discourse </a:t>
            </a:r>
            <a:r>
              <a:rPr lang="en-US" b="1" dirty="0">
                <a:solidFill>
                  <a:schemeClr val="accent1"/>
                </a:solidFill>
              </a:rPr>
              <a:t>slows the forward progress </a:t>
            </a:r>
            <a:r>
              <a:rPr lang="en-US" b="1" dirty="0"/>
              <a:t>of the discourse.</a:t>
            </a:r>
            <a:r>
              <a:rPr lang="en-US" dirty="0"/>
              <a:t> </a:t>
            </a:r>
            <a:endParaRPr lang="en-US" dirty="0" smtClean="0"/>
          </a:p>
          <a:p>
            <a:endParaRPr lang="en-US" dirty="0" smtClean="0"/>
          </a:p>
          <a:p>
            <a:r>
              <a:rPr lang="en-US" dirty="0" smtClean="0"/>
              <a:t>This </a:t>
            </a:r>
            <a:r>
              <a:rPr lang="en-US" dirty="0"/>
              <a:t>“slowing” allows the writer to redirect the attention of his audience away from the main storyline so he can clarify, elaborate, build background. In so doing, the writer can often create tension or suspense</a:t>
            </a:r>
            <a:r>
              <a:rPr lang="en-US" dirty="0" smtClean="0"/>
              <a:t>.</a:t>
            </a:r>
          </a:p>
        </p:txBody>
      </p:sp>
      <p:sp>
        <p:nvSpPr>
          <p:cNvPr id="19" name="Rectangle 18"/>
          <p:cNvSpPr/>
          <p:nvPr/>
        </p:nvSpPr>
        <p:spPr>
          <a:xfrm>
            <a:off x="111973" y="3886200"/>
            <a:ext cx="4430843" cy="2585323"/>
          </a:xfrm>
          <a:prstGeom prst="rect">
            <a:avLst/>
          </a:prstGeom>
          <a:solidFill>
            <a:schemeClr val="bg1"/>
          </a:solidFill>
          <a:ln w="38100">
            <a:solidFill>
              <a:schemeClr val="tx1"/>
            </a:solidFill>
          </a:ln>
        </p:spPr>
        <p:txBody>
          <a:bodyPr wrap="square">
            <a:spAutoFit/>
          </a:bodyPr>
          <a:lstStyle/>
          <a:p>
            <a:r>
              <a:rPr lang="en-US" b="1" dirty="0" smtClean="0"/>
              <a:t>A </a:t>
            </a:r>
            <a:r>
              <a:rPr lang="en-US" b="1" dirty="0"/>
              <a:t>departure from the mainline of one discourse can often be accomplished by a </a:t>
            </a:r>
            <a:r>
              <a:rPr lang="en-US" b="1" dirty="0">
                <a:solidFill>
                  <a:schemeClr val="accent1"/>
                </a:solidFill>
              </a:rPr>
              <a:t>shift to another embedded genre </a:t>
            </a:r>
            <a:r>
              <a:rPr lang="en-US" b="1" dirty="0"/>
              <a:t>with its own different mainline.</a:t>
            </a:r>
            <a:r>
              <a:rPr lang="en-US" dirty="0"/>
              <a:t> </a:t>
            </a:r>
            <a:endParaRPr lang="en-US" dirty="0" smtClean="0"/>
          </a:p>
          <a:p>
            <a:endParaRPr lang="en-US" dirty="0"/>
          </a:p>
          <a:p>
            <a:r>
              <a:rPr lang="en-US" dirty="0" smtClean="0"/>
              <a:t>For </a:t>
            </a:r>
            <a:r>
              <a:rPr lang="en-US" dirty="0"/>
              <a:t>instance, in this Historical Narrative, the writer departs from the mainline of his story when he shifts to one of the Direct Speech genres.</a:t>
            </a:r>
            <a:endParaRPr lang="en-US" dirty="0" smtClean="0"/>
          </a:p>
        </p:txBody>
      </p:sp>
      <p:sp>
        <p:nvSpPr>
          <p:cNvPr id="24" name="Rectangle 23"/>
          <p:cNvSpPr/>
          <p:nvPr/>
        </p:nvSpPr>
        <p:spPr>
          <a:xfrm>
            <a:off x="111973" y="550545"/>
            <a:ext cx="4430843" cy="369332"/>
          </a:xfrm>
          <a:prstGeom prst="rect">
            <a:avLst/>
          </a:prstGeom>
          <a:noFill/>
          <a:ln w="38100">
            <a:noFill/>
          </a:ln>
        </p:spPr>
        <p:txBody>
          <a:bodyPr wrap="square">
            <a:spAutoFit/>
          </a:bodyPr>
          <a:lstStyle/>
          <a:p>
            <a:pPr algn="ctr"/>
            <a:r>
              <a:rPr lang="en-US" b="1" dirty="0" smtClean="0"/>
              <a:t>Two Critical Principles</a:t>
            </a:r>
          </a:p>
        </p:txBody>
      </p:sp>
    </p:spTree>
    <p:extLst>
      <p:ext uri="{BB962C8B-B14F-4D97-AF65-F5344CB8AC3E}">
        <p14:creationId xmlns:p14="http://schemas.microsoft.com/office/powerpoint/2010/main" val="3657353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00600" y="228600"/>
            <a:ext cx="4191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וַיְהִ֗י אַחַר֙ הַדְּבָרִ֣ים הָאֵ֔לֶּה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וְ</a:t>
            </a:r>
            <a:r>
              <a:rPr lang="he-IL" sz="2000" dirty="0" smtClean="0">
                <a:solidFill>
                  <a:srgbClr val="0000FF"/>
                </a:solidFill>
                <a:latin typeface="SBL Hebrew" pitchFamily="2" charset="-79"/>
                <a:cs typeface="SBL Hebrew" pitchFamily="2" charset="-79"/>
              </a:rPr>
              <a:t>הָ֣אֱלֹהִ֔ים</a:t>
            </a:r>
            <a:r>
              <a:rPr lang="he-IL" sz="2000" dirty="0" smtClean="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נִסָּ֖ה</a:t>
            </a:r>
            <a:r>
              <a:rPr lang="he-IL" sz="2000" dirty="0">
                <a:latin typeface="SBL Hebrew" pitchFamily="2" charset="-79"/>
                <a:cs typeface="SBL Hebrew" pitchFamily="2" charset="-79"/>
              </a:rPr>
              <a:t> אֶת־אַבְרָהָ֑ם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solidFill>
                  <a:srgbClr val="FF00FF"/>
                </a:solidFill>
                <a:latin typeface="SBL Hebrew" pitchFamily="2" charset="-79"/>
                <a:cs typeface="SBL Hebrew" pitchFamily="2" charset="-79"/>
              </a:rPr>
              <a:t>וַיֹּ֣אמֶר</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אֵלָ֔יו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אַבְרָהָ֖ם </a:t>
            </a:r>
          </a:p>
          <a:p>
            <a:pPr marL="0" indent="0" algn="r" defTabSz="457200" rtl="1">
              <a:buNone/>
              <a:tabLst>
                <a:tab pos="233363" algn="r"/>
                <a:tab pos="457200" algn="r"/>
                <a:tab pos="690563" algn="r"/>
                <a:tab pos="914400" algn="r"/>
                <a:tab pos="4114800" algn="r"/>
                <a:tab pos="8629650" algn="l"/>
              </a:tabLst>
            </a:pPr>
            <a:r>
              <a:rPr lang="he-IL" sz="2000" dirty="0">
                <a:solidFill>
                  <a:srgbClr val="FF00FF"/>
                </a:solidFill>
                <a:latin typeface="SBL Hebrew" pitchFamily="2" charset="-79"/>
                <a:cs typeface="SBL Hebrew" pitchFamily="2" charset="-79"/>
              </a:rPr>
              <a:t>וַיֹּ֥אמֶר</a:t>
            </a:r>
            <a:r>
              <a:rPr lang="he-IL" sz="2000" dirty="0" smtClean="0">
                <a:latin typeface="SBL Hebrew" pitchFamily="2" charset="-79"/>
                <a:cs typeface="SBL Hebrew" pitchFamily="2" charset="-79"/>
              </a:rPr>
              <a:t>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הִנֵּֽנִי</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solidFill>
                  <a:srgbClr val="FF00FF"/>
                </a:solidFill>
                <a:latin typeface="SBL Hebrew" pitchFamily="2" charset="-79"/>
                <a:cs typeface="SBL Hebrew" pitchFamily="2" charset="-79"/>
              </a:rPr>
              <a:t>וַיֹּ֡אמֶר</a:t>
            </a:r>
            <a:r>
              <a:rPr lang="he-IL" sz="2000" dirty="0">
                <a:latin typeface="SBL Hebrew" pitchFamily="2" charset="-79"/>
                <a:cs typeface="SBL Hebrew" pitchFamily="2" charset="-79"/>
              </a:rPr>
              <a:t>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קַח־נָ֠א </a:t>
            </a:r>
            <a:r>
              <a:rPr lang="he-IL" sz="2000" dirty="0">
                <a:latin typeface="SBL Hebrew" pitchFamily="2" charset="-79"/>
                <a:cs typeface="SBL Hebrew" pitchFamily="2" charset="-79"/>
              </a:rPr>
              <a:t>אֶת־בִּנְךָ֨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אֶת־יְחִֽידְךָ֤ </a:t>
            </a:r>
            <a:r>
              <a:rPr lang="he-IL" sz="2000" dirty="0">
                <a:latin typeface="SBL Hebrew" pitchFamily="2" charset="-79"/>
                <a:cs typeface="SBL Hebrew" pitchFamily="2" charset="-79"/>
              </a:rPr>
              <a:t>אֲשֶׁר־אָהַ֙בְתָּ֙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1089025"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אֶת־יִצְחָ֔ק </a:t>
            </a: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וְלֶךְ־לְךָ֔ </a:t>
            </a:r>
            <a:r>
              <a:rPr lang="he-IL" sz="2000" dirty="0">
                <a:latin typeface="SBL Hebrew" pitchFamily="2" charset="-79"/>
                <a:cs typeface="SBL Hebrew" pitchFamily="2" charset="-79"/>
              </a:rPr>
              <a:t>אֶל־אֶ֖רֶץ הַמֹּרִיָּ֑ה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וְהַעֲלֵ֤הוּ </a:t>
            </a:r>
            <a:r>
              <a:rPr lang="he-IL" sz="2000" dirty="0">
                <a:latin typeface="SBL Hebrew" pitchFamily="2" charset="-79"/>
                <a:cs typeface="SBL Hebrew" pitchFamily="2" charset="-79"/>
              </a:rPr>
              <a:t>שָׁם֙ לְעֹלָ֔ה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עַ֚ל </a:t>
            </a:r>
            <a:r>
              <a:rPr lang="he-IL" sz="2000" dirty="0">
                <a:latin typeface="SBL Hebrew" pitchFamily="2" charset="-79"/>
                <a:cs typeface="SBL Hebrew" pitchFamily="2" charset="-79"/>
              </a:rPr>
              <a:t>אַחַ֣ד הֶֽהָרִ֔ים </a:t>
            </a:r>
            <a:r>
              <a:rPr lang="he-IL" sz="2000" dirty="0" smtClean="0">
                <a:latin typeface="SBL Hebrew" pitchFamily="2" charset="-79"/>
                <a:cs typeface="SBL Hebrew" pitchFamily="2" charset="-79"/>
              </a:rPr>
              <a:t>אֲשֶׁ֖ר </a:t>
            </a:r>
            <a:r>
              <a:rPr lang="he-IL" sz="2000" dirty="0">
                <a:latin typeface="SBL Hebrew" pitchFamily="2" charset="-79"/>
                <a:cs typeface="SBL Hebrew" pitchFamily="2" charset="-79"/>
              </a:rPr>
              <a:t>אֹמַ֥ר אֵלֶֽיךָ׃ </a:t>
            </a:r>
            <a:endParaRPr lang="he-IL"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419600" cy="6553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4114800" algn="r"/>
                <a:tab pos="8629650" algn="l"/>
              </a:tabLst>
            </a:pPr>
            <a:r>
              <a:rPr lang="he-IL" sz="2000" dirty="0">
                <a:solidFill>
                  <a:srgbClr val="FF00FF"/>
                </a:solidFill>
                <a:latin typeface="SBL Hebrew" pitchFamily="2" charset="-79"/>
                <a:cs typeface="SBL Hebrew" pitchFamily="2" charset="-79"/>
              </a:rPr>
              <a:t>וַיַּשְׁכֵּ֨ם</a:t>
            </a:r>
            <a:r>
              <a:rPr lang="he-IL" sz="2000" dirty="0">
                <a:latin typeface="SBL Hebrew" pitchFamily="2" charset="-79"/>
                <a:cs typeface="SBL Hebrew" pitchFamily="2" charset="-79"/>
              </a:rPr>
              <a:t> אַבְרָהָ֜ם בַּבֹּ֗קֶר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a:solidFill>
                  <a:srgbClr val="FF00FF"/>
                </a:solidFill>
                <a:latin typeface="SBL Hebrew" pitchFamily="2" charset="-79"/>
                <a:cs typeface="SBL Hebrew" pitchFamily="2" charset="-79"/>
              </a:rPr>
              <a:t>וַֽיַּחֲבֹשׁ֙</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אֶת־חֲמֹר֔וֹ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a:solidFill>
                  <a:srgbClr val="FF00FF"/>
                </a:solidFill>
                <a:latin typeface="SBL Hebrew" pitchFamily="2" charset="-79"/>
                <a:cs typeface="SBL Hebrew" pitchFamily="2" charset="-79"/>
              </a:rPr>
              <a:t>וַיִּקַּ֞ח</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אֶת־שְׁנֵ֤י נְעָרָיו֙ אִתּ֔וֹ </a:t>
            </a:r>
            <a:endParaRPr lang="he-IL" sz="2000" dirty="0" smtClean="0">
              <a:latin typeface="SBL Hebrew" pitchFamily="2" charset="-79"/>
              <a:cs typeface="SBL Hebrew" pitchFamily="2" charset="-79"/>
            </a:endParaRPr>
          </a:p>
          <a:p>
            <a:pPr marL="0" indent="0" algn="r" defTabSz="457200" rtl="1">
              <a:buNone/>
              <a:tabLst>
                <a:tab pos="228600" algn="r"/>
                <a:tab pos="457200" algn="r"/>
                <a:tab pos="515938"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		וְאֵ֖ת </a:t>
            </a:r>
            <a:r>
              <a:rPr lang="he-IL" sz="2000" dirty="0">
                <a:latin typeface="SBL Hebrew" pitchFamily="2" charset="-79"/>
                <a:cs typeface="SBL Hebrew" pitchFamily="2" charset="-79"/>
              </a:rPr>
              <a:t>יִצְחָ֣ק בְּנ֑וֹ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a:solidFill>
                  <a:srgbClr val="FF00FF"/>
                </a:solidFill>
                <a:latin typeface="SBL Hebrew" pitchFamily="2" charset="-79"/>
                <a:cs typeface="SBL Hebrew" pitchFamily="2" charset="-79"/>
              </a:rPr>
              <a:t>וַיְבַקַּע֙</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עֲצֵ֣י 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r>
              <a:rPr lang="he-IL" sz="2000" dirty="0">
                <a:solidFill>
                  <a:srgbClr val="FF00FF"/>
                </a:solidFill>
                <a:latin typeface="SBL Hebrew" pitchFamily="2" charset="-79"/>
                <a:cs typeface="SBL Hebrew" pitchFamily="2" charset="-79"/>
              </a:rPr>
              <a:t>וַיָּ֣קָם</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וַיֵּ֔לֶךְ </a:t>
            </a:r>
            <a:r>
              <a:rPr lang="he-IL" sz="2000" dirty="0" smtClean="0">
                <a:latin typeface="SBL Hebrew" pitchFamily="2" charset="-79"/>
                <a:cs typeface="SBL Hebrew" pitchFamily="2" charset="-79"/>
              </a:rPr>
              <a:t>אֶל־הַמָּק֖וֹם </a:t>
            </a:r>
          </a:p>
          <a:p>
            <a:pPr marL="0" indent="0" algn="r" defTabSz="457200" rtl="1">
              <a:buNone/>
              <a:tabLst>
                <a:tab pos="228600" algn="r"/>
                <a:tab pos="457200" algn="r"/>
                <a:tab pos="4114800" algn="r"/>
                <a:tab pos="8629650" algn="l"/>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אֲשֶׁר־אָֽמַר־ל֥וֹ הָאֱלֹהִֽים׃ </a:t>
            </a:r>
            <a:endParaRPr lang="en-US" sz="2000" dirty="0" smtClean="0">
              <a:latin typeface="SBL Hebrew" pitchFamily="2" charset="-79"/>
              <a:cs typeface="SBL Hebrew" pitchFamily="2" charset="-79"/>
            </a:endParaRPr>
          </a:p>
          <a:p>
            <a:pPr marL="0" indent="0" algn="r" defTabSz="457200" rtl="1">
              <a:buNone/>
              <a:tabLst>
                <a:tab pos="228600" algn="r"/>
                <a:tab pos="457200" algn="r"/>
                <a:tab pos="4114800" algn="r"/>
                <a:tab pos="8629650" algn="l"/>
              </a:tabLst>
            </a:pP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smtClean="0"/>
              <a:t>Genesis 22:1-3</a:t>
            </a:r>
            <a:endParaRPr lang="en-US" sz="1200" dirty="0"/>
          </a:p>
        </p:txBody>
      </p:sp>
      <p:sp>
        <p:nvSpPr>
          <p:cNvPr id="6" name="Rectangle 5"/>
          <p:cNvSpPr/>
          <p:nvPr/>
        </p:nvSpPr>
        <p:spPr>
          <a:xfrm>
            <a:off x="4800600" y="1142999"/>
            <a:ext cx="2895600" cy="1200329"/>
          </a:xfrm>
          <a:prstGeom prst="rect">
            <a:avLst/>
          </a:prstGeom>
          <a:solidFill>
            <a:schemeClr val="bg1"/>
          </a:solidFill>
          <a:ln w="38100">
            <a:solidFill>
              <a:schemeClr val="tx1"/>
            </a:solidFill>
          </a:ln>
        </p:spPr>
        <p:txBody>
          <a:bodyPr wrap="square">
            <a:spAutoFit/>
          </a:bodyPr>
          <a:lstStyle/>
          <a:p>
            <a:r>
              <a:rPr lang="en-US" dirty="0" smtClean="0">
                <a:solidFill>
                  <a:srgbClr val="0000FF"/>
                </a:solidFill>
              </a:rPr>
              <a:t>X</a:t>
            </a:r>
            <a:r>
              <a:rPr lang="en-US" dirty="0" smtClean="0"/>
              <a:t>-</a:t>
            </a:r>
            <a:r>
              <a:rPr lang="en-US" dirty="0" err="1" smtClean="0">
                <a:solidFill>
                  <a:srgbClr val="FF0000"/>
                </a:solidFill>
              </a:rPr>
              <a:t>Qatal</a:t>
            </a:r>
            <a:endParaRPr lang="en-US" dirty="0" smtClean="0">
              <a:solidFill>
                <a:srgbClr val="FF0000"/>
              </a:solidFill>
            </a:endParaRPr>
          </a:p>
          <a:p>
            <a:pPr marL="285750" indent="-285750">
              <a:buFont typeface="Arial" panose="020B0604020202020204" pitchFamily="34" charset="0"/>
              <a:buChar char="•"/>
            </a:pPr>
            <a:r>
              <a:rPr lang="en-US" dirty="0" smtClean="0"/>
              <a:t>Topicalization</a:t>
            </a:r>
          </a:p>
          <a:p>
            <a:pPr marL="285750" indent="-285750">
              <a:buFont typeface="Arial" panose="020B0604020202020204" pitchFamily="34" charset="0"/>
              <a:buChar char="•"/>
            </a:pPr>
            <a:r>
              <a:rPr lang="en-US" dirty="0" smtClean="0"/>
              <a:t>“and it was Elohim who was a tester of Abraham”</a:t>
            </a:r>
            <a:endParaRPr lang="en-US" dirty="0"/>
          </a:p>
        </p:txBody>
      </p:sp>
      <p:sp>
        <p:nvSpPr>
          <p:cNvPr id="11" name="Freeform 10"/>
          <p:cNvSpPr/>
          <p:nvPr/>
        </p:nvSpPr>
        <p:spPr>
          <a:xfrm>
            <a:off x="5797685" y="787940"/>
            <a:ext cx="350196" cy="330741"/>
          </a:xfrm>
          <a:custGeom>
            <a:avLst/>
            <a:gdLst>
              <a:gd name="connsiteX0" fmla="*/ 0 w 350196"/>
              <a:gd name="connsiteY0" fmla="*/ 330741 h 330741"/>
              <a:gd name="connsiteX1" fmla="*/ 87549 w 350196"/>
              <a:gd name="connsiteY1" fmla="*/ 97277 h 330741"/>
              <a:gd name="connsiteX2" fmla="*/ 350196 w 350196"/>
              <a:gd name="connsiteY2" fmla="*/ 0 h 330741"/>
            </a:gdLst>
            <a:ahLst/>
            <a:cxnLst>
              <a:cxn ang="0">
                <a:pos x="connsiteX0" y="connsiteY0"/>
              </a:cxn>
              <a:cxn ang="0">
                <a:pos x="connsiteX1" y="connsiteY1"/>
              </a:cxn>
              <a:cxn ang="0">
                <a:pos x="connsiteX2" y="connsiteY2"/>
              </a:cxn>
            </a:cxnLst>
            <a:rect l="l" t="t" r="r" b="b"/>
            <a:pathLst>
              <a:path w="350196" h="330741">
                <a:moveTo>
                  <a:pt x="0" y="330741"/>
                </a:moveTo>
                <a:cubicBezTo>
                  <a:pt x="14591" y="241570"/>
                  <a:pt x="29183" y="152400"/>
                  <a:pt x="87549" y="97277"/>
                </a:cubicBezTo>
                <a:cubicBezTo>
                  <a:pt x="145915" y="42154"/>
                  <a:pt x="248055" y="21077"/>
                  <a:pt x="350196" y="0"/>
                </a:cubicBezTo>
              </a:path>
            </a:pathLst>
          </a:cu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Rectangle 6"/>
          <p:cNvSpPr/>
          <p:nvPr/>
        </p:nvSpPr>
        <p:spPr>
          <a:xfrm>
            <a:off x="76200" y="3274874"/>
            <a:ext cx="5105400" cy="2585323"/>
          </a:xfrm>
          <a:prstGeom prst="rect">
            <a:avLst/>
          </a:prstGeom>
          <a:solidFill>
            <a:schemeClr val="bg1"/>
          </a:solidFill>
          <a:ln w="38100">
            <a:solidFill>
              <a:schemeClr val="tx1"/>
            </a:solidFill>
          </a:ln>
        </p:spPr>
        <p:txBody>
          <a:bodyPr wrap="square">
            <a:spAutoFit/>
          </a:bodyPr>
          <a:lstStyle/>
          <a:p>
            <a:pPr algn="ctr"/>
            <a:r>
              <a:rPr lang="en-US" dirty="0" smtClean="0"/>
              <a:t>X-</a:t>
            </a:r>
            <a:r>
              <a:rPr lang="en-US" dirty="0" err="1" smtClean="0"/>
              <a:t>Qatal</a:t>
            </a:r>
            <a:r>
              <a:rPr lang="en-US" dirty="0" smtClean="0"/>
              <a:t> as Summary Statement</a:t>
            </a:r>
          </a:p>
          <a:p>
            <a:pPr marL="285750" indent="-285750">
              <a:buFont typeface="Arial" panose="020B0604020202020204" pitchFamily="34" charset="0"/>
              <a:buChar char="•"/>
            </a:pPr>
            <a:r>
              <a:rPr lang="en-US" dirty="0" smtClean="0"/>
              <a:t>We </a:t>
            </a:r>
            <a:r>
              <a:rPr lang="en-US" dirty="0"/>
              <a:t>can </a:t>
            </a:r>
            <a:r>
              <a:rPr lang="en-US" dirty="0" smtClean="0"/>
              <a:t>further specify </a:t>
            </a:r>
            <a:r>
              <a:rPr lang="en-US" dirty="0"/>
              <a:t>the function of the X-</a:t>
            </a:r>
            <a:r>
              <a:rPr lang="en-US" dirty="0" err="1"/>
              <a:t>qatal</a:t>
            </a:r>
            <a:r>
              <a:rPr lang="en-US" dirty="0"/>
              <a:t> </a:t>
            </a:r>
            <a:r>
              <a:rPr lang="en-US" dirty="0" smtClean="0"/>
              <a:t>in this passage because it </a:t>
            </a:r>
            <a:r>
              <a:rPr lang="en-US" u="sng" dirty="0" smtClean="0"/>
              <a:t>precedes</a:t>
            </a:r>
            <a:r>
              <a:rPr lang="en-US" dirty="0" smtClean="0"/>
              <a:t> </a:t>
            </a:r>
            <a:r>
              <a:rPr lang="en-US" dirty="0"/>
              <a:t>the beginning of the episode’s </a:t>
            </a:r>
            <a:r>
              <a:rPr lang="en-US" dirty="0" err="1"/>
              <a:t>wayyiqtol</a:t>
            </a:r>
            <a:r>
              <a:rPr lang="en-US" dirty="0"/>
              <a:t> </a:t>
            </a:r>
            <a:r>
              <a:rPr lang="en-US" dirty="0" smtClean="0"/>
              <a:t>string. In </a:t>
            </a:r>
            <a:r>
              <a:rPr lang="en-US" dirty="0"/>
              <a:t>such a case the X-</a:t>
            </a:r>
            <a:r>
              <a:rPr lang="en-US" dirty="0" err="1"/>
              <a:t>qatal</a:t>
            </a:r>
            <a:r>
              <a:rPr lang="en-US" dirty="0"/>
              <a:t> often </a:t>
            </a:r>
            <a:r>
              <a:rPr lang="en-US" b="1" dirty="0"/>
              <a:t>summarizes</a:t>
            </a:r>
            <a:r>
              <a:rPr lang="en-US" dirty="0"/>
              <a:t>, like a headline, what is to </a:t>
            </a:r>
            <a:r>
              <a:rPr lang="en-US" dirty="0" smtClean="0"/>
              <a:t>follow.</a:t>
            </a:r>
          </a:p>
          <a:p>
            <a:pPr marL="285750" indent="-285750">
              <a:buFont typeface="Arial" panose="020B0604020202020204" pitchFamily="34" charset="0"/>
              <a:buChar char="•"/>
            </a:pPr>
            <a:r>
              <a:rPr lang="en-US" dirty="0" smtClean="0"/>
              <a:t>Note that, though the </a:t>
            </a:r>
            <a:r>
              <a:rPr lang="he-IL" dirty="0">
                <a:latin typeface="SBL Hebrew" pitchFamily="2" charset="-79"/>
                <a:cs typeface="SBL Hebrew" pitchFamily="2" charset="-79"/>
              </a:rPr>
              <a:t>וַיְהִ֗י</a:t>
            </a:r>
            <a:r>
              <a:rPr lang="en-US" dirty="0" smtClean="0"/>
              <a:t> in v 1 is a </a:t>
            </a:r>
            <a:r>
              <a:rPr lang="en-US" dirty="0" err="1" smtClean="0"/>
              <a:t>wayyiqtol</a:t>
            </a:r>
            <a:r>
              <a:rPr lang="en-US" dirty="0" smtClean="0"/>
              <a:t>, its function is </a:t>
            </a:r>
            <a:r>
              <a:rPr lang="en-US" i="1" dirty="0" smtClean="0"/>
              <a:t>Transition </a:t>
            </a:r>
            <a:r>
              <a:rPr lang="en-US" i="1" dirty="0"/>
              <a:t>M</a:t>
            </a:r>
            <a:r>
              <a:rPr lang="en-US" i="1" dirty="0" smtClean="0"/>
              <a:t>arker </a:t>
            </a:r>
            <a:r>
              <a:rPr lang="en-US" dirty="0" smtClean="0"/>
              <a:t>not </a:t>
            </a:r>
            <a:r>
              <a:rPr lang="en-US" i="1" dirty="0" smtClean="0"/>
              <a:t>Historical Narrative Mainline</a:t>
            </a:r>
            <a:r>
              <a:rPr lang="en-US" dirty="0" smtClean="0"/>
              <a:t>.</a:t>
            </a:r>
            <a:endParaRPr lang="en-US" dirty="0"/>
          </a:p>
        </p:txBody>
      </p:sp>
    </p:spTree>
    <p:extLst>
      <p:ext uri="{BB962C8B-B14F-4D97-AF65-F5344CB8AC3E}">
        <p14:creationId xmlns:p14="http://schemas.microsoft.com/office/powerpoint/2010/main" val="2548623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3657600" y="228600"/>
            <a:ext cx="5334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בְּרֵאשִׁ֖ית בָּרָ֣א אֱלֹהִ֑ים אֵ֥ת הַשָּׁמַ֖יִם וְאֵ֥ת הָאָֽרֶץ</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וְהָאָ֗רֶץ הָיְתָ֥ה תֹ֙הוּ֙ וָבֹ֔הוּ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וְחֹ֖שֶׁךְ עַל־פְּנֵ֣י תְה֑וֹם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וְר֣וּחַ אֱלֹהִ֔ים מְרַחֶ֖פֶת עַל־פְּנֵ֥י הַמָּֽיִם</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וַיֹּ֥אמֶר אֱלֹהִ֖ים יְהִ֣י א֑וֹר וַֽיְהִי־אֽוֹר׃</a:t>
            </a: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5" name="TextBox 4"/>
          <p:cNvSpPr txBox="1"/>
          <p:nvPr/>
        </p:nvSpPr>
        <p:spPr>
          <a:xfrm>
            <a:off x="7960566" y="-1"/>
            <a:ext cx="1032655" cy="276999"/>
          </a:xfrm>
          <a:prstGeom prst="rect">
            <a:avLst/>
          </a:prstGeom>
          <a:noFill/>
        </p:spPr>
        <p:txBody>
          <a:bodyPr wrap="none" rtlCol="0">
            <a:spAutoFit/>
          </a:bodyPr>
          <a:lstStyle/>
          <a:p>
            <a:r>
              <a:rPr lang="en-US" sz="1200" dirty="0" smtClean="0"/>
              <a:t>Genesis 1:1-3</a:t>
            </a:r>
            <a:endParaRPr lang="en-US" sz="1200" dirty="0"/>
          </a:p>
        </p:txBody>
      </p:sp>
      <p:sp>
        <p:nvSpPr>
          <p:cNvPr id="7" name="Rectangle 6"/>
          <p:cNvSpPr/>
          <p:nvPr/>
        </p:nvSpPr>
        <p:spPr>
          <a:xfrm>
            <a:off x="76200" y="671501"/>
            <a:ext cx="4572000" cy="1938992"/>
          </a:xfrm>
          <a:prstGeom prst="rect">
            <a:avLst/>
          </a:prstGeom>
          <a:solidFill>
            <a:schemeClr val="accent6">
              <a:lumMod val="20000"/>
              <a:lumOff val="80000"/>
            </a:schemeClr>
          </a:solidFill>
          <a:ln w="38100">
            <a:noFill/>
          </a:ln>
        </p:spPr>
        <p:txBody>
          <a:bodyPr wrap="square">
            <a:spAutoFit/>
          </a:bodyPr>
          <a:lstStyle/>
          <a:p>
            <a:r>
              <a:rPr lang="en-US" sz="2400" dirty="0" smtClean="0"/>
              <a:t>Let’s look at another example: Genesis 1:1-3</a:t>
            </a:r>
          </a:p>
          <a:p>
            <a:pPr marL="285750" indent="-285750">
              <a:buFont typeface="Arial" panose="020B0604020202020204" pitchFamily="34" charset="0"/>
              <a:buChar char="•"/>
            </a:pPr>
            <a:r>
              <a:rPr lang="en-US" sz="2400" dirty="0" smtClean="0"/>
              <a:t>Where is the first H.N. Mainline </a:t>
            </a:r>
            <a:r>
              <a:rPr lang="en-US" sz="2400" dirty="0" err="1" smtClean="0"/>
              <a:t>wayyiqtol</a:t>
            </a:r>
            <a:r>
              <a:rPr lang="en-US" sz="2400" dirty="0" smtClean="0"/>
              <a:t>?</a:t>
            </a:r>
          </a:p>
          <a:p>
            <a:pPr marL="285750" indent="-285750">
              <a:buFont typeface="Arial" panose="020B0604020202020204" pitchFamily="34" charset="0"/>
              <a:buChar char="•"/>
            </a:pPr>
            <a:r>
              <a:rPr lang="en-US" sz="2400" dirty="0" smtClean="0"/>
              <a:t>What constructions precede it?</a:t>
            </a:r>
            <a:endParaRPr lang="en-US" sz="2400" dirty="0"/>
          </a:p>
        </p:txBody>
      </p:sp>
      <p:sp>
        <p:nvSpPr>
          <p:cNvPr id="8" name="TextBox 7"/>
          <p:cNvSpPr txBox="1"/>
          <p:nvPr/>
        </p:nvSpPr>
        <p:spPr>
          <a:xfrm>
            <a:off x="8835903" y="287179"/>
            <a:ext cx="308097" cy="246221"/>
          </a:xfrm>
          <a:prstGeom prst="rect">
            <a:avLst/>
          </a:prstGeom>
          <a:noFill/>
        </p:spPr>
        <p:txBody>
          <a:bodyPr wrap="none" rtlCol="0">
            <a:spAutoFit/>
          </a:bodyPr>
          <a:lstStyle/>
          <a:p>
            <a:pPr algn="r"/>
            <a:r>
              <a:rPr lang="en-US" sz="1000" dirty="0" smtClean="0"/>
              <a:t>v1</a:t>
            </a:r>
            <a:endParaRPr lang="en-US" sz="1000" dirty="0"/>
          </a:p>
        </p:txBody>
      </p:sp>
      <p:sp>
        <p:nvSpPr>
          <p:cNvPr id="9" name="TextBox 8"/>
          <p:cNvSpPr txBox="1"/>
          <p:nvPr/>
        </p:nvSpPr>
        <p:spPr>
          <a:xfrm>
            <a:off x="8835902" y="1010056"/>
            <a:ext cx="308098" cy="246221"/>
          </a:xfrm>
          <a:prstGeom prst="rect">
            <a:avLst/>
          </a:prstGeom>
          <a:noFill/>
        </p:spPr>
        <p:txBody>
          <a:bodyPr wrap="none" rtlCol="0">
            <a:spAutoFit/>
          </a:bodyPr>
          <a:lstStyle/>
          <a:p>
            <a:pPr algn="r"/>
            <a:r>
              <a:rPr lang="en-US" sz="1000" dirty="0" smtClean="0"/>
              <a:t>v2</a:t>
            </a:r>
            <a:endParaRPr lang="en-US" sz="1000" dirty="0"/>
          </a:p>
        </p:txBody>
      </p:sp>
      <p:sp>
        <p:nvSpPr>
          <p:cNvPr id="10" name="TextBox 9"/>
          <p:cNvSpPr txBox="1"/>
          <p:nvPr/>
        </p:nvSpPr>
        <p:spPr>
          <a:xfrm>
            <a:off x="8835902" y="2487040"/>
            <a:ext cx="308098" cy="246221"/>
          </a:xfrm>
          <a:prstGeom prst="rect">
            <a:avLst/>
          </a:prstGeom>
          <a:noFill/>
        </p:spPr>
        <p:txBody>
          <a:bodyPr wrap="none" rtlCol="0">
            <a:spAutoFit/>
          </a:bodyPr>
          <a:lstStyle/>
          <a:p>
            <a:pPr algn="r"/>
            <a:r>
              <a:rPr lang="en-US" sz="1000" dirty="0" smtClean="0"/>
              <a:t>v3</a:t>
            </a:r>
            <a:endParaRPr lang="en-US" sz="1000" dirty="0"/>
          </a:p>
        </p:txBody>
      </p:sp>
    </p:spTree>
    <p:extLst>
      <p:ext uri="{BB962C8B-B14F-4D97-AF65-F5344CB8AC3E}">
        <p14:creationId xmlns:p14="http://schemas.microsoft.com/office/powerpoint/2010/main" val="237979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3657600" y="228600"/>
            <a:ext cx="5334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a:solidFill>
                  <a:srgbClr val="0000FF"/>
                </a:solidFill>
                <a:latin typeface="SBL Hebrew" pitchFamily="2" charset="-79"/>
                <a:cs typeface="SBL Hebrew" pitchFamily="2" charset="-79"/>
              </a:rPr>
              <a:t>בְּרֵאשִׁ֖ית</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בָּרָ֣א</a:t>
            </a:r>
            <a:r>
              <a:rPr lang="he-IL" sz="2000" dirty="0">
                <a:latin typeface="SBL Hebrew" pitchFamily="2" charset="-79"/>
                <a:cs typeface="SBL Hebrew" pitchFamily="2" charset="-79"/>
              </a:rPr>
              <a:t> אֱלֹהִ֑ים אֵ֥ת הַשָּׁמַ֖יִם וְאֵ֥ת הָאָֽרֶץ</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a:t>
            </a:r>
            <a:r>
              <a:rPr lang="he-IL" sz="2000" dirty="0">
                <a:solidFill>
                  <a:srgbClr val="0000FF"/>
                </a:solidFill>
                <a:latin typeface="SBL Hebrew" pitchFamily="2" charset="-79"/>
                <a:cs typeface="SBL Hebrew" pitchFamily="2" charset="-79"/>
              </a:rPr>
              <a:t>הָאָ֗רֶץ </a:t>
            </a:r>
            <a:r>
              <a:rPr lang="he-IL" sz="2000" dirty="0">
                <a:solidFill>
                  <a:srgbClr val="FF0000"/>
                </a:solidFill>
                <a:latin typeface="SBL Hebrew" pitchFamily="2" charset="-79"/>
                <a:cs typeface="SBL Hebrew" pitchFamily="2" charset="-79"/>
              </a:rPr>
              <a:t>הָיְתָ֥ה</a:t>
            </a:r>
            <a:r>
              <a:rPr lang="he-IL" sz="2000" dirty="0">
                <a:latin typeface="SBL Hebrew" pitchFamily="2" charset="-79"/>
                <a:cs typeface="SBL Hebrew" pitchFamily="2" charset="-79"/>
              </a:rPr>
              <a:t> תֹ֙הוּ֙ וָבֹ֔הוּ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וְחֹ֖שֶׁךְ עַל־פְּנֵ֣י תְה֑וֹם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וְר֣וּחַ אֱלֹהִ֔ים </a:t>
            </a:r>
            <a:r>
              <a:rPr lang="he-IL" sz="2000" dirty="0">
                <a:solidFill>
                  <a:srgbClr val="009900"/>
                </a:solidFill>
                <a:latin typeface="SBL Hebrew" pitchFamily="2" charset="-79"/>
                <a:cs typeface="SBL Hebrew" pitchFamily="2" charset="-79"/>
              </a:rPr>
              <a:t>מְרַחֶ֖פֶת</a:t>
            </a:r>
            <a:r>
              <a:rPr lang="he-IL" sz="2000" dirty="0">
                <a:latin typeface="SBL Hebrew" pitchFamily="2" charset="-79"/>
                <a:cs typeface="SBL Hebrew" pitchFamily="2" charset="-79"/>
              </a:rPr>
              <a:t> עַל־פְּנֵ֥י הַמָּֽיִם</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solidFill>
                  <a:srgbClr val="FF00FF"/>
                </a:solidFill>
                <a:latin typeface="SBL Hebrew" pitchFamily="2" charset="-79"/>
                <a:cs typeface="SBL Hebrew" pitchFamily="2" charset="-79"/>
              </a:rPr>
              <a:t>וַיֹּ֥אמֶר</a:t>
            </a:r>
            <a:r>
              <a:rPr lang="he-IL" sz="2000" dirty="0">
                <a:latin typeface="SBL Hebrew" pitchFamily="2" charset="-79"/>
                <a:cs typeface="SBL Hebrew" pitchFamily="2" charset="-79"/>
              </a:rPr>
              <a:t> אֱלֹהִ֖ים יְהִ֣י א֑וֹר וַֽיְהִי־אֽוֹר׃</a:t>
            </a: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5" name="TextBox 4"/>
          <p:cNvSpPr txBox="1"/>
          <p:nvPr/>
        </p:nvSpPr>
        <p:spPr>
          <a:xfrm>
            <a:off x="7960566" y="-1"/>
            <a:ext cx="1032655" cy="276999"/>
          </a:xfrm>
          <a:prstGeom prst="rect">
            <a:avLst/>
          </a:prstGeom>
          <a:noFill/>
        </p:spPr>
        <p:txBody>
          <a:bodyPr wrap="none" rtlCol="0">
            <a:spAutoFit/>
          </a:bodyPr>
          <a:lstStyle/>
          <a:p>
            <a:r>
              <a:rPr lang="en-US" sz="1200" dirty="0" smtClean="0"/>
              <a:t>Genesis 1:1-3</a:t>
            </a:r>
            <a:endParaRPr lang="en-US" sz="1200" dirty="0"/>
          </a:p>
        </p:txBody>
      </p:sp>
      <p:sp>
        <p:nvSpPr>
          <p:cNvPr id="7" name="Rectangle 6"/>
          <p:cNvSpPr/>
          <p:nvPr/>
        </p:nvSpPr>
        <p:spPr>
          <a:xfrm>
            <a:off x="3124200" y="2425484"/>
            <a:ext cx="1219200" cy="369332"/>
          </a:xfrm>
          <a:prstGeom prst="rect">
            <a:avLst/>
          </a:prstGeom>
          <a:solidFill>
            <a:schemeClr val="accent6">
              <a:lumMod val="20000"/>
              <a:lumOff val="80000"/>
            </a:schemeClr>
          </a:solidFill>
          <a:ln w="38100">
            <a:noFill/>
          </a:ln>
        </p:spPr>
        <p:txBody>
          <a:bodyPr wrap="square">
            <a:spAutoFit/>
          </a:bodyPr>
          <a:lstStyle/>
          <a:p>
            <a:r>
              <a:rPr lang="en-US" dirty="0" err="1"/>
              <a:t>W</a:t>
            </a:r>
            <a:r>
              <a:rPr lang="en-US" dirty="0" err="1" smtClean="0"/>
              <a:t>ayyiqtol</a:t>
            </a:r>
            <a:endParaRPr lang="en-US" dirty="0"/>
          </a:p>
        </p:txBody>
      </p:sp>
      <p:sp>
        <p:nvSpPr>
          <p:cNvPr id="8" name="TextBox 7"/>
          <p:cNvSpPr txBox="1"/>
          <p:nvPr/>
        </p:nvSpPr>
        <p:spPr>
          <a:xfrm>
            <a:off x="8835903" y="287179"/>
            <a:ext cx="308097" cy="246221"/>
          </a:xfrm>
          <a:prstGeom prst="rect">
            <a:avLst/>
          </a:prstGeom>
          <a:noFill/>
        </p:spPr>
        <p:txBody>
          <a:bodyPr wrap="none" rtlCol="0">
            <a:spAutoFit/>
          </a:bodyPr>
          <a:lstStyle/>
          <a:p>
            <a:pPr algn="r"/>
            <a:r>
              <a:rPr lang="en-US" sz="1000" dirty="0" smtClean="0"/>
              <a:t>v1</a:t>
            </a:r>
            <a:endParaRPr lang="en-US" sz="1000" dirty="0"/>
          </a:p>
        </p:txBody>
      </p:sp>
      <p:sp>
        <p:nvSpPr>
          <p:cNvPr id="9" name="TextBox 8"/>
          <p:cNvSpPr txBox="1"/>
          <p:nvPr/>
        </p:nvSpPr>
        <p:spPr>
          <a:xfrm>
            <a:off x="8835902" y="1010056"/>
            <a:ext cx="308098" cy="246221"/>
          </a:xfrm>
          <a:prstGeom prst="rect">
            <a:avLst/>
          </a:prstGeom>
          <a:noFill/>
        </p:spPr>
        <p:txBody>
          <a:bodyPr wrap="none" rtlCol="0">
            <a:spAutoFit/>
          </a:bodyPr>
          <a:lstStyle/>
          <a:p>
            <a:pPr algn="r"/>
            <a:r>
              <a:rPr lang="en-US" sz="1000" dirty="0" smtClean="0"/>
              <a:t>v2</a:t>
            </a:r>
            <a:endParaRPr lang="en-US" sz="1000" dirty="0"/>
          </a:p>
        </p:txBody>
      </p:sp>
      <p:sp>
        <p:nvSpPr>
          <p:cNvPr id="10" name="TextBox 9"/>
          <p:cNvSpPr txBox="1"/>
          <p:nvPr/>
        </p:nvSpPr>
        <p:spPr>
          <a:xfrm>
            <a:off x="8835902" y="2487040"/>
            <a:ext cx="308098" cy="246221"/>
          </a:xfrm>
          <a:prstGeom prst="rect">
            <a:avLst/>
          </a:prstGeom>
          <a:noFill/>
        </p:spPr>
        <p:txBody>
          <a:bodyPr wrap="none" rtlCol="0">
            <a:spAutoFit/>
          </a:bodyPr>
          <a:lstStyle/>
          <a:p>
            <a:pPr algn="r"/>
            <a:r>
              <a:rPr lang="en-US" sz="1000" dirty="0" smtClean="0"/>
              <a:t>v3</a:t>
            </a:r>
            <a:endParaRPr lang="en-US" sz="1000" dirty="0"/>
          </a:p>
        </p:txBody>
      </p:sp>
      <p:sp>
        <p:nvSpPr>
          <p:cNvPr id="11" name="Rectangle 10"/>
          <p:cNvSpPr/>
          <p:nvPr/>
        </p:nvSpPr>
        <p:spPr>
          <a:xfrm>
            <a:off x="3124200" y="225623"/>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X-</a:t>
            </a:r>
            <a:r>
              <a:rPr lang="en-US" dirty="0" err="1" smtClean="0"/>
              <a:t>Qatal</a:t>
            </a:r>
            <a:endParaRPr lang="en-US" dirty="0"/>
          </a:p>
        </p:txBody>
      </p:sp>
      <p:sp>
        <p:nvSpPr>
          <p:cNvPr id="12" name="Rectangle 11"/>
          <p:cNvSpPr/>
          <p:nvPr/>
        </p:nvSpPr>
        <p:spPr>
          <a:xfrm>
            <a:off x="3124200" y="914400"/>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X-</a:t>
            </a:r>
            <a:r>
              <a:rPr lang="en-US" dirty="0" err="1" smtClean="0"/>
              <a:t>Qatal</a:t>
            </a:r>
            <a:endParaRPr lang="en-US" dirty="0"/>
          </a:p>
        </p:txBody>
      </p:sp>
      <p:sp>
        <p:nvSpPr>
          <p:cNvPr id="13" name="Rectangle 12"/>
          <p:cNvSpPr/>
          <p:nvPr/>
        </p:nvSpPr>
        <p:spPr>
          <a:xfrm>
            <a:off x="3124200" y="1371600"/>
            <a:ext cx="1676400" cy="369332"/>
          </a:xfrm>
          <a:prstGeom prst="rect">
            <a:avLst/>
          </a:prstGeom>
          <a:solidFill>
            <a:schemeClr val="accent6">
              <a:lumMod val="20000"/>
              <a:lumOff val="80000"/>
            </a:schemeClr>
          </a:solidFill>
          <a:ln w="38100">
            <a:noFill/>
          </a:ln>
        </p:spPr>
        <p:txBody>
          <a:bodyPr wrap="square">
            <a:spAutoFit/>
          </a:bodyPr>
          <a:lstStyle/>
          <a:p>
            <a:r>
              <a:rPr lang="en-US" dirty="0" err="1" smtClean="0"/>
              <a:t>Verbless</a:t>
            </a:r>
            <a:r>
              <a:rPr lang="en-US" dirty="0" smtClean="0"/>
              <a:t> clause</a:t>
            </a:r>
            <a:endParaRPr lang="en-US" dirty="0"/>
          </a:p>
        </p:txBody>
      </p:sp>
      <p:sp>
        <p:nvSpPr>
          <p:cNvPr id="14" name="Rectangle 13"/>
          <p:cNvSpPr/>
          <p:nvPr/>
        </p:nvSpPr>
        <p:spPr>
          <a:xfrm>
            <a:off x="3124200" y="1732613"/>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Participle</a:t>
            </a:r>
            <a:endParaRPr lang="en-US" dirty="0"/>
          </a:p>
        </p:txBody>
      </p:sp>
      <p:cxnSp>
        <p:nvCxnSpPr>
          <p:cNvPr id="4" name="Straight Arrow Connector 3"/>
          <p:cNvCxnSpPr>
            <a:endCxn id="11" idx="3"/>
          </p:cNvCxnSpPr>
          <p:nvPr/>
        </p:nvCxnSpPr>
        <p:spPr>
          <a:xfrm>
            <a:off x="4114800" y="41028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114800" y="1133166"/>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800600" y="158047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343400" y="191727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343400" y="261015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450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3657600" y="228600"/>
            <a:ext cx="5334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a:solidFill>
                  <a:srgbClr val="0000FF"/>
                </a:solidFill>
                <a:latin typeface="SBL Hebrew" pitchFamily="2" charset="-79"/>
                <a:cs typeface="SBL Hebrew" pitchFamily="2" charset="-79"/>
              </a:rPr>
              <a:t>בְּרֵאשִׁ֖ית</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בָּרָ֣א</a:t>
            </a:r>
            <a:r>
              <a:rPr lang="he-IL" sz="2000" dirty="0">
                <a:latin typeface="SBL Hebrew" pitchFamily="2" charset="-79"/>
                <a:cs typeface="SBL Hebrew" pitchFamily="2" charset="-79"/>
              </a:rPr>
              <a:t> אֱלֹהִ֑ים אֵ֥ת הַשָּׁמַ֖יִם וְאֵ֥ת הָאָֽרֶץ</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a:t>
            </a:r>
            <a:r>
              <a:rPr lang="he-IL" sz="2000" dirty="0">
                <a:solidFill>
                  <a:srgbClr val="0000FF"/>
                </a:solidFill>
                <a:latin typeface="SBL Hebrew" pitchFamily="2" charset="-79"/>
                <a:cs typeface="SBL Hebrew" pitchFamily="2" charset="-79"/>
              </a:rPr>
              <a:t>הָאָ֗רֶץ </a:t>
            </a:r>
            <a:r>
              <a:rPr lang="he-IL" sz="2000" dirty="0">
                <a:solidFill>
                  <a:srgbClr val="FF0000"/>
                </a:solidFill>
                <a:latin typeface="SBL Hebrew" pitchFamily="2" charset="-79"/>
                <a:cs typeface="SBL Hebrew" pitchFamily="2" charset="-79"/>
              </a:rPr>
              <a:t>הָיְתָ֥ה</a:t>
            </a:r>
            <a:r>
              <a:rPr lang="he-IL" sz="2000" dirty="0">
                <a:latin typeface="SBL Hebrew" pitchFamily="2" charset="-79"/>
                <a:cs typeface="SBL Hebrew" pitchFamily="2" charset="-79"/>
              </a:rPr>
              <a:t> תֹ֙הוּ֙ וָבֹ֔הוּ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וְחֹ֖שֶׁךְ עַל־פְּנֵ֣י תְה֑וֹם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וְר֣וּחַ אֱלֹהִ֔ים </a:t>
            </a:r>
            <a:r>
              <a:rPr lang="he-IL" sz="2000" dirty="0">
                <a:solidFill>
                  <a:srgbClr val="009900"/>
                </a:solidFill>
                <a:latin typeface="SBL Hebrew" pitchFamily="2" charset="-79"/>
                <a:cs typeface="SBL Hebrew" pitchFamily="2" charset="-79"/>
              </a:rPr>
              <a:t>מְרַחֶ֖פֶת</a:t>
            </a:r>
            <a:r>
              <a:rPr lang="he-IL" sz="2000" dirty="0">
                <a:latin typeface="SBL Hebrew" pitchFamily="2" charset="-79"/>
                <a:cs typeface="SBL Hebrew" pitchFamily="2" charset="-79"/>
              </a:rPr>
              <a:t> עַל־פְּנֵ֥י הַמָּֽיִם</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solidFill>
                  <a:srgbClr val="FF00FF"/>
                </a:solidFill>
                <a:latin typeface="SBL Hebrew" pitchFamily="2" charset="-79"/>
                <a:cs typeface="SBL Hebrew" pitchFamily="2" charset="-79"/>
              </a:rPr>
              <a:t>וַיֹּ֥אמֶר</a:t>
            </a:r>
            <a:r>
              <a:rPr lang="he-IL" sz="2000" dirty="0">
                <a:latin typeface="SBL Hebrew" pitchFamily="2" charset="-79"/>
                <a:cs typeface="SBL Hebrew" pitchFamily="2" charset="-79"/>
              </a:rPr>
              <a:t> אֱלֹהִ֖ים יְהִ֣י א֑וֹר וַֽיְהִי־אֽוֹר׃</a:t>
            </a: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5" name="TextBox 4"/>
          <p:cNvSpPr txBox="1"/>
          <p:nvPr/>
        </p:nvSpPr>
        <p:spPr>
          <a:xfrm>
            <a:off x="7960566" y="-1"/>
            <a:ext cx="1032655" cy="276999"/>
          </a:xfrm>
          <a:prstGeom prst="rect">
            <a:avLst/>
          </a:prstGeom>
          <a:noFill/>
        </p:spPr>
        <p:txBody>
          <a:bodyPr wrap="none" rtlCol="0">
            <a:spAutoFit/>
          </a:bodyPr>
          <a:lstStyle/>
          <a:p>
            <a:r>
              <a:rPr lang="en-US" sz="1200" dirty="0" smtClean="0"/>
              <a:t>Genesis 1:1-3</a:t>
            </a:r>
            <a:endParaRPr lang="en-US" sz="1200" dirty="0"/>
          </a:p>
        </p:txBody>
      </p:sp>
      <p:sp>
        <p:nvSpPr>
          <p:cNvPr id="7" name="Rectangle 6"/>
          <p:cNvSpPr/>
          <p:nvPr/>
        </p:nvSpPr>
        <p:spPr>
          <a:xfrm>
            <a:off x="3124200" y="2425484"/>
            <a:ext cx="1219200" cy="369332"/>
          </a:xfrm>
          <a:prstGeom prst="rect">
            <a:avLst/>
          </a:prstGeom>
          <a:solidFill>
            <a:schemeClr val="accent6">
              <a:lumMod val="20000"/>
              <a:lumOff val="80000"/>
            </a:schemeClr>
          </a:solidFill>
          <a:ln w="38100">
            <a:noFill/>
          </a:ln>
        </p:spPr>
        <p:txBody>
          <a:bodyPr wrap="square">
            <a:spAutoFit/>
          </a:bodyPr>
          <a:lstStyle/>
          <a:p>
            <a:r>
              <a:rPr lang="en-US" dirty="0" err="1"/>
              <a:t>W</a:t>
            </a:r>
            <a:r>
              <a:rPr lang="en-US" dirty="0" err="1" smtClean="0"/>
              <a:t>ayyiqtol</a:t>
            </a:r>
            <a:endParaRPr lang="en-US" dirty="0"/>
          </a:p>
        </p:txBody>
      </p:sp>
      <p:sp>
        <p:nvSpPr>
          <p:cNvPr id="8" name="TextBox 7"/>
          <p:cNvSpPr txBox="1"/>
          <p:nvPr/>
        </p:nvSpPr>
        <p:spPr>
          <a:xfrm>
            <a:off x="8835903" y="287179"/>
            <a:ext cx="308097" cy="246221"/>
          </a:xfrm>
          <a:prstGeom prst="rect">
            <a:avLst/>
          </a:prstGeom>
          <a:noFill/>
        </p:spPr>
        <p:txBody>
          <a:bodyPr wrap="none" rtlCol="0">
            <a:spAutoFit/>
          </a:bodyPr>
          <a:lstStyle/>
          <a:p>
            <a:pPr algn="r"/>
            <a:r>
              <a:rPr lang="en-US" sz="1000" dirty="0" smtClean="0"/>
              <a:t>v1</a:t>
            </a:r>
            <a:endParaRPr lang="en-US" sz="1000" dirty="0"/>
          </a:p>
        </p:txBody>
      </p:sp>
      <p:sp>
        <p:nvSpPr>
          <p:cNvPr id="9" name="TextBox 8"/>
          <p:cNvSpPr txBox="1"/>
          <p:nvPr/>
        </p:nvSpPr>
        <p:spPr>
          <a:xfrm>
            <a:off x="8835902" y="1010056"/>
            <a:ext cx="308098" cy="246221"/>
          </a:xfrm>
          <a:prstGeom prst="rect">
            <a:avLst/>
          </a:prstGeom>
          <a:noFill/>
        </p:spPr>
        <p:txBody>
          <a:bodyPr wrap="none" rtlCol="0">
            <a:spAutoFit/>
          </a:bodyPr>
          <a:lstStyle/>
          <a:p>
            <a:pPr algn="r"/>
            <a:r>
              <a:rPr lang="en-US" sz="1000" dirty="0" smtClean="0"/>
              <a:t>v2</a:t>
            </a:r>
            <a:endParaRPr lang="en-US" sz="1000" dirty="0"/>
          </a:p>
        </p:txBody>
      </p:sp>
      <p:sp>
        <p:nvSpPr>
          <p:cNvPr id="10" name="TextBox 9"/>
          <p:cNvSpPr txBox="1"/>
          <p:nvPr/>
        </p:nvSpPr>
        <p:spPr>
          <a:xfrm>
            <a:off x="8835902" y="2487040"/>
            <a:ext cx="308098" cy="246221"/>
          </a:xfrm>
          <a:prstGeom prst="rect">
            <a:avLst/>
          </a:prstGeom>
          <a:noFill/>
        </p:spPr>
        <p:txBody>
          <a:bodyPr wrap="none" rtlCol="0">
            <a:spAutoFit/>
          </a:bodyPr>
          <a:lstStyle/>
          <a:p>
            <a:pPr algn="r"/>
            <a:r>
              <a:rPr lang="en-US" sz="1000" dirty="0" smtClean="0"/>
              <a:t>v3</a:t>
            </a:r>
            <a:endParaRPr lang="en-US" sz="1000" dirty="0"/>
          </a:p>
        </p:txBody>
      </p:sp>
      <p:sp>
        <p:nvSpPr>
          <p:cNvPr id="11" name="Rectangle 10"/>
          <p:cNvSpPr/>
          <p:nvPr/>
        </p:nvSpPr>
        <p:spPr>
          <a:xfrm>
            <a:off x="3124200" y="225623"/>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X-</a:t>
            </a:r>
            <a:r>
              <a:rPr lang="en-US" dirty="0" err="1" smtClean="0"/>
              <a:t>Qatal</a:t>
            </a:r>
            <a:endParaRPr lang="en-US" dirty="0"/>
          </a:p>
        </p:txBody>
      </p:sp>
      <p:sp>
        <p:nvSpPr>
          <p:cNvPr id="12" name="Rectangle 11"/>
          <p:cNvSpPr/>
          <p:nvPr/>
        </p:nvSpPr>
        <p:spPr>
          <a:xfrm>
            <a:off x="3124200" y="914400"/>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X-</a:t>
            </a:r>
            <a:r>
              <a:rPr lang="en-US" dirty="0" err="1" smtClean="0"/>
              <a:t>Qatal</a:t>
            </a:r>
            <a:endParaRPr lang="en-US" dirty="0"/>
          </a:p>
        </p:txBody>
      </p:sp>
      <p:sp>
        <p:nvSpPr>
          <p:cNvPr id="13" name="Rectangle 12"/>
          <p:cNvSpPr/>
          <p:nvPr/>
        </p:nvSpPr>
        <p:spPr>
          <a:xfrm>
            <a:off x="3124200" y="1371600"/>
            <a:ext cx="1676400" cy="369332"/>
          </a:xfrm>
          <a:prstGeom prst="rect">
            <a:avLst/>
          </a:prstGeom>
          <a:solidFill>
            <a:schemeClr val="accent6">
              <a:lumMod val="20000"/>
              <a:lumOff val="80000"/>
            </a:schemeClr>
          </a:solidFill>
          <a:ln w="38100">
            <a:noFill/>
          </a:ln>
        </p:spPr>
        <p:txBody>
          <a:bodyPr wrap="square">
            <a:spAutoFit/>
          </a:bodyPr>
          <a:lstStyle/>
          <a:p>
            <a:r>
              <a:rPr lang="en-US" dirty="0" err="1" smtClean="0"/>
              <a:t>Verbless</a:t>
            </a:r>
            <a:r>
              <a:rPr lang="en-US" dirty="0" smtClean="0"/>
              <a:t> clause</a:t>
            </a:r>
            <a:endParaRPr lang="en-US" dirty="0"/>
          </a:p>
        </p:txBody>
      </p:sp>
      <p:sp>
        <p:nvSpPr>
          <p:cNvPr id="14" name="Rectangle 13"/>
          <p:cNvSpPr/>
          <p:nvPr/>
        </p:nvSpPr>
        <p:spPr>
          <a:xfrm>
            <a:off x="3124200" y="1732613"/>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Participle</a:t>
            </a:r>
            <a:endParaRPr lang="en-US" dirty="0"/>
          </a:p>
        </p:txBody>
      </p:sp>
      <p:sp>
        <p:nvSpPr>
          <p:cNvPr id="26" name="Rectangle 25"/>
          <p:cNvSpPr/>
          <p:nvPr/>
        </p:nvSpPr>
        <p:spPr>
          <a:xfrm>
            <a:off x="228600" y="2425484"/>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H.N. Mainline</a:t>
            </a:r>
            <a:endParaRPr lang="en-US" dirty="0"/>
          </a:p>
        </p:txBody>
      </p:sp>
      <p:sp>
        <p:nvSpPr>
          <p:cNvPr id="27" name="Rectangle 26"/>
          <p:cNvSpPr/>
          <p:nvPr/>
        </p:nvSpPr>
        <p:spPr>
          <a:xfrm>
            <a:off x="228600" y="225623"/>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Topicalization / Summary</a:t>
            </a:r>
            <a:endParaRPr lang="en-US" dirty="0"/>
          </a:p>
        </p:txBody>
      </p:sp>
      <p:sp>
        <p:nvSpPr>
          <p:cNvPr id="28" name="Rectangle 27"/>
          <p:cNvSpPr/>
          <p:nvPr/>
        </p:nvSpPr>
        <p:spPr>
          <a:xfrm>
            <a:off x="228600" y="914400"/>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Topicalization</a:t>
            </a:r>
            <a:endParaRPr lang="en-US" dirty="0"/>
          </a:p>
        </p:txBody>
      </p:sp>
      <p:sp>
        <p:nvSpPr>
          <p:cNvPr id="29" name="Rectangle 28"/>
          <p:cNvSpPr/>
          <p:nvPr/>
        </p:nvSpPr>
        <p:spPr>
          <a:xfrm>
            <a:off x="228600" y="1371600"/>
            <a:ext cx="1676400" cy="369332"/>
          </a:xfrm>
          <a:prstGeom prst="rect">
            <a:avLst/>
          </a:prstGeom>
          <a:solidFill>
            <a:schemeClr val="accent6">
              <a:lumMod val="20000"/>
              <a:lumOff val="80000"/>
            </a:schemeClr>
          </a:solidFill>
          <a:ln w="38100">
            <a:noFill/>
          </a:ln>
        </p:spPr>
        <p:txBody>
          <a:bodyPr wrap="square">
            <a:spAutoFit/>
          </a:bodyPr>
          <a:lstStyle/>
          <a:p>
            <a:r>
              <a:rPr lang="en-US" dirty="0" smtClean="0"/>
              <a:t>Scene setting</a:t>
            </a:r>
            <a:endParaRPr lang="en-US" dirty="0"/>
          </a:p>
        </p:txBody>
      </p:sp>
      <p:sp>
        <p:nvSpPr>
          <p:cNvPr id="30" name="Rectangle 29"/>
          <p:cNvSpPr/>
          <p:nvPr/>
        </p:nvSpPr>
        <p:spPr>
          <a:xfrm>
            <a:off x="228600" y="1732613"/>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Backgrounded activities</a:t>
            </a:r>
            <a:endParaRPr lang="en-US" dirty="0"/>
          </a:p>
        </p:txBody>
      </p:sp>
      <p:cxnSp>
        <p:nvCxnSpPr>
          <p:cNvPr id="33" name="Straight Arrow Connector 32"/>
          <p:cNvCxnSpPr/>
          <p:nvPr/>
        </p:nvCxnSpPr>
        <p:spPr>
          <a:xfrm>
            <a:off x="4114800" y="41028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114800" y="1133166"/>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800600" y="158047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4343400" y="191727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343400" y="261015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4959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3657600" y="228600"/>
            <a:ext cx="53340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a:solidFill>
                  <a:srgbClr val="0000FF"/>
                </a:solidFill>
                <a:latin typeface="SBL Hebrew" pitchFamily="2" charset="-79"/>
                <a:cs typeface="SBL Hebrew" pitchFamily="2" charset="-79"/>
              </a:rPr>
              <a:t>בְּרֵאשִׁ֖ית</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בָּרָ֣א</a:t>
            </a:r>
            <a:r>
              <a:rPr lang="he-IL" sz="2000" dirty="0">
                <a:latin typeface="SBL Hebrew" pitchFamily="2" charset="-79"/>
                <a:cs typeface="SBL Hebrew" pitchFamily="2" charset="-79"/>
              </a:rPr>
              <a:t> אֱלֹהִ֑ים אֵ֥ת הַשָּׁמַ֖יִם וְאֵ֥ת הָאָֽרֶץ</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a:t>
            </a:r>
            <a:r>
              <a:rPr lang="he-IL" sz="2000" dirty="0">
                <a:solidFill>
                  <a:srgbClr val="0000FF"/>
                </a:solidFill>
                <a:latin typeface="SBL Hebrew" pitchFamily="2" charset="-79"/>
                <a:cs typeface="SBL Hebrew" pitchFamily="2" charset="-79"/>
              </a:rPr>
              <a:t>הָאָ֗רֶץ </a:t>
            </a:r>
            <a:r>
              <a:rPr lang="he-IL" sz="2000" dirty="0">
                <a:solidFill>
                  <a:srgbClr val="FF0000"/>
                </a:solidFill>
                <a:latin typeface="SBL Hebrew" pitchFamily="2" charset="-79"/>
                <a:cs typeface="SBL Hebrew" pitchFamily="2" charset="-79"/>
              </a:rPr>
              <a:t>הָיְתָ֥ה</a:t>
            </a:r>
            <a:r>
              <a:rPr lang="he-IL" sz="2000" dirty="0">
                <a:latin typeface="SBL Hebrew" pitchFamily="2" charset="-79"/>
                <a:cs typeface="SBL Hebrew" pitchFamily="2" charset="-79"/>
              </a:rPr>
              <a:t> תֹ֙הוּ֙ וָבֹ֔הוּ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וְחֹ֖שֶׁךְ עַל־פְּנֵ֣י תְה֑וֹם </a:t>
            </a:r>
          </a:p>
          <a:p>
            <a:pPr marL="0" indent="0" algn="r" defTabSz="457200" rtl="1">
              <a:buNone/>
              <a:tabLst>
                <a:tab pos="233363" algn="r"/>
                <a:tab pos="457200" algn="r"/>
                <a:tab pos="690563" algn="r"/>
                <a:tab pos="914400" algn="r"/>
                <a:tab pos="4114800" algn="r"/>
                <a:tab pos="8629650" algn="l"/>
              </a:tabLst>
            </a:pPr>
            <a:r>
              <a:rPr lang="he-IL" sz="2000" dirty="0">
                <a:latin typeface="SBL Hebrew" pitchFamily="2" charset="-79"/>
                <a:cs typeface="SBL Hebrew" pitchFamily="2" charset="-79"/>
              </a:rPr>
              <a:t>	וְר֣וּחַ אֱלֹהִ֔ים </a:t>
            </a:r>
            <a:r>
              <a:rPr lang="he-IL" sz="2000" dirty="0">
                <a:solidFill>
                  <a:srgbClr val="009900"/>
                </a:solidFill>
                <a:latin typeface="SBL Hebrew" pitchFamily="2" charset="-79"/>
                <a:cs typeface="SBL Hebrew" pitchFamily="2" charset="-79"/>
              </a:rPr>
              <a:t>מְרַחֶ֖פֶת</a:t>
            </a:r>
            <a:r>
              <a:rPr lang="he-IL" sz="2000" dirty="0">
                <a:latin typeface="SBL Hebrew" pitchFamily="2" charset="-79"/>
                <a:cs typeface="SBL Hebrew" pitchFamily="2" charset="-79"/>
              </a:rPr>
              <a:t> עַל־פְּנֵ֥י הַמָּֽיִם</a:t>
            </a:r>
            <a:r>
              <a:rPr lang="he-IL" sz="2000" dirty="0" smtClean="0">
                <a:latin typeface="SBL Hebrew" pitchFamily="2" charset="-79"/>
                <a:cs typeface="SBL Hebrew" pitchFamily="2" charset="-79"/>
              </a:rPr>
              <a:t>׃</a:t>
            </a:r>
            <a:endParaRPr lang="en-US" sz="2000" dirty="0" smtClean="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33363" algn="r"/>
                <a:tab pos="457200" algn="r"/>
                <a:tab pos="690563" algn="r"/>
                <a:tab pos="914400" algn="r"/>
                <a:tab pos="4114800" algn="r"/>
                <a:tab pos="8629650" algn="l"/>
              </a:tabLst>
            </a:pPr>
            <a:r>
              <a:rPr lang="he-IL" sz="2000" dirty="0">
                <a:solidFill>
                  <a:srgbClr val="FF00FF"/>
                </a:solidFill>
                <a:latin typeface="SBL Hebrew" pitchFamily="2" charset="-79"/>
                <a:cs typeface="SBL Hebrew" pitchFamily="2" charset="-79"/>
              </a:rPr>
              <a:t>וַיֹּ֥אמֶר</a:t>
            </a:r>
            <a:r>
              <a:rPr lang="he-IL" sz="2000" dirty="0">
                <a:latin typeface="SBL Hebrew" pitchFamily="2" charset="-79"/>
                <a:cs typeface="SBL Hebrew" pitchFamily="2" charset="-79"/>
              </a:rPr>
              <a:t> אֱלֹהִ֖ים יְהִ֣י א֑וֹר וַֽיְהִי־אֽוֹר׃</a:t>
            </a:r>
          </a:p>
          <a:p>
            <a:pPr marL="0" indent="0" algn="r" defTabSz="457200" rtl="1">
              <a:buNone/>
              <a:tabLst>
                <a:tab pos="233363"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5" name="TextBox 4"/>
          <p:cNvSpPr txBox="1"/>
          <p:nvPr/>
        </p:nvSpPr>
        <p:spPr>
          <a:xfrm>
            <a:off x="7960566" y="-1"/>
            <a:ext cx="1032655" cy="276999"/>
          </a:xfrm>
          <a:prstGeom prst="rect">
            <a:avLst/>
          </a:prstGeom>
          <a:noFill/>
        </p:spPr>
        <p:txBody>
          <a:bodyPr wrap="none" rtlCol="0">
            <a:spAutoFit/>
          </a:bodyPr>
          <a:lstStyle/>
          <a:p>
            <a:r>
              <a:rPr lang="en-US" sz="1200" dirty="0" smtClean="0"/>
              <a:t>Genesis 1:1-3</a:t>
            </a:r>
            <a:endParaRPr lang="en-US" sz="1200" dirty="0"/>
          </a:p>
        </p:txBody>
      </p:sp>
      <p:sp>
        <p:nvSpPr>
          <p:cNvPr id="7" name="Rectangle 6"/>
          <p:cNvSpPr/>
          <p:nvPr/>
        </p:nvSpPr>
        <p:spPr>
          <a:xfrm>
            <a:off x="3124200" y="2425484"/>
            <a:ext cx="1219200" cy="369332"/>
          </a:xfrm>
          <a:prstGeom prst="rect">
            <a:avLst/>
          </a:prstGeom>
          <a:solidFill>
            <a:schemeClr val="accent6">
              <a:lumMod val="20000"/>
              <a:lumOff val="80000"/>
            </a:schemeClr>
          </a:solidFill>
          <a:ln w="38100">
            <a:noFill/>
          </a:ln>
        </p:spPr>
        <p:txBody>
          <a:bodyPr wrap="square">
            <a:spAutoFit/>
          </a:bodyPr>
          <a:lstStyle/>
          <a:p>
            <a:r>
              <a:rPr lang="en-US" dirty="0" err="1"/>
              <a:t>W</a:t>
            </a:r>
            <a:r>
              <a:rPr lang="en-US" dirty="0" err="1" smtClean="0"/>
              <a:t>ayyiqtol</a:t>
            </a:r>
            <a:endParaRPr lang="en-US" dirty="0"/>
          </a:p>
        </p:txBody>
      </p:sp>
      <p:sp>
        <p:nvSpPr>
          <p:cNvPr id="8" name="TextBox 7"/>
          <p:cNvSpPr txBox="1"/>
          <p:nvPr/>
        </p:nvSpPr>
        <p:spPr>
          <a:xfrm>
            <a:off x="8835903" y="287179"/>
            <a:ext cx="308097" cy="246221"/>
          </a:xfrm>
          <a:prstGeom prst="rect">
            <a:avLst/>
          </a:prstGeom>
          <a:noFill/>
        </p:spPr>
        <p:txBody>
          <a:bodyPr wrap="none" rtlCol="0">
            <a:spAutoFit/>
          </a:bodyPr>
          <a:lstStyle/>
          <a:p>
            <a:pPr algn="r"/>
            <a:r>
              <a:rPr lang="en-US" sz="1000" dirty="0" smtClean="0"/>
              <a:t>v1</a:t>
            </a:r>
            <a:endParaRPr lang="en-US" sz="1000" dirty="0"/>
          </a:p>
        </p:txBody>
      </p:sp>
      <p:sp>
        <p:nvSpPr>
          <p:cNvPr id="9" name="TextBox 8"/>
          <p:cNvSpPr txBox="1"/>
          <p:nvPr/>
        </p:nvSpPr>
        <p:spPr>
          <a:xfrm>
            <a:off x="8835902" y="1010056"/>
            <a:ext cx="308098" cy="246221"/>
          </a:xfrm>
          <a:prstGeom prst="rect">
            <a:avLst/>
          </a:prstGeom>
          <a:noFill/>
        </p:spPr>
        <p:txBody>
          <a:bodyPr wrap="none" rtlCol="0">
            <a:spAutoFit/>
          </a:bodyPr>
          <a:lstStyle/>
          <a:p>
            <a:pPr algn="r"/>
            <a:r>
              <a:rPr lang="en-US" sz="1000" dirty="0" smtClean="0"/>
              <a:t>v2</a:t>
            </a:r>
            <a:endParaRPr lang="en-US" sz="1000" dirty="0"/>
          </a:p>
        </p:txBody>
      </p:sp>
      <p:sp>
        <p:nvSpPr>
          <p:cNvPr id="10" name="TextBox 9"/>
          <p:cNvSpPr txBox="1"/>
          <p:nvPr/>
        </p:nvSpPr>
        <p:spPr>
          <a:xfrm>
            <a:off x="8835902" y="2487040"/>
            <a:ext cx="308098" cy="246221"/>
          </a:xfrm>
          <a:prstGeom prst="rect">
            <a:avLst/>
          </a:prstGeom>
          <a:noFill/>
        </p:spPr>
        <p:txBody>
          <a:bodyPr wrap="none" rtlCol="0">
            <a:spAutoFit/>
          </a:bodyPr>
          <a:lstStyle/>
          <a:p>
            <a:pPr algn="r"/>
            <a:r>
              <a:rPr lang="en-US" sz="1000" dirty="0" smtClean="0"/>
              <a:t>v3</a:t>
            </a:r>
            <a:endParaRPr lang="en-US" sz="1000" dirty="0"/>
          </a:p>
        </p:txBody>
      </p:sp>
      <p:sp>
        <p:nvSpPr>
          <p:cNvPr id="11" name="Rectangle 10"/>
          <p:cNvSpPr/>
          <p:nvPr/>
        </p:nvSpPr>
        <p:spPr>
          <a:xfrm>
            <a:off x="3124200" y="225623"/>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X-</a:t>
            </a:r>
            <a:r>
              <a:rPr lang="en-US" dirty="0" err="1" smtClean="0"/>
              <a:t>Qatal</a:t>
            </a:r>
            <a:endParaRPr lang="en-US" dirty="0"/>
          </a:p>
        </p:txBody>
      </p:sp>
      <p:sp>
        <p:nvSpPr>
          <p:cNvPr id="12" name="Rectangle 11"/>
          <p:cNvSpPr/>
          <p:nvPr/>
        </p:nvSpPr>
        <p:spPr>
          <a:xfrm>
            <a:off x="3124200" y="914400"/>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X-</a:t>
            </a:r>
            <a:r>
              <a:rPr lang="en-US" dirty="0" err="1" smtClean="0"/>
              <a:t>Qatal</a:t>
            </a:r>
            <a:endParaRPr lang="en-US" dirty="0"/>
          </a:p>
        </p:txBody>
      </p:sp>
      <p:sp>
        <p:nvSpPr>
          <p:cNvPr id="13" name="Rectangle 12"/>
          <p:cNvSpPr/>
          <p:nvPr/>
        </p:nvSpPr>
        <p:spPr>
          <a:xfrm>
            <a:off x="3124200" y="1371600"/>
            <a:ext cx="1676400" cy="369332"/>
          </a:xfrm>
          <a:prstGeom prst="rect">
            <a:avLst/>
          </a:prstGeom>
          <a:solidFill>
            <a:schemeClr val="accent6">
              <a:lumMod val="20000"/>
              <a:lumOff val="80000"/>
            </a:schemeClr>
          </a:solidFill>
          <a:ln w="38100">
            <a:noFill/>
          </a:ln>
        </p:spPr>
        <p:txBody>
          <a:bodyPr wrap="square">
            <a:spAutoFit/>
          </a:bodyPr>
          <a:lstStyle/>
          <a:p>
            <a:r>
              <a:rPr lang="en-US" dirty="0" err="1" smtClean="0"/>
              <a:t>Verbless</a:t>
            </a:r>
            <a:r>
              <a:rPr lang="en-US" dirty="0" smtClean="0"/>
              <a:t> clause</a:t>
            </a:r>
            <a:endParaRPr lang="en-US" dirty="0"/>
          </a:p>
        </p:txBody>
      </p:sp>
      <p:sp>
        <p:nvSpPr>
          <p:cNvPr id="14" name="Rectangle 13"/>
          <p:cNvSpPr/>
          <p:nvPr/>
        </p:nvSpPr>
        <p:spPr>
          <a:xfrm>
            <a:off x="3124200" y="1732613"/>
            <a:ext cx="1219200" cy="369332"/>
          </a:xfrm>
          <a:prstGeom prst="rect">
            <a:avLst/>
          </a:prstGeom>
          <a:solidFill>
            <a:schemeClr val="accent6">
              <a:lumMod val="20000"/>
              <a:lumOff val="80000"/>
            </a:schemeClr>
          </a:solidFill>
          <a:ln w="38100">
            <a:noFill/>
          </a:ln>
        </p:spPr>
        <p:txBody>
          <a:bodyPr wrap="square">
            <a:spAutoFit/>
          </a:bodyPr>
          <a:lstStyle/>
          <a:p>
            <a:r>
              <a:rPr lang="en-US" dirty="0" smtClean="0"/>
              <a:t>Participle</a:t>
            </a:r>
            <a:endParaRPr lang="en-US" dirty="0"/>
          </a:p>
        </p:txBody>
      </p:sp>
      <p:sp>
        <p:nvSpPr>
          <p:cNvPr id="25" name="Rectangle 24"/>
          <p:cNvSpPr/>
          <p:nvPr/>
        </p:nvSpPr>
        <p:spPr>
          <a:xfrm>
            <a:off x="228600" y="2971800"/>
            <a:ext cx="8607302" cy="369332"/>
          </a:xfrm>
          <a:prstGeom prst="rect">
            <a:avLst/>
          </a:prstGeom>
          <a:solidFill>
            <a:schemeClr val="accent6">
              <a:lumMod val="20000"/>
              <a:lumOff val="80000"/>
            </a:schemeClr>
          </a:solidFill>
          <a:ln w="38100">
            <a:solidFill>
              <a:schemeClr val="tx1"/>
            </a:solidFill>
          </a:ln>
        </p:spPr>
        <p:txBody>
          <a:bodyPr wrap="square">
            <a:spAutoFit/>
          </a:bodyPr>
          <a:lstStyle/>
          <a:p>
            <a:pPr marL="285750" indent="-285750">
              <a:buFont typeface="Arial" panose="020B0604020202020204" pitchFamily="34" charset="0"/>
              <a:buChar char="•"/>
            </a:pPr>
            <a:r>
              <a:rPr lang="en-US" dirty="0" smtClean="0"/>
              <a:t>The first X-</a:t>
            </a:r>
            <a:r>
              <a:rPr lang="en-US" dirty="0" err="1" smtClean="0"/>
              <a:t>Qatal</a:t>
            </a:r>
            <a:r>
              <a:rPr lang="en-US" dirty="0" smtClean="0"/>
              <a:t> fits well as a summary statement fo</a:t>
            </a:r>
            <a:r>
              <a:rPr lang="en-US" dirty="0"/>
              <a:t>r</a:t>
            </a:r>
            <a:r>
              <a:rPr lang="en-US" dirty="0" smtClean="0"/>
              <a:t> the following narrative.</a:t>
            </a:r>
          </a:p>
        </p:txBody>
      </p:sp>
      <p:sp>
        <p:nvSpPr>
          <p:cNvPr id="26" name="Rectangle 25"/>
          <p:cNvSpPr/>
          <p:nvPr/>
        </p:nvSpPr>
        <p:spPr>
          <a:xfrm>
            <a:off x="228600" y="2425484"/>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H.N. Mainline</a:t>
            </a:r>
            <a:endParaRPr lang="en-US" dirty="0"/>
          </a:p>
        </p:txBody>
      </p:sp>
      <p:sp>
        <p:nvSpPr>
          <p:cNvPr id="27" name="Rectangle 26"/>
          <p:cNvSpPr/>
          <p:nvPr/>
        </p:nvSpPr>
        <p:spPr>
          <a:xfrm>
            <a:off x="228600" y="225623"/>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Topicalization / Summary</a:t>
            </a:r>
            <a:endParaRPr lang="en-US" dirty="0"/>
          </a:p>
        </p:txBody>
      </p:sp>
      <p:sp>
        <p:nvSpPr>
          <p:cNvPr id="28" name="Rectangle 27"/>
          <p:cNvSpPr/>
          <p:nvPr/>
        </p:nvSpPr>
        <p:spPr>
          <a:xfrm>
            <a:off x="228600" y="914400"/>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Topicalization</a:t>
            </a:r>
            <a:endParaRPr lang="en-US" dirty="0"/>
          </a:p>
        </p:txBody>
      </p:sp>
      <p:sp>
        <p:nvSpPr>
          <p:cNvPr id="29" name="Rectangle 28"/>
          <p:cNvSpPr/>
          <p:nvPr/>
        </p:nvSpPr>
        <p:spPr>
          <a:xfrm>
            <a:off x="228600" y="1371600"/>
            <a:ext cx="1676400" cy="369332"/>
          </a:xfrm>
          <a:prstGeom prst="rect">
            <a:avLst/>
          </a:prstGeom>
          <a:solidFill>
            <a:schemeClr val="accent6">
              <a:lumMod val="20000"/>
              <a:lumOff val="80000"/>
            </a:schemeClr>
          </a:solidFill>
          <a:ln w="38100">
            <a:noFill/>
          </a:ln>
        </p:spPr>
        <p:txBody>
          <a:bodyPr wrap="square">
            <a:spAutoFit/>
          </a:bodyPr>
          <a:lstStyle/>
          <a:p>
            <a:r>
              <a:rPr lang="en-US" dirty="0" smtClean="0"/>
              <a:t>Scene setting</a:t>
            </a:r>
            <a:endParaRPr lang="en-US" dirty="0"/>
          </a:p>
        </p:txBody>
      </p:sp>
      <p:sp>
        <p:nvSpPr>
          <p:cNvPr id="30" name="Rectangle 29"/>
          <p:cNvSpPr/>
          <p:nvPr/>
        </p:nvSpPr>
        <p:spPr>
          <a:xfrm>
            <a:off x="228600" y="1732613"/>
            <a:ext cx="2895600" cy="369332"/>
          </a:xfrm>
          <a:prstGeom prst="rect">
            <a:avLst/>
          </a:prstGeom>
          <a:solidFill>
            <a:schemeClr val="accent6">
              <a:lumMod val="20000"/>
              <a:lumOff val="80000"/>
            </a:schemeClr>
          </a:solidFill>
          <a:ln w="38100">
            <a:noFill/>
          </a:ln>
        </p:spPr>
        <p:txBody>
          <a:bodyPr wrap="square">
            <a:spAutoFit/>
          </a:bodyPr>
          <a:lstStyle/>
          <a:p>
            <a:r>
              <a:rPr lang="en-US" dirty="0" smtClean="0"/>
              <a:t>Backgrounded activities</a:t>
            </a:r>
            <a:endParaRPr lang="en-US" dirty="0"/>
          </a:p>
        </p:txBody>
      </p:sp>
      <p:cxnSp>
        <p:nvCxnSpPr>
          <p:cNvPr id="18" name="Straight Arrow Connector 17"/>
          <p:cNvCxnSpPr/>
          <p:nvPr/>
        </p:nvCxnSpPr>
        <p:spPr>
          <a:xfrm>
            <a:off x="4114800" y="41028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114800" y="1133166"/>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800600" y="158047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343400" y="1917279"/>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343400" y="261015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23347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2872</TotalTime>
  <Words>2062</Words>
  <Application>Microsoft Office PowerPoint</Application>
  <PresentationFormat>On-screen Show (4:3)</PresentationFormat>
  <Paragraphs>1127</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230</cp:revision>
  <dcterms:created xsi:type="dcterms:W3CDTF">2006-08-16T00:00:00Z</dcterms:created>
  <dcterms:modified xsi:type="dcterms:W3CDTF">2015-07-31T00:28:41Z</dcterms:modified>
</cp:coreProperties>
</file>