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7" r:id="rId2"/>
    <p:sldId id="291" r:id="rId3"/>
    <p:sldId id="292" r:id="rId4"/>
    <p:sldId id="293" r:id="rId5"/>
    <p:sldId id="294" r:id="rId6"/>
    <p:sldId id="307" r:id="rId7"/>
    <p:sldId id="312" r:id="rId8"/>
    <p:sldId id="309" r:id="rId9"/>
    <p:sldId id="313" r:id="rId10"/>
    <p:sldId id="314" r:id="rId11"/>
    <p:sldId id="315" r:id="rId12"/>
    <p:sldId id="319" r:id="rId13"/>
    <p:sldId id="320" r:id="rId14"/>
    <p:sldId id="321" r:id="rId15"/>
    <p:sldId id="322" r:id="rId16"/>
    <p:sldId id="325" r:id="rId17"/>
    <p:sldId id="323" r:id="rId18"/>
    <p:sldId id="32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8000"/>
    <a:srgbClr val="FF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70" autoAdjust="0"/>
  </p:normalViewPr>
  <p:slideViewPr>
    <p:cSldViewPr>
      <p:cViewPr varScale="1">
        <p:scale>
          <a:sx n="98" d="100"/>
          <a:sy n="98" d="100"/>
        </p:scale>
        <p:origin x="-10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10378-4DCA-47DF-8076-C529ACDFBB54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8993-2BD4-460C-8981-073F9878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ocuments\HebrewCourseBriercrestFirstYear2014\_lessons\Rocine Readings\pics\Abraham 320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825" y="279400"/>
            <a:ext cx="6356350" cy="566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85800" y="6016625"/>
            <a:ext cx="7772400" cy="8413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chemeClr val="bg1"/>
                </a:solidFill>
              </a:rPr>
              <a:t>Genesis </a:t>
            </a:r>
            <a:r>
              <a:rPr lang="en-US" smtClean="0">
                <a:solidFill>
                  <a:schemeClr val="bg1"/>
                </a:solidFill>
              </a:rPr>
              <a:t>22:1-19 – part A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381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וַיִּ֨בֶן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וַֽיַּעֲרֹ֖ךְ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וַֽיַּעֲקֹד֙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וַיָּ֤שֶׂם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וַיִּקַּ֖ח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וַיֵּ֤לֶךְ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וַיַּעֲלֵ֥הוּ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>
          <a:xfrm>
            <a:off x="6629400" y="37795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610600" y="209943"/>
            <a:ext cx="175908" cy="17105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21120" y="94034"/>
            <a:ext cx="3369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343401" y="1339629"/>
            <a:ext cx="4267200" cy="230832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This phrase marks </a:t>
            </a:r>
            <a:r>
              <a:rPr lang="en-US" dirty="0"/>
              <a:t>or </a:t>
            </a:r>
            <a:r>
              <a:rPr lang="en-US" dirty="0" smtClean="0"/>
              <a:t>signals the </a:t>
            </a:r>
            <a:r>
              <a:rPr lang="en-US" dirty="0"/>
              <a:t>beginning of a small, distinct </a:t>
            </a:r>
            <a:r>
              <a:rPr lang="en-US" dirty="0" smtClean="0"/>
              <a:t>discourse (the testing of Abraham) </a:t>
            </a:r>
            <a:r>
              <a:rPr lang="en-US" dirty="0"/>
              <a:t>in the larger Historical Narrative discourse of Abraham’s </a:t>
            </a:r>
            <a:r>
              <a:rPr lang="en-US" dirty="0" smtClean="0"/>
              <a:t>life (Genesis 12-25).</a:t>
            </a:r>
          </a:p>
          <a:p>
            <a:endParaRPr lang="en-US" dirty="0" smtClean="0"/>
          </a:p>
          <a:p>
            <a:r>
              <a:rPr lang="en-US" dirty="0" smtClean="0"/>
              <a:t>Discourses </a:t>
            </a:r>
            <a:r>
              <a:rPr lang="en-US" dirty="0"/>
              <a:t>are often arranged in a hierarchy in which one large discourse is made of several smaller, embedded </a:t>
            </a:r>
            <a:r>
              <a:rPr lang="en-US" dirty="0" smtClean="0"/>
              <a:t>discourses.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075357" y="533400"/>
            <a:ext cx="0" cy="80622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289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וַיִּ֨בֶן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וַֽיַּעֲרֹ֖ךְ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וַֽיַּעֲקֹד֙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וַיָּ֤שֶׂם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וַיִּקַּ֖ח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וַיֵּ֤לֶךְ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וַיַּעֲלֵ֥הוּ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>
          <a:xfrm>
            <a:off x="6629400" y="37795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610600" y="209943"/>
            <a:ext cx="175908" cy="17105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21120" y="94034"/>
            <a:ext cx="3369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95400" y="1676400"/>
            <a:ext cx="3039629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The testing of Abraham is </a:t>
            </a:r>
            <a:r>
              <a:rPr lang="en-US" dirty="0"/>
              <a:t>finished </a:t>
            </a:r>
            <a:r>
              <a:rPr lang="en-US" dirty="0" smtClean="0"/>
              <a:t>in verse 12, but there is still the resolution to follow.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133600" y="767237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אַל־תִּשְׁלַ֤ח יָֽדְךָ֙ אֶל־הַנַּ֔עַר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49125" y="22261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12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25" idx="1"/>
          </p:cNvCxnSpPr>
          <p:nvPr/>
        </p:nvCxnSpPr>
        <p:spPr>
          <a:xfrm flipH="1" flipV="1">
            <a:off x="1828800" y="700391"/>
            <a:ext cx="304800" cy="23612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2345420" y="1258962"/>
            <a:ext cx="0" cy="4174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5159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וַיִּ֨בֶן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וַֽיַּעֲרֹ֖ךְ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וַֽיַּעֲקֹד֙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וַיָּ֤שֶׂם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וַיִּקַּ֖ח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וַיֵּ֤לֶךְ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וַיַּעֲלֵ֥הוּ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>
          <a:xfrm>
            <a:off x="6629400" y="37795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610600" y="209943"/>
            <a:ext cx="175908" cy="17105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21120" y="94034"/>
            <a:ext cx="3369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33600" y="767237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אַל־תִּשְׁלַ֤ח יָֽדְךָ֙ אֶל־הַנַּ֔עַר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49125" y="22261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12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25" idx="1"/>
          </p:cNvCxnSpPr>
          <p:nvPr/>
        </p:nvCxnSpPr>
        <p:spPr>
          <a:xfrm flipH="1" flipV="1">
            <a:off x="1828800" y="700391"/>
            <a:ext cx="304800" cy="23612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724544" y="1295400"/>
            <a:ext cx="4266911" cy="258532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The Resolution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important part of many stories takes place immediately after the story’s climax, after the tension within a story is </a:t>
            </a:r>
            <a:r>
              <a:rPr lang="en-US" dirty="0" smtClean="0"/>
              <a:t>released.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is especially evident in the Gospel of John where events are often followed by commentary making more explicit the message </a:t>
            </a:r>
            <a:r>
              <a:rPr lang="en-US" dirty="0"/>
              <a:t>(</a:t>
            </a:r>
            <a:r>
              <a:rPr lang="en-US" dirty="0" smtClean="0"/>
              <a:t>theology) of the narrative.</a:t>
            </a:r>
          </a:p>
        </p:txBody>
      </p:sp>
    </p:spTree>
    <p:extLst>
      <p:ext uri="{BB962C8B-B14F-4D97-AF65-F5344CB8AC3E}">
        <p14:creationId xmlns:p14="http://schemas.microsoft.com/office/powerpoint/2010/main" val="1688577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וַיִּ֨בֶן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וַֽיַּעֲרֹ֖ךְ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וַֽיַּעֲקֹד֙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וַיָּ֤שֶׂם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וַיִּקַּ֖ח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וַיֵּ֤לֶךְ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וַיַּעֲלֵ֥הוּ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>
          <a:xfrm>
            <a:off x="6629400" y="37795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610600" y="209943"/>
            <a:ext cx="175908" cy="17105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21120" y="94034"/>
            <a:ext cx="3369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33600" y="767237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אַל־תִּשְׁלַ֤ח יָֽדְךָ֙ אֶל־הַנַּ֔עַר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49125" y="22261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12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25" idx="1"/>
          </p:cNvCxnSpPr>
          <p:nvPr/>
        </p:nvCxnSpPr>
        <p:spPr>
          <a:xfrm flipH="1" flipV="1">
            <a:off x="1828800" y="700391"/>
            <a:ext cx="304800" cy="23612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724544" y="1295400"/>
            <a:ext cx="4266911" cy="258532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The Resolution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important part of many stories takes place immediately after the story’s climax, after the tension within a story is </a:t>
            </a:r>
            <a:r>
              <a:rPr lang="en-US" dirty="0" smtClean="0"/>
              <a:t>released.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is especially evident in the Gospel of John where events are often followed by commentary making more explicit the message </a:t>
            </a:r>
            <a:r>
              <a:rPr lang="en-US" dirty="0"/>
              <a:t>(</a:t>
            </a:r>
            <a:r>
              <a:rPr lang="en-US" dirty="0" smtClean="0"/>
              <a:t>theology) of the narrative.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724544" y="4244876"/>
            <a:ext cx="4266911" cy="230832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verses 16–18, the angel of YHWH speaks to Abraham, informing Abraham of the promises that belong to him as a result of passing the test.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verse 19, Abraham returns to his servants and his home. Verse 19 brings the resolution and hence, the story to a close.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311998" y="415094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16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11998" y="502038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17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11998" y="5791200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18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11998" y="615457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19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059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וַיִּ֨בֶן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וַֽיַּעֲרֹ֖ךְ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וַֽיַּעֲקֹד֙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וַיָּ֤שֶׂם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וַיִּקַּ֖ח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וַיֵּ֤לֶךְ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וַיַּעֲלֵ֥הוּ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>
          <a:xfrm>
            <a:off x="6629400" y="37795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610600" y="209943"/>
            <a:ext cx="175908" cy="17105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21120" y="94034"/>
            <a:ext cx="3369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33600" y="767237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אַל־תִּשְׁלַ֤ח יָֽדְךָ֙ אֶל־הַנַּ֔עַר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49125" y="22261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12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25" idx="1"/>
          </p:cNvCxnSpPr>
          <p:nvPr/>
        </p:nvCxnSpPr>
        <p:spPr>
          <a:xfrm flipH="1" flipV="1">
            <a:off x="1828800" y="700391"/>
            <a:ext cx="304800" cy="23612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11998" y="415094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16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11998" y="502038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17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11998" y="5791200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18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11998" y="615457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19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724544" y="4669211"/>
            <a:ext cx="4266911" cy="175432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The next verse (v 20) reads just </a:t>
            </a:r>
            <a:r>
              <a:rPr lang="en-US" dirty="0"/>
              <a:t>like </a:t>
            </a:r>
            <a:r>
              <a:rPr lang="en-US" dirty="0" smtClean="0"/>
              <a:t>verse 1.</a:t>
            </a:r>
          </a:p>
          <a:p>
            <a:r>
              <a:rPr lang="en-US" dirty="0" smtClean="0"/>
              <a:t>Here </a:t>
            </a:r>
            <a:r>
              <a:rPr lang="en-US" dirty="0"/>
              <a:t>we have, once again, a faithful marker of another episode in the story of Abraham’s life, confirming that verse 19 is indeed the end of the “Abraham is Tested” story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125188" y="6272970"/>
            <a:ext cx="2025274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157912" y="6324811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20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1189749" y="6653970"/>
            <a:ext cx="0" cy="20403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4420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וַיֹּ֥אמֶר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וַֽיַּחֲבֹשׁ֙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וַיִּקַּ֞ח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וַיְבַקַּע֙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וַיָּ֣קָם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וַיַּ֥רְא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וַיָּ֙שֶׂם֙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וַיִּ֨בֶן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וַֽיַּעֲרֹ֖ךְ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וַֽיַּעֲקֹד֙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וַיָּ֤שֶׂם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וַיִּקַּ֖ח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וַיַּרְא֙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וַיֵּ֤לֶךְ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וַיַּעֲלֵ֥הוּ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  <p:sp>
        <p:nvSpPr>
          <p:cNvPr id="23" name="Rectangle 22"/>
          <p:cNvSpPr/>
          <p:nvPr/>
        </p:nvSpPr>
        <p:spPr>
          <a:xfrm>
            <a:off x="4789356" y="2057400"/>
            <a:ext cx="1687644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Tracing the Mainline</a:t>
            </a:r>
          </a:p>
        </p:txBody>
      </p:sp>
    </p:spTree>
    <p:extLst>
      <p:ext uri="{BB962C8B-B14F-4D97-AF65-F5344CB8AC3E}">
        <p14:creationId xmlns:p14="http://schemas.microsoft.com/office/powerpoint/2010/main" val="2131533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וַיְהִ֗י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וַיֹּ֥אמֶר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וַיֹּ֡אמֶר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וַיַּשְׁכֵּ֨ם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וַֽיַּחֲבֹשׁ֙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וַיִּקַּ֞ח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וַיְבַקַּע֙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וַיָּ֣קָם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וַיֵּ֔לֶךְ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וַיִּשָּׂ֨א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וַיַּ֥רְא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וַיִּקַּ֨ח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וַיָּ֙שֶׂם֙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וַיֹּ֗אמֶר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וַיֹּ֙אמֶר֙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וַיָּבֹ֗אוּ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וַיִּ֨בֶן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וַֽיַּעֲרֹ֖ךְ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וַֽיַּעֲקֹד֙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וַיָּ֤שֶׂם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וַיִּשְׁלַ֤ח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וַיִּקַּ֖ח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וַיִּקְרָ֨א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וַיֹּ֗אמֶר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וַיִּשָּׂ֨א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וַיַּרְא֙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וַיֵּ֤לֶךְ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וַיַּעֲלֵ֥הוּ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וַיִּקְרָ֧א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וַיִּקְרָ֛א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וַיֹּ֕אמֶר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וַיָּ֤שָׁב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וַיָּקֻ֛מוּ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וַיֵּ֥שֶׁב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19" name="Rectangle 18"/>
          <p:cNvSpPr/>
          <p:nvPr/>
        </p:nvSpPr>
        <p:spPr>
          <a:xfrm>
            <a:off x="4572000" y="1923871"/>
            <a:ext cx="2133600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err="1">
                <a:solidFill>
                  <a:srgbClr val="0000FF"/>
                </a:solidFill>
              </a:rPr>
              <a:t>wayyiqtols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/>
              <a:t>form the </a:t>
            </a:r>
            <a:r>
              <a:rPr lang="en-US" dirty="0"/>
              <a:t>“skeleton” </a:t>
            </a:r>
            <a:r>
              <a:rPr lang="en-US" dirty="0" smtClean="0"/>
              <a:t>upon which the details of the story hang.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64175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וַיְהִ֗י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וַיֹּ֥אמֶר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וַיֹּ֡אמֶר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וַיַּשְׁכֵּ֨ם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וַֽיַּחֲבֹשׁ֙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וַיִּקַּ֞ח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וַיְבַקַּע֙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וַיָּ֣קָם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וַיֵּ֔לֶךְ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וַיִּשָּׂ֨א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וַיַּ֥רְא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וַיִּקַּ֨ח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וַיָּ֙שֶׂם֙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וַיֹּ֗אמֶר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וַיֹּ֙אמֶר֙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וַיָּבֹ֗אוּ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וַיִּ֨בֶן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וַֽיַּעֲרֹ֖ךְ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וַֽיַּעֲקֹד֙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וַיָּ֤שֶׂם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וַיִּשְׁלַ֤ח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וַיִּקַּ֖ח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וַיִּקְרָ֨א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וַיֹּ֗אמֶר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וַיִּשָּׂ֨א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וַיַּרְא֙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וַיֵּ֤לֶךְ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וַיַּעֲלֵ֥הוּ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וַיִּקְרָ֧א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וַיִּקְרָ֛א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וַיֹּ֕אמֶר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וַיָּ֤שָׁב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וַיָּקֻ֛מוּ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וַיֵּ֥שֶׁב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  <p:sp>
        <p:nvSpPr>
          <p:cNvPr id="22" name="Rectangle 21"/>
          <p:cNvSpPr/>
          <p:nvPr/>
        </p:nvSpPr>
        <p:spPr>
          <a:xfrm>
            <a:off x="4572001" y="1923871"/>
            <a:ext cx="1654196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Notice how many are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וַיֹּאמֶר</a:t>
            </a:r>
            <a:endParaRPr lang="en-US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17000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וַיְהִ֗י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וַיֹּ֥אמֶר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וַיֹּ֡אמֶר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וַיַּשְׁכֵּ֨ם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וַֽיַּחֲבֹשׁ֙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וַיִּקַּ֞ח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וַיְבַקַּע֙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וַיָּ֣קָם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וַיֵּ֔לֶךְ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וַיִּשָּׂ֨א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וַיַּ֥רְא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וַיִּקַּ֨ח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וַיָּ֙שֶׂם֙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וַיֹּ֗אמֶר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וַיֹּ֙אמֶר֙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וַיָּבֹ֗אוּ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וַיִּ֨בֶן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וַֽיַּעֲרֹ֖ךְ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וַֽיַּעֲקֹד֙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וַיָּ֤שֶׂם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וַיִּשְׁלַ֤ח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וַיִּקַּ֖ח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וַיִּקְרָ֨א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וַיֹּ֗אמֶר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וַיִּשָּׂ֨א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וַיַּרְא֙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וַיֵּ֤לֶךְ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וַיַּעֲלֵ֥הוּ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וַיִּקְרָ֧א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וַיִּקְרָ֛א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וַיֹּ֕אמֶר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וַיָּ֤שָׁב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וַיָּקֻ֛מוּ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וַיֵּ֥שֶׁב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19" name="Rectangle 18"/>
          <p:cNvSpPr/>
          <p:nvPr/>
        </p:nvSpPr>
        <p:spPr>
          <a:xfrm>
            <a:off x="4495800" y="1875472"/>
            <a:ext cx="2076855" cy="14773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This is evidence that much </a:t>
            </a:r>
            <a:r>
              <a:rPr lang="en-US" dirty="0"/>
              <a:t>of the detail in Biblical Hebrew narrative is carried by </a:t>
            </a:r>
            <a:r>
              <a:rPr lang="en-US" dirty="0">
                <a:solidFill>
                  <a:srgbClr val="FF0000"/>
                </a:solidFill>
              </a:rPr>
              <a:t>dialogue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455505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4196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22:1-3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77760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81636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וַיִּ֨בֶן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וַֽיַּעֲרֹ֖ךְ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וַֽיַּעֲקֹד֙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וַיָּ֤שֶׂם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וַיִּקַּ֖ח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וַיֵּ֤לֶךְ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וַיַּעֲלֵ֥הוּ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89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22:9-13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15741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28600" y="228600"/>
            <a:ext cx="8763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268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22:14-19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90756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5300" y="1447800"/>
            <a:ext cx="8153400" cy="83099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4800" dirty="0" smtClean="0"/>
              <a:t>What is a DISCOURSE?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19757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5300" y="1447800"/>
            <a:ext cx="8153400" cy="224676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/>
              <a:t>DEFINITION:</a:t>
            </a:r>
          </a:p>
          <a:p>
            <a:r>
              <a:rPr lang="en-US" sz="2800" dirty="0" smtClean="0"/>
              <a:t>A </a:t>
            </a:r>
            <a:r>
              <a:rPr lang="en-US" sz="2800" b="1" dirty="0"/>
              <a:t>discourse</a:t>
            </a:r>
            <a:r>
              <a:rPr lang="en-US" sz="2800" dirty="0"/>
              <a:t> is a group of expressions linked together </a:t>
            </a:r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from </a:t>
            </a:r>
            <a:r>
              <a:rPr lang="en-US" sz="2800" dirty="0"/>
              <a:t>a </a:t>
            </a:r>
            <a:r>
              <a:rPr lang="en-US" sz="2800" i="1" dirty="0"/>
              <a:t>beginning </a:t>
            </a:r>
            <a:endParaRPr lang="en-US" sz="2800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to </a:t>
            </a:r>
            <a:r>
              <a:rPr lang="en-US" sz="2800" dirty="0"/>
              <a:t>an </a:t>
            </a:r>
            <a:r>
              <a:rPr lang="en-US" sz="2800" i="1" dirty="0"/>
              <a:t>ending </a:t>
            </a:r>
            <a:endParaRPr lang="en-US" sz="2800" i="1" dirty="0" smtClean="0"/>
          </a:p>
          <a:p>
            <a:r>
              <a:rPr lang="en-US" sz="2800" dirty="0" smtClean="0"/>
              <a:t>so </a:t>
            </a:r>
            <a:r>
              <a:rPr lang="en-US" sz="2800" dirty="0"/>
              <a:t>that they develop </a:t>
            </a:r>
            <a:r>
              <a:rPr lang="en-US" sz="2800" i="1" dirty="0"/>
              <a:t>an idea </a:t>
            </a:r>
            <a:r>
              <a:rPr lang="en-US" sz="2800" dirty="0"/>
              <a:t>in some </a:t>
            </a:r>
            <a:r>
              <a:rPr lang="en-US" sz="2800" i="1" dirty="0"/>
              <a:t>orderly fashion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4347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וַיִּ֨בֶן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וַֽיַּעֲרֹ֖ךְ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וַֽיַּעֲקֹד֙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וַיָּ֤שֶׂם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וַיִּקַּ֖ח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וַיֵּ֤לֶךְ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וַיַּעֲלֵ֥הוּ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207387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וַיִּ֨בֶן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וַֽיַּעֲרֹ֖ךְ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וַֽיַּעֲקֹד֙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וַיָּ֤שֶׂם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וַיִּקַּ֖ח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וַיֵּ֤לֶךְ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וַיַּעֲלֵ֥הוּ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>
          <a:xfrm>
            <a:off x="6629400" y="37795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610600" y="209943"/>
            <a:ext cx="175908" cy="17105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21120" y="94034"/>
            <a:ext cx="3369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174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2857</TotalTime>
  <Words>1503</Words>
  <Application>Microsoft Office PowerPoint</Application>
  <PresentationFormat>On-screen Show (4:3)</PresentationFormat>
  <Paragraphs>1218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227</cp:revision>
  <dcterms:created xsi:type="dcterms:W3CDTF">2006-08-16T00:00:00Z</dcterms:created>
  <dcterms:modified xsi:type="dcterms:W3CDTF">2015-07-31T00:12:46Z</dcterms:modified>
</cp:coreProperties>
</file>