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697" r:id="rId2"/>
    <p:sldId id="816" r:id="rId3"/>
    <p:sldId id="817" r:id="rId4"/>
    <p:sldId id="819" r:id="rId5"/>
    <p:sldId id="820" r:id="rId6"/>
    <p:sldId id="821" r:id="rId7"/>
    <p:sldId id="822" r:id="rId8"/>
    <p:sldId id="823" r:id="rId9"/>
    <p:sldId id="824" r:id="rId10"/>
    <p:sldId id="825" r:id="rId11"/>
    <p:sldId id="826" r:id="rId12"/>
    <p:sldId id="827" r:id="rId13"/>
    <p:sldId id="828" r:id="rId14"/>
    <p:sldId id="829" r:id="rId15"/>
    <p:sldId id="830" r:id="rId16"/>
    <p:sldId id="831" r:id="rId17"/>
    <p:sldId id="832" r:id="rId18"/>
    <p:sldId id="833" r:id="rId19"/>
    <p:sldId id="834" r:id="rId20"/>
    <p:sldId id="835" r:id="rId21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008000"/>
    <a:srgbClr val="7C3B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1" autoAdjust="0"/>
    <p:restoredTop sz="96275" autoAdjust="0"/>
  </p:normalViewPr>
  <p:slideViewPr>
    <p:cSldViewPr>
      <p:cViewPr>
        <p:scale>
          <a:sx n="100" d="100"/>
          <a:sy n="100" d="100"/>
        </p:scale>
        <p:origin x="-204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err="1" smtClean="0"/>
              <a:t>Rocine</a:t>
            </a:r>
            <a:r>
              <a:rPr lang="en-US" dirty="0"/>
              <a:t> Lesson </a:t>
            </a:r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2362200"/>
            <a:ext cx="8610601" cy="1143000"/>
          </a:xfrm>
        </p:spPr>
        <p:txBody>
          <a:bodyPr>
            <a:normAutofit/>
          </a:bodyPr>
          <a:lstStyle/>
          <a:p>
            <a:pPr algn="r" rtl="1"/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וּבַחֹ֫דֶשׁ הַשֵּׁנִי בְּשִׁבְעָה וְעֶשְׂרִים יוֹם לַחֹ֫דֶשׁ יָבְשָׁה הָאָ֫רֶץ׃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1026" name="Picture 2" descr="D:\My Documents\HebrewCourseBriercrestFirstYear2014\pics\Rocine Book Co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0" y="396240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Genesis 8:14</a:t>
            </a:r>
          </a:p>
        </p:txBody>
      </p:sp>
    </p:spTree>
    <p:extLst>
      <p:ext uri="{BB962C8B-B14F-4D97-AF65-F5344CB8AC3E}">
        <p14:creationId xmlns:p14="http://schemas.microsoft.com/office/powerpoint/2010/main" val="320497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2209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Translate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וּבַחֹ֫דֶשׁ </a:t>
            </a:r>
            <a:endParaRPr lang="en-US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dirty="0" smtClean="0"/>
              <a:t>The next word is an adjective. What kind of adjective it is?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610601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וּבַחֹ֫דֶשׁ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הַשֵּׁנִי בְּשִׁבְעָה וְעֶשְׂרִים יוֹם לַחֹ֫דֶשׁ יָבְשָׁה הָאָ֫רֶץ׃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9367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2209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Translate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וּבַחֹ֫דֶשׁ </a:t>
            </a:r>
            <a:endParaRPr lang="en-US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dirty="0" smtClean="0"/>
              <a:t>The next word is an adjective. What kind of adjective it is?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610601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וּבַחֹ֫דֶשׁ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הַשֵּׁנִי בְּשִׁבְעָה וְעֶשְׂרִים יוֹם לַחֹ֫דֶשׁ יָבְשָׁה הָאָ֫רֶץ׃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98269" y="1981200"/>
            <a:ext cx="1408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 the month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98269" y="3048000"/>
            <a:ext cx="2582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Attributive (</a:t>
            </a:r>
            <a:r>
              <a:rPr lang="en-US" dirty="0" err="1" smtClean="0">
                <a:solidFill>
                  <a:srgbClr val="FF0000"/>
                </a:solidFill>
              </a:rPr>
              <a:t>Rocine</a:t>
            </a:r>
            <a:r>
              <a:rPr lang="en-US" dirty="0" smtClean="0">
                <a:solidFill>
                  <a:srgbClr val="FF0000"/>
                </a:solidFill>
              </a:rPr>
              <a:t> 18.2a)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90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76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Translate the first phrase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וּבַחֹ֫דֶשׁ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הַשֵּׁנִי</a:t>
            </a:r>
            <a:endParaRPr lang="en-US" dirty="0" smtClean="0">
              <a:solidFill>
                <a:srgbClr val="0000FF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610601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וּבַחֹ֫דֶשׁ הַשֵּׁנִי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בְּשִׁבְעָה וְעֶשְׂרִים יוֹם לַחֹ֫דֶשׁ יָבְשָׁה הָאָ֫רֶץ׃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81800" y="1905000"/>
            <a:ext cx="2128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 the second month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87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2514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שֵׁנִי</a:t>
            </a:r>
            <a:r>
              <a:rPr lang="en-US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/>
              <a:t>i</a:t>
            </a:r>
            <a:r>
              <a:rPr lang="en-US" dirty="0" smtClean="0"/>
              <a:t>s an ordinal number. </a:t>
            </a:r>
            <a:r>
              <a:rPr lang="en-US" dirty="0" smtClean="0"/>
              <a:t>It </a:t>
            </a:r>
            <a:r>
              <a:rPr lang="en-US" dirty="0" smtClean="0"/>
              <a:t>expresses order, e.g. first, second, third, etc</a:t>
            </a:r>
            <a:r>
              <a:rPr lang="en-US" dirty="0" smtClean="0"/>
              <a:t>., </a:t>
            </a:r>
            <a:r>
              <a:rPr lang="en-US" dirty="0" smtClean="0"/>
              <a:t>as opposed to cardinal numbers, which are the ones we use for counting. </a:t>
            </a:r>
            <a:endParaRPr lang="en-US" dirty="0" smtClean="0">
              <a:solidFill>
                <a:srgbClr val="0000FF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610601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וּבַחֹ֫דֶשׁ הַשֵּׁנִי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בְּשִׁבְעָה וְעֶשְׂרִים יוֹם לַחֹ֫דֶשׁ יָבְשָׁה הָאָ֫רֶץ׃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5470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153400" cy="3962400"/>
          </a:xfrm>
        </p:spPr>
        <p:txBody>
          <a:bodyPr>
            <a:normAutofit/>
          </a:bodyPr>
          <a:lstStyle/>
          <a:p>
            <a:r>
              <a:rPr lang="en-US" dirty="0" smtClean="0"/>
              <a:t>Hebrew has special forms for the ordinal numbers 1 – 10, i.e. </a:t>
            </a:r>
            <a:r>
              <a:rPr lang="en-US" i="1" dirty="0" smtClean="0"/>
              <a:t>first</a:t>
            </a:r>
            <a:r>
              <a:rPr lang="en-US" dirty="0" smtClean="0"/>
              <a:t> – </a:t>
            </a:r>
            <a:r>
              <a:rPr lang="en-US" i="1" dirty="0" smtClean="0"/>
              <a:t>tenth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See table in </a:t>
            </a:r>
            <a:r>
              <a:rPr lang="en-US" dirty="0" err="1"/>
              <a:t>Rocine</a:t>
            </a:r>
            <a:r>
              <a:rPr lang="en-US" dirty="0"/>
              <a:t> 50.2a, top of page 276</a:t>
            </a:r>
            <a:r>
              <a:rPr lang="en-US" dirty="0" smtClean="0"/>
              <a:t>.</a:t>
            </a:r>
          </a:p>
          <a:p>
            <a:r>
              <a:rPr lang="en-US" dirty="0" smtClean="0"/>
              <a:t>Numbers </a:t>
            </a:r>
            <a:r>
              <a:rPr lang="en-US" dirty="0"/>
              <a:t>above 10 have no special ordinal and cardinal </a:t>
            </a:r>
            <a:r>
              <a:rPr lang="en-US" dirty="0" smtClean="0"/>
              <a:t>forms. Context </a:t>
            </a:r>
            <a:r>
              <a:rPr lang="en-US" dirty="0"/>
              <a:t>must tell you the difference between ordinal and cardinal numbers above 10.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610601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וּבַחֹ֫דֶשׁ הַשֵּׁנִי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בְּשִׁבְעָה וְעֶשְׂרִים יוֹם לַחֹ֫דֶשׁ יָבְשָׁה הָאָ֫רֶץ׃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5914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124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Ordinal numbers typically </a:t>
            </a:r>
            <a:r>
              <a:rPr lang="en-US" dirty="0">
                <a:solidFill>
                  <a:srgbClr val="FF0000"/>
                </a:solidFill>
              </a:rPr>
              <a:t>follow</a:t>
            </a:r>
            <a:r>
              <a:rPr lang="en-US" dirty="0"/>
              <a:t> the noun </a:t>
            </a:r>
            <a:r>
              <a:rPr lang="en-US" dirty="0" smtClean="0"/>
              <a:t>they </a:t>
            </a:r>
            <a:r>
              <a:rPr lang="en-US" dirty="0" smtClean="0">
                <a:solidFill>
                  <a:srgbClr val="FF0000"/>
                </a:solidFill>
              </a:rPr>
              <a:t>modify</a:t>
            </a:r>
            <a:r>
              <a:rPr lang="en-US" dirty="0" smtClean="0"/>
              <a:t>, </a:t>
            </a:r>
            <a:r>
              <a:rPr lang="en-US" dirty="0"/>
              <a:t>as </a:t>
            </a:r>
            <a:r>
              <a:rPr lang="en-US" dirty="0" smtClean="0"/>
              <a:t>in the example above.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610601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וּבַחֹ֫דֶשׁ הַשֵּׁנִי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בְּשִׁבְעָה וְעֶשְׂרִים יוֹם לַחֹ֫דֶשׁ יָבְשָׁה הָאָ֫רֶץ׃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7045528" y="1562100"/>
            <a:ext cx="904875" cy="305405"/>
          </a:xfrm>
          <a:custGeom>
            <a:avLst/>
            <a:gdLst>
              <a:gd name="connsiteX0" fmla="*/ 0 w 904875"/>
              <a:gd name="connsiteY0" fmla="*/ 0 h 417316"/>
              <a:gd name="connsiteX1" fmla="*/ 257175 w 904875"/>
              <a:gd name="connsiteY1" fmla="*/ 371475 h 417316"/>
              <a:gd name="connsiteX2" fmla="*/ 704850 w 904875"/>
              <a:gd name="connsiteY2" fmla="*/ 371475 h 417316"/>
              <a:gd name="connsiteX3" fmla="*/ 904875 w 904875"/>
              <a:gd name="connsiteY3" fmla="*/ 9525 h 41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4875" h="417316">
                <a:moveTo>
                  <a:pt x="0" y="0"/>
                </a:moveTo>
                <a:cubicBezTo>
                  <a:pt x="69850" y="154781"/>
                  <a:pt x="139700" y="309562"/>
                  <a:pt x="257175" y="371475"/>
                </a:cubicBezTo>
                <a:cubicBezTo>
                  <a:pt x="374650" y="433388"/>
                  <a:pt x="596900" y="431800"/>
                  <a:pt x="704850" y="371475"/>
                </a:cubicBezTo>
                <a:cubicBezTo>
                  <a:pt x="812800" y="311150"/>
                  <a:pt x="858837" y="160337"/>
                  <a:pt x="904875" y="9525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7000875" y="1866900"/>
            <a:ext cx="994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modifies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99141" y="1306354"/>
            <a:ext cx="6559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adjective</a:t>
            </a:r>
            <a:endParaRPr lang="en-CA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7775630" y="1306354"/>
            <a:ext cx="4539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noun</a:t>
            </a:r>
            <a:endParaRPr lang="en-CA" sz="1000" dirty="0"/>
          </a:p>
        </p:txBody>
      </p:sp>
    </p:spTree>
    <p:extLst>
      <p:ext uri="{BB962C8B-B14F-4D97-AF65-F5344CB8AC3E}">
        <p14:creationId xmlns:p14="http://schemas.microsoft.com/office/powerpoint/2010/main" val="85022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2209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Let’s translate the second </a:t>
            </a:r>
            <a:r>
              <a:rPr lang="en-US" dirty="0" smtClean="0"/>
              <a:t>phrase.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610601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וּבַחֹ֫דֶשׁ הַשֵּׁנִי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בְּשִׁבְעָה וְעֶשְׂרִים יוֹם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לַחֹ֫דֶשׁ יָבְשָׁה הָאָ֫רֶץ׃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3117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2209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Let’s translate the second </a:t>
            </a:r>
            <a:r>
              <a:rPr lang="en-US" dirty="0" smtClean="0"/>
              <a:t>phrase.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610601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וּבַחֹ֫דֶשׁ הַשֵּׁנִי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בְּשִׁבְעָה וְעֶשְׂרִים יוֹם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לַחֹ֫דֶשׁ יָבְשָׁה הָאָ֫רֶץ׃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29400" y="1981200"/>
            <a:ext cx="1534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 the 27</a:t>
            </a:r>
            <a:r>
              <a:rPr lang="en-US" baseline="30000" dirty="0" smtClean="0">
                <a:solidFill>
                  <a:srgbClr val="FF0000"/>
                </a:solidFill>
              </a:rPr>
              <a:t>th</a:t>
            </a:r>
            <a:r>
              <a:rPr lang="en-US" dirty="0" smtClean="0">
                <a:solidFill>
                  <a:srgbClr val="FF0000"/>
                </a:solidFill>
              </a:rPr>
              <a:t> day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9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305800" cy="3352800"/>
          </a:xfrm>
        </p:spPr>
        <p:txBody>
          <a:bodyPr>
            <a:normAutofit/>
          </a:bodyPr>
          <a:lstStyle/>
          <a:p>
            <a:r>
              <a:rPr lang="en-US" dirty="0"/>
              <a:t>The lamed </a:t>
            </a:r>
            <a:r>
              <a:rPr lang="en-US" dirty="0" smtClean="0"/>
              <a:t>of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לַחֹ֫דֶשׁ</a:t>
            </a:r>
            <a:r>
              <a:rPr lang="he-IL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is </a:t>
            </a:r>
            <a:r>
              <a:rPr lang="en-US" dirty="0"/>
              <a:t>used to express a relationship of possession which translates into English </a:t>
            </a:r>
            <a:r>
              <a:rPr lang="en-US" i="1" dirty="0"/>
              <a:t>of</a:t>
            </a:r>
            <a:r>
              <a:rPr lang="en-US" dirty="0" smtClean="0"/>
              <a:t>.</a:t>
            </a:r>
          </a:p>
          <a:p>
            <a:r>
              <a:rPr lang="en-US" dirty="0" smtClean="0"/>
              <a:t>Now we can translate the whole temporal clause, the temporal ‘X’ of the X-</a:t>
            </a:r>
            <a:r>
              <a:rPr lang="en-US" dirty="0" err="1" smtClean="0"/>
              <a:t>qatal</a:t>
            </a:r>
            <a:r>
              <a:rPr lang="en-US" dirty="0" smtClean="0"/>
              <a:t> above.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610601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וּבַחֹ֫דֶשׁ הַשֵּׁנִי בְּשִׁבְעָה וְעֶשְׂרִים יוֹם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לַחֹ֫דֶשׁ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יָבְשָׁה הָאָ֫רֶץ׃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7576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305800" cy="3352800"/>
          </a:xfrm>
        </p:spPr>
        <p:txBody>
          <a:bodyPr>
            <a:normAutofit/>
          </a:bodyPr>
          <a:lstStyle/>
          <a:p>
            <a:r>
              <a:rPr lang="en-US" dirty="0"/>
              <a:t>The lamed </a:t>
            </a:r>
            <a:r>
              <a:rPr lang="en-US" dirty="0" smtClean="0"/>
              <a:t>of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לַחֹ֫דֶשׁ</a:t>
            </a:r>
            <a:r>
              <a:rPr lang="he-IL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is </a:t>
            </a:r>
            <a:r>
              <a:rPr lang="en-US" dirty="0"/>
              <a:t>used to express a relationship of possession which translates into English </a:t>
            </a:r>
            <a:r>
              <a:rPr lang="en-US" i="1" dirty="0"/>
              <a:t>of</a:t>
            </a:r>
            <a:r>
              <a:rPr lang="en-US" dirty="0" smtClean="0"/>
              <a:t>.</a:t>
            </a:r>
          </a:p>
          <a:p>
            <a:r>
              <a:rPr lang="en-US" dirty="0" smtClean="0"/>
              <a:t>Now we can translate the whole temporal clause, the temporal ‘X’ of the X-</a:t>
            </a:r>
            <a:r>
              <a:rPr lang="en-US" dirty="0" err="1" smtClean="0"/>
              <a:t>qatal</a:t>
            </a:r>
            <a:r>
              <a:rPr lang="en-US" dirty="0" smtClean="0"/>
              <a:t> above.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610601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וּבַחֹ֫דֶשׁ הַשֵּׁנִי בְּשִׁבְעָה וְעֶשְׂרִים יוֹם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לַחֹ֫דֶשׁ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יָבְשָׁה הָאָ֫רֶץ׃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4724400"/>
            <a:ext cx="5047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 the second month, in the 27</a:t>
            </a:r>
            <a:r>
              <a:rPr lang="en-US" baseline="30000" dirty="0" smtClean="0">
                <a:solidFill>
                  <a:srgbClr val="FF0000"/>
                </a:solidFill>
              </a:rPr>
              <a:t>th</a:t>
            </a:r>
            <a:r>
              <a:rPr lang="en-US" dirty="0" smtClean="0">
                <a:solidFill>
                  <a:srgbClr val="FF0000"/>
                </a:solidFill>
              </a:rPr>
              <a:t> day of the month…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73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Identify and read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ordinal </a:t>
            </a:r>
            <a:r>
              <a:rPr lang="en-US" dirty="0" smtClean="0"/>
              <a:t>numbers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05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305800" cy="4648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Read the notes and translate the examples in </a:t>
            </a:r>
            <a:r>
              <a:rPr lang="en-US" dirty="0" err="1" smtClean="0"/>
              <a:t>Rocine</a:t>
            </a:r>
            <a:r>
              <a:rPr lang="en-US" dirty="0" smtClean="0"/>
              <a:t> 50.2c and d.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Note especially how the concept of an ordinal number can be expressed by an alternate word order which uses the construct form of the thing which is numbered.</a:t>
            </a:r>
          </a:p>
          <a:p>
            <a:pPr marL="0" indent="0">
              <a:buNone/>
            </a:pPr>
            <a:r>
              <a:rPr lang="en-US" dirty="0" smtClean="0"/>
              <a:t>(See </a:t>
            </a:r>
            <a:r>
              <a:rPr lang="en-US" dirty="0" err="1" smtClean="0"/>
              <a:t>Rocine</a:t>
            </a:r>
            <a:r>
              <a:rPr lang="en-US" dirty="0" smtClean="0"/>
              <a:t> 50.2d, top of page 277 for description and examples.)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610601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וּבַחֹ֫דֶשׁ הַשֵּׁנִי בְּשִׁבְעָה וְעֶשְׂרִים יוֹם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לַחֹ֫דֶשׁ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יָבְשָׁה הָאָ֫רֶץ׃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4195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121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Try and find the only verb in this verse and then parse it.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610601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וּבַחֹ֫דֶשׁ הַשֵּׁנִי בְּשִׁבְעָה וְעֶשְׂרִים יוֹם לַחֹ֫דֶשׁ יָבְשָׁה הָאָ֫רֶץ׃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059020"/>
              </p:ext>
            </p:extLst>
          </p:nvPr>
        </p:nvGraphicFramePr>
        <p:xfrm>
          <a:off x="228600" y="3255818"/>
          <a:ext cx="8686800" cy="131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4050"/>
                <a:gridCol w="1229550"/>
                <a:gridCol w="1236041"/>
                <a:gridCol w="821863"/>
                <a:gridCol w="2666496"/>
                <a:gridCol w="182880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326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121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Try and find the only verb in this verse and then parse it.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610601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וּבַחֹ֫דֶשׁ הַשֵּׁנִי בְּשִׁבְעָה וְעֶשְׂרִים יוֹם לַחֹ֫דֶשׁ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יָבְשָׁה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הָאָ֫רֶץ׃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668720"/>
              </p:ext>
            </p:extLst>
          </p:nvPr>
        </p:nvGraphicFramePr>
        <p:xfrm>
          <a:off x="228600" y="3255818"/>
          <a:ext cx="8686800" cy="131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4050"/>
                <a:gridCol w="1229550"/>
                <a:gridCol w="1236041"/>
                <a:gridCol w="821863"/>
                <a:gridCol w="2666496"/>
                <a:gridCol w="182880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יבשׁ</a:t>
                      </a:r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rgbClr val="0000FF"/>
                          </a:solidFill>
                        </a:rPr>
                        <a:t>Qal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Qatal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3fs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X-</a:t>
                      </a:r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qatal</a:t>
                      </a:r>
                      <a:endParaRPr lang="en-US" dirty="0" smtClean="0">
                        <a:solidFill>
                          <a:srgbClr val="0000FF"/>
                        </a:solidFill>
                      </a:endParaRP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Topicalization</a:t>
                      </a:r>
                      <a:endParaRPr lang="en-US" dirty="0" smtClean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To dry</a:t>
                      </a:r>
                      <a:endParaRPr lang="en-US" sz="1800" dirty="0" smtClean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4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121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Now we can translate the last phrase.</a:t>
            </a:r>
          </a:p>
          <a:p>
            <a:pPr marL="0" indent="0">
              <a:buNone/>
            </a:pPr>
            <a:r>
              <a:rPr lang="en-US" dirty="0" smtClean="0"/>
              <a:t>What gender is the last word?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610601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וּבַחֹ֫דֶשׁ הַשֵּׁנִי בְּשִׁבְעָה וְעֶשְׂרִים יוֹם לַחֹ֫דֶשׁ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יָבְשָׁה הָאָ֫רֶץ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809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121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Now we can translate the last phrase.</a:t>
            </a:r>
          </a:p>
          <a:p>
            <a:pPr marL="0" indent="0">
              <a:buNone/>
            </a:pPr>
            <a:r>
              <a:rPr lang="en-US" dirty="0" smtClean="0"/>
              <a:t>What gender is the last word?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610601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וּבַחֹ֫דֶשׁ הַשֵּׁנִי בְּשִׁבְעָה וְעֶשְׂרִים יוֹם לַחֹ֫דֶשׁ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יָבְשָׁה הָאָ֫רֶץ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81800" y="1992868"/>
            <a:ext cx="2129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 land/earth dried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81800" y="2590800"/>
            <a:ext cx="1051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</a:t>
            </a:r>
            <a:r>
              <a:rPr lang="en-US" dirty="0" smtClean="0">
                <a:solidFill>
                  <a:srgbClr val="FF0000"/>
                </a:solidFill>
              </a:rPr>
              <a:t>eminine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98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121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is the “X” of the X-</a:t>
            </a:r>
            <a:r>
              <a:rPr lang="en-US" dirty="0" err="1" smtClean="0"/>
              <a:t>qatal</a:t>
            </a:r>
            <a:r>
              <a:rPr lang="en-US" dirty="0" smtClean="0"/>
              <a:t> here?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610601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וּבַחֹ֫דֶשׁ הַשֵּׁנִי בְּשִׁבְעָה וְעֶשְׂרִים יוֹם לַחֹ֫דֶשׁ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יָבְשָׁה הָאָ֫רֶץ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3569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121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is the “</a:t>
            </a:r>
            <a:r>
              <a:rPr lang="en-US" dirty="0" smtClean="0">
                <a:solidFill>
                  <a:srgbClr val="FF0000"/>
                </a:solidFill>
              </a:rPr>
              <a:t>X</a:t>
            </a:r>
            <a:r>
              <a:rPr lang="en-US" dirty="0" smtClean="0"/>
              <a:t>” of the </a:t>
            </a:r>
            <a:r>
              <a:rPr lang="en-US" dirty="0" smtClean="0">
                <a:solidFill>
                  <a:srgbClr val="FF0000"/>
                </a:solidFill>
              </a:rPr>
              <a:t>X</a:t>
            </a:r>
            <a:r>
              <a:rPr lang="en-US" dirty="0" smtClean="0"/>
              <a:t>-</a:t>
            </a:r>
            <a:r>
              <a:rPr lang="en-US" dirty="0" err="1" smtClean="0"/>
              <a:t>qatal</a:t>
            </a:r>
            <a:r>
              <a:rPr lang="en-US" dirty="0" smtClean="0"/>
              <a:t> here?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610601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וּבַחֹ֫דֶשׁ הַשֵּׁנִי בְּשִׁבְעָה וְעֶשְׂרִים יוֹם לַחֹ֫דֶשׁ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יָבְשָׁה הָאָ֫רֶץ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6873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610601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וּבַחֹ֫דֶשׁ הַשֵּׁנִי בְּשִׁבְעָה וְעֶשְׂרִים יוֹם לַחֹ֫דֶשׁ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יָבְשָׁה הָאָ֫רֶץ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7698" y="1981200"/>
            <a:ext cx="7810502" cy="366254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In </a:t>
            </a:r>
            <a:r>
              <a:rPr lang="en-US" sz="2800" dirty="0"/>
              <a:t>Historical Narrative, prepositions, numbers and time words like </a:t>
            </a: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יוֹם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שָׁנָה</a:t>
            </a:r>
            <a:r>
              <a:rPr lang="en-US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2800" dirty="0" smtClean="0"/>
              <a:t>or</a:t>
            </a: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חֹ֫דֶשׁ</a:t>
            </a:r>
            <a:r>
              <a:rPr lang="he-IL" sz="2800" dirty="0" smtClean="0"/>
              <a:t> </a:t>
            </a:r>
            <a:r>
              <a:rPr lang="en-US" sz="2800" dirty="0" smtClean="0"/>
              <a:t> are </a:t>
            </a:r>
            <a:r>
              <a:rPr lang="en-US" sz="2800" dirty="0"/>
              <a:t>used to construct a temporal “X”. </a:t>
            </a: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Or</a:t>
            </a: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he-IL" sz="2800" dirty="0" smtClean="0"/>
              <a:t> </a:t>
            </a:r>
            <a:r>
              <a:rPr lang="en-US" sz="2800" dirty="0" smtClean="0"/>
              <a:t> plus </a:t>
            </a:r>
            <a:r>
              <a:rPr lang="en-US" sz="2800" dirty="0"/>
              <a:t>the same preposition, number, and time word is used to create a temporal </a:t>
            </a:r>
            <a:r>
              <a:rPr lang="en-US" sz="2800" dirty="0" err="1"/>
              <a:t>wayyiqtol</a:t>
            </a:r>
            <a:r>
              <a:rPr lang="en-US" sz="2800" dirty="0"/>
              <a:t> clause. </a:t>
            </a: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Both </a:t>
            </a:r>
            <a:r>
              <a:rPr lang="en-US" sz="2800" dirty="0"/>
              <a:t>constructions can be used early in an episode or paragraph to set the time of a scene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9680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8525</TotalTime>
  <Words>741</Words>
  <Application>Microsoft Office PowerPoint</Application>
  <PresentationFormat>On-screen Show (4:3)</PresentationFormat>
  <Paragraphs>102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Rocine Lesson 50</vt:lpstr>
      <vt:lpstr>Goals</vt:lpstr>
      <vt:lpstr>What we already know</vt:lpstr>
      <vt:lpstr>What we already know</vt:lpstr>
      <vt:lpstr>What we already know</vt:lpstr>
      <vt:lpstr>What we already know</vt:lpstr>
      <vt:lpstr>What we already know</vt:lpstr>
      <vt:lpstr>What we already know</vt:lpstr>
      <vt:lpstr>What we already know</vt:lpstr>
      <vt:lpstr>What we already know</vt:lpstr>
      <vt:lpstr>What we already know</vt:lpstr>
      <vt:lpstr>What we already know</vt:lpstr>
      <vt:lpstr>What we already know</vt:lpstr>
      <vt:lpstr>What we already know</vt:lpstr>
      <vt:lpstr>What we already know</vt:lpstr>
      <vt:lpstr>What we already know</vt:lpstr>
      <vt:lpstr>What we already know</vt:lpstr>
      <vt:lpstr>What we already know</vt:lpstr>
      <vt:lpstr>What we already know</vt:lpstr>
      <vt:lpstr>What we already know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788</cp:revision>
  <cp:lastPrinted>2013-11-05T02:18:07Z</cp:lastPrinted>
  <dcterms:created xsi:type="dcterms:W3CDTF">2006-08-16T00:00:00Z</dcterms:created>
  <dcterms:modified xsi:type="dcterms:W3CDTF">2015-06-23T17:10:43Z</dcterms:modified>
</cp:coreProperties>
</file>