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697" r:id="rId2"/>
    <p:sldId id="816" r:id="rId3"/>
    <p:sldId id="817" r:id="rId4"/>
    <p:sldId id="821" r:id="rId5"/>
    <p:sldId id="820" r:id="rId6"/>
    <p:sldId id="822" r:id="rId7"/>
    <p:sldId id="823" r:id="rId8"/>
    <p:sldId id="824" r:id="rId9"/>
    <p:sldId id="825" r:id="rId10"/>
    <p:sldId id="826" r:id="rId11"/>
    <p:sldId id="827" r:id="rId12"/>
    <p:sldId id="832" r:id="rId13"/>
    <p:sldId id="833" r:id="rId14"/>
    <p:sldId id="818" r:id="rId15"/>
    <p:sldId id="835" r:id="rId16"/>
    <p:sldId id="836" r:id="rId17"/>
    <p:sldId id="837" r:id="rId18"/>
    <p:sldId id="838" r:id="rId19"/>
    <p:sldId id="839" r:id="rId2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7C3B0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49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429625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לִבְנֵי יֵשׁוּ֫עַ וְיוֹאָב אַלְפַּ֫יִם וּשְׁמֹנֶה מֶאוֹת שְׁמֹנָה עָשָׂר׃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Nehemiah 7:11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Dual numbers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Pronounce the following 3 words out loud and listen to the differences, especially #2 and #3.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אֶ֫לֶף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אֲלָפִים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אַלְפַּ֫יִם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667000"/>
            <a:ext cx="60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r>
              <a:rPr lang="en-US" dirty="0" smtClean="0"/>
              <a:t>-</a:t>
            </a:r>
            <a:r>
              <a:rPr lang="en-US" dirty="0" err="1" smtClean="0"/>
              <a:t>lef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3276600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a-la-</a:t>
            </a:r>
            <a:r>
              <a:rPr lang="en-US" b="1" dirty="0" smtClean="0"/>
              <a:t>PHEEM</a:t>
            </a:r>
            <a:endParaRPr lang="en-C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3886200"/>
            <a:ext cx="1095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al-</a:t>
            </a:r>
            <a:r>
              <a:rPr lang="en-US" b="1" dirty="0" smtClean="0"/>
              <a:t>PA</a:t>
            </a:r>
            <a:r>
              <a:rPr lang="en-US" dirty="0" smtClean="0"/>
              <a:t>-</a:t>
            </a:r>
            <a:r>
              <a:rPr lang="en-US" dirty="0" err="1" smtClean="0"/>
              <a:t>yim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2667000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Singular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5943599" y="3276600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Plural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5943599" y="3884057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Dual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181600" y="28516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181600" y="34612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181600" y="40708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91400" y="327660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EEM</a:t>
            </a:r>
            <a:endParaRPr lang="en-CA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391400" y="38862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-</a:t>
            </a:r>
            <a:r>
              <a:rPr lang="en-US" dirty="0" err="1" smtClean="0"/>
              <a:t>yim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195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Dual numbers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Pronounce the following 3 words out loud and listen to the differences, especially #2 and #3.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אֶ֫לֶף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אֲלָפִים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אַלְפַּ֫יִם</a:t>
            </a:r>
            <a:endParaRPr lang="en-US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</a:t>
            </a:r>
            <a:r>
              <a:rPr lang="he-IL" sz="3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667000"/>
            <a:ext cx="60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r>
              <a:rPr lang="en-US" dirty="0" smtClean="0"/>
              <a:t>-</a:t>
            </a:r>
            <a:r>
              <a:rPr lang="en-US" dirty="0" err="1" smtClean="0"/>
              <a:t>lef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3276600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a-la-</a:t>
            </a:r>
            <a:r>
              <a:rPr lang="en-US" b="1" dirty="0" smtClean="0"/>
              <a:t>PHEEM</a:t>
            </a:r>
            <a:endParaRPr lang="en-C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3886200"/>
            <a:ext cx="1095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al-</a:t>
            </a:r>
            <a:r>
              <a:rPr lang="en-US" b="1" dirty="0" smtClean="0">
                <a:solidFill>
                  <a:srgbClr val="FF0000"/>
                </a:solidFill>
              </a:rPr>
              <a:t>PA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yim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2667000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Singular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5943599" y="3276600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Plural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5943599" y="3884057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Dual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181600" y="28516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181600" y="34612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181600" y="40708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91400" y="327660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EEM</a:t>
            </a:r>
            <a:endParaRPr lang="en-CA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391400" y="38862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yim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4419600"/>
            <a:ext cx="8915400" cy="236988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CA" sz="2000" dirty="0"/>
              <a:t>RULE: </a:t>
            </a:r>
            <a:endParaRPr lang="en-CA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ַיִם</a:t>
            </a:r>
            <a:r>
              <a:rPr lang="en-CA" sz="2400" dirty="0" smtClean="0">
                <a:solidFill>
                  <a:srgbClr val="FF0000"/>
                </a:solidFill>
              </a:rPr>
              <a:t> </a:t>
            </a:r>
            <a:r>
              <a:rPr lang="en-CA" sz="2000" dirty="0"/>
              <a:t>ending on a noun rather than the customary </a:t>
            </a:r>
            <a:r>
              <a:rPr lang="he-IL" sz="24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ִים</a:t>
            </a:r>
            <a:r>
              <a:rPr lang="en-CA" sz="2400" dirty="0" smtClean="0">
                <a:solidFill>
                  <a:srgbClr val="008000"/>
                </a:solidFill>
              </a:rPr>
              <a:t> </a:t>
            </a:r>
            <a:r>
              <a:rPr lang="en-CA" sz="2000" dirty="0" smtClean="0"/>
              <a:t>plural </a:t>
            </a:r>
            <a:r>
              <a:rPr lang="en-CA" sz="2000" dirty="0"/>
              <a:t>ending is called the </a:t>
            </a:r>
            <a:r>
              <a:rPr lang="en-CA" sz="2000" dirty="0">
                <a:solidFill>
                  <a:srgbClr val="FF0000"/>
                </a:solidFill>
              </a:rPr>
              <a:t>dual </a:t>
            </a:r>
            <a:r>
              <a:rPr lang="en-CA" sz="2000" dirty="0"/>
              <a:t>ending</a:t>
            </a:r>
            <a:r>
              <a:rPr lang="en-CA" sz="2000" dirty="0">
                <a:solidFill>
                  <a:srgbClr val="FF0000"/>
                </a:solidFill>
              </a:rPr>
              <a:t> </a:t>
            </a:r>
            <a:r>
              <a:rPr lang="en-CA" sz="2000" dirty="0"/>
              <a:t>and denotes </a:t>
            </a:r>
            <a:r>
              <a:rPr lang="en-CA" sz="2000" dirty="0">
                <a:solidFill>
                  <a:srgbClr val="FF0000"/>
                </a:solidFill>
              </a:rPr>
              <a:t>two of a thing </a:t>
            </a:r>
            <a:r>
              <a:rPr lang="en-CA" sz="2000" dirty="0"/>
              <a:t>which typically occurs in </a:t>
            </a:r>
            <a:r>
              <a:rPr lang="en-CA" sz="2000" dirty="0" smtClean="0">
                <a:solidFill>
                  <a:srgbClr val="FF0000"/>
                </a:solidFill>
              </a:rPr>
              <a:t>pairs</a:t>
            </a:r>
            <a:r>
              <a:rPr lang="en-CA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en-CA" sz="2000" dirty="0">
                <a:solidFill>
                  <a:srgbClr val="FF0000"/>
                </a:solidFill>
              </a:rPr>
              <a:t>dual </a:t>
            </a:r>
            <a:r>
              <a:rPr lang="en-CA" sz="2000" dirty="0"/>
              <a:t>ending</a:t>
            </a:r>
            <a:r>
              <a:rPr lang="en-CA" sz="2000" dirty="0">
                <a:solidFill>
                  <a:srgbClr val="FF0000"/>
                </a:solidFill>
              </a:rPr>
              <a:t> </a:t>
            </a:r>
            <a:r>
              <a:rPr lang="en-CA" sz="2000" dirty="0"/>
              <a:t>can be found on </a:t>
            </a:r>
            <a:endParaRPr lang="en-CA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en-CA" sz="2000" dirty="0"/>
              <a:t>masculine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אֶ֫לֶף</a:t>
            </a:r>
            <a:r>
              <a:rPr lang="en-US" sz="2000" dirty="0" smtClean="0"/>
              <a:t> </a:t>
            </a:r>
            <a:r>
              <a:rPr lang="en-CA" sz="2000" dirty="0" smtClean="0"/>
              <a:t>as </a:t>
            </a:r>
            <a:r>
              <a:rPr lang="en-CA" sz="2000" dirty="0"/>
              <a:t>in </a:t>
            </a:r>
            <a:r>
              <a:rPr lang="he-IL" sz="20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smtClean="0"/>
              <a:t>meaning </a:t>
            </a:r>
            <a:r>
              <a:rPr lang="en-CA" sz="2000" dirty="0">
                <a:solidFill>
                  <a:srgbClr val="FF0000"/>
                </a:solidFill>
              </a:rPr>
              <a:t>2000</a:t>
            </a:r>
            <a:r>
              <a:rPr lang="en-CA" sz="2000" dirty="0"/>
              <a:t> or </a:t>
            </a:r>
            <a:endParaRPr lang="en-CA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on </a:t>
            </a:r>
            <a:r>
              <a:rPr lang="en-CA" sz="2000" dirty="0"/>
              <a:t>the feminine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מֵאַה</a:t>
            </a:r>
            <a:r>
              <a:rPr lang="en-US" sz="2000" dirty="0" smtClean="0"/>
              <a:t> </a:t>
            </a:r>
            <a:r>
              <a:rPr lang="en-CA" sz="2000" dirty="0" smtClean="0"/>
              <a:t>as in</a:t>
            </a:r>
            <a:r>
              <a:rPr lang="he-IL" sz="20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מָאתַ֫יִם</a:t>
            </a:r>
            <a:r>
              <a:rPr lang="he-IL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smtClean="0"/>
              <a:t>meaning </a:t>
            </a:r>
            <a:r>
              <a:rPr lang="en-CA" sz="2000" dirty="0">
                <a:solidFill>
                  <a:srgbClr val="FF0000"/>
                </a:solidFill>
              </a:rPr>
              <a:t>200 </a:t>
            </a:r>
            <a:endParaRPr lang="en-CA" sz="2000" dirty="0" smtClean="0">
              <a:solidFill>
                <a:srgbClr val="FF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as </a:t>
            </a:r>
            <a:r>
              <a:rPr lang="en-CA" sz="2000" dirty="0"/>
              <a:t>well as many other nouns.</a:t>
            </a:r>
          </a:p>
        </p:txBody>
      </p:sp>
    </p:spTree>
    <p:extLst>
      <p:ext uri="{BB962C8B-B14F-4D97-AF65-F5344CB8AC3E}">
        <p14:creationId xmlns:p14="http://schemas.microsoft.com/office/powerpoint/2010/main" val="311359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76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</a:t>
            </a:r>
            <a:r>
              <a:rPr lang="en-US" dirty="0" smtClean="0"/>
              <a:t>of Duals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504807"/>
              </p:ext>
            </p:extLst>
          </p:nvPr>
        </p:nvGraphicFramePr>
        <p:xfrm>
          <a:off x="152400" y="609600"/>
          <a:ext cx="8839199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717"/>
                <a:gridCol w="1549082"/>
                <a:gridCol w="1000443"/>
                <a:gridCol w="1817878"/>
                <a:gridCol w="1370330"/>
                <a:gridCol w="20597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עֵינַ֫יִם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</a:t>
                      </a:r>
                      <a:r>
                        <a:rPr lang="en-US" sz="1200" dirty="0" smtClean="0"/>
                        <a:t>eyes (757x)</a:t>
                      </a:r>
                    </a:p>
                    <a:p>
                      <a:r>
                        <a:rPr lang="en-US" sz="1200" dirty="0" smtClean="0"/>
                        <a:t>Gen 49:12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עַ֫יִן </a:t>
                      </a:r>
                      <a:endParaRPr lang="en-CA" sz="24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Eye (123x)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Ex 21:24 ‘eye for eye’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עֵינֹת </a:t>
                      </a: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עֲיָנֹת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Springs, Fountains (6x)</a:t>
                      </a:r>
                    </a:p>
                    <a:p>
                      <a:r>
                        <a:rPr lang="fr-FR" sz="1200" dirty="0" smtClean="0"/>
                        <a:t>Ex 15:17,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err="1" smtClean="0"/>
                        <a:t>Deut</a:t>
                      </a:r>
                      <a:r>
                        <a:rPr lang="fr-FR" sz="1200" dirty="0" smtClean="0"/>
                        <a:t> 8:7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שְׂפָתַ֫יִם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</a:t>
                      </a:r>
                      <a:r>
                        <a:rPr lang="en-US" sz="1200" dirty="0" smtClean="0"/>
                        <a:t>lips (101x)</a:t>
                      </a:r>
                    </a:p>
                    <a:p>
                      <a:r>
                        <a:rPr lang="en-US" sz="1200" dirty="0" smtClean="0"/>
                        <a:t>Ex</a:t>
                      </a:r>
                      <a:r>
                        <a:rPr lang="en-US" sz="1200" baseline="0" dirty="0" smtClean="0"/>
                        <a:t> 6:12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שָׂפָה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Language, sea shore (68x)</a:t>
                      </a:r>
                    </a:p>
                    <a:p>
                      <a:r>
                        <a:rPr lang="en-US" sz="1200" dirty="0" smtClean="0"/>
                        <a:t>Gen 11:1, 22:17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שִׂפְתוֹת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Lips (7x)</a:t>
                      </a:r>
                    </a:p>
                    <a:p>
                      <a:r>
                        <a:rPr lang="en-US" sz="1200" dirty="0" err="1" smtClean="0"/>
                        <a:t>Ecc</a:t>
                      </a:r>
                      <a:r>
                        <a:rPr lang="en-US" sz="1200" dirty="0" smtClean="0"/>
                        <a:t> 10:12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אָזְנַ֫יִם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ears (108x)</a:t>
                      </a:r>
                    </a:p>
                    <a:p>
                      <a:r>
                        <a:rPr lang="en-US" sz="1200" dirty="0" err="1" smtClean="0"/>
                        <a:t>Deut</a:t>
                      </a:r>
                      <a:r>
                        <a:rPr lang="en-US" sz="1200" dirty="0" smtClean="0"/>
                        <a:t> 29:3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אֹ֫זֶן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Ear (79x)</a:t>
                      </a:r>
                    </a:p>
                    <a:p>
                      <a:r>
                        <a:rPr lang="en-US" sz="1200" dirty="0" smtClean="0"/>
                        <a:t>2 Sam 22:45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אַפַ֫יִם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Nostrils (42x)</a:t>
                      </a:r>
                    </a:p>
                    <a:p>
                      <a:r>
                        <a:rPr lang="en-US" sz="1200" dirty="0" smtClean="0"/>
                        <a:t>Gen 2:7 nostrils</a:t>
                      </a:r>
                    </a:p>
                    <a:p>
                      <a:r>
                        <a:rPr lang="en-US" sz="1200" dirty="0" smtClean="0"/>
                        <a:t>Gen 19:1 face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אַף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Nose, anger (235x)</a:t>
                      </a:r>
                    </a:p>
                    <a:p>
                      <a:r>
                        <a:rPr lang="en-US" sz="1200" dirty="0" smtClean="0"/>
                        <a:t>Gen 24:47 nose</a:t>
                      </a:r>
                    </a:p>
                    <a:p>
                      <a:r>
                        <a:rPr lang="en-US" sz="1200" dirty="0" smtClean="0"/>
                        <a:t>Gen 27:45 anger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שִׁנַּ֫יִם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Teeth (29x)</a:t>
                      </a:r>
                    </a:p>
                    <a:p>
                      <a:r>
                        <a:rPr lang="en-US" sz="1200" dirty="0" smtClean="0"/>
                        <a:t>Gen 49:12 teeth</a:t>
                      </a:r>
                    </a:p>
                    <a:p>
                      <a:r>
                        <a:rPr lang="en-US" sz="1200" dirty="0" smtClean="0"/>
                        <a:t>1 Sam 2:13 ‘3 pronged fork’ ??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שֵׁן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Tooth</a:t>
                      </a:r>
                      <a:r>
                        <a:rPr lang="en-US" sz="1200" baseline="0" dirty="0" smtClean="0"/>
                        <a:t> (26x)</a:t>
                      </a:r>
                    </a:p>
                    <a:p>
                      <a:r>
                        <a:rPr lang="en-US" sz="1200" baseline="0" dirty="0" smtClean="0"/>
                        <a:t>Ex 21:24 ‘tooth for tooth’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Odd that it doesn’t occur</a:t>
                      </a:r>
                      <a:r>
                        <a:rPr lang="en-US" sz="1200" baseline="0" dirty="0" smtClean="0"/>
                        <a:t> in plural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hands (251x)</a:t>
                      </a:r>
                    </a:p>
                    <a:p>
                      <a:r>
                        <a:rPr lang="en-US" sz="1200" dirty="0" smtClean="0"/>
                        <a:t>Gen</a:t>
                      </a:r>
                      <a:r>
                        <a:rPr lang="en-US" sz="1200" baseline="0" dirty="0" smtClean="0"/>
                        <a:t> 27:22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Hand (1346x)</a:t>
                      </a:r>
                    </a:p>
                    <a:p>
                      <a:r>
                        <a:rPr lang="en-US" sz="1200" dirty="0" smtClean="0"/>
                        <a:t>Gen 3:22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Hands (20x)</a:t>
                      </a:r>
                    </a:p>
                    <a:p>
                      <a:r>
                        <a:rPr lang="en-US" sz="1200" dirty="0" smtClean="0"/>
                        <a:t>Gen 43:34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רַגְלַ֫יִם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feet (163x)</a:t>
                      </a:r>
                    </a:p>
                    <a:p>
                      <a:r>
                        <a:rPr lang="en-US" sz="1200" dirty="0" smtClean="0"/>
                        <a:t>Lev 11:42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רֶ֫גֶל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Foot, leg</a:t>
                      </a:r>
                      <a:r>
                        <a:rPr lang="en-US" sz="1200" baseline="0" dirty="0" smtClean="0"/>
                        <a:t> (78x)</a:t>
                      </a:r>
                    </a:p>
                    <a:p>
                      <a:r>
                        <a:rPr lang="en-US" sz="1200" baseline="0" dirty="0" smtClean="0"/>
                        <a:t>Gen 8:9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רְגָלִים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Times (4x)</a:t>
                      </a:r>
                    </a:p>
                    <a:p>
                      <a:r>
                        <a:rPr lang="en-US" sz="1200" dirty="0" smtClean="0"/>
                        <a:t>Ex 23:14 ‘3 times a year …’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מָתְנַ֫יִם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Loins (47x)</a:t>
                      </a:r>
                    </a:p>
                    <a:p>
                      <a:r>
                        <a:rPr lang="en-US" sz="1200" dirty="0" smtClean="0"/>
                        <a:t>Ex</a:t>
                      </a:r>
                      <a:r>
                        <a:rPr lang="en-US" sz="1200" baseline="0" dirty="0" smtClean="0"/>
                        <a:t> 28:42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כְּנָפַ֫יִם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wings</a:t>
                      </a:r>
                    </a:p>
                    <a:p>
                      <a:r>
                        <a:rPr lang="en-US" sz="1200" dirty="0" smtClean="0"/>
                        <a:t>Ex 25:20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כָּנָף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Wing (37x)</a:t>
                      </a:r>
                    </a:p>
                    <a:p>
                      <a:r>
                        <a:rPr lang="en-US" sz="1200" dirty="0" smtClean="0"/>
                        <a:t>Gen 1:21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כַּנְפוֹת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Wings, corners (56x)</a:t>
                      </a:r>
                    </a:p>
                    <a:p>
                      <a:r>
                        <a:rPr lang="en-US" sz="1200" dirty="0" err="1" smtClean="0"/>
                        <a:t>Deut</a:t>
                      </a:r>
                      <a:r>
                        <a:rPr lang="en-US" sz="1200" baseline="0" dirty="0" smtClean="0"/>
                        <a:t> 22:12 ‘4 corners of garment’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קַרְנַ֫יִם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Both horns (14x)</a:t>
                      </a:r>
                    </a:p>
                    <a:p>
                      <a:r>
                        <a:rPr lang="en-US" sz="1200" dirty="0" smtClean="0"/>
                        <a:t>Gen 22:13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קֶ֫רֶן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Horn (29x)</a:t>
                      </a:r>
                    </a:p>
                    <a:p>
                      <a:r>
                        <a:rPr lang="en-US" sz="1200" dirty="0" smtClean="0"/>
                        <a:t>Josh 6:5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קְרָנוֹת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Horns (32x)</a:t>
                      </a:r>
                    </a:p>
                    <a:p>
                      <a:r>
                        <a:rPr lang="en-US" sz="1200" dirty="0" err="1" smtClean="0"/>
                        <a:t>Zech</a:t>
                      </a:r>
                      <a:r>
                        <a:rPr lang="en-US" sz="1200" dirty="0" smtClean="0"/>
                        <a:t> 2:1</a:t>
                      </a:r>
                      <a:endParaRPr lang="en-CA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יוֹמַ֫יִם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Two days (5x)</a:t>
                      </a:r>
                    </a:p>
                    <a:p>
                      <a:r>
                        <a:rPr lang="en-US" sz="1200" dirty="0" smtClean="0"/>
                        <a:t>Ex 16:29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Day (1451x)</a:t>
                      </a:r>
                    </a:p>
                    <a:p>
                      <a:r>
                        <a:rPr lang="en-US" sz="1200" dirty="0" smtClean="0"/>
                        <a:t>Gen</a:t>
                      </a:r>
                      <a:r>
                        <a:rPr lang="en-US" sz="1200" baseline="0" dirty="0" smtClean="0"/>
                        <a:t> 1:5</a:t>
                      </a:r>
                      <a:endParaRPr lang="en-C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יָמִים</a:t>
                      </a:r>
                      <a:endParaRPr lang="en-CA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Days, time (846x)</a:t>
                      </a:r>
                    </a:p>
                    <a:p>
                      <a:r>
                        <a:rPr lang="en-US" sz="1200" dirty="0" smtClean="0"/>
                        <a:t>Gen 4:3</a:t>
                      </a:r>
                      <a:endParaRPr lang="en-CA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76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Odds and Ends on Duals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638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/>
              <a:t>Apparent D</a:t>
            </a:r>
            <a:r>
              <a:rPr lang="en-US" sz="2800" b="1" dirty="0" smtClean="0"/>
              <a:t>uals</a:t>
            </a:r>
          </a:p>
          <a:p>
            <a:r>
              <a:rPr lang="en-US" sz="2800" dirty="0" smtClean="0"/>
              <a:t>‘What </a:t>
            </a:r>
            <a:r>
              <a:rPr lang="en-US" sz="2800" dirty="0"/>
              <a:t>we have in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מַיִם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i="1" dirty="0" smtClean="0"/>
              <a:t>water</a:t>
            </a:r>
            <a:r>
              <a:rPr lang="en-US" sz="2800" dirty="0"/>
              <a:t>, </a:t>
            </a:r>
            <a:r>
              <a:rPr lang="en-US" sz="2800" i="1" dirty="0"/>
              <a:t>waters</a:t>
            </a:r>
            <a:r>
              <a:rPr lang="en-US" sz="2800" dirty="0"/>
              <a:t> and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שָׁמַיִם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i="1" dirty="0" smtClean="0"/>
              <a:t>sky</a:t>
            </a:r>
            <a:r>
              <a:rPr lang="en-US" sz="2800" dirty="0"/>
              <a:t>, </a:t>
            </a:r>
            <a:r>
              <a:rPr lang="en-US" sz="2800" i="1" dirty="0"/>
              <a:t>skies</a:t>
            </a:r>
            <a:r>
              <a:rPr lang="en-US" sz="2800" dirty="0"/>
              <a:t> is not a dual, but an exceptional plural. In these two words the original plural ending </a:t>
            </a:r>
            <a:r>
              <a:rPr lang="en-US" sz="2800" dirty="0" smtClean="0"/>
              <a:t>-</a:t>
            </a:r>
            <a:r>
              <a:rPr lang="en-US" sz="2800" i="1" dirty="0" err="1" smtClean="0"/>
              <a:t>eem</a:t>
            </a:r>
            <a:r>
              <a:rPr lang="en-US" sz="2800" dirty="0" smtClean="0"/>
              <a:t> </a:t>
            </a:r>
            <a:r>
              <a:rPr lang="en-US" sz="2800" dirty="0"/>
              <a:t>has been reduced to -</a:t>
            </a:r>
            <a:r>
              <a:rPr lang="en-US" sz="2800" i="1" dirty="0" err="1"/>
              <a:t>im</a:t>
            </a:r>
            <a:r>
              <a:rPr lang="en-US" sz="2800" dirty="0"/>
              <a:t> under the influence of the stress. This may be compared with the Biblical Aramaic plural participle of the type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בָּנַ֫יִן</a:t>
            </a:r>
            <a:r>
              <a:rPr lang="en-US" sz="2800" dirty="0" smtClean="0"/>
              <a:t> </a:t>
            </a:r>
            <a:r>
              <a:rPr lang="en-US" sz="2800" i="1" dirty="0" smtClean="0"/>
              <a:t>building</a:t>
            </a:r>
            <a:r>
              <a:rPr lang="en-US" sz="2800" dirty="0" smtClean="0"/>
              <a:t> of III-</a:t>
            </a:r>
            <a:r>
              <a:rPr lang="en-US" sz="2800" dirty="0" err="1" smtClean="0"/>
              <a:t>Yod</a:t>
            </a:r>
            <a:r>
              <a:rPr lang="en-US" sz="2800" dirty="0" smtClean="0"/>
              <a:t> verbs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Time Duals</a:t>
            </a:r>
          </a:p>
          <a:p>
            <a:r>
              <a:rPr lang="en-US" sz="2800" dirty="0" smtClean="0"/>
              <a:t>‘The </a:t>
            </a:r>
            <a:r>
              <a:rPr lang="en-US" sz="2800" dirty="0"/>
              <a:t>word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עַרְבַּ֫יִם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in </a:t>
            </a:r>
            <a:r>
              <a:rPr lang="en-US" sz="2800" dirty="0"/>
              <a:t>the </a:t>
            </a:r>
            <a:r>
              <a:rPr lang="en-US" sz="2800" dirty="0" smtClean="0"/>
              <a:t>phrase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בֵּין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הָעַרְבַּ֫יִם</a:t>
            </a:r>
            <a:r>
              <a:rPr lang="en-US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800" dirty="0"/>
              <a:t>["the whole assembly of the congregation of Israel shall kill their lambs at twilight." Ex 12:6] can only be a dual: between the two </a:t>
            </a:r>
            <a:r>
              <a:rPr lang="en-US" sz="2800" dirty="0" smtClean="0"/>
              <a:t>evenings. </a:t>
            </a:r>
            <a:r>
              <a:rPr lang="en-US" sz="2800" dirty="0"/>
              <a:t>Reference is probably made here to the end of one and the beginning of another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עֶ֫רֶב</a:t>
            </a:r>
            <a:r>
              <a:rPr lang="en-US" sz="2800" dirty="0" smtClean="0"/>
              <a:t>.’</a:t>
            </a:r>
          </a:p>
          <a:p>
            <a:r>
              <a:rPr lang="en-US" sz="2800" dirty="0" smtClean="0"/>
              <a:t>‘In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צָהֳרַ֫יִם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/>
              <a:t>noon</a:t>
            </a:r>
            <a:r>
              <a:rPr lang="en-US" sz="2800" dirty="0" smtClean="0"/>
              <a:t> </a:t>
            </a:r>
            <a:r>
              <a:rPr lang="en-US" sz="2800" dirty="0"/>
              <a:t>[Gen 43:16] </a:t>
            </a:r>
            <a:r>
              <a:rPr lang="en-US" sz="2800" dirty="0" smtClean="0"/>
              <a:t>the </a:t>
            </a:r>
            <a:r>
              <a:rPr lang="en-US" sz="2800" dirty="0"/>
              <a:t>dual could perhaps be explained as reflecting the convergence of two time lines at noon</a:t>
            </a:r>
            <a:r>
              <a:rPr lang="en-US" sz="2800" dirty="0" smtClean="0"/>
              <a:t>;’</a:t>
            </a:r>
          </a:p>
          <a:p>
            <a:pPr marL="0" indent="0">
              <a:buNone/>
            </a:pPr>
            <a:r>
              <a:rPr lang="en-US" sz="2800" b="1" dirty="0" smtClean="0"/>
              <a:t>Geographical Duals</a:t>
            </a:r>
          </a:p>
          <a:p>
            <a:r>
              <a:rPr lang="en-US" sz="2800" dirty="0" smtClean="0"/>
              <a:t>‘The </a:t>
            </a:r>
            <a:r>
              <a:rPr lang="en-US" sz="2800" dirty="0"/>
              <a:t>ending of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נַהֲרַ֫יִם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/>
              <a:t>Mesopotamia</a:t>
            </a:r>
            <a:r>
              <a:rPr lang="en-US" sz="2800" dirty="0"/>
              <a:t>(?) </a:t>
            </a:r>
            <a:r>
              <a:rPr lang="en-US" sz="2800" dirty="0" smtClean="0"/>
              <a:t>[Gen 24:10] is </a:t>
            </a:r>
            <a:r>
              <a:rPr lang="en-US" sz="2800" dirty="0"/>
              <a:t>variously </a:t>
            </a:r>
            <a:r>
              <a:rPr lang="en-US" sz="2800" dirty="0" smtClean="0"/>
              <a:t>explained, </a:t>
            </a:r>
            <a:r>
              <a:rPr lang="en-US" sz="2800" dirty="0"/>
              <a:t>as is that of 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מִצְרַ֫יִם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/>
              <a:t>Egypt</a:t>
            </a:r>
            <a:r>
              <a:rPr lang="en-US" sz="2800" dirty="0" smtClean="0"/>
              <a:t> </a:t>
            </a:r>
            <a:r>
              <a:rPr lang="en-US" sz="2800" dirty="0"/>
              <a:t>[Gen </a:t>
            </a:r>
            <a:r>
              <a:rPr lang="en-US" sz="2800" dirty="0" smtClean="0"/>
              <a:t>10:6].’</a:t>
            </a: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6400800"/>
            <a:ext cx="3417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Joüon</a:t>
            </a:r>
            <a:r>
              <a:rPr lang="en-US" dirty="0" smtClean="0"/>
              <a:t>-Muraoka </a:t>
            </a:r>
            <a:r>
              <a:rPr lang="en-CA" dirty="0" smtClean="0"/>
              <a:t>§91f,g; page 252.</a:t>
            </a:r>
            <a:r>
              <a:rPr lang="en-US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85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Tens, hundreds, and thousands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you know the basic number vocabulary most numbers are not hard to translate. What is the number in red above?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לִבְנֵי יֵשׁוּ֫עַ וְיוֹאָב אַלְפַּ֫יִם </a:t>
            </a:r>
            <a:r>
              <a:rPr lang="he-IL" sz="3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וּשְׁמֹנֶה מֶאוֹת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98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Tens, hundreds, and thousands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you know the basic number vocabulary most numbers are not hard to translate. What is the number in red above?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לִבְנֵי יֵשׁוּ֫עַ וְיוֹאָב אַלְפַּ֫יִם </a:t>
            </a:r>
            <a:r>
              <a:rPr lang="he-IL" sz="3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וּשְׁמֹנֶה מֶאוֹת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3450" y="280249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800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Tens, hundreds, and thousands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124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couple of notes:</a:t>
            </a:r>
          </a:p>
          <a:p>
            <a:r>
              <a:rPr lang="en-US" dirty="0"/>
              <a:t>Hundred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מֵאָה</a:t>
            </a:r>
            <a:r>
              <a:rPr lang="en-US" dirty="0" smtClean="0"/>
              <a:t> is always feminine</a:t>
            </a:r>
          </a:p>
          <a:p>
            <a:r>
              <a:rPr lang="en-US" dirty="0" smtClean="0"/>
              <a:t>Tens and Thousands are always masculine</a:t>
            </a:r>
          </a:p>
          <a:p>
            <a:pPr lvl="1"/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עֶשְׂרִים</a:t>
            </a:r>
            <a:r>
              <a:rPr lang="en-US" dirty="0" smtClean="0"/>
              <a:t>, 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שְׁלֹשִים</a:t>
            </a:r>
            <a:r>
              <a:rPr lang="en-US" dirty="0" smtClean="0"/>
              <a:t>, 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אַרְבָּעִים</a:t>
            </a:r>
            <a:r>
              <a:rPr lang="fr-CA" dirty="0" smtClean="0"/>
              <a:t> </a:t>
            </a:r>
            <a:r>
              <a:rPr lang="en-US" dirty="0" smtClean="0"/>
              <a:t>…</a:t>
            </a:r>
          </a:p>
          <a:p>
            <a:pPr lvl="1"/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אַלְפַּ֫יִם</a:t>
            </a:r>
            <a:r>
              <a:rPr lang="en-US" dirty="0" smtClean="0"/>
              <a:t>, 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שְׁל֫שֶׁת אֲלָפִים</a:t>
            </a:r>
            <a:r>
              <a:rPr lang="en-US" dirty="0" smtClean="0"/>
              <a:t>, 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אַרְבַּ֫עַת אֲלָפִים</a:t>
            </a:r>
            <a:r>
              <a:rPr lang="en-US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לִבְנֵי יֵשׁוּ֫עַ וְיוֹאָב אַלְפַּ֫יִם </a:t>
            </a:r>
            <a:r>
              <a:rPr lang="he-IL" sz="3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וּשְׁמֹנֶה מֶאוֹת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5715000"/>
            <a:ext cx="8229600" cy="609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A" dirty="0" err="1" smtClean="0"/>
              <a:t>See</a:t>
            </a:r>
            <a:r>
              <a:rPr lang="fr-CA" dirty="0" smtClean="0"/>
              <a:t> Tables and </a:t>
            </a:r>
            <a:r>
              <a:rPr lang="fr-CA" dirty="0" err="1" smtClean="0"/>
              <a:t>Examples</a:t>
            </a:r>
            <a:r>
              <a:rPr lang="fr-CA" dirty="0" smtClean="0"/>
              <a:t> in </a:t>
            </a:r>
            <a:r>
              <a:rPr lang="fr-CA" dirty="0" err="1" smtClean="0"/>
              <a:t>Rocine</a:t>
            </a:r>
            <a:r>
              <a:rPr lang="fr-C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71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Numbers from 11 to 19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886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last two words </a:t>
            </a:r>
            <a:r>
              <a:rPr lang="en-US" dirty="0" smtClean="0"/>
              <a:t>in the verse above are </a:t>
            </a:r>
            <a:r>
              <a:rPr lang="en-US" dirty="0"/>
              <a:t>a good example of how the numbers 11 through 19 are formed.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both masculine and feminine forms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no </a:t>
            </a:r>
            <a:r>
              <a:rPr lang="en-US" i="1" dirty="0" err="1"/>
              <a:t>vav</a:t>
            </a:r>
            <a:r>
              <a:rPr lang="en-US" dirty="0"/>
              <a:t> used between the units number and the form for 10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שְׁמֹנָה עָשָׂר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לִבְנֵי יֵשׁוּ֫עַ וְיוֹאָב אַלְפַּ֫יִם וּשְׁמֹנֶה מֶאוֹת </a:t>
            </a:r>
            <a:r>
              <a:rPr lang="he-IL" sz="3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שְׁמֹנָה עָשָׂר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77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Numbers from 11 to 19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886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last two words </a:t>
            </a:r>
            <a:r>
              <a:rPr lang="en-US" dirty="0" smtClean="0"/>
              <a:t>in the verse above are </a:t>
            </a:r>
            <a:r>
              <a:rPr lang="en-US" dirty="0"/>
              <a:t>a good example of how the numbers 11 through 19 are formed.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both masculine and feminine forms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no </a:t>
            </a:r>
            <a:r>
              <a:rPr lang="en-US" i="1" dirty="0" err="1"/>
              <a:t>vav</a:t>
            </a:r>
            <a:r>
              <a:rPr lang="en-US" dirty="0"/>
              <a:t> used between the units number and the form for 10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שְׁמֹנָה עָשָׂר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לִבְנֵי יֵשׁוּ֫עַ וְיוֹאָב אַלְפַּ֫יִם וּשְׁמֹנֶה מֶאוֹת </a:t>
            </a:r>
            <a:r>
              <a:rPr lang="he-IL" sz="3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שְׁמֹנָה עָשָׂר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50408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18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5943600"/>
            <a:ext cx="8229600" cy="609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A" dirty="0" err="1" smtClean="0"/>
              <a:t>See</a:t>
            </a:r>
            <a:r>
              <a:rPr lang="fr-CA" dirty="0" smtClean="0"/>
              <a:t> Tables and </a:t>
            </a:r>
            <a:r>
              <a:rPr lang="fr-CA" dirty="0" err="1" smtClean="0"/>
              <a:t>Examples</a:t>
            </a:r>
            <a:r>
              <a:rPr lang="fr-CA" dirty="0" smtClean="0"/>
              <a:t> in </a:t>
            </a:r>
            <a:r>
              <a:rPr lang="fr-CA" dirty="0" err="1" smtClean="0"/>
              <a:t>Rocine</a:t>
            </a:r>
            <a:r>
              <a:rPr lang="fr-C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58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Numbers with tens and units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886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numbers between 21 and 99 that include tens and units (21, 47, 99, etc.),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tens and units may be in either order,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will be joined by a </a:t>
            </a:r>
            <a:r>
              <a:rPr lang="fr-CA" dirty="0" err="1" smtClean="0"/>
              <a:t>vav</a:t>
            </a:r>
            <a:r>
              <a:rPr lang="fr-CA" dirty="0" smtClean="0"/>
              <a:t>,</a:t>
            </a:r>
          </a:p>
          <a:p>
            <a:r>
              <a:rPr lang="en-US" dirty="0" smtClean="0"/>
              <a:t>the </a:t>
            </a:r>
            <a:r>
              <a:rPr lang="en-US" dirty="0"/>
              <a:t>gender of the units-word will match the gender of the thing numbered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לִבְנֵי יֵשׁוּ֫עַ וְיוֹאָב 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6096000"/>
            <a:ext cx="8229600" cy="609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Also see Animated Hebrew lecture 25.</a:t>
            </a:r>
            <a:endParaRPr lang="fr-CA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5334000"/>
            <a:ext cx="8229600" cy="609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A" dirty="0" err="1" smtClean="0"/>
              <a:t>See</a:t>
            </a:r>
            <a:r>
              <a:rPr lang="fr-CA" dirty="0" smtClean="0"/>
              <a:t> Tables and </a:t>
            </a:r>
            <a:r>
              <a:rPr lang="fr-CA" dirty="0" err="1" smtClean="0"/>
              <a:t>Examples</a:t>
            </a:r>
            <a:r>
              <a:rPr lang="fr-CA" dirty="0" smtClean="0"/>
              <a:t> in </a:t>
            </a:r>
            <a:r>
              <a:rPr lang="fr-CA" dirty="0" err="1" smtClean="0"/>
              <a:t>Rocine</a:t>
            </a:r>
            <a:r>
              <a:rPr lang="fr-C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253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dual </a:t>
            </a:r>
            <a:r>
              <a:rPr lang="en-US" dirty="0" smtClean="0"/>
              <a:t>numbers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cardinal numbers </a:t>
            </a:r>
            <a:r>
              <a:rPr lang="en-US" dirty="0" smtClean="0"/>
              <a:t>above 10</a:t>
            </a:r>
            <a:br>
              <a:rPr lang="en-US" dirty="0" smtClean="0"/>
            </a:br>
            <a:r>
              <a:rPr lang="en-US" sz="2400" dirty="0" smtClean="0"/>
              <a:t>(for cardinal </a:t>
            </a:r>
            <a:r>
              <a:rPr lang="en-US" sz="2400" dirty="0"/>
              <a:t>numbers </a:t>
            </a:r>
            <a:r>
              <a:rPr lang="en-US" sz="2400" dirty="0" smtClean="0"/>
              <a:t>1-10 see </a:t>
            </a:r>
            <a:r>
              <a:rPr lang="en-US" sz="2400" dirty="0" err="1" smtClean="0"/>
              <a:t>Rocine</a:t>
            </a:r>
            <a:r>
              <a:rPr lang="en-US" sz="2400" dirty="0" smtClean="0"/>
              <a:t> 38.8, p. 218)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</a:t>
            </a:r>
            <a:r>
              <a:rPr lang="en-US" dirty="0" smtClean="0"/>
              <a:t>ranslate the first 3 words.</a:t>
            </a:r>
          </a:p>
          <a:p>
            <a:pPr marL="0" indent="0">
              <a:buNone/>
            </a:pPr>
            <a:r>
              <a:rPr lang="en-US" dirty="0" smtClean="0"/>
              <a:t>Note that 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פַחַת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מוֹאָב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c</a:t>
            </a:r>
            <a:r>
              <a:rPr lang="en-US" dirty="0" smtClean="0"/>
              <a:t>ould be a proper noun, or</a:t>
            </a:r>
          </a:p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פַחַת</a:t>
            </a:r>
            <a:r>
              <a:rPr lang="en-US" dirty="0" smtClean="0"/>
              <a:t> could be regarded as the construct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פֶּחַה</a:t>
            </a:r>
            <a:r>
              <a:rPr lang="en-US" dirty="0" smtClean="0"/>
              <a:t> meaning </a:t>
            </a:r>
            <a:r>
              <a:rPr lang="en-US" i="1" dirty="0" smtClean="0"/>
              <a:t>governor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66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t</a:t>
            </a:r>
            <a:r>
              <a:rPr lang="en-US" dirty="0" smtClean="0"/>
              <a:t>ranslate the first 3 words.</a:t>
            </a:r>
          </a:p>
          <a:p>
            <a:pPr marL="0" indent="0">
              <a:buNone/>
            </a:pPr>
            <a:r>
              <a:rPr lang="en-US" dirty="0" smtClean="0"/>
              <a:t>Note that 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פַחַת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מוֹאָב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c</a:t>
            </a:r>
            <a:r>
              <a:rPr lang="en-US" dirty="0" smtClean="0"/>
              <a:t>ould be a proper noun, or</a:t>
            </a:r>
          </a:p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פַחַת</a:t>
            </a:r>
            <a:r>
              <a:rPr lang="en-US" dirty="0" smtClean="0"/>
              <a:t> could be regarded as the construct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פֶּחַה</a:t>
            </a:r>
            <a:r>
              <a:rPr lang="en-US" dirty="0" smtClean="0"/>
              <a:t> meaning </a:t>
            </a:r>
            <a:r>
              <a:rPr lang="en-US" i="1" dirty="0" smtClean="0"/>
              <a:t>governor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9296" y="4724400"/>
            <a:ext cx="4305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descendants of </a:t>
            </a:r>
            <a:r>
              <a:rPr lang="en-US" dirty="0" err="1" smtClean="0">
                <a:solidFill>
                  <a:srgbClr val="FF0000"/>
                </a:solidFill>
              </a:rPr>
              <a:t>Pahath-moab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descendants of the governor of Moab…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next phrase further pinpoints the identity of the people being talked about in </a:t>
            </a:r>
            <a:r>
              <a:rPr lang="en-US" dirty="0" smtClean="0"/>
              <a:t>this verse.</a:t>
            </a:r>
          </a:p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וְיוֹאָב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79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next phrase further pinpoints the identity of the people being talked about in </a:t>
            </a:r>
            <a:r>
              <a:rPr lang="en-US" dirty="0" smtClean="0"/>
              <a:t>this verse.</a:t>
            </a:r>
          </a:p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</a:t>
            </a: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וְיוֹאָב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505200"/>
            <a:ext cx="2794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sons of </a:t>
            </a:r>
            <a:r>
              <a:rPr lang="en-US" dirty="0" err="1" smtClean="0">
                <a:solidFill>
                  <a:srgbClr val="FF0000"/>
                </a:solidFill>
              </a:rPr>
              <a:t>Jeshua</a:t>
            </a:r>
            <a:r>
              <a:rPr lang="en-US" dirty="0" smtClean="0">
                <a:solidFill>
                  <a:srgbClr val="FF0000"/>
                </a:solidFill>
              </a:rPr>
              <a:t> and Joab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20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Dual numbers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Pronounce the following 3 words out loud and listen to the differences, especially #2 and #3.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אֶ֫לֶף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אֲלָפִים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אַלְפַּ֫יִם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614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Dual numbers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Pronounce the following 3 words out loud and listen to the differences, especially #2 and #3.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אֶ֫לֶף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אֲלָפִים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אַלְפַּ֫יִם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667000"/>
            <a:ext cx="60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r>
              <a:rPr lang="en-US" dirty="0" smtClean="0"/>
              <a:t>-</a:t>
            </a:r>
            <a:r>
              <a:rPr lang="en-US" dirty="0" err="1" smtClean="0"/>
              <a:t>lef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3276600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a-la-</a:t>
            </a:r>
            <a:r>
              <a:rPr lang="en-US" b="1" dirty="0" smtClean="0"/>
              <a:t>PHEEM</a:t>
            </a:r>
            <a:endParaRPr lang="en-C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3886200"/>
            <a:ext cx="1095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al-</a:t>
            </a:r>
            <a:r>
              <a:rPr lang="en-US" b="1" dirty="0" smtClean="0"/>
              <a:t>PA</a:t>
            </a:r>
            <a:r>
              <a:rPr lang="en-US" dirty="0" smtClean="0"/>
              <a:t>-</a:t>
            </a:r>
            <a:r>
              <a:rPr lang="en-US" dirty="0" err="1" smtClean="0"/>
              <a:t>yim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53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Dual numbers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Pronounce the following 3 words out loud and listen to the differences, especially #2 and #3.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אֶ֫לֶף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אֲלָפִים</a:t>
            </a:r>
          </a:p>
          <a:p>
            <a:pPr marL="514350" indent="-514350">
              <a:buFont typeface="+mj-lt"/>
              <a:buAutoNum type="arabicPeriod"/>
              <a:tabLst>
                <a:tab pos="21717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אַלְפַּ֫יִם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he-IL" sz="3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בְּנֵי־פַחַת מוֹאָב </a:t>
            </a:r>
            <a:r>
              <a:rPr lang="he-IL" sz="3000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לִבְנֵי יֵשׁוּ֫עַ וְיוֹאָב </a:t>
            </a:r>
            <a:r>
              <a:rPr lang="he-IL" sz="30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אַלְפַּ֫יִם וּשְׁמֹנֶה מֶאוֹת שְׁמֹנָה עָשָׂר׃</a:t>
            </a:r>
            <a:endParaRPr lang="en-US" sz="30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667000"/>
            <a:ext cx="60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r>
              <a:rPr lang="en-US" dirty="0" smtClean="0"/>
              <a:t>-</a:t>
            </a:r>
            <a:r>
              <a:rPr lang="en-US" dirty="0" err="1" smtClean="0"/>
              <a:t>lef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3276600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a-la-</a:t>
            </a:r>
            <a:r>
              <a:rPr lang="en-US" b="1" dirty="0" smtClean="0"/>
              <a:t>PHEEM</a:t>
            </a:r>
            <a:endParaRPr lang="en-C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3886200"/>
            <a:ext cx="1095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al-</a:t>
            </a:r>
            <a:r>
              <a:rPr lang="en-US" b="1" dirty="0" smtClean="0"/>
              <a:t>PA</a:t>
            </a:r>
            <a:r>
              <a:rPr lang="en-US" dirty="0" smtClean="0"/>
              <a:t>-</a:t>
            </a:r>
            <a:r>
              <a:rPr lang="en-US" dirty="0" err="1" smtClean="0"/>
              <a:t>yim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2667000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Singular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5943599" y="3276600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Plural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5943599" y="3884057"/>
            <a:ext cx="9396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Dual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181600" y="28516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181600" y="34612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181600" y="4070866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15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8788</TotalTime>
  <Words>1286</Words>
  <Application>Microsoft Office PowerPoint</Application>
  <PresentationFormat>On-screen Show (4:3)</PresentationFormat>
  <Paragraphs>235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Rocine Lesson 49</vt:lpstr>
      <vt:lpstr>Goals</vt:lpstr>
      <vt:lpstr>What we already know</vt:lpstr>
      <vt:lpstr>What we already know</vt:lpstr>
      <vt:lpstr>What we already know</vt:lpstr>
      <vt:lpstr>What we already know</vt:lpstr>
      <vt:lpstr>Dual numbers</vt:lpstr>
      <vt:lpstr>Dual numbers</vt:lpstr>
      <vt:lpstr>Dual numbers</vt:lpstr>
      <vt:lpstr>Dual numbers</vt:lpstr>
      <vt:lpstr>Dual numbers</vt:lpstr>
      <vt:lpstr>Examples of Duals</vt:lpstr>
      <vt:lpstr>Odds and Ends on Duals</vt:lpstr>
      <vt:lpstr>Tens, hundreds, and thousands</vt:lpstr>
      <vt:lpstr>Tens, hundreds, and thousands</vt:lpstr>
      <vt:lpstr>Tens, hundreds, and thousands</vt:lpstr>
      <vt:lpstr>Numbers from 11 to 19</vt:lpstr>
      <vt:lpstr>Numbers from 11 to 19</vt:lpstr>
      <vt:lpstr>Numbers with tens and units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839</cp:revision>
  <cp:lastPrinted>2013-11-05T02:18:07Z</cp:lastPrinted>
  <dcterms:created xsi:type="dcterms:W3CDTF">2006-08-16T00:00:00Z</dcterms:created>
  <dcterms:modified xsi:type="dcterms:W3CDTF">2015-06-18T16:30:48Z</dcterms:modified>
</cp:coreProperties>
</file>