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697" r:id="rId2"/>
    <p:sldId id="816" r:id="rId3"/>
    <p:sldId id="817" r:id="rId4"/>
    <p:sldId id="819" r:id="rId5"/>
    <p:sldId id="820" r:id="rId6"/>
    <p:sldId id="822" r:id="rId7"/>
    <p:sldId id="825" r:id="rId8"/>
    <p:sldId id="824" r:id="rId9"/>
    <p:sldId id="830" r:id="rId10"/>
    <p:sldId id="833" r:id="rId11"/>
    <p:sldId id="848" r:id="rId12"/>
    <p:sldId id="863" r:id="rId13"/>
    <p:sldId id="831" r:id="rId14"/>
    <p:sldId id="832" r:id="rId15"/>
    <p:sldId id="834" r:id="rId16"/>
    <p:sldId id="846" r:id="rId17"/>
    <p:sldId id="837" r:id="rId18"/>
    <p:sldId id="840" r:id="rId19"/>
    <p:sldId id="841" r:id="rId20"/>
    <p:sldId id="838" r:id="rId21"/>
    <p:sldId id="842" r:id="rId22"/>
    <p:sldId id="843" r:id="rId23"/>
    <p:sldId id="847" r:id="rId24"/>
    <p:sldId id="844" r:id="rId25"/>
    <p:sldId id="845" r:id="rId2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00FF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312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47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8763000" cy="1143000"/>
          </a:xfrm>
        </p:spPr>
        <p:txBody>
          <a:bodyPr>
            <a:normAutofit/>
          </a:bodyPr>
          <a:lstStyle/>
          <a:p>
            <a:pPr algn="r"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 אֶת־אֲרוֹן אֱלֹהֵי יִשְׂרָאֵל וַיְהִי אַחֲרֵי הֵסַבּוּ אֹתוֹ וַתְּהִי יַד־יְהוָה בָּעִיר מְהוּמָה גְּדוֹלָה מְאֹד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39624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1 Samuel 5:8–9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Hiphil</a:t>
            </a:r>
            <a:r>
              <a:rPr lang="en-US" dirty="0"/>
              <a:t> </a:t>
            </a:r>
            <a:r>
              <a:rPr lang="en-US" dirty="0" err="1"/>
              <a:t>yiqtol</a:t>
            </a:r>
            <a:r>
              <a:rPr lang="en-US" dirty="0"/>
              <a:t> and </a:t>
            </a:r>
            <a:r>
              <a:rPr lang="en-US" dirty="0" err="1"/>
              <a:t>wayyiqtol</a:t>
            </a:r>
            <a:r>
              <a:rPr lang="en-US" dirty="0"/>
              <a:t> of geminates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אֶת־אֲרוֹן אֱלֹהֵי יִשְׂרָאֵל וַיְהִי אַחֲרֵי הֵסַבּוּ אֹתוֹ וַתְּהִי יַד־יְהוָה בָּעִיר מְהוּמָה גְּדוֹלָה מְאֹד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71675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is the chief sign of the </a:t>
            </a:r>
            <a:r>
              <a:rPr lang="en-US" dirty="0" err="1" smtClean="0"/>
              <a:t>Hiphil</a:t>
            </a:r>
            <a:r>
              <a:rPr lang="en-US" dirty="0" smtClean="0"/>
              <a:t> prefix verbs forms (</a:t>
            </a:r>
            <a:r>
              <a:rPr lang="en-US" dirty="0" err="1" smtClean="0"/>
              <a:t>yiqtol</a:t>
            </a:r>
            <a:r>
              <a:rPr lang="en-US" dirty="0" smtClean="0"/>
              <a:t>, </a:t>
            </a:r>
            <a:r>
              <a:rPr lang="en-US" dirty="0" err="1" smtClean="0"/>
              <a:t>wayyiqtol</a:t>
            </a:r>
            <a:r>
              <a:rPr lang="en-US" dirty="0" smtClean="0"/>
              <a:t>, imperatives, etc.)?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74288" y="3505200"/>
            <a:ext cx="16081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54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יַקְטִיל</a:t>
            </a:r>
            <a:endParaRPr lang="en-US" sz="5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95200" y="5105400"/>
            <a:ext cx="2024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A-class prefix vowel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9910" y="5105400"/>
            <a:ext cx="221220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I/E class theme vowel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166600" y="4495800"/>
            <a:ext cx="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979310" y="4495800"/>
            <a:ext cx="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313265" y="3505200"/>
            <a:ext cx="1467068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 rtl="1"/>
            <a:r>
              <a:rPr lang="he-IL" sz="5400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</a:t>
            </a:r>
            <a:endParaRPr lang="en-US" sz="5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43375" y="5105400"/>
            <a:ext cx="2024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A-class prefix vowel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608085" y="5105400"/>
            <a:ext cx="221220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I/E class theme vowel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6614775" y="4352925"/>
            <a:ext cx="462300" cy="7524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7408435" y="4343400"/>
            <a:ext cx="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734301" y="4322981"/>
            <a:ext cx="136653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Usually </a:t>
            </a:r>
            <a:r>
              <a:rPr lang="en-US" sz="1200" b="1" dirty="0" err="1" smtClean="0"/>
              <a:t>qamets</a:t>
            </a:r>
            <a:r>
              <a:rPr lang="en-US" sz="1200" dirty="0" smtClean="0"/>
              <a:t> in Geminate </a:t>
            </a:r>
            <a:r>
              <a:rPr lang="en-US" sz="1200" dirty="0" err="1" smtClean="0"/>
              <a:t>Hiphils</a:t>
            </a:r>
            <a:r>
              <a:rPr lang="en-US" sz="1200" dirty="0" smtClean="0"/>
              <a:t>.</a:t>
            </a:r>
          </a:p>
          <a:p>
            <a:pPr algn="ctr"/>
            <a:r>
              <a:rPr lang="en-US" sz="1200" dirty="0" smtClean="0"/>
              <a:t>(see verb tables)</a:t>
            </a:r>
          </a:p>
        </p:txBody>
      </p:sp>
      <p:cxnSp>
        <p:nvCxnSpPr>
          <p:cNvPr id="16" name="Straight Arrow Connector 15"/>
          <p:cNvCxnSpPr>
            <a:stCxn id="15" idx="1"/>
            <a:endCxn id="18" idx="5"/>
          </p:cNvCxnSpPr>
          <p:nvPr/>
        </p:nvCxnSpPr>
        <p:spPr>
          <a:xfrm flipH="1" flipV="1">
            <a:off x="7521599" y="4298763"/>
            <a:ext cx="212702" cy="3473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7258050" y="4038600"/>
            <a:ext cx="308767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59908" y="5708896"/>
            <a:ext cx="7620425" cy="954107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/>
              <a:t>“The </a:t>
            </a:r>
            <a:r>
              <a:rPr lang="en-US" sz="1400" dirty="0" err="1" smtClean="0"/>
              <a:t>Hiphil</a:t>
            </a:r>
            <a:r>
              <a:rPr lang="en-US" sz="1400" dirty="0" smtClean="0"/>
              <a:t> </a:t>
            </a:r>
            <a:r>
              <a:rPr lang="en-US" sz="1400" dirty="0" err="1"/>
              <a:t>wayyiqtols</a:t>
            </a:r>
            <a:r>
              <a:rPr lang="en-US" sz="1400" dirty="0"/>
              <a:t> of geminate roots that have </a:t>
            </a:r>
            <a:r>
              <a:rPr lang="en-US" sz="1400" dirty="0" err="1"/>
              <a:t>patakh</a:t>
            </a:r>
            <a:r>
              <a:rPr lang="en-US" sz="1400" dirty="0"/>
              <a:t> under the prefixed pronoun </a:t>
            </a:r>
            <a:r>
              <a:rPr lang="en-US" sz="1400" b="1" dirty="0">
                <a:solidFill>
                  <a:srgbClr val="FF0000"/>
                </a:solidFill>
              </a:rPr>
              <a:t>far out number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/>
              <a:t>the </a:t>
            </a:r>
            <a:r>
              <a:rPr lang="en-US" sz="1400" dirty="0" err="1"/>
              <a:t>wayyiqtols</a:t>
            </a:r>
            <a:r>
              <a:rPr lang="en-US" sz="1400" dirty="0"/>
              <a:t> and </a:t>
            </a:r>
            <a:r>
              <a:rPr lang="en-US" sz="1400" dirty="0" err="1"/>
              <a:t>yiqtols</a:t>
            </a:r>
            <a:r>
              <a:rPr lang="en-US" sz="1400" dirty="0"/>
              <a:t> which do not. However, there are a few </a:t>
            </a:r>
            <a:r>
              <a:rPr lang="en-US" sz="1400" dirty="0" err="1"/>
              <a:t>Hiphil</a:t>
            </a:r>
            <a:r>
              <a:rPr lang="en-US" sz="1400" dirty="0"/>
              <a:t> </a:t>
            </a:r>
            <a:r>
              <a:rPr lang="en-US" sz="1400" dirty="0" err="1"/>
              <a:t>wayyiqtols</a:t>
            </a:r>
            <a:r>
              <a:rPr lang="en-US" sz="1400" dirty="0"/>
              <a:t> and </a:t>
            </a:r>
            <a:r>
              <a:rPr lang="en-US" sz="1400" dirty="0" err="1"/>
              <a:t>yiqtols</a:t>
            </a:r>
            <a:r>
              <a:rPr lang="en-US" sz="1400" dirty="0"/>
              <a:t> of geminate roots which you are here warned may have </a:t>
            </a:r>
            <a:r>
              <a:rPr lang="en-US" sz="1400" dirty="0" err="1"/>
              <a:t>qamets</a:t>
            </a:r>
            <a:r>
              <a:rPr lang="en-US" sz="1400" dirty="0"/>
              <a:t> under the prefixed subject pronoun rather than the </a:t>
            </a:r>
            <a:r>
              <a:rPr lang="en-US" sz="1400" dirty="0" err="1"/>
              <a:t>Hiphil’s</a:t>
            </a:r>
            <a:r>
              <a:rPr lang="en-US" sz="1400" dirty="0"/>
              <a:t> customary </a:t>
            </a:r>
            <a:r>
              <a:rPr lang="en-US" sz="1400" dirty="0" err="1" smtClean="0"/>
              <a:t>patakh</a:t>
            </a:r>
            <a:r>
              <a:rPr lang="en-US" sz="1400" dirty="0" smtClean="0"/>
              <a:t>.” (</a:t>
            </a:r>
            <a:r>
              <a:rPr lang="en-US" sz="1400" dirty="0" err="1" smtClean="0"/>
              <a:t>Rocine</a:t>
            </a:r>
            <a:r>
              <a:rPr lang="en-US" sz="1400" dirty="0" smtClean="0"/>
              <a:t> 47.2b, p 260.)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7972103" y="5708896"/>
            <a:ext cx="1128728" cy="8309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NOTE: I don’t think this is correct. See next slide.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7734301" y="5857875"/>
            <a:ext cx="237802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357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080" y="838200"/>
            <a:ext cx="86685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 did an Accordance search of </a:t>
            </a:r>
            <a:r>
              <a:rPr lang="en-US" dirty="0" err="1" smtClean="0"/>
              <a:t>yiqtols</a:t>
            </a:r>
            <a:r>
              <a:rPr lang="en-US" dirty="0" smtClean="0"/>
              <a:t> and </a:t>
            </a:r>
            <a:r>
              <a:rPr lang="en-US" dirty="0" err="1" smtClean="0"/>
              <a:t>wayyiqtols</a:t>
            </a:r>
            <a:r>
              <a:rPr lang="en-US" dirty="0" smtClean="0"/>
              <a:t> of frequently occurring Geminates and it yielded prefix vowels in the following proportions: 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2171700" algn="l"/>
              </a:tabLst>
            </a:pPr>
            <a:r>
              <a:rPr lang="en-US" dirty="0" err="1" smtClean="0"/>
              <a:t>Qamets</a:t>
            </a:r>
            <a:r>
              <a:rPr lang="en-US" dirty="0"/>
              <a:t>	</a:t>
            </a:r>
            <a:r>
              <a:rPr lang="en-US" dirty="0" smtClean="0"/>
              <a:t>59%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2171700" algn="l"/>
              </a:tabLst>
            </a:pPr>
            <a:r>
              <a:rPr lang="en-US" dirty="0" err="1" smtClean="0"/>
              <a:t>Patach</a:t>
            </a:r>
            <a:r>
              <a:rPr lang="en-US" dirty="0"/>
              <a:t>	</a:t>
            </a:r>
            <a:r>
              <a:rPr lang="en-US" dirty="0" smtClean="0"/>
              <a:t>25%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2171700" algn="l"/>
              </a:tabLst>
            </a:pPr>
            <a:r>
              <a:rPr lang="en-US" dirty="0" err="1" smtClean="0"/>
              <a:t>Sheva</a:t>
            </a:r>
            <a:r>
              <a:rPr lang="en-US" dirty="0"/>
              <a:t>	</a:t>
            </a:r>
            <a:r>
              <a:rPr lang="en-US" dirty="0" smtClean="0"/>
              <a:t>13%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2171700" algn="l"/>
              </a:tabLst>
            </a:pPr>
            <a:r>
              <a:rPr lang="en-US" dirty="0"/>
              <a:t>C</a:t>
            </a:r>
            <a:r>
              <a:rPr lang="en-US" dirty="0" smtClean="0"/>
              <a:t>omplex </a:t>
            </a:r>
            <a:r>
              <a:rPr lang="en-US" dirty="0" err="1" smtClean="0"/>
              <a:t>shevas</a:t>
            </a:r>
            <a:r>
              <a:rPr lang="en-US" dirty="0" smtClean="0"/>
              <a:t>	2%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2171700" algn="l"/>
              </a:tabLst>
            </a:pPr>
            <a:r>
              <a:rPr lang="en-US" dirty="0" err="1" smtClean="0"/>
              <a:t>Tsere</a:t>
            </a:r>
            <a:r>
              <a:rPr lang="en-US" dirty="0"/>
              <a:t>	</a:t>
            </a:r>
            <a:r>
              <a:rPr lang="en-US" dirty="0" smtClean="0"/>
              <a:t>1%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Most common Geminate Prefix Vowel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32605" y="3021925"/>
            <a:ext cx="3629795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 smtClean="0"/>
              <a:t>Accordance Search</a:t>
            </a:r>
          </a:p>
          <a:p>
            <a:pPr>
              <a:tabLst>
                <a:tab pos="571500" algn="l"/>
              </a:tabLst>
            </a:pPr>
            <a:r>
              <a:rPr lang="en-US" sz="1600" dirty="0" smtClean="0"/>
              <a:t>Verb</a:t>
            </a:r>
            <a:r>
              <a:rPr lang="en-US" sz="1600" dirty="0"/>
              <a:t>:	</a:t>
            </a:r>
            <a:r>
              <a:rPr lang="en-US" sz="1600" dirty="0" err="1"/>
              <a:t>hifil</a:t>
            </a:r>
            <a:r>
              <a:rPr lang="en-US" sz="1600" dirty="0"/>
              <a:t> (</a:t>
            </a:r>
            <a:r>
              <a:rPr lang="en-US" sz="1600" dirty="0" err="1"/>
              <a:t>wawConsecutive</a:t>
            </a:r>
            <a:r>
              <a:rPr lang="en-US" sz="1600" dirty="0"/>
              <a:t>, imperfect</a:t>
            </a:r>
            <a:r>
              <a:rPr lang="en-US" sz="1600" dirty="0" smtClean="0"/>
              <a:t>)</a:t>
            </a:r>
          </a:p>
          <a:p>
            <a:pPr>
              <a:tabLst>
                <a:tab pos="571500" algn="l"/>
              </a:tabLst>
            </a:pPr>
            <a:r>
              <a:rPr lang="en-US" sz="1600" dirty="0"/>
              <a:t>Root: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?בב 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,</a:t>
            </a:r>
            <a:r>
              <a:rPr lang="he-IL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?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לל 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, </a:t>
            </a:r>
            <a:r>
              <a:rPr lang="he-IL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?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עע 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, </a:t>
            </a:r>
            <a:r>
              <a:rPr lang="he-IL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?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מם 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,</a:t>
            </a:r>
            <a:r>
              <a:rPr lang="he-IL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?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דד 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, </a:t>
            </a:r>
            <a:r>
              <a:rPr lang="he-IL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?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נן 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, </a:t>
            </a:r>
            <a:r>
              <a:rPr lang="he-IL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?רר</a:t>
            </a:r>
            <a:endParaRPr lang="en-US" sz="16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>
              <a:tabLst>
                <a:tab pos="571500" algn="l"/>
              </a:tabLst>
            </a:pPr>
            <a:endParaRPr lang="en-US" sz="16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>
              <a:tabLst>
                <a:tab pos="571500" algn="l"/>
              </a:tabLst>
            </a:pPr>
            <a:r>
              <a:rPr lang="en-US" sz="1600" dirty="0"/>
              <a:t>This </a:t>
            </a:r>
            <a:r>
              <a:rPr lang="en-US" sz="1600" dirty="0" smtClean="0"/>
              <a:t>search would include the common Geminates listed to the right (also listed in </a:t>
            </a:r>
            <a:r>
              <a:rPr lang="en-US" sz="1600" dirty="0" err="1" smtClean="0"/>
              <a:t>Rocine</a:t>
            </a:r>
            <a:r>
              <a:rPr lang="en-US" sz="1600" dirty="0" smtClean="0"/>
              <a:t> 46.5).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883588"/>
              </p:ext>
            </p:extLst>
          </p:nvPr>
        </p:nvGraphicFramePr>
        <p:xfrm>
          <a:off x="4038600" y="3021925"/>
          <a:ext cx="5029200" cy="368367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93931"/>
                <a:gridCol w="983445"/>
                <a:gridCol w="643789"/>
                <a:gridCol w="1013049"/>
                <a:gridCol w="612628"/>
                <a:gridCol w="1182358"/>
              </a:tblGrid>
              <a:tr h="428971"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סבב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Surround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תמם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 complete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מדד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Measure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71751"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רבב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Become great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שׁמם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 desolate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שׁדד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Lay waste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2897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חמם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Become warm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28971"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הלל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Praise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המם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Make a noise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חנן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Show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favour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38098"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חלל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Profane</a:t>
                      </a:r>
                    </a:p>
                    <a:p>
                      <a:r>
                        <a:rPr lang="en-US" sz="1100" dirty="0" smtClean="0"/>
                        <a:t>Begin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רנן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Give a piercing cry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28971"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פלל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Pray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2897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צרר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 hostile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28971"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רעע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 evil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ארר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Curse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323080" y="6443990"/>
            <a:ext cx="3629795" cy="2616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100" dirty="0"/>
              <a:t>D</a:t>
            </a:r>
            <a:r>
              <a:rPr lang="en-US" sz="1100" dirty="0" smtClean="0"/>
              <a:t>etailed results on next slide.</a:t>
            </a:r>
          </a:p>
        </p:txBody>
      </p:sp>
    </p:spTree>
    <p:extLst>
      <p:ext uri="{BB962C8B-B14F-4D97-AF65-F5344CB8AC3E}">
        <p14:creationId xmlns:p14="http://schemas.microsoft.com/office/powerpoint/2010/main" val="4148325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630861"/>
              </p:ext>
            </p:extLst>
          </p:nvPr>
        </p:nvGraphicFramePr>
        <p:xfrm>
          <a:off x="304800" y="304800"/>
          <a:ext cx="8381998" cy="63846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5216"/>
                <a:gridCol w="1207797"/>
                <a:gridCol w="1207797"/>
                <a:gridCol w="1207797"/>
                <a:gridCol w="1207797"/>
                <a:gridCol w="1207797"/>
                <a:gridCol w="1207797"/>
              </a:tblGrid>
              <a:tr h="290213">
                <a:tc>
                  <a:txBody>
                    <a:bodyPr/>
                    <a:lstStyle/>
                    <a:p>
                      <a:pPr algn="ctr" rtl="0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Qamets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Patach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Sheva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Hataph-patach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Tsere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pPr algn="r" rtl="0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‏אָפִיר‎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‏תָּחֵלּוּ‎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‏אַחֵל‎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‏יְהֵילִילוּ‎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‏אֲיֵלִיל‎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‏אֵילִילָה‎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pPr algn="r" rtl="0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‏אָפֵר‎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‏תָפֵר‎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‏אַרְנִן‎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‏יְהָתֵלּוּ‎ = 1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‏אֲשִׁמּ‎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pPr algn="r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‏יָהֵל‎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‏תָּפֵרוּ‎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‏יַחַד‎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‏יְיֵלִילוּ‎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pPr algn="r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‏יָהֵלּוּ‎ = 1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‏תָרֵעוּ‎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‏יַחֵל‎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‏יְנִדֻּ‎ = 1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pPr algn="r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‏יָחַד‎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‏אָחֵל‎ = 2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‏יַתֵּם‎ = 1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‏יְסִבּ‎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pPr algn="r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‏יָּחֶל‎ = 1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‏אָרַע‎ = 2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‏נַּשִּׁים‎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‏יְפֵר‎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pPr algn="r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‏יָּפֶר‎ = 1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‏יָגֵן‎ = 2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‏תַּמֵּר‎ = 1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‏יְשִׁמּ‎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pPr algn="r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‏יָּפֵרוּ‎ = 1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‏יָחֵל‎ = 2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‏תַּרְנִין‎ = 1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‏תְּהָתֵלּוּ‎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pPr algn="r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‏יָּצַר‎ = 1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‏יָצַר־‎ = 2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‏תַתֵּם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‏תְּחִלֶּינָה‎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pPr algn="r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‏יָּצֵרוּ‎ = 1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‏יָּרֵעוּ‎ = 2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‏יַשִּׁים‎ = 2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‏תְּיֵלִילוּ‎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pPr algn="r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‏יָקֵל‎ = 1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‏תָּחֶל‎ = 2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‏יַּסֵּבּוּ‎ = 3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‏יְיֵלִיל‎ = 4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pPr algn="r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‏יָּרֶד‎ = 1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‏תָּרַע‎ = 2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‏יַּסֵּב‎ = 12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pPr algn="r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‏יָּרַע‎ = 1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‏יָפֵר‎ = 3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pPr algn="r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‏יָרֵעַ‎ = 1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‏תָּפֵר‎ = 3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pPr algn="r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‏נָסֵב‎ = 1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‏יָּחֵלּוּ‎ = 4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pPr algn="r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‏נָסֵבָּה‎ = 1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‏יָרֵעוּ‎ = 4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pPr algn="r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‏נָרַע‎ = 1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‏יָּחֶל‎ = 5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pPr algn="r" rtl="0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‏תָּהֶל‎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‏תָּרֵעוּ‎ = 5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pPr algn="r" rtl="0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‏תָּחֵל‎ = 1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TOTALS</a:t>
                      </a:r>
                      <a:endParaRPr lang="en-US" sz="14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63</a:t>
                      </a:r>
                      <a:endParaRPr lang="en-US" sz="14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R="13716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26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R="13716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R="13716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R="13716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0" marR="13716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TOTALS %</a:t>
                      </a:r>
                      <a:endParaRPr lang="en-US" sz="14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59%</a:t>
                      </a:r>
                      <a:endParaRPr lang="en-US" sz="14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25%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13%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L="4218" marR="4218" marT="421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2938467" y="6362696"/>
            <a:ext cx="533400" cy="381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657350" y="228600"/>
            <a:ext cx="800100" cy="381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276343" y="561975"/>
            <a:ext cx="1533532" cy="6051792"/>
          </a:xfrm>
          <a:custGeom>
            <a:avLst/>
            <a:gdLst>
              <a:gd name="connsiteX0" fmla="*/ 495307 w 1533532"/>
              <a:gd name="connsiteY0" fmla="*/ 0 h 6051792"/>
              <a:gd name="connsiteX1" fmla="*/ 7 w 1533532"/>
              <a:gd name="connsiteY1" fmla="*/ 3133725 h 6051792"/>
              <a:gd name="connsiteX2" fmla="*/ 504832 w 1533532"/>
              <a:gd name="connsiteY2" fmla="*/ 5610225 h 6051792"/>
              <a:gd name="connsiteX3" fmla="*/ 1533532 w 1533532"/>
              <a:gd name="connsiteY3" fmla="*/ 6038850 h 6051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3532" h="6051792">
                <a:moveTo>
                  <a:pt x="495307" y="0"/>
                </a:moveTo>
                <a:cubicBezTo>
                  <a:pt x="246863" y="1099344"/>
                  <a:pt x="-1580" y="2198688"/>
                  <a:pt x="7" y="3133725"/>
                </a:cubicBezTo>
                <a:cubicBezTo>
                  <a:pt x="1594" y="4068762"/>
                  <a:pt x="249245" y="5126038"/>
                  <a:pt x="504832" y="5610225"/>
                </a:cubicBezTo>
                <a:cubicBezTo>
                  <a:pt x="760419" y="6094412"/>
                  <a:pt x="1146975" y="6066631"/>
                  <a:pt x="1533532" y="6038850"/>
                </a:cubicBezTo>
              </a:path>
            </a:pathLst>
          </a:custGeom>
          <a:noFill/>
          <a:ln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3855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/>
              <a:t>Accordance Search Detailed Results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731820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Hiphil</a:t>
            </a:r>
            <a:r>
              <a:rPr lang="en-US" dirty="0"/>
              <a:t> </a:t>
            </a:r>
            <a:r>
              <a:rPr lang="en-US" dirty="0" err="1"/>
              <a:t>yiqtol</a:t>
            </a:r>
            <a:r>
              <a:rPr lang="en-US" dirty="0"/>
              <a:t> and </a:t>
            </a:r>
            <a:r>
              <a:rPr lang="en-US" dirty="0" err="1"/>
              <a:t>wayyiqtol</a:t>
            </a:r>
            <a:r>
              <a:rPr lang="en-US" dirty="0"/>
              <a:t> of geminates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אֶת־אֲרוֹן אֱלֹהֵי יִשְׂרָאֵל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וַיְהִי אַחֲרֵי הֵסַבּוּ אֹתוֹ וַתְּהִי יַד־יְהוָה בָּעִיר מְהוּמָה גְּדוֹלָה מְאֹד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71675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try and translate the first phrase above.</a:t>
            </a:r>
          </a:p>
          <a:p>
            <a:pPr marL="0" indent="0">
              <a:buNone/>
            </a:pPr>
            <a:r>
              <a:rPr lang="en-US" dirty="0" smtClean="0"/>
              <a:t>Remember, the first word is a </a:t>
            </a:r>
            <a:r>
              <a:rPr lang="en-US" dirty="0" err="1" smtClean="0"/>
              <a:t>Hiphil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001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Hiphil</a:t>
            </a:r>
            <a:r>
              <a:rPr lang="en-US" dirty="0"/>
              <a:t> </a:t>
            </a:r>
            <a:r>
              <a:rPr lang="en-US" dirty="0" err="1"/>
              <a:t>yiqtol</a:t>
            </a:r>
            <a:r>
              <a:rPr lang="en-US" dirty="0"/>
              <a:t> and </a:t>
            </a:r>
            <a:r>
              <a:rPr lang="en-US" dirty="0" err="1"/>
              <a:t>wayyiqtol</a:t>
            </a:r>
            <a:r>
              <a:rPr lang="en-US" dirty="0"/>
              <a:t> of geminates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אֶת־אֲרוֹן אֱלֹהֵי יִשְׂרָאֵל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וַיְהִי אַחֲרֵי הֵסַבּוּ אֹתוֹ וַתְּהִי יַד־יְהוָה בָּעִיר מְהוּמָה גְּדוֹלָה מְאֹד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71675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try and translate the first phrase above.</a:t>
            </a:r>
          </a:p>
          <a:p>
            <a:pPr marL="0" indent="0">
              <a:buNone/>
            </a:pPr>
            <a:r>
              <a:rPr lang="en-US" dirty="0" smtClean="0"/>
              <a:t>Remember, the first word is a </a:t>
            </a:r>
            <a:r>
              <a:rPr lang="en-US" dirty="0" err="1" smtClean="0"/>
              <a:t>Hiphil</a:t>
            </a:r>
            <a:r>
              <a:rPr lang="en-US" dirty="0" smtClean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3429000"/>
            <a:ext cx="659449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 they carried around/brought around the ark of the God of Israel…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05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Scene-setting with 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en-US" sz="2800" dirty="0" smtClean="0"/>
              <a:t> </a:t>
            </a:r>
            <a:r>
              <a:rPr lang="en-US" sz="3200" dirty="0" smtClean="0"/>
              <a:t>plus </a:t>
            </a:r>
            <a:r>
              <a:rPr lang="en-US" sz="3200" dirty="0"/>
              <a:t>preposition plus </a:t>
            </a:r>
            <a:r>
              <a:rPr lang="en-US" sz="3200" dirty="0" err="1"/>
              <a:t>qatal</a:t>
            </a:r>
            <a:endParaRPr lang="en-US" sz="32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 אֶת־אֲרוֹן אֱלֹהֵי יִשְׂרָאֵל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 אַחֲרֵי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הֵסַבּוּ אֹתוֹ וַתְּהִי יַד־יְהוָה בָּעִיר מְהוּמָה גְּדוֹלָה מְאֹד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71675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Translate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 אַחֲרֵי 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>
              <a:buNone/>
            </a:pPr>
            <a:r>
              <a:rPr lang="en-US" dirty="0" smtClean="0"/>
              <a:t>What is the discourse function of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91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Scene-setting with 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en-US" sz="2800" dirty="0" smtClean="0"/>
              <a:t> </a:t>
            </a:r>
            <a:r>
              <a:rPr lang="en-US" sz="3200" dirty="0" smtClean="0"/>
              <a:t>plus </a:t>
            </a:r>
            <a:r>
              <a:rPr lang="en-US" sz="3200" dirty="0"/>
              <a:t>preposition plus </a:t>
            </a:r>
            <a:r>
              <a:rPr lang="en-US" sz="3200" dirty="0" err="1"/>
              <a:t>qatal</a:t>
            </a:r>
            <a:endParaRPr lang="en-US" sz="32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 אֶת־אֲרוֹן אֱלֹהֵי יִשְׂרָאֵל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 אַחֲרֵי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הֵסַבּוּ אֹתוֹ וַתְּהִי יַד־יְהוָה בָּעִיר מְהוּמָה גְּדוֹלָה מְאֹד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71675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Translate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 אַחֲרֵי 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>
              <a:buNone/>
            </a:pPr>
            <a:r>
              <a:rPr lang="en-US" dirty="0" smtClean="0"/>
              <a:t>What is the discourse function of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43400" y="2057400"/>
            <a:ext cx="247631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And it happened after 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3400" y="3124200"/>
            <a:ext cx="3689793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Historical Narrative Transition Marker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Rocine</a:t>
            </a:r>
            <a:r>
              <a:rPr lang="en-US" dirty="0" smtClean="0">
                <a:solidFill>
                  <a:srgbClr val="FF0000"/>
                </a:solidFill>
              </a:rPr>
              <a:t> 11.2)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52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Scene-setting with 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en-US" sz="2800" dirty="0" smtClean="0"/>
              <a:t> </a:t>
            </a:r>
            <a:r>
              <a:rPr lang="en-US" sz="3200" dirty="0" smtClean="0"/>
              <a:t>plus </a:t>
            </a:r>
            <a:r>
              <a:rPr lang="en-US" sz="3200" dirty="0"/>
              <a:t>preposition plus </a:t>
            </a:r>
            <a:r>
              <a:rPr lang="en-US" sz="3200" dirty="0" err="1"/>
              <a:t>qatal</a:t>
            </a:r>
            <a:endParaRPr lang="en-US" sz="32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 אֶת־אֲרוֹן אֱלֹהֵי יִשְׂרָאֵל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 אַחֲרֵי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הֵסַבּוּ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אֹתוֹ וַתְּהִי יַד־יְהוָה בָּעִיר מְהוּמָה גְּדוֹלָה מְאֹד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71675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Parse</a:t>
            </a:r>
            <a:r>
              <a:rPr lang="he-IL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הֵסַבּוּ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406063"/>
              </p:ext>
            </p:extLst>
          </p:nvPr>
        </p:nvGraphicFramePr>
        <p:xfrm>
          <a:off x="228600" y="2951018"/>
          <a:ext cx="8686800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4050"/>
                <a:gridCol w="1229550"/>
                <a:gridCol w="1236041"/>
                <a:gridCol w="821863"/>
                <a:gridCol w="2666496"/>
                <a:gridCol w="18288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 smtClean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00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Scene-setting with 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en-US" sz="2800" dirty="0" smtClean="0"/>
              <a:t> </a:t>
            </a:r>
            <a:r>
              <a:rPr lang="en-US" sz="3200" dirty="0" smtClean="0"/>
              <a:t>plus </a:t>
            </a:r>
            <a:r>
              <a:rPr lang="en-US" sz="3200" dirty="0"/>
              <a:t>preposition plus </a:t>
            </a:r>
            <a:r>
              <a:rPr lang="en-US" sz="3200" dirty="0" err="1"/>
              <a:t>qatal</a:t>
            </a:r>
            <a:endParaRPr lang="en-US" sz="32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 אֶת־אֲרוֹן אֱלֹהֵי יִשְׂרָאֵל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 אַחֲרֵי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הֵסַבּוּ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אֹתוֹ וַתְּהִי יַד־יְהוָה בָּעִיר מְהוּמָה גְּדוֹלָה מְאֹד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71675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Parse</a:t>
            </a:r>
            <a:r>
              <a:rPr lang="he-IL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הֵסַבּוּ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189131"/>
              </p:ext>
            </p:extLst>
          </p:nvPr>
        </p:nvGraphicFramePr>
        <p:xfrm>
          <a:off x="228600" y="2951018"/>
          <a:ext cx="8686800" cy="1569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4050"/>
                <a:gridCol w="1229550"/>
                <a:gridCol w="1236041"/>
                <a:gridCol w="821863"/>
                <a:gridCol w="2666496"/>
                <a:gridCol w="18288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סבב</a:t>
                      </a:r>
                      <a:endParaRPr lang="en-US" sz="3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008000"/>
                          </a:solidFill>
                        </a:rPr>
                        <a:t>Hiphil</a:t>
                      </a:r>
                      <a:endParaRPr lang="en-US" sz="1800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8000"/>
                          </a:solidFill>
                        </a:rPr>
                        <a:t>Qatal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3cp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solidFill>
                            <a:srgbClr val="008000"/>
                          </a:solidFill>
                        </a:rPr>
                        <a:t>Qal</a:t>
                      </a:r>
                      <a:r>
                        <a:rPr lang="en-US" sz="1800" dirty="0" smtClean="0">
                          <a:solidFill>
                            <a:srgbClr val="008000"/>
                          </a:solidFill>
                        </a:rPr>
                        <a:t>: 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008000"/>
                          </a:solidFill>
                        </a:rPr>
                        <a:t>turn about, 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008000"/>
                          </a:solidFill>
                        </a:rPr>
                        <a:t>go around, 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008000"/>
                          </a:solidFill>
                        </a:rPr>
                        <a:t>surround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49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Scene-setting with 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en-US" sz="2800" dirty="0" smtClean="0"/>
              <a:t> </a:t>
            </a:r>
            <a:r>
              <a:rPr lang="en-US" sz="3200" dirty="0" smtClean="0"/>
              <a:t>plus </a:t>
            </a:r>
            <a:r>
              <a:rPr lang="en-US" sz="3200" dirty="0"/>
              <a:t>preposition plus </a:t>
            </a:r>
            <a:r>
              <a:rPr lang="en-US" sz="3200" dirty="0" err="1"/>
              <a:t>qatal</a:t>
            </a:r>
            <a:endParaRPr lang="en-US" sz="32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 אֶת־אֲרוֹן אֱלֹהֵי יִשְׂרָאֵל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 אַחֲרֵי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הֵסַבּוּ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אֹתוֹ וַתְּהִי יַד־יְהוָה בָּעִיר מְהוּמָה גְּדוֹלָה מְאֹד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71675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Parse</a:t>
            </a:r>
            <a:r>
              <a:rPr lang="he-IL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הֵסַבּוּ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778234"/>
              </p:ext>
            </p:extLst>
          </p:nvPr>
        </p:nvGraphicFramePr>
        <p:xfrm>
          <a:off x="228600" y="2951018"/>
          <a:ext cx="8686800" cy="1569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4050"/>
                <a:gridCol w="1229550"/>
                <a:gridCol w="1236041"/>
                <a:gridCol w="821863"/>
                <a:gridCol w="2666496"/>
                <a:gridCol w="18288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סבב</a:t>
                      </a:r>
                      <a:endParaRPr lang="en-US" sz="3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008000"/>
                          </a:solidFill>
                        </a:rPr>
                        <a:t>Hiphil</a:t>
                      </a:r>
                      <a:endParaRPr lang="en-US" sz="1800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8000"/>
                          </a:solidFill>
                        </a:rPr>
                        <a:t>Qatal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3cp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solidFill>
                            <a:srgbClr val="008000"/>
                          </a:solidFill>
                        </a:rPr>
                        <a:t>Qal</a:t>
                      </a:r>
                      <a:r>
                        <a:rPr lang="en-US" sz="1800" dirty="0" smtClean="0">
                          <a:solidFill>
                            <a:srgbClr val="008000"/>
                          </a:solidFill>
                        </a:rPr>
                        <a:t>: 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008000"/>
                          </a:solidFill>
                        </a:rPr>
                        <a:t>turn about, 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008000"/>
                          </a:solidFill>
                        </a:rPr>
                        <a:t>go around, 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008000"/>
                          </a:solidFill>
                        </a:rPr>
                        <a:t>surround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33800" y="4724400"/>
            <a:ext cx="413594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 simply an X-</a:t>
            </a:r>
            <a:r>
              <a:rPr lang="en-US" dirty="0" err="1" smtClean="0">
                <a:solidFill>
                  <a:srgbClr val="FF0000"/>
                </a:solidFill>
              </a:rPr>
              <a:t>qatal</a:t>
            </a:r>
            <a:r>
              <a:rPr lang="en-US" dirty="0" smtClean="0">
                <a:solidFill>
                  <a:srgbClr val="FF0000"/>
                </a:solidFill>
              </a:rPr>
              <a:t> with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אַחֲרֵי</a:t>
            </a:r>
            <a:r>
              <a:rPr lang="en-US" dirty="0" smtClean="0">
                <a:solidFill>
                  <a:srgbClr val="FF0000"/>
                </a:solidFill>
              </a:rPr>
              <a:t> as the “X”.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58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and read </a:t>
            </a:r>
            <a:endParaRPr lang="en-US" dirty="0" smtClean="0"/>
          </a:p>
          <a:p>
            <a:r>
              <a:rPr lang="en-US" dirty="0" smtClean="0"/>
              <a:t>Geminate </a:t>
            </a:r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dirty="0" err="1"/>
              <a:t>yiqtol</a:t>
            </a:r>
            <a:r>
              <a:rPr lang="en-US" dirty="0"/>
              <a:t> and </a:t>
            </a:r>
            <a:r>
              <a:rPr lang="en-US" dirty="0" err="1" smtClean="0"/>
              <a:t>wayyiqtol</a:t>
            </a:r>
            <a:endParaRPr lang="en-US" dirty="0"/>
          </a:p>
          <a:p>
            <a:r>
              <a:rPr lang="en-US" dirty="0" err="1"/>
              <a:t>Q</a:t>
            </a:r>
            <a:r>
              <a:rPr lang="en-US" dirty="0" err="1" smtClean="0"/>
              <a:t>atal</a:t>
            </a:r>
            <a:r>
              <a:rPr lang="en-US" dirty="0" smtClean="0"/>
              <a:t> </a:t>
            </a:r>
            <a:r>
              <a:rPr lang="en-US" dirty="0"/>
              <a:t>form </a:t>
            </a:r>
            <a:r>
              <a:rPr lang="en-US" dirty="0" smtClean="0"/>
              <a:t>used for scene-setting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Scene-setting with 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en-US" sz="2800" dirty="0" smtClean="0"/>
              <a:t> </a:t>
            </a:r>
            <a:r>
              <a:rPr lang="en-US" sz="3200" dirty="0" smtClean="0"/>
              <a:t>plus </a:t>
            </a:r>
            <a:r>
              <a:rPr lang="en-US" sz="3200" dirty="0"/>
              <a:t>preposition plus </a:t>
            </a:r>
            <a:r>
              <a:rPr lang="en-US" sz="3200" dirty="0" err="1"/>
              <a:t>qatal</a:t>
            </a:r>
            <a:endParaRPr lang="en-US" sz="32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 אֶת־אֲרוֹן אֱלֹהֵי יִשְׂרָאֵל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 אַחֲרֵי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הֵסַבּוּ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אֹתוֹ וַתְּהִי יַד־יְהוָה בָּעִיר מְהוּמָה גְּדוֹלָה מְאֹד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71675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Parse</a:t>
            </a:r>
            <a:r>
              <a:rPr lang="he-IL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הֵסַבּוּ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284250"/>
              </p:ext>
            </p:extLst>
          </p:nvPr>
        </p:nvGraphicFramePr>
        <p:xfrm>
          <a:off x="228600" y="2951018"/>
          <a:ext cx="8686800" cy="1569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4050"/>
                <a:gridCol w="1229550"/>
                <a:gridCol w="1236041"/>
                <a:gridCol w="821863"/>
                <a:gridCol w="2666496"/>
                <a:gridCol w="18288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סבב</a:t>
                      </a:r>
                      <a:endParaRPr lang="en-US" sz="3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008000"/>
                          </a:solidFill>
                        </a:rPr>
                        <a:t>Hiphil</a:t>
                      </a:r>
                      <a:endParaRPr lang="en-US" sz="1800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8000"/>
                          </a:solidFill>
                        </a:rPr>
                        <a:t>Qatal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3cp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solidFill>
                            <a:srgbClr val="008000"/>
                          </a:solidFill>
                        </a:rPr>
                        <a:t>Qal</a:t>
                      </a:r>
                      <a:r>
                        <a:rPr lang="en-US" sz="1800" dirty="0" smtClean="0">
                          <a:solidFill>
                            <a:srgbClr val="008000"/>
                          </a:solidFill>
                        </a:rPr>
                        <a:t>: 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008000"/>
                          </a:solidFill>
                        </a:rPr>
                        <a:t>turn about, 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008000"/>
                          </a:solidFill>
                        </a:rPr>
                        <a:t>go around, 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008000"/>
                          </a:solidFill>
                        </a:rPr>
                        <a:t>surround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733800" y="4724400"/>
            <a:ext cx="413594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 simply an X-</a:t>
            </a:r>
            <a:r>
              <a:rPr lang="en-US" dirty="0" err="1" smtClean="0">
                <a:solidFill>
                  <a:srgbClr val="FF0000"/>
                </a:solidFill>
              </a:rPr>
              <a:t>qatal</a:t>
            </a:r>
            <a:r>
              <a:rPr lang="en-US" dirty="0" smtClean="0">
                <a:solidFill>
                  <a:srgbClr val="FF0000"/>
                </a:solidFill>
              </a:rPr>
              <a:t> with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אַחֲרֵי</a:t>
            </a:r>
            <a:r>
              <a:rPr lang="en-US" dirty="0" smtClean="0">
                <a:solidFill>
                  <a:srgbClr val="FF0000"/>
                </a:solidFill>
              </a:rPr>
              <a:t> as the “X”.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5257800"/>
            <a:ext cx="876299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 phrase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וַיְהִי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אַחֲרֵי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together </a:t>
            </a:r>
            <a:r>
              <a:rPr lang="en-US" dirty="0"/>
              <a:t>with the following </a:t>
            </a:r>
            <a:r>
              <a:rPr lang="en-US" dirty="0" err="1" smtClean="0"/>
              <a:t>qatal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הֵסַבּוּ</a:t>
            </a:r>
            <a:r>
              <a:rPr lang="he-IL" dirty="0" smtClean="0"/>
              <a:t> </a:t>
            </a:r>
            <a:r>
              <a:rPr lang="en-US" dirty="0" smtClean="0"/>
              <a:t> create </a:t>
            </a:r>
            <a:r>
              <a:rPr lang="en-US" dirty="0"/>
              <a:t>a temporal clause much like the temporal adverbial phrases you learned about in (34.4a) which are constructed with the prefixed </a:t>
            </a:r>
            <a:r>
              <a:rPr lang="en-US" dirty="0" smtClean="0"/>
              <a:t>preposition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בְּ</a:t>
            </a:r>
            <a:r>
              <a:rPr lang="he-IL" dirty="0" smtClean="0"/>
              <a:t> </a:t>
            </a:r>
            <a:r>
              <a:rPr lang="en-US" dirty="0" smtClean="0"/>
              <a:t> or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כְּ</a:t>
            </a:r>
            <a:r>
              <a:rPr lang="en-US" dirty="0" smtClean="0"/>
              <a:t> plus </a:t>
            </a:r>
            <a:r>
              <a:rPr lang="en-US" dirty="0"/>
              <a:t>the infinitive. Only this time the prefixed preposition plus infinitive is replaced by the independent preposition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אַחֲרֵי</a:t>
            </a:r>
            <a:r>
              <a:rPr lang="en-US" dirty="0" smtClean="0"/>
              <a:t> plus </a:t>
            </a:r>
            <a:r>
              <a:rPr lang="en-US" dirty="0"/>
              <a:t>the </a:t>
            </a:r>
            <a:r>
              <a:rPr lang="en-US" dirty="0" err="1"/>
              <a:t>qatal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6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Scene-setting with 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en-US" sz="2800" dirty="0" smtClean="0"/>
              <a:t> </a:t>
            </a:r>
            <a:r>
              <a:rPr lang="en-US" sz="3200" dirty="0" smtClean="0"/>
              <a:t>plus </a:t>
            </a:r>
            <a:r>
              <a:rPr lang="en-US" sz="3200" dirty="0"/>
              <a:t>preposition plus </a:t>
            </a:r>
            <a:r>
              <a:rPr lang="en-US" sz="3200" dirty="0" err="1"/>
              <a:t>qatal</a:t>
            </a:r>
            <a:endParaRPr lang="en-US" sz="32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 אֶת־אֲרוֹן אֱלֹהֵי יִשְׂרָאֵל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 אַחֲרֵי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הֵסַבּוּ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אֹתוֹ וַתְּהִי יַד־יְהוָה בָּעִיר מְהוּמָה גְּדוֹלָה מְאֹד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71675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Parse</a:t>
            </a:r>
            <a:r>
              <a:rPr lang="he-IL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הֵסַבּוּ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594060"/>
              </p:ext>
            </p:extLst>
          </p:nvPr>
        </p:nvGraphicFramePr>
        <p:xfrm>
          <a:off x="228600" y="2951018"/>
          <a:ext cx="8686800" cy="1569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4050"/>
                <a:gridCol w="1229550"/>
                <a:gridCol w="1236041"/>
                <a:gridCol w="821863"/>
                <a:gridCol w="2895096"/>
                <a:gridCol w="16002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סבב</a:t>
                      </a:r>
                      <a:endParaRPr lang="en-US" sz="3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008000"/>
                          </a:solidFill>
                        </a:rPr>
                        <a:t>Hiphil</a:t>
                      </a:r>
                      <a:endParaRPr lang="en-US" sz="1800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8000"/>
                          </a:solidFill>
                        </a:rPr>
                        <a:t>Qatal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3cp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80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וַיְהִי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+ preposition + </a:t>
                      </a:r>
                      <a:r>
                        <a:rPr lang="en-US" sz="1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qatal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= </a:t>
                      </a: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Temporal scene-setting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solidFill>
                            <a:srgbClr val="008000"/>
                          </a:solidFill>
                        </a:rPr>
                        <a:t>Qal</a:t>
                      </a:r>
                      <a:r>
                        <a:rPr lang="en-US" sz="1800" dirty="0" smtClean="0">
                          <a:solidFill>
                            <a:srgbClr val="008000"/>
                          </a:solidFill>
                        </a:rPr>
                        <a:t>: 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008000"/>
                          </a:solidFill>
                        </a:rPr>
                        <a:t>turn about, 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008000"/>
                          </a:solidFill>
                        </a:rPr>
                        <a:t>go around, 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008000"/>
                          </a:solidFill>
                        </a:rPr>
                        <a:t>surround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733800" y="4724400"/>
            <a:ext cx="413594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 simply an X-</a:t>
            </a:r>
            <a:r>
              <a:rPr lang="en-US" dirty="0" err="1" smtClean="0">
                <a:solidFill>
                  <a:srgbClr val="FF0000"/>
                </a:solidFill>
              </a:rPr>
              <a:t>qatal</a:t>
            </a:r>
            <a:r>
              <a:rPr lang="en-US" dirty="0" smtClean="0">
                <a:solidFill>
                  <a:srgbClr val="FF0000"/>
                </a:solidFill>
              </a:rPr>
              <a:t> with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אַחֲרֵי</a:t>
            </a:r>
            <a:r>
              <a:rPr lang="en-US" dirty="0" smtClean="0">
                <a:solidFill>
                  <a:srgbClr val="FF0000"/>
                </a:solidFill>
              </a:rPr>
              <a:t> as the “X”.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5257800"/>
            <a:ext cx="876299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 phrase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וַיְהִי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אַחֲרֵי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together </a:t>
            </a:r>
            <a:r>
              <a:rPr lang="en-US" dirty="0"/>
              <a:t>with the following </a:t>
            </a:r>
            <a:r>
              <a:rPr lang="en-US" dirty="0" err="1" smtClean="0"/>
              <a:t>qatal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הֵסַבּוּ</a:t>
            </a:r>
            <a:r>
              <a:rPr lang="he-IL" dirty="0" smtClean="0"/>
              <a:t> </a:t>
            </a:r>
            <a:r>
              <a:rPr lang="en-US" dirty="0" smtClean="0"/>
              <a:t> create </a:t>
            </a:r>
            <a:r>
              <a:rPr lang="en-US" dirty="0"/>
              <a:t>a temporal clause much like the temporal adverbial phrases you learned about in (34.4a) which are constructed with the prefixed </a:t>
            </a:r>
            <a:r>
              <a:rPr lang="en-US" dirty="0" smtClean="0"/>
              <a:t>preposition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בְּ</a:t>
            </a:r>
            <a:r>
              <a:rPr lang="he-IL" dirty="0" smtClean="0"/>
              <a:t> </a:t>
            </a:r>
            <a:r>
              <a:rPr lang="en-US" dirty="0" smtClean="0"/>
              <a:t> or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כְּ</a:t>
            </a:r>
            <a:r>
              <a:rPr lang="en-US" dirty="0" smtClean="0"/>
              <a:t> plus </a:t>
            </a:r>
            <a:r>
              <a:rPr lang="en-US" dirty="0"/>
              <a:t>the infinitive. Only this time the prefixed preposition plus infinitive is replaced by the independent preposition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אַחֲרֵי</a:t>
            </a:r>
            <a:r>
              <a:rPr lang="en-US" dirty="0" smtClean="0"/>
              <a:t> plus </a:t>
            </a:r>
            <a:r>
              <a:rPr lang="en-US" dirty="0"/>
              <a:t>the </a:t>
            </a:r>
            <a:r>
              <a:rPr lang="en-US" dirty="0" err="1"/>
              <a:t>qatal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41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Scene-setting with 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en-US" sz="2800" dirty="0" smtClean="0"/>
              <a:t> </a:t>
            </a:r>
            <a:r>
              <a:rPr lang="en-US" sz="3200" dirty="0" smtClean="0"/>
              <a:t>plus </a:t>
            </a:r>
            <a:r>
              <a:rPr lang="en-US" sz="3200" dirty="0"/>
              <a:t>preposition plus </a:t>
            </a:r>
            <a:r>
              <a:rPr lang="en-US" sz="3200" dirty="0" err="1"/>
              <a:t>qatal</a:t>
            </a:r>
            <a:endParaRPr lang="en-US" sz="32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 אֶת־אֲרוֹן אֱלֹהֵי יִשְׂרָאֵל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 אַחֲרֵי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הֵסַבּוּ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אֹתוֹ וַתְּהִי יַד־יְהוָה בָּעִיר מְהוּמָה גְּדוֹלָה מְאֹד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2438400"/>
            <a:ext cx="8610600" cy="403187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RULE: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When </a:t>
            </a:r>
            <a:r>
              <a:rPr lang="en-US" sz="3200" dirty="0"/>
              <a:t>a preposition plus </a:t>
            </a:r>
            <a:r>
              <a:rPr lang="en-US" sz="3200" dirty="0" err="1"/>
              <a:t>qatal</a:t>
            </a:r>
            <a:r>
              <a:rPr lang="en-US" sz="3200" dirty="0"/>
              <a:t> </a:t>
            </a:r>
            <a:r>
              <a:rPr lang="en-US" sz="3200" dirty="0" smtClean="0"/>
              <a:t>follows</a:t>
            </a:r>
            <a:r>
              <a:rPr lang="he-IL" sz="3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sz="3200" dirty="0" smtClean="0"/>
              <a:t> </a:t>
            </a:r>
            <a:r>
              <a:rPr lang="en-US" sz="3200" dirty="0" smtClean="0"/>
              <a:t> in </a:t>
            </a:r>
            <a:r>
              <a:rPr lang="en-US" sz="3200" dirty="0"/>
              <a:t>Historical Narrative, the entire construction has a </a:t>
            </a:r>
            <a:r>
              <a:rPr lang="en-US" sz="3200" i="1" dirty="0"/>
              <a:t>scene-setting function</a:t>
            </a:r>
            <a:r>
              <a:rPr lang="en-US" sz="3200" dirty="0"/>
              <a:t>, usually identifying the time of the scene. </a:t>
            </a: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This </a:t>
            </a:r>
            <a:r>
              <a:rPr lang="en-US" sz="3200" dirty="0"/>
              <a:t>construction places the </a:t>
            </a:r>
            <a:r>
              <a:rPr lang="en-US" sz="3200" dirty="0" err="1"/>
              <a:t>qatal</a:t>
            </a:r>
            <a:r>
              <a:rPr lang="en-US" sz="3200" dirty="0"/>
              <a:t> in a low-ranking function in Historical Narrative like the participle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4894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Scene-setting with 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en-US" sz="2800" dirty="0" smtClean="0"/>
              <a:t> </a:t>
            </a:r>
            <a:r>
              <a:rPr lang="en-US" sz="3200" dirty="0" smtClean="0"/>
              <a:t>plus </a:t>
            </a:r>
            <a:r>
              <a:rPr lang="en-US" sz="3200" dirty="0"/>
              <a:t>preposition plus </a:t>
            </a:r>
            <a:r>
              <a:rPr lang="en-US" sz="3200" dirty="0" err="1"/>
              <a:t>qatal</a:t>
            </a:r>
            <a:endParaRPr lang="en-US" sz="32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 אֶת־אֲרוֹן אֱלֹהֵי יִשְׂרָאֵל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 אַחֲרֵי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הֵסַבּוּ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אֹתוֹ וַתְּהִי יַד־יְהוָה בָּעִיר מְהוּמָה גְּדוֹלָה מְאֹד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2438400"/>
            <a:ext cx="8610600" cy="403187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RULE: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When </a:t>
            </a:r>
            <a:r>
              <a:rPr lang="en-US" sz="3200" dirty="0"/>
              <a:t>a preposition plus </a:t>
            </a:r>
            <a:r>
              <a:rPr lang="en-US" sz="3200" dirty="0" err="1"/>
              <a:t>qatal</a:t>
            </a:r>
            <a:r>
              <a:rPr lang="en-US" sz="3200" dirty="0"/>
              <a:t> </a:t>
            </a:r>
            <a:r>
              <a:rPr lang="en-US" sz="3200" dirty="0" smtClean="0"/>
              <a:t>follows</a:t>
            </a:r>
            <a:r>
              <a:rPr lang="he-IL" sz="3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sz="3200" dirty="0" smtClean="0"/>
              <a:t> </a:t>
            </a:r>
            <a:r>
              <a:rPr lang="en-US" sz="3200" dirty="0" smtClean="0"/>
              <a:t> in </a:t>
            </a:r>
            <a:r>
              <a:rPr lang="en-US" sz="3200" dirty="0"/>
              <a:t>Historical Narrative, the entire construction has a </a:t>
            </a:r>
            <a:r>
              <a:rPr lang="en-US" sz="3200" i="1" dirty="0"/>
              <a:t>scene-setting function</a:t>
            </a:r>
            <a:r>
              <a:rPr lang="en-US" sz="3200" dirty="0"/>
              <a:t>, </a:t>
            </a:r>
            <a:r>
              <a:rPr lang="en-US" sz="3200" b="1" dirty="0">
                <a:solidFill>
                  <a:srgbClr val="FF0000"/>
                </a:solidFill>
              </a:rPr>
              <a:t>usually</a:t>
            </a:r>
            <a:r>
              <a:rPr lang="en-US" sz="3200" dirty="0"/>
              <a:t> identifying the </a:t>
            </a:r>
            <a:r>
              <a:rPr lang="en-US" sz="3200" dirty="0">
                <a:solidFill>
                  <a:srgbClr val="FF0000"/>
                </a:solidFill>
              </a:rPr>
              <a:t>time</a:t>
            </a:r>
            <a:r>
              <a:rPr lang="en-US" sz="3200" dirty="0"/>
              <a:t> of the scene. </a:t>
            </a: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This </a:t>
            </a:r>
            <a:r>
              <a:rPr lang="en-US" sz="3200" dirty="0"/>
              <a:t>construction places the </a:t>
            </a:r>
            <a:r>
              <a:rPr lang="en-US" sz="3200" dirty="0" err="1"/>
              <a:t>qatal</a:t>
            </a:r>
            <a:r>
              <a:rPr lang="en-US" sz="3200" dirty="0"/>
              <a:t> in a low-ranking function in Historical Narrative like the participle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343400" y="4454336"/>
            <a:ext cx="4419600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The scene-setting isn’t always temporal.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For an example see the last sentence in exercise 47.6b.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00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Scene-setting with 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en-US" sz="2800" dirty="0" smtClean="0"/>
              <a:t> </a:t>
            </a:r>
            <a:r>
              <a:rPr lang="en-US" sz="3200" dirty="0" smtClean="0"/>
              <a:t>plus </a:t>
            </a:r>
            <a:r>
              <a:rPr lang="en-US" sz="3200" dirty="0"/>
              <a:t>preposition plus </a:t>
            </a:r>
            <a:r>
              <a:rPr lang="en-US" sz="3200" dirty="0" err="1"/>
              <a:t>qatal</a:t>
            </a:r>
            <a:endParaRPr lang="en-US" sz="32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 אֶת־אֲרוֹן אֱלֹהֵי יִשְׂרָאֵל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 אַחֲרֵי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הֵסַבּוּ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אֹתוֹ וַתְּהִי יַד־יְהוָה בָּעִיר מְהוּמָה גְּדוֹלָה מְאֹד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2438400"/>
            <a:ext cx="8610600" cy="403187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RULE: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When </a:t>
            </a:r>
            <a:r>
              <a:rPr lang="en-US" sz="3200" dirty="0"/>
              <a:t>a preposition plus </a:t>
            </a:r>
            <a:r>
              <a:rPr lang="en-US" sz="3200" dirty="0" err="1"/>
              <a:t>qatal</a:t>
            </a:r>
            <a:r>
              <a:rPr lang="en-US" sz="3200" dirty="0"/>
              <a:t> </a:t>
            </a:r>
            <a:r>
              <a:rPr lang="en-US" sz="3200" dirty="0" smtClean="0"/>
              <a:t>follows</a:t>
            </a:r>
            <a:r>
              <a:rPr lang="he-IL" sz="3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sz="3200" dirty="0" smtClean="0"/>
              <a:t> </a:t>
            </a:r>
            <a:r>
              <a:rPr lang="en-US" sz="3200" dirty="0" smtClean="0"/>
              <a:t> in </a:t>
            </a:r>
            <a:r>
              <a:rPr lang="en-US" sz="3200" dirty="0"/>
              <a:t>Historical Narrative, the entire construction has a </a:t>
            </a:r>
            <a:r>
              <a:rPr lang="en-US" sz="3200" i="1" dirty="0"/>
              <a:t>scene-setting function</a:t>
            </a:r>
            <a:r>
              <a:rPr lang="en-US" sz="3200" dirty="0"/>
              <a:t>, usually identifying the time of the scene. </a:t>
            </a: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This </a:t>
            </a:r>
            <a:r>
              <a:rPr lang="en-US" sz="3200" dirty="0"/>
              <a:t>construction places the </a:t>
            </a:r>
            <a:r>
              <a:rPr lang="en-US" sz="3200" dirty="0" err="1"/>
              <a:t>qatal</a:t>
            </a:r>
            <a:r>
              <a:rPr lang="en-US" sz="3200" dirty="0"/>
              <a:t> in a low-ranking function in Historical Narrative like the participle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403648" y="6019800"/>
            <a:ext cx="5359352" cy="30777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Note also that this rule applies for </a:t>
            </a:r>
            <a:r>
              <a:rPr lang="en-US" sz="1400" b="1" dirty="0" smtClean="0">
                <a:solidFill>
                  <a:srgbClr val="FF0000"/>
                </a:solidFill>
              </a:rPr>
              <a:t>ALL </a:t>
            </a:r>
            <a:r>
              <a:rPr lang="en-US" sz="1400" dirty="0" err="1" smtClean="0">
                <a:solidFill>
                  <a:srgbClr val="FF0000"/>
                </a:solidFill>
              </a:rPr>
              <a:t>qatals</a:t>
            </a:r>
            <a:r>
              <a:rPr lang="en-US" sz="1400" dirty="0" smtClean="0">
                <a:solidFill>
                  <a:srgbClr val="FF0000"/>
                </a:solidFill>
              </a:rPr>
              <a:t>, not just Geminate </a:t>
            </a:r>
            <a:r>
              <a:rPr lang="en-US" sz="1400" dirty="0" err="1" smtClean="0">
                <a:solidFill>
                  <a:srgbClr val="FF0000"/>
                </a:solidFill>
              </a:rPr>
              <a:t>qatals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71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Geminate Forms</a:t>
            </a:r>
            <a:endParaRPr lang="en-US" sz="3200" dirty="0"/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Geminates are a bit messy.</a:t>
            </a:r>
          </a:p>
          <a:p>
            <a:pPr marL="0" indent="0">
              <a:buNone/>
            </a:pPr>
            <a:r>
              <a:rPr lang="en-US" dirty="0" smtClean="0"/>
              <a:t>A good way to start to learn them is to do the </a:t>
            </a:r>
            <a:r>
              <a:rPr lang="en-US" dirty="0" err="1" smtClean="0"/>
              <a:t>Rocine</a:t>
            </a:r>
            <a:r>
              <a:rPr lang="en-US" dirty="0" smtClean="0"/>
              <a:t> 47.6a exercise with the Geminate verb table in front of you </a:t>
            </a:r>
            <a:r>
              <a:rPr lang="en-US" dirty="0"/>
              <a:t>(</a:t>
            </a:r>
            <a:r>
              <a:rPr lang="en-US" dirty="0" err="1"/>
              <a:t>Rocine</a:t>
            </a:r>
            <a:r>
              <a:rPr lang="en-US" dirty="0"/>
              <a:t> p. 403)</a:t>
            </a:r>
            <a:r>
              <a:rPr lang="en-US" dirty="0" smtClean="0"/>
              <a:t>. Use the verb tables to help with the parsing. Then check the answer key.</a:t>
            </a:r>
          </a:p>
        </p:txBody>
      </p:sp>
    </p:spTree>
    <p:extLst>
      <p:ext uri="{BB962C8B-B14F-4D97-AF65-F5344CB8AC3E}">
        <p14:creationId xmlns:p14="http://schemas.microsoft.com/office/powerpoint/2010/main" val="274474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1"/>
            <a:ext cx="8610600" cy="60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parse the first word. (Guess the stem/</a:t>
            </a:r>
            <a:r>
              <a:rPr lang="en-US" dirty="0" err="1" smtClean="0"/>
              <a:t>binyan</a:t>
            </a:r>
            <a:r>
              <a:rPr lang="en-US" dirty="0" smtClean="0"/>
              <a:t>.)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אֶת־אֲרוֹן אֱלֹהֵי יִשְׂרָאֵל וַיְהִי אַחֲרֵי הֵסַבּוּ אֹתוֹ וַתְּהִי יַד־יְהוָה בָּעִיר מְהוּמָה גְּדוֹלָה מְאֹד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558689"/>
              </p:ext>
            </p:extLst>
          </p:nvPr>
        </p:nvGraphicFramePr>
        <p:xfrm>
          <a:off x="228600" y="2951018"/>
          <a:ext cx="8686800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4050"/>
                <a:gridCol w="1229550"/>
                <a:gridCol w="1236041"/>
                <a:gridCol w="821863"/>
                <a:gridCol w="2666496"/>
                <a:gridCol w="18288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 smtClean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984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1"/>
            <a:ext cx="8610600" cy="60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parse the first word. (Guess the stem/</a:t>
            </a:r>
            <a:r>
              <a:rPr lang="en-US" dirty="0" err="1" smtClean="0"/>
              <a:t>binyan</a:t>
            </a:r>
            <a:r>
              <a:rPr lang="en-US" dirty="0" smtClean="0"/>
              <a:t>.)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אֶת־אֲרוֹן אֱלֹהֵי יִשְׂרָאֵל וַיְהִי אַחֲרֵי הֵסַבּוּ אֹתוֹ וַתְּהִי יַד־יְהוָה בָּעִיר מְהוּמָה גְּדוֹלָה מְאֹד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031556"/>
              </p:ext>
            </p:extLst>
          </p:nvPr>
        </p:nvGraphicFramePr>
        <p:xfrm>
          <a:off x="228600" y="2951018"/>
          <a:ext cx="8686800" cy="1569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4050"/>
                <a:gridCol w="1229550"/>
                <a:gridCol w="1236041"/>
                <a:gridCol w="821863"/>
                <a:gridCol w="2666496"/>
                <a:gridCol w="18288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סבב</a:t>
                      </a:r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FF"/>
                          </a:solidFill>
                        </a:rPr>
                        <a:t>Hiphil</a:t>
                      </a:r>
                      <a:endParaRPr lang="en-US" sz="1800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Wayyiqtol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3mp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Historical Narrative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Mainline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solidFill>
                            <a:srgbClr val="FF00FF"/>
                          </a:solidFill>
                        </a:rPr>
                        <a:t>Qal</a:t>
                      </a:r>
                      <a:r>
                        <a:rPr lang="en-US" sz="1800" dirty="0" smtClean="0">
                          <a:solidFill>
                            <a:srgbClr val="FF00FF"/>
                          </a:solidFill>
                        </a:rPr>
                        <a:t>: 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FF"/>
                          </a:solidFill>
                        </a:rPr>
                        <a:t>turn about, 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FF"/>
                          </a:solidFill>
                        </a:rPr>
                        <a:t>go around, 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FF"/>
                          </a:solidFill>
                        </a:rPr>
                        <a:t>surround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02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Hiphil</a:t>
            </a:r>
            <a:r>
              <a:rPr lang="en-US" dirty="0"/>
              <a:t> </a:t>
            </a:r>
            <a:r>
              <a:rPr lang="en-US" dirty="0" err="1"/>
              <a:t>yiqtol</a:t>
            </a:r>
            <a:r>
              <a:rPr lang="en-US" dirty="0"/>
              <a:t> and </a:t>
            </a:r>
            <a:r>
              <a:rPr lang="en-US" dirty="0" err="1"/>
              <a:t>wayyiqtol</a:t>
            </a:r>
            <a:r>
              <a:rPr lang="en-US" dirty="0"/>
              <a:t> of geminates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אֶת־אֲרוֹן אֱלֹהֵי יִשְׂרָאֵל וַיְהִי אַחֲרֵי הֵסַבּוּ אֹתוֹ וַתְּהִי יַד־יְהוָה בָּעִיר מְהוּמָה גְּדוֹלָה מְאֹד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71675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is the chief sign of the </a:t>
            </a:r>
            <a:r>
              <a:rPr lang="en-US" dirty="0" err="1" smtClean="0"/>
              <a:t>Hiphil</a:t>
            </a:r>
            <a:r>
              <a:rPr lang="en-US" dirty="0" smtClean="0"/>
              <a:t> prefix verbs forms (</a:t>
            </a:r>
            <a:r>
              <a:rPr lang="en-US" dirty="0" err="1" smtClean="0"/>
              <a:t>yiqtol</a:t>
            </a:r>
            <a:r>
              <a:rPr lang="en-US" dirty="0" smtClean="0"/>
              <a:t>, </a:t>
            </a:r>
            <a:r>
              <a:rPr lang="en-US" dirty="0" err="1" smtClean="0"/>
              <a:t>wayyiqtol</a:t>
            </a:r>
            <a:r>
              <a:rPr lang="en-US" dirty="0" smtClean="0"/>
              <a:t>, imperatives, etc.)?</a:t>
            </a:r>
          </a:p>
        </p:txBody>
      </p:sp>
    </p:spTree>
    <p:extLst>
      <p:ext uri="{BB962C8B-B14F-4D97-AF65-F5344CB8AC3E}">
        <p14:creationId xmlns:p14="http://schemas.microsoft.com/office/powerpoint/2010/main" val="424649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Hiphil</a:t>
            </a:r>
            <a:r>
              <a:rPr lang="en-US" dirty="0"/>
              <a:t> </a:t>
            </a:r>
            <a:r>
              <a:rPr lang="en-US" dirty="0" err="1"/>
              <a:t>yiqtol</a:t>
            </a:r>
            <a:r>
              <a:rPr lang="en-US" dirty="0"/>
              <a:t> and </a:t>
            </a:r>
            <a:r>
              <a:rPr lang="en-US" dirty="0" err="1"/>
              <a:t>wayyiqtol</a:t>
            </a:r>
            <a:r>
              <a:rPr lang="en-US" dirty="0"/>
              <a:t> of geminates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אֶת־אֲרוֹן אֱלֹהֵי יִשְׂרָאֵל וַיְהִי אַחֲרֵי הֵסַבּוּ אֹתוֹ וַתְּהִי יַד־יְהוָה בָּעִיר מְהוּמָה גְּדוֹלָה מְאֹד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71675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is the chief sign of the </a:t>
            </a:r>
            <a:r>
              <a:rPr lang="en-US" dirty="0" err="1" smtClean="0"/>
              <a:t>Hiphil</a:t>
            </a:r>
            <a:r>
              <a:rPr lang="en-US" dirty="0" smtClean="0"/>
              <a:t> prefix verbs forms (</a:t>
            </a:r>
            <a:r>
              <a:rPr lang="en-US" dirty="0" err="1" smtClean="0"/>
              <a:t>yiqtol</a:t>
            </a:r>
            <a:r>
              <a:rPr lang="en-US" dirty="0" smtClean="0"/>
              <a:t>, </a:t>
            </a:r>
            <a:r>
              <a:rPr lang="en-US" dirty="0" err="1" smtClean="0"/>
              <a:t>wayyiqtol</a:t>
            </a:r>
            <a:r>
              <a:rPr lang="en-US" dirty="0" smtClean="0"/>
              <a:t>, imperatives, etc.)?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19200" y="3429000"/>
            <a:ext cx="2269917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A-class prefix vowel.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I/E class theme vowel.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5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Hiphil</a:t>
            </a:r>
            <a:r>
              <a:rPr lang="en-US" dirty="0"/>
              <a:t> </a:t>
            </a:r>
            <a:r>
              <a:rPr lang="en-US" dirty="0" err="1"/>
              <a:t>yiqtol</a:t>
            </a:r>
            <a:r>
              <a:rPr lang="en-US" dirty="0"/>
              <a:t> and </a:t>
            </a:r>
            <a:r>
              <a:rPr lang="en-US" dirty="0" err="1"/>
              <a:t>wayyiqtol</a:t>
            </a:r>
            <a:r>
              <a:rPr lang="en-US" dirty="0"/>
              <a:t> of geminates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אֶת־אֲרוֹן אֱלֹהֵי יִשְׂרָאֵל וַיְהִי אַחֲרֵי הֵסַבּוּ אֹתוֹ וַתְּהִי יַד־יְהוָה בָּעִיר מְהוּמָה גְּדוֹלָה מְאֹד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71675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is the chief sign of the </a:t>
            </a:r>
            <a:r>
              <a:rPr lang="en-US" dirty="0" err="1" smtClean="0"/>
              <a:t>Hiphil</a:t>
            </a:r>
            <a:r>
              <a:rPr lang="en-US" dirty="0" smtClean="0"/>
              <a:t> prefix verbs forms (</a:t>
            </a:r>
            <a:r>
              <a:rPr lang="en-US" dirty="0" err="1" smtClean="0"/>
              <a:t>yiqtol</a:t>
            </a:r>
            <a:r>
              <a:rPr lang="en-US" dirty="0" smtClean="0"/>
              <a:t>, </a:t>
            </a:r>
            <a:r>
              <a:rPr lang="en-US" dirty="0" err="1" smtClean="0"/>
              <a:t>wayyiqtol</a:t>
            </a:r>
            <a:r>
              <a:rPr lang="en-US" dirty="0" smtClean="0"/>
              <a:t>, imperatives, etc.)?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74288" y="3505200"/>
            <a:ext cx="16081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54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יַקְטִיל</a:t>
            </a:r>
            <a:endParaRPr lang="en-US" sz="5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95200" y="5105400"/>
            <a:ext cx="2024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A-class prefix vowel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9910" y="5105400"/>
            <a:ext cx="221220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I/E class theme vowel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166600" y="4495800"/>
            <a:ext cx="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979310" y="4495800"/>
            <a:ext cx="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53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Hiphil</a:t>
            </a:r>
            <a:r>
              <a:rPr lang="en-US" dirty="0"/>
              <a:t> </a:t>
            </a:r>
            <a:r>
              <a:rPr lang="en-US" dirty="0" err="1"/>
              <a:t>yiqtol</a:t>
            </a:r>
            <a:r>
              <a:rPr lang="en-US" dirty="0"/>
              <a:t> and </a:t>
            </a:r>
            <a:r>
              <a:rPr lang="en-US" dirty="0" err="1"/>
              <a:t>wayyiqtol</a:t>
            </a:r>
            <a:r>
              <a:rPr lang="en-US" dirty="0"/>
              <a:t> of geminates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אֶת־אֲרוֹן אֱלֹהֵי יִשְׂרָאֵל וַיְהִי אַחֲרֵי הֵסַבּוּ אֹתוֹ וַתְּהִי יַד־יְהוָה בָּעִיר מְהוּמָה גְּדוֹלָה מְאֹד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71675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is the chief sign of the </a:t>
            </a:r>
            <a:r>
              <a:rPr lang="en-US" dirty="0" err="1" smtClean="0"/>
              <a:t>Hiphil</a:t>
            </a:r>
            <a:r>
              <a:rPr lang="en-US" dirty="0" smtClean="0"/>
              <a:t> prefix verbs forms (</a:t>
            </a:r>
            <a:r>
              <a:rPr lang="en-US" dirty="0" err="1" smtClean="0"/>
              <a:t>yiqtol</a:t>
            </a:r>
            <a:r>
              <a:rPr lang="en-US" dirty="0" smtClean="0"/>
              <a:t>, </a:t>
            </a:r>
            <a:r>
              <a:rPr lang="en-US" dirty="0" err="1" smtClean="0"/>
              <a:t>wayyiqtol</a:t>
            </a:r>
            <a:r>
              <a:rPr lang="en-US" dirty="0" smtClean="0"/>
              <a:t>, imperatives, etc.)?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74288" y="3505200"/>
            <a:ext cx="16081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54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יַקְטִיל</a:t>
            </a:r>
            <a:endParaRPr lang="en-US" sz="5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95200" y="5105400"/>
            <a:ext cx="2024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A-class prefix vowel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9910" y="5105400"/>
            <a:ext cx="221220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I/E class theme vowel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166600" y="4495800"/>
            <a:ext cx="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979310" y="4495800"/>
            <a:ext cx="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313265" y="3505200"/>
            <a:ext cx="1467068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 rtl="1"/>
            <a:r>
              <a:rPr lang="he-IL" sz="5400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</a:t>
            </a:r>
            <a:endParaRPr lang="en-US" sz="5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43375" y="5105400"/>
            <a:ext cx="2024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A-class prefix vowel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608085" y="5105400"/>
            <a:ext cx="221220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I/E class theme vowel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6614775" y="4352925"/>
            <a:ext cx="462300" cy="7524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7408435" y="4343400"/>
            <a:ext cx="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757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Hiphil</a:t>
            </a:r>
            <a:r>
              <a:rPr lang="en-US" dirty="0"/>
              <a:t> </a:t>
            </a:r>
            <a:r>
              <a:rPr lang="en-US" dirty="0" err="1"/>
              <a:t>yiqtol</a:t>
            </a:r>
            <a:r>
              <a:rPr lang="en-US" dirty="0"/>
              <a:t> and </a:t>
            </a:r>
            <a:r>
              <a:rPr lang="en-US" dirty="0" err="1"/>
              <a:t>wayyiqtol</a:t>
            </a:r>
            <a:r>
              <a:rPr lang="en-US" dirty="0"/>
              <a:t> of geminates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אֶת־אֲרוֹן אֱלֹהֵי יִשְׂרָאֵל וַיְהִי אַחֲרֵי הֵסַבּוּ אֹתוֹ וַתְּהִי יַד־יְהוָה בָּעִיר מְהוּמָה גְּדוֹלָה מְאֹד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971675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is the chief sign of the </a:t>
            </a:r>
            <a:r>
              <a:rPr lang="en-US" dirty="0" err="1" smtClean="0"/>
              <a:t>Hiphil</a:t>
            </a:r>
            <a:r>
              <a:rPr lang="en-US" dirty="0" smtClean="0"/>
              <a:t> prefix verbs forms (</a:t>
            </a:r>
            <a:r>
              <a:rPr lang="en-US" dirty="0" err="1" smtClean="0"/>
              <a:t>yiqtol</a:t>
            </a:r>
            <a:r>
              <a:rPr lang="en-US" dirty="0" smtClean="0"/>
              <a:t>, </a:t>
            </a:r>
            <a:r>
              <a:rPr lang="en-US" dirty="0" err="1" smtClean="0"/>
              <a:t>wayyiqtol</a:t>
            </a:r>
            <a:r>
              <a:rPr lang="en-US" dirty="0" smtClean="0"/>
              <a:t>, imperatives, etc.)?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74288" y="3505200"/>
            <a:ext cx="16081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54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יַקְטִיל</a:t>
            </a:r>
            <a:endParaRPr lang="en-US" sz="5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95200" y="5105400"/>
            <a:ext cx="2024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A-class prefix vowel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9910" y="5105400"/>
            <a:ext cx="221220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I/E class theme vowel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166600" y="4495800"/>
            <a:ext cx="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979310" y="4495800"/>
            <a:ext cx="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313265" y="3505200"/>
            <a:ext cx="1467068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 rtl="1"/>
            <a:r>
              <a:rPr lang="he-IL" sz="5400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וַיַּסֵּ֫בּוּ</a:t>
            </a:r>
            <a:endParaRPr lang="en-US" sz="5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43375" y="5105400"/>
            <a:ext cx="2024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A-class prefix vowel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608085" y="5105400"/>
            <a:ext cx="221220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I/E class theme vowel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6614775" y="4352925"/>
            <a:ext cx="462300" cy="7524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7408435" y="4343400"/>
            <a:ext cx="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734301" y="4322981"/>
            <a:ext cx="136653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Usually </a:t>
            </a:r>
            <a:r>
              <a:rPr lang="en-US" sz="1200" b="1" dirty="0" err="1" smtClean="0"/>
              <a:t>qamets</a:t>
            </a:r>
            <a:r>
              <a:rPr lang="en-US" sz="1200" dirty="0" smtClean="0"/>
              <a:t> in Geminate </a:t>
            </a:r>
            <a:r>
              <a:rPr lang="en-US" sz="1200" dirty="0" err="1" smtClean="0"/>
              <a:t>Hiphils</a:t>
            </a:r>
            <a:r>
              <a:rPr lang="en-US" sz="1200" dirty="0" smtClean="0"/>
              <a:t>.</a:t>
            </a:r>
          </a:p>
          <a:p>
            <a:pPr algn="ctr"/>
            <a:r>
              <a:rPr lang="en-US" sz="1200" dirty="0" smtClean="0"/>
              <a:t>(see verb tables)</a:t>
            </a:r>
          </a:p>
        </p:txBody>
      </p:sp>
      <p:cxnSp>
        <p:nvCxnSpPr>
          <p:cNvPr id="16" name="Straight Arrow Connector 15"/>
          <p:cNvCxnSpPr>
            <a:stCxn id="15" idx="1"/>
            <a:endCxn id="18" idx="5"/>
          </p:cNvCxnSpPr>
          <p:nvPr/>
        </p:nvCxnSpPr>
        <p:spPr>
          <a:xfrm flipH="1" flipV="1">
            <a:off x="7521599" y="4298763"/>
            <a:ext cx="212702" cy="3473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7258050" y="4038600"/>
            <a:ext cx="308767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8716</TotalTime>
  <Words>1770</Words>
  <Application>Microsoft Office PowerPoint</Application>
  <PresentationFormat>On-screen Show (4:3)</PresentationFormat>
  <Paragraphs>337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Rocine Lesson 47</vt:lpstr>
      <vt:lpstr>Goals</vt:lpstr>
      <vt:lpstr>What we already know</vt:lpstr>
      <vt:lpstr>What we already know</vt:lpstr>
      <vt:lpstr>Hiphil yiqtol and wayyiqtol of geminates</vt:lpstr>
      <vt:lpstr>Hiphil yiqtol and wayyiqtol of geminates</vt:lpstr>
      <vt:lpstr>Hiphil yiqtol and wayyiqtol of geminates</vt:lpstr>
      <vt:lpstr>Hiphil yiqtol and wayyiqtol of geminates</vt:lpstr>
      <vt:lpstr>Hiphil yiqtol and wayyiqtol of geminates</vt:lpstr>
      <vt:lpstr>Hiphil yiqtol and wayyiqtol of geminates</vt:lpstr>
      <vt:lpstr>PowerPoint Presentation</vt:lpstr>
      <vt:lpstr>PowerPoint Presentation</vt:lpstr>
      <vt:lpstr>Hiphil yiqtol and wayyiqtol of geminates</vt:lpstr>
      <vt:lpstr>Hiphil yiqtol and wayyiqtol of geminates</vt:lpstr>
      <vt:lpstr>Scene-setting with וַיְהִי plus preposition plus qatal</vt:lpstr>
      <vt:lpstr>Scene-setting with וַיְהִי plus preposition plus qatal</vt:lpstr>
      <vt:lpstr>Scene-setting with וַיְהִי plus preposition plus qatal</vt:lpstr>
      <vt:lpstr>Scene-setting with וַיְהִי plus preposition plus qatal</vt:lpstr>
      <vt:lpstr>Scene-setting with וַיְהִי plus preposition plus qatal</vt:lpstr>
      <vt:lpstr>Scene-setting with וַיְהִי plus preposition plus qatal</vt:lpstr>
      <vt:lpstr>Scene-setting with וַיְהִי plus preposition plus qatal</vt:lpstr>
      <vt:lpstr>Scene-setting with וַיְהִי plus preposition plus qatal</vt:lpstr>
      <vt:lpstr>Scene-setting with וַיְהִי plus preposition plus qatal</vt:lpstr>
      <vt:lpstr>Scene-setting with וַיְהִי plus preposition plus qatal</vt:lpstr>
      <vt:lpstr>Geminate Forms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821</cp:revision>
  <cp:lastPrinted>2013-11-05T02:18:07Z</cp:lastPrinted>
  <dcterms:created xsi:type="dcterms:W3CDTF">2006-08-16T00:00:00Z</dcterms:created>
  <dcterms:modified xsi:type="dcterms:W3CDTF">2015-06-09T20:57:31Z</dcterms:modified>
</cp:coreProperties>
</file>