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697" r:id="rId2"/>
    <p:sldId id="816" r:id="rId3"/>
    <p:sldId id="818" r:id="rId4"/>
    <p:sldId id="817" r:id="rId5"/>
    <p:sldId id="822" r:id="rId6"/>
    <p:sldId id="823" r:id="rId7"/>
    <p:sldId id="826" r:id="rId8"/>
    <p:sldId id="827" r:id="rId9"/>
    <p:sldId id="828" r:id="rId10"/>
    <p:sldId id="829" r:id="rId11"/>
    <p:sldId id="830" r:id="rId12"/>
    <p:sldId id="831" r:id="rId13"/>
    <p:sldId id="834" r:id="rId14"/>
    <p:sldId id="835" r:id="rId15"/>
    <p:sldId id="837" r:id="rId16"/>
    <p:sldId id="838" r:id="rId17"/>
    <p:sldId id="839" r:id="rId18"/>
    <p:sldId id="840" r:id="rId19"/>
    <p:sldId id="844" r:id="rId20"/>
    <p:sldId id="819" r:id="rId21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008000"/>
    <a:srgbClr val="7C3B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21" autoAdjust="0"/>
    <p:restoredTop sz="96462" autoAdjust="0"/>
  </p:normalViewPr>
  <p:slideViewPr>
    <p:cSldViewPr>
      <p:cViewPr varScale="1">
        <p:scale>
          <a:sx n="107" d="100"/>
          <a:sy n="107" d="100"/>
        </p:scale>
        <p:origin x="-10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E3CB8F9-8643-459B-915A-0ED1C2124AF6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81E48B9-BB65-4169-89A1-675F08145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9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 dirty="0" err="1" smtClean="0"/>
              <a:t>Rocine</a:t>
            </a:r>
            <a:r>
              <a:rPr lang="en-US" dirty="0"/>
              <a:t> Lesson </a:t>
            </a:r>
            <a:r>
              <a:rPr lang="en-US" dirty="0" smtClean="0"/>
              <a:t>46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" y="2362200"/>
            <a:ext cx="8839201" cy="1143000"/>
          </a:xfrm>
        </p:spPr>
        <p:txBody>
          <a:bodyPr>
            <a:normAutofit/>
          </a:bodyPr>
          <a:lstStyle/>
          <a:p>
            <a:pPr algn="r" rtl="1"/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וַיָּסֹבּוּ אֶת־הָעִיר כַּמִּשְׁפָּט הַזֶּה שֶׁ֫בַע פְּעָמִים רַק בַּיּוֹם הַהוּא סָבְבוּ אֶת־הָעִיר שֶׁ֫בַע פְּעָמִים</a:t>
            </a:r>
            <a:endParaRPr lang="en-US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pic>
        <p:nvPicPr>
          <p:cNvPr id="1026" name="Picture 2" descr="D:\My Documents\HebrewCourseBriercrestFirstYear2014\pics\Rocine Book Cov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0"/>
            <a:ext cx="14287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0" y="396240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Joshua 6:15</a:t>
            </a:r>
          </a:p>
        </p:txBody>
      </p:sp>
    </p:spTree>
    <p:extLst>
      <p:ext uri="{BB962C8B-B14F-4D97-AF65-F5344CB8AC3E}">
        <p14:creationId xmlns:p14="http://schemas.microsoft.com/office/powerpoint/2010/main" val="320497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Qal</a:t>
            </a:r>
            <a:r>
              <a:rPr lang="en-US" dirty="0"/>
              <a:t> </a:t>
            </a:r>
            <a:r>
              <a:rPr lang="en-US" dirty="0" err="1"/>
              <a:t>yiqtol</a:t>
            </a:r>
            <a:r>
              <a:rPr lang="en-US" dirty="0"/>
              <a:t> and </a:t>
            </a:r>
            <a:r>
              <a:rPr lang="en-US" dirty="0" err="1"/>
              <a:t>wayyiqtol</a:t>
            </a:r>
            <a:r>
              <a:rPr lang="en-US" dirty="0"/>
              <a:t> of geminates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762000"/>
            <a:ext cx="8839201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וַיָּסֹבּוּ אֶת־הָעִיר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כַּמִּשְׁפָּט הַזֶּה שֶׁ֫בַע פְּעָמִים רַק בַּיּוֹם הַהוּא סָבְבוּ אֶת־הָעִיר שֶׁ֫בַע פְּעָמִים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Let’s translate the first phrase.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91200" y="2133600"/>
            <a:ext cx="2928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And they surrounded the city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90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Qal</a:t>
            </a:r>
            <a:r>
              <a:rPr lang="en-US" dirty="0"/>
              <a:t> </a:t>
            </a:r>
            <a:r>
              <a:rPr lang="en-US" dirty="0" err="1"/>
              <a:t>yiqtol</a:t>
            </a:r>
            <a:r>
              <a:rPr lang="en-US" dirty="0"/>
              <a:t> and </a:t>
            </a:r>
            <a:r>
              <a:rPr lang="en-US" dirty="0" err="1"/>
              <a:t>wayyiqtol</a:t>
            </a:r>
            <a:r>
              <a:rPr lang="en-US" dirty="0"/>
              <a:t> of geminates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762000"/>
            <a:ext cx="8839201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וַיָּסֹבּוּ אֶת־הָעִיר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כַּמִּשְׁפָּט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הַזֶּה שֶׁ֫בַע פְּעָמִים רַק בַּיּוֹם הַהוּא סָבְבוּ אֶת־הָעִיר שֶׁ֫בַע פְּעָמִים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Now, let’s try translating the whole verse.</a:t>
            </a:r>
          </a:p>
          <a:p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מִשְׁפָּט</a:t>
            </a:r>
            <a:r>
              <a:rPr lang="en-US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/>
              <a:t>c</a:t>
            </a:r>
            <a:r>
              <a:rPr lang="en-US" dirty="0" smtClean="0"/>
              <a:t>an mean </a:t>
            </a:r>
            <a:r>
              <a:rPr lang="en-US" i="1" dirty="0" smtClean="0"/>
              <a:t>manner</a:t>
            </a:r>
            <a:r>
              <a:rPr lang="en-US" dirty="0" smtClean="0"/>
              <a:t>, </a:t>
            </a:r>
            <a:r>
              <a:rPr lang="en-US" i="1" dirty="0" smtClean="0"/>
              <a:t>custom</a:t>
            </a:r>
            <a:r>
              <a:rPr lang="en-US" dirty="0" smtClean="0"/>
              <a:t> as well as </a:t>
            </a:r>
            <a:r>
              <a:rPr lang="en-US" i="1" dirty="0" smtClean="0"/>
              <a:t>judgment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What clause boundary options do we have here in this verse?</a:t>
            </a:r>
          </a:p>
        </p:txBody>
      </p:sp>
    </p:spTree>
    <p:extLst>
      <p:ext uri="{BB962C8B-B14F-4D97-AF65-F5344CB8AC3E}">
        <p14:creationId xmlns:p14="http://schemas.microsoft.com/office/powerpoint/2010/main" val="322274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Qal</a:t>
            </a:r>
            <a:r>
              <a:rPr lang="en-US" dirty="0"/>
              <a:t> </a:t>
            </a:r>
            <a:r>
              <a:rPr lang="en-US" dirty="0" err="1"/>
              <a:t>yiqtol</a:t>
            </a:r>
            <a:r>
              <a:rPr lang="en-US" dirty="0"/>
              <a:t> and </a:t>
            </a:r>
            <a:r>
              <a:rPr lang="en-US" dirty="0" err="1"/>
              <a:t>wayyiqtol</a:t>
            </a:r>
            <a:r>
              <a:rPr lang="en-US" dirty="0"/>
              <a:t> of geminates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762000"/>
            <a:ext cx="8839201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וַיָּסֹבּוּ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אֶת־הָעִיר כַּמִּשְׁפָּט הַזֶּה שֶׁ֫בַע פְּעָמִים רַק בַּיּוֹם הַהוּא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סָבְבוּ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אֶת־הָעִיר שֶׁ֫בַע פְּעָמִים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To determine clause boundaries it is helpful to identify the verbs and their function.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2743200" y="1219200"/>
            <a:ext cx="0" cy="2095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2190750" y="1219200"/>
            <a:ext cx="0" cy="2095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533400" y="1219200"/>
            <a:ext cx="0" cy="2095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594007" y="1438275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44716" y="1438275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7366" y="1438275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45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Qal</a:t>
            </a:r>
            <a:r>
              <a:rPr lang="en-US" dirty="0"/>
              <a:t> </a:t>
            </a:r>
            <a:r>
              <a:rPr lang="en-US" dirty="0" err="1"/>
              <a:t>yiqtol</a:t>
            </a:r>
            <a:r>
              <a:rPr lang="en-US" dirty="0"/>
              <a:t> and </a:t>
            </a:r>
            <a:r>
              <a:rPr lang="en-US" dirty="0" err="1"/>
              <a:t>wayyiqtol</a:t>
            </a:r>
            <a:r>
              <a:rPr lang="en-US" dirty="0"/>
              <a:t> of geminates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762000"/>
            <a:ext cx="8839201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וַיָּסֹבּוּ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אֶת־הָעִיר כַּמִּשְׁפָּט הַזֶּה שֶׁ֫בַע פְּעָמִים רַק בַּיּוֹם הַהוּא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סָבְבוּ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אֶת־הָעִיר שֶׁ֫בַע פְּעָמִים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 err="1" smtClean="0">
                <a:solidFill>
                  <a:srgbClr val="FF00FF"/>
                </a:solidFill>
              </a:rPr>
              <a:t>wayyiqtol</a:t>
            </a:r>
            <a:r>
              <a:rPr lang="en-US" dirty="0" smtClean="0">
                <a:solidFill>
                  <a:srgbClr val="FF00FF"/>
                </a:solidFill>
              </a:rPr>
              <a:t> </a:t>
            </a:r>
            <a:r>
              <a:rPr lang="en-US" dirty="0" smtClean="0"/>
              <a:t>is straight forward. It’s the mainline for historical narrative and it starts a clause. But what options do we have for </a:t>
            </a:r>
            <a:r>
              <a:rPr lang="en-US" dirty="0" err="1" smtClean="0">
                <a:solidFill>
                  <a:srgbClr val="0000FF"/>
                </a:solidFill>
              </a:rPr>
              <a:t>qatal</a:t>
            </a:r>
            <a:r>
              <a:rPr lang="en-US" dirty="0" smtClean="0"/>
              <a:t>? Does </a:t>
            </a:r>
            <a:r>
              <a:rPr lang="en-US" dirty="0" err="1" smtClean="0">
                <a:solidFill>
                  <a:srgbClr val="0000FF"/>
                </a:solidFill>
              </a:rPr>
              <a:t>qatal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start a clause?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743200" y="1219200"/>
            <a:ext cx="0" cy="2095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2190750" y="1219200"/>
            <a:ext cx="0" cy="2095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533400" y="1219200"/>
            <a:ext cx="0" cy="2095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594007" y="1438275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44716" y="1438275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7366" y="1438275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66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Qal</a:t>
            </a:r>
            <a:r>
              <a:rPr lang="en-US" dirty="0"/>
              <a:t> </a:t>
            </a:r>
            <a:r>
              <a:rPr lang="en-US" dirty="0" err="1"/>
              <a:t>yiqtol</a:t>
            </a:r>
            <a:r>
              <a:rPr lang="en-US" dirty="0"/>
              <a:t> and </a:t>
            </a:r>
            <a:r>
              <a:rPr lang="en-US" dirty="0" err="1"/>
              <a:t>wayyiqtol</a:t>
            </a:r>
            <a:r>
              <a:rPr lang="en-US" dirty="0"/>
              <a:t> of geminates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762000"/>
            <a:ext cx="8839201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וַיָּסֹבּוּ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אֶת־הָעִיר כַּמִּשְׁפָּט הַזֶּה שֶׁ֫בַע פְּעָמִים רַק בַּיּוֹם הַהוּא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סָבְבוּ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אֶת־הָעִיר שֶׁ֫בַע פְּעָמִים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 err="1" smtClean="0">
                <a:solidFill>
                  <a:srgbClr val="FF00FF"/>
                </a:solidFill>
              </a:rPr>
              <a:t>wayyiqtol</a:t>
            </a:r>
            <a:r>
              <a:rPr lang="en-US" dirty="0" smtClean="0">
                <a:solidFill>
                  <a:srgbClr val="FF00FF"/>
                </a:solidFill>
              </a:rPr>
              <a:t> </a:t>
            </a:r>
            <a:r>
              <a:rPr lang="en-US" dirty="0" smtClean="0"/>
              <a:t>is straight forward. It’s the mainline for historical narrative and it starts a clause. But what options do we have for </a:t>
            </a:r>
            <a:r>
              <a:rPr lang="en-US" dirty="0" err="1" smtClean="0">
                <a:solidFill>
                  <a:srgbClr val="0000FF"/>
                </a:solidFill>
              </a:rPr>
              <a:t>qatal</a:t>
            </a:r>
            <a:r>
              <a:rPr lang="en-US" dirty="0" smtClean="0"/>
              <a:t>? Does </a:t>
            </a:r>
            <a:r>
              <a:rPr lang="en-US" dirty="0" err="1" smtClean="0">
                <a:solidFill>
                  <a:srgbClr val="0000FF"/>
                </a:solidFill>
              </a:rPr>
              <a:t>qatal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start a clause?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43025" y="4193143"/>
            <a:ext cx="696277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rgbClr val="FF0000"/>
                </a:solidFill>
              </a:rPr>
              <a:t>Weqatal</a:t>
            </a:r>
            <a:endParaRPr lang="en-US" dirty="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rgbClr val="FF0000"/>
                </a:solidFill>
              </a:rPr>
              <a:t>Qatal</a:t>
            </a:r>
            <a:r>
              <a:rPr lang="en-US" dirty="0" smtClean="0">
                <a:solidFill>
                  <a:srgbClr val="FF0000"/>
                </a:solidFill>
              </a:rPr>
              <a:t> in dependent clause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X-</a:t>
            </a:r>
            <a:r>
              <a:rPr lang="en-US" dirty="0" err="1" smtClean="0">
                <a:solidFill>
                  <a:srgbClr val="FF0000"/>
                </a:solidFill>
              </a:rPr>
              <a:t>Qatal</a:t>
            </a:r>
            <a:endParaRPr lang="en-US" dirty="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rgbClr val="FF0000"/>
                </a:solidFill>
              </a:rPr>
              <a:t>Qatal</a:t>
            </a:r>
            <a:r>
              <a:rPr lang="en-US" dirty="0" smtClean="0">
                <a:solidFill>
                  <a:srgbClr val="FF0000"/>
                </a:solidFill>
              </a:rPr>
              <a:t> at the start of a clause can open an Historical Narrative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“A clause-initial </a:t>
            </a:r>
            <a:r>
              <a:rPr lang="en-US" dirty="0" err="1">
                <a:solidFill>
                  <a:srgbClr val="FF0000"/>
                </a:solidFill>
              </a:rPr>
              <a:t>qatal</a:t>
            </a:r>
            <a:r>
              <a:rPr lang="en-US" dirty="0">
                <a:solidFill>
                  <a:srgbClr val="FF0000"/>
                </a:solidFill>
              </a:rPr>
              <a:t> often opens Historical Narrative that is within direct speech</a:t>
            </a:r>
            <a:r>
              <a:rPr lang="en-US" dirty="0" smtClean="0">
                <a:solidFill>
                  <a:srgbClr val="FF0000"/>
                </a:solidFill>
              </a:rPr>
              <a:t>.” (</a:t>
            </a:r>
            <a:r>
              <a:rPr lang="en-US" dirty="0" err="1" smtClean="0">
                <a:solidFill>
                  <a:srgbClr val="FF0000"/>
                </a:solidFill>
              </a:rPr>
              <a:t>Rocine</a:t>
            </a:r>
            <a:r>
              <a:rPr lang="en-US" dirty="0" smtClean="0">
                <a:solidFill>
                  <a:srgbClr val="FF0000"/>
                </a:solidFill>
              </a:rPr>
              <a:t> 26.2) 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743200" y="1219200"/>
            <a:ext cx="0" cy="2095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2190750" y="1219200"/>
            <a:ext cx="0" cy="2095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533400" y="1219200"/>
            <a:ext cx="0" cy="2095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594007" y="1438275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44716" y="1438275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7366" y="1438275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94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Qal</a:t>
            </a:r>
            <a:r>
              <a:rPr lang="en-US" dirty="0"/>
              <a:t> </a:t>
            </a:r>
            <a:r>
              <a:rPr lang="en-US" dirty="0" err="1"/>
              <a:t>yiqtol</a:t>
            </a:r>
            <a:r>
              <a:rPr lang="en-US" dirty="0"/>
              <a:t> and </a:t>
            </a:r>
            <a:r>
              <a:rPr lang="en-US" dirty="0" err="1"/>
              <a:t>wayyiqtol</a:t>
            </a:r>
            <a:r>
              <a:rPr lang="en-US" dirty="0"/>
              <a:t> of geminates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762000"/>
            <a:ext cx="8839201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וַיָּסֹבּוּ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אֶת־הָעִיר כַּמִּשְׁפָּט הַזֶּה שֶׁ֫בַע פְּעָמִים רַק בַּיּוֹם הַהוּא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סָבְבוּ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אֶת־הָעִיר שֶׁ֫בַע פְּעָמִים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Masoretic cantillation (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טְעָמִים</a:t>
            </a:r>
            <a:r>
              <a:rPr lang="en-US" dirty="0" smtClean="0"/>
              <a:t> </a:t>
            </a:r>
            <a:r>
              <a:rPr lang="en-US" i="1" dirty="0" err="1" smtClean="0"/>
              <a:t>tea'mim</a:t>
            </a:r>
            <a:r>
              <a:rPr lang="en-US" dirty="0"/>
              <a:t>) </a:t>
            </a:r>
            <a:r>
              <a:rPr lang="en-US" dirty="0" smtClean="0"/>
              <a:t>is also very helpful for determining clause boundaries. </a:t>
            </a:r>
          </a:p>
          <a:p>
            <a:r>
              <a:rPr lang="en-US" dirty="0" smtClean="0"/>
              <a:t>Can you see where the </a:t>
            </a:r>
            <a:r>
              <a:rPr lang="en-US" dirty="0" err="1" smtClean="0"/>
              <a:t>Masoretes</a:t>
            </a:r>
            <a:r>
              <a:rPr lang="en-US" dirty="0" smtClean="0"/>
              <a:t> place the clause boundary?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743200" y="1219200"/>
            <a:ext cx="0" cy="2095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2190750" y="1219200"/>
            <a:ext cx="0" cy="2095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533400" y="1219200"/>
            <a:ext cx="0" cy="2095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594007" y="1438275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44716" y="1438275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7366" y="1438275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-1" y="4419600"/>
            <a:ext cx="8839201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וַיָּסֹ֧בּוּ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אֶת־הָעִ֛יר כַּמִּשְׁפָּ֥ט הַזֶּ֖ה שֶׁ֣בַע פְּעָמִ֑ים רַ֚ק בַּיּ֣וֹם הַה֔וּא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סָבְב֥וּ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אֶת־הָעִ֖יר שֶׁ֥בַע פְּעָמִֽים׃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5900261"/>
            <a:ext cx="8762999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4057650" algn="l"/>
              </a:tabLst>
            </a:pPr>
            <a:r>
              <a:rPr lang="en-US" sz="1600" dirty="0"/>
              <a:t>See “What are the Accents? (</a:t>
            </a:r>
            <a:r>
              <a:rPr lang="en-US" sz="1600" dirty="0" err="1"/>
              <a:t>Tea'mim</a:t>
            </a:r>
            <a:r>
              <a:rPr lang="en-US" sz="1600" dirty="0"/>
              <a:t> - Cantillations) | Biblical Hebrew Q&amp;A with </a:t>
            </a:r>
            <a:r>
              <a:rPr lang="en-US" sz="1600" dirty="0" err="1" smtClean="0"/>
              <a:t>eTeacherBiblical</a:t>
            </a:r>
            <a:r>
              <a:rPr lang="en-US" sz="1600" dirty="0" smtClean="0"/>
              <a:t>” on YouTube for a nice introduction to the topic.	https</a:t>
            </a:r>
            <a:r>
              <a:rPr lang="en-US" sz="1600" dirty="0"/>
              <a:t>://</a:t>
            </a:r>
            <a:r>
              <a:rPr lang="en-US" sz="1600" dirty="0" smtClean="0"/>
              <a:t>www.youtube.com/watch?v=GMzawdQMb-E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4755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Qal</a:t>
            </a:r>
            <a:r>
              <a:rPr lang="en-US" dirty="0"/>
              <a:t> </a:t>
            </a:r>
            <a:r>
              <a:rPr lang="en-US" dirty="0" err="1"/>
              <a:t>yiqtol</a:t>
            </a:r>
            <a:r>
              <a:rPr lang="en-US" dirty="0"/>
              <a:t> and </a:t>
            </a:r>
            <a:r>
              <a:rPr lang="en-US" dirty="0" err="1"/>
              <a:t>wayyiqtol</a:t>
            </a:r>
            <a:r>
              <a:rPr lang="en-US" dirty="0"/>
              <a:t> of geminates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762000"/>
            <a:ext cx="8839201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וַיָּסֹ֧בּוּ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אֶת־הָעִ֛יר כַּמִּשְׁפָּ֥ט הַזֶּ֖ה שֶׁ֣בַע פְּעָמִ֑ים רַ֚ק בַּיּ֣וֹם הַה֔וּא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סָבְב֥וּ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אֶת־הָעִ֖יר שֶׁ֥בַע פְּעָמִֽים׃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Parse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סָבְב֥וּ</a:t>
            </a:r>
            <a:endParaRPr lang="en-US" dirty="0" smtClean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7945"/>
              </p:ext>
            </p:extLst>
          </p:nvPr>
        </p:nvGraphicFramePr>
        <p:xfrm>
          <a:off x="228600" y="2951018"/>
          <a:ext cx="8686800" cy="13161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4050"/>
                <a:gridCol w="1229550"/>
                <a:gridCol w="1236041"/>
                <a:gridCol w="821863"/>
                <a:gridCol w="2666496"/>
                <a:gridCol w="1828800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dirty="0" smtClean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475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Qal</a:t>
            </a:r>
            <a:r>
              <a:rPr lang="en-US" dirty="0"/>
              <a:t> </a:t>
            </a:r>
            <a:r>
              <a:rPr lang="en-US" dirty="0" err="1"/>
              <a:t>yiqtol</a:t>
            </a:r>
            <a:r>
              <a:rPr lang="en-US" dirty="0"/>
              <a:t> and </a:t>
            </a:r>
            <a:r>
              <a:rPr lang="en-US" dirty="0" err="1"/>
              <a:t>wayyiqtol</a:t>
            </a:r>
            <a:r>
              <a:rPr lang="en-US" dirty="0"/>
              <a:t> of geminates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762000"/>
            <a:ext cx="8839201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וַיָּסֹ֧בּוּ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אֶת־הָעִ֛יר כַּמִּשְׁפָּ֥ט הַזֶּ֖ה שֶׁ֣בַע פְּעָמִ֑ים רַ֚ק בַּיּ֣וֹם הַה֔וּא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סָבְב֥וּ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אֶת־הָעִ֖יר שֶׁ֥בַע פְּעָמִֽים׃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Parse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סָבְב֥וּ</a:t>
            </a:r>
            <a:endParaRPr lang="en-US" dirty="0" smtClean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632141"/>
              </p:ext>
            </p:extLst>
          </p:nvPr>
        </p:nvGraphicFramePr>
        <p:xfrm>
          <a:off x="228600" y="2951018"/>
          <a:ext cx="8686800" cy="13161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4050"/>
                <a:gridCol w="1229550"/>
                <a:gridCol w="1236041"/>
                <a:gridCol w="821863"/>
                <a:gridCol w="2666496"/>
                <a:gridCol w="1828800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סבב</a:t>
                      </a:r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rgbClr val="0000FF"/>
                          </a:solidFill>
                        </a:rPr>
                        <a:t>Qal</a:t>
                      </a:r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Qatal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3cp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X-</a:t>
                      </a:r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Qatal</a:t>
                      </a:r>
                      <a:endParaRPr lang="en-US" dirty="0" smtClean="0">
                        <a:solidFill>
                          <a:srgbClr val="0000FF"/>
                        </a:solidFill>
                      </a:endParaRPr>
                    </a:p>
                    <a:p>
                      <a:pPr algn="ctr"/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topicalization</a:t>
                      </a:r>
                      <a:endParaRPr lang="en-US" dirty="0" smtClean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solidFill>
                            <a:srgbClr val="0000FF"/>
                          </a:solidFill>
                        </a:rPr>
                        <a:t>To surround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7201" y="4953000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They surrounded the city according to this manner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seven times.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It was only on that day that they surrounded the city seven times.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0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/>
              <a:t>Geminate morphology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762000"/>
            <a:ext cx="8839201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וַיָּסֹ֧בּוּ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אֶת־הָעִ֛יר כַּמִּשְׁפָּ֥ט הַזֶּ֖ה שֶׁ֣בַע פְּעָמִ֑ים רַ֚ק בַּיּ֣וֹם הַה֔וּא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סָבְב֥וּ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אֶת־הָעִ֖יר שֶׁ֥בַע פְּעָמִֽים׃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457200" y="1981200"/>
            <a:ext cx="8458200" cy="4343399"/>
          </a:xfrm>
        </p:spPr>
        <p:txBody>
          <a:bodyPr>
            <a:normAutofit/>
          </a:bodyPr>
          <a:lstStyle/>
          <a:p>
            <a:r>
              <a:rPr lang="en-US" dirty="0" smtClean="0"/>
              <a:t>Geminate morphology is a bit erratic, but there are patterns as can be seen in the verb tables.</a:t>
            </a:r>
          </a:p>
          <a:p>
            <a:r>
              <a:rPr lang="en-US" dirty="0" smtClean="0"/>
              <a:t>For </a:t>
            </a:r>
            <a:r>
              <a:rPr lang="en-US" dirty="0"/>
              <a:t>a detailed discussion of Geminate </a:t>
            </a:r>
            <a:r>
              <a:rPr lang="en-US" dirty="0" smtClean="0"/>
              <a:t>verbs see </a:t>
            </a:r>
            <a:r>
              <a:rPr lang="en-US" dirty="0" smtClean="0">
                <a:solidFill>
                  <a:srgbClr val="FF0000"/>
                </a:solidFill>
              </a:rPr>
              <a:t>Animated Hebrew lecture 39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1219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/>
              <a:t>Geminate morphology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762000"/>
            <a:ext cx="8839201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וַיָּסֹ֧בּוּ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אֶת־הָעִ֛יר כַּמִּשְׁפָּ֥ט הַזֶּ֖ה שֶׁ֣בַע פְּעָמִ֑ים רַ֚ק בַּיּ֣וֹם הַה֔וּא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סָבְב֥וּ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אֶת־הָעִ֖יר שֶׁ֥בַע פְּעָמִֽים׃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457200" y="1981200"/>
            <a:ext cx="8458200" cy="4343399"/>
          </a:xfrm>
        </p:spPr>
        <p:txBody>
          <a:bodyPr>
            <a:normAutofit/>
          </a:bodyPr>
          <a:lstStyle/>
          <a:p>
            <a:r>
              <a:rPr lang="en-US" dirty="0" smtClean="0"/>
              <a:t>Geminate morphology is a bit erratic, but there are patterns as can be seen in the verb tables.</a:t>
            </a:r>
          </a:p>
          <a:p>
            <a:r>
              <a:rPr lang="en-US" dirty="0" smtClean="0"/>
              <a:t>For </a:t>
            </a:r>
            <a:r>
              <a:rPr lang="en-US" dirty="0"/>
              <a:t>a detailed discussion of Geminate </a:t>
            </a:r>
            <a:r>
              <a:rPr lang="en-US" dirty="0" smtClean="0"/>
              <a:t>verbs see </a:t>
            </a:r>
            <a:r>
              <a:rPr lang="en-US" dirty="0" smtClean="0">
                <a:solidFill>
                  <a:srgbClr val="FF0000"/>
                </a:solidFill>
              </a:rPr>
              <a:t>Animated Hebrew lecture 39</a:t>
            </a:r>
            <a:r>
              <a:rPr lang="en-US" dirty="0" smtClean="0"/>
              <a:t>.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709613" y="4419600"/>
            <a:ext cx="7724775" cy="182880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800" dirty="0" smtClean="0"/>
              <a:t>“The </a:t>
            </a:r>
            <a:r>
              <a:rPr lang="en-US" sz="2800" u="sng" dirty="0" smtClean="0"/>
              <a:t>best strategy</a:t>
            </a:r>
            <a:r>
              <a:rPr lang="en-US" sz="2800" dirty="0" smtClean="0"/>
              <a:t> for dealing with geminates is to </a:t>
            </a:r>
            <a:r>
              <a:rPr lang="en-US" sz="2800" b="1" dirty="0" smtClean="0">
                <a:solidFill>
                  <a:srgbClr val="FF0000"/>
                </a:solidFill>
              </a:rPr>
              <a:t>know the commonly used roots</a:t>
            </a:r>
            <a:r>
              <a:rPr lang="en-US" sz="2800" b="1" dirty="0" smtClean="0"/>
              <a:t> </a:t>
            </a:r>
            <a:r>
              <a:rPr lang="en-US" sz="2800" dirty="0" smtClean="0"/>
              <a:t>and keep them in mind when you only see two root letters of a verb.”</a:t>
            </a:r>
          </a:p>
          <a:p>
            <a:pPr marL="0" indent="0" algn="r">
              <a:buFont typeface="Arial" pitchFamily="34" charset="0"/>
              <a:buNone/>
            </a:pPr>
            <a:r>
              <a:rPr lang="en-US" sz="2000" dirty="0" smtClean="0"/>
              <a:t>(</a:t>
            </a:r>
            <a:r>
              <a:rPr lang="en-US" sz="2000" dirty="0" err="1" smtClean="0"/>
              <a:t>Rocine</a:t>
            </a:r>
            <a:r>
              <a:rPr lang="en-US" sz="2000" dirty="0" smtClean="0"/>
              <a:t> 46.2b., p. 256)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0672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76400"/>
          </a:xfrm>
        </p:spPr>
        <p:txBody>
          <a:bodyPr>
            <a:normAutofit/>
          </a:bodyPr>
          <a:lstStyle/>
          <a:p>
            <a:r>
              <a:rPr lang="en-US" dirty="0" smtClean="0"/>
              <a:t>MODULE SIX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43399"/>
          </a:xfrm>
        </p:spPr>
        <p:txBody>
          <a:bodyPr>
            <a:normAutofit/>
          </a:bodyPr>
          <a:lstStyle/>
          <a:p>
            <a:r>
              <a:rPr lang="en-US" dirty="0" smtClean="0"/>
              <a:t>Geminates (e.g.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סבב</a:t>
            </a:r>
            <a:r>
              <a:rPr lang="en-US" dirty="0" smtClean="0"/>
              <a:t>,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חלל</a:t>
            </a:r>
            <a:r>
              <a:rPr lang="en-US" dirty="0" smtClean="0"/>
              <a:t>,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הלל</a:t>
            </a:r>
            <a:r>
              <a:rPr lang="en-US" dirty="0" smtClean="0"/>
              <a:t>)</a:t>
            </a:r>
          </a:p>
          <a:p>
            <a:r>
              <a:rPr lang="en-US" dirty="0" smtClean="0"/>
              <a:t>Numbers</a:t>
            </a:r>
          </a:p>
          <a:p>
            <a:r>
              <a:rPr lang="en-US" dirty="0" smtClean="0"/>
              <a:t>Discourse</a:t>
            </a:r>
          </a:p>
          <a:p>
            <a:pPr lvl="1"/>
            <a:r>
              <a:rPr lang="en-US" dirty="0"/>
              <a:t>using a </a:t>
            </a:r>
            <a:r>
              <a:rPr lang="en-US" dirty="0" err="1"/>
              <a:t>qatal</a:t>
            </a:r>
            <a:r>
              <a:rPr lang="en-US" dirty="0"/>
              <a:t> to set the time of a </a:t>
            </a:r>
            <a:r>
              <a:rPr lang="en-US" dirty="0" smtClean="0"/>
              <a:t>scene</a:t>
            </a:r>
          </a:p>
          <a:p>
            <a:pPr lvl="1"/>
            <a:r>
              <a:rPr lang="en-US" dirty="0"/>
              <a:t>modal </a:t>
            </a:r>
            <a:r>
              <a:rPr lang="en-US" dirty="0" err="1" smtClean="0"/>
              <a:t>yiqtol</a:t>
            </a:r>
            <a:endParaRPr lang="en-US" dirty="0" smtClean="0"/>
          </a:p>
          <a:p>
            <a:pPr lvl="1"/>
            <a:r>
              <a:rPr lang="en-US" dirty="0"/>
              <a:t>marking peak in a discourse</a:t>
            </a:r>
          </a:p>
        </p:txBody>
      </p:sp>
    </p:spTree>
    <p:extLst>
      <p:ext uri="{BB962C8B-B14F-4D97-AF65-F5344CB8AC3E}">
        <p14:creationId xmlns:p14="http://schemas.microsoft.com/office/powerpoint/2010/main" val="84105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Common Geminates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528221"/>
              </p:ext>
            </p:extLst>
          </p:nvPr>
        </p:nvGraphicFramePr>
        <p:xfrm>
          <a:off x="381000" y="1066800"/>
          <a:ext cx="8458200" cy="5334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90600"/>
                <a:gridCol w="1752600"/>
                <a:gridCol w="990600"/>
                <a:gridCol w="1676400"/>
                <a:gridCol w="914400"/>
                <a:gridCol w="2133600"/>
              </a:tblGrid>
              <a:tr h="666750"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סבב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Surround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תמם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 complete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מדד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Measure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66750"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רבב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Become great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שׁמם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 desolate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שׁדד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Lay waste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6675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חמם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Become warm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66750"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הלל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Praise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המם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Make a noise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חנן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Show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favour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66750"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חלל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Profane</a:t>
                      </a:r>
                    </a:p>
                    <a:p>
                      <a:r>
                        <a:rPr lang="en-US" sz="1800" dirty="0" smtClean="0"/>
                        <a:t>Begin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רנן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Give a piercing cry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66750"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פלל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Pray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66750"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צרר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 hostile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66750"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רעע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 evil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ארר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Curse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449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Lesson 46 - Goals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Identify and read </a:t>
            </a:r>
            <a:endParaRPr lang="en-US" dirty="0" smtClean="0"/>
          </a:p>
          <a:p>
            <a:r>
              <a:rPr lang="en-US" dirty="0" smtClean="0"/>
              <a:t>geminate roots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43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762000"/>
            <a:ext cx="8839201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וַיָּסֹבּוּ אֶת־הָעִיר כַּמִּשְׁפָּט הַזֶּה שֶׁ֫בַע פְּעָמִים רַק בַּיּוֹם הַהוּא סָבְבוּ אֶת־הָעִיר שֶׁ֫בַע פְּעָמִים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Identify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 smtClean="0">
                <a:solidFill>
                  <a:srgbClr val="FF00FF"/>
                </a:solidFill>
              </a:rPr>
              <a:t>Wayyiqtols</a:t>
            </a:r>
            <a:endParaRPr lang="en-US" dirty="0" smtClean="0">
              <a:solidFill>
                <a:srgbClr val="FF00FF"/>
              </a:solidFill>
            </a:endParaRPr>
          </a:p>
          <a:p>
            <a:r>
              <a:rPr lang="en-US" dirty="0" smtClean="0"/>
              <a:t>the </a:t>
            </a:r>
            <a:r>
              <a:rPr lang="en-US" dirty="0" err="1" smtClean="0">
                <a:solidFill>
                  <a:srgbClr val="0000FF"/>
                </a:solidFill>
              </a:rPr>
              <a:t>Qatals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83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762000"/>
            <a:ext cx="8839201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וַיָּסֹבּוּ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אֶת־הָעִיר כַּמִּשְׁפָּט הַזֶּה שֶׁ֫בַע פְּעָמִים רַק בַּיּוֹם הַהוּא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סָבְבוּ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אֶת־הָעִיר שֶׁ֫בַע פְּעָמִים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Identify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 smtClean="0">
                <a:solidFill>
                  <a:srgbClr val="FF00FF"/>
                </a:solidFill>
              </a:rPr>
              <a:t>Wayyiqtols</a:t>
            </a:r>
            <a:endParaRPr lang="en-US" dirty="0" smtClean="0">
              <a:solidFill>
                <a:srgbClr val="FF00FF"/>
              </a:solidFill>
            </a:endParaRPr>
          </a:p>
          <a:p>
            <a:r>
              <a:rPr lang="en-US" dirty="0" smtClean="0"/>
              <a:t>the </a:t>
            </a:r>
            <a:r>
              <a:rPr lang="en-US" dirty="0" err="1" smtClean="0">
                <a:solidFill>
                  <a:srgbClr val="0000FF"/>
                </a:solidFill>
              </a:rPr>
              <a:t>Qatals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25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762000"/>
            <a:ext cx="8839201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וַיָּסֹבּוּ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אֶת־הָעִיר כַּמִּשְׁפָּט הַזֶּה שֶׁ֫בַע פְּעָמִים רַק בַּיּוֹם הַהוּא סָבְבוּ אֶת־הָעִיר שֶׁ֫בַע פְּעָמִים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What would the Missing Letter Rules predict for the first verb?</a:t>
            </a:r>
          </a:p>
        </p:txBody>
      </p:sp>
      <p:pic>
        <p:nvPicPr>
          <p:cNvPr id="1026" name="Picture 2" descr="D:\My Documents\HebrewCourseBriercrestFirstYear2014\_lessons\Semester 3 Lessons\Rocine 46\Missing Letter Rule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048000"/>
            <a:ext cx="4572000" cy="34290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402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762000"/>
            <a:ext cx="8839201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וַיָּסֹבּוּ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אֶת־הָעִיר כַּמִּשְׁפָּט הַזֶּה שֶׁ֫בַע פְּעָמִים רַק בַּיּוֹם הַהוּא סָבְבוּ אֶת־הָעִיר שֶׁ֫בַע פְּעָמִים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What would the Missing Letter Rules predict for the first verb?</a:t>
            </a:r>
          </a:p>
        </p:txBody>
      </p:sp>
      <p:pic>
        <p:nvPicPr>
          <p:cNvPr id="1026" name="Picture 2" descr="D:\My Documents\HebrewCourseBriercrestFirstYear2014\_lessons\Semester 3 Lessons\Rocine 46\Missing Letter Rule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048000"/>
            <a:ext cx="4572000" cy="34290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57200" y="3429000"/>
            <a:ext cx="3505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 err="1" smtClean="0"/>
              <a:t>qamets</a:t>
            </a:r>
            <a:r>
              <a:rPr lang="en-US" dirty="0" smtClean="0"/>
              <a:t> prefix would point to a </a:t>
            </a:r>
            <a:r>
              <a:rPr lang="en-US" dirty="0" smtClean="0">
                <a:solidFill>
                  <a:srgbClr val="FF0000"/>
                </a:solidFill>
              </a:rPr>
              <a:t>Hollow verb</a:t>
            </a:r>
            <a:r>
              <a:rPr lang="en-US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Though the </a:t>
            </a:r>
            <a:r>
              <a:rPr lang="en-US" dirty="0" err="1" smtClean="0"/>
              <a:t>dagesh</a:t>
            </a:r>
            <a:r>
              <a:rPr lang="en-US" dirty="0" smtClean="0"/>
              <a:t> forte in the bet hints that something else may be going on here, we will find that there is considerable overlap between Hollow verbs and Geminate verbs.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57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Qal</a:t>
            </a:r>
            <a:r>
              <a:rPr lang="en-US" dirty="0"/>
              <a:t> </a:t>
            </a:r>
            <a:r>
              <a:rPr lang="en-US" dirty="0" err="1"/>
              <a:t>yiqtol</a:t>
            </a:r>
            <a:r>
              <a:rPr lang="en-US" dirty="0"/>
              <a:t> and </a:t>
            </a:r>
            <a:r>
              <a:rPr lang="en-US" dirty="0" err="1"/>
              <a:t>wayyiqtol</a:t>
            </a:r>
            <a:r>
              <a:rPr lang="en-US" dirty="0"/>
              <a:t> of geminates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762000"/>
            <a:ext cx="8839201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וַיָּסֹבּוּ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אֶת־הָעִיר כַּמִּשְׁפָּט הַזֶּה שֶׁ֫בַע פְּעָמִים רַק בַּיּוֹם הַהוּא סָבְבוּ אֶת־הָעִיר שֶׁ֫בַע פְּעָמִים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2438400"/>
            <a:ext cx="8077200" cy="2677656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800" dirty="0" smtClean="0"/>
              <a:t>DEFINITION: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Roots </a:t>
            </a:r>
            <a:r>
              <a:rPr lang="en-US" sz="2800" dirty="0"/>
              <a:t>whose </a:t>
            </a:r>
            <a:r>
              <a:rPr lang="en-US" sz="2800" dirty="0">
                <a:solidFill>
                  <a:srgbClr val="FF0000"/>
                </a:solidFill>
              </a:rPr>
              <a:t>2nd and 3rd letters are the same </a:t>
            </a:r>
            <a:r>
              <a:rPr lang="en-US" sz="2800" dirty="0"/>
              <a:t>are called geminates. </a:t>
            </a: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They </a:t>
            </a:r>
            <a:r>
              <a:rPr lang="en-US" sz="2800" dirty="0">
                <a:solidFill>
                  <a:srgbClr val="FF0000"/>
                </a:solidFill>
              </a:rPr>
              <a:t>conjugate erratically</a:t>
            </a:r>
            <a:r>
              <a:rPr lang="en-US" sz="2800" dirty="0"/>
              <a:t>, </a:t>
            </a:r>
            <a:endParaRPr lang="en-US" sz="2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often </a:t>
            </a:r>
            <a:r>
              <a:rPr lang="en-US" sz="2800" dirty="0"/>
              <a:t>losing one of the twin root letters </a:t>
            </a:r>
            <a:endParaRPr lang="en-US" sz="2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and </a:t>
            </a:r>
            <a:r>
              <a:rPr lang="en-US" sz="2800" dirty="0"/>
              <a:t>showing the </a:t>
            </a:r>
            <a:r>
              <a:rPr lang="en-US" sz="2800" dirty="0" err="1"/>
              <a:t>nikkud</a:t>
            </a:r>
            <a:r>
              <a:rPr lang="en-US" sz="2800" dirty="0"/>
              <a:t> of a hollow verb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6469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Qal</a:t>
            </a:r>
            <a:r>
              <a:rPr lang="en-US" dirty="0"/>
              <a:t> </a:t>
            </a:r>
            <a:r>
              <a:rPr lang="en-US" dirty="0" err="1"/>
              <a:t>yiqtol</a:t>
            </a:r>
            <a:r>
              <a:rPr lang="en-US" dirty="0"/>
              <a:t> and </a:t>
            </a:r>
            <a:r>
              <a:rPr lang="en-US" dirty="0" err="1"/>
              <a:t>wayyiqtol</a:t>
            </a:r>
            <a:r>
              <a:rPr lang="en-US" dirty="0"/>
              <a:t> of geminates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762000"/>
            <a:ext cx="8839201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וַיָּסֹבּוּ אֶת־הָעִיר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כַּמִּשְׁפָּט הַזֶּה שֶׁ֫בַע פְּעָמִים רַק בַּיּוֹם הַהוּא סָבְבוּ אֶת־הָעִיר שֶׁ֫בַע פְּעָמִים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Let’s translate the first phrase.</a:t>
            </a:r>
          </a:p>
        </p:txBody>
      </p:sp>
    </p:spTree>
    <p:extLst>
      <p:ext uri="{BB962C8B-B14F-4D97-AF65-F5344CB8AC3E}">
        <p14:creationId xmlns:p14="http://schemas.microsoft.com/office/powerpoint/2010/main" val="258323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8712</TotalTime>
  <Words>914</Words>
  <Application>Microsoft Office PowerPoint</Application>
  <PresentationFormat>On-screen Show (4:3)</PresentationFormat>
  <Paragraphs>153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Rocine Lesson 46</vt:lpstr>
      <vt:lpstr>MODULE SIX</vt:lpstr>
      <vt:lpstr>Lesson 46 - Goals</vt:lpstr>
      <vt:lpstr>What we already know</vt:lpstr>
      <vt:lpstr>What we already know</vt:lpstr>
      <vt:lpstr>What we already know</vt:lpstr>
      <vt:lpstr>What we already know</vt:lpstr>
      <vt:lpstr>Qal yiqtol and wayyiqtol of geminates</vt:lpstr>
      <vt:lpstr>Qal yiqtol and wayyiqtol of geminates</vt:lpstr>
      <vt:lpstr>Qal yiqtol and wayyiqtol of geminates</vt:lpstr>
      <vt:lpstr>Qal yiqtol and wayyiqtol of geminates</vt:lpstr>
      <vt:lpstr>Qal yiqtol and wayyiqtol of geminates</vt:lpstr>
      <vt:lpstr>Qal yiqtol and wayyiqtol of geminates</vt:lpstr>
      <vt:lpstr>Qal yiqtol and wayyiqtol of geminates</vt:lpstr>
      <vt:lpstr>Qal yiqtol and wayyiqtol of geminates</vt:lpstr>
      <vt:lpstr>Qal yiqtol and wayyiqtol of geminates</vt:lpstr>
      <vt:lpstr>Qal yiqtol and wayyiqtol of geminates</vt:lpstr>
      <vt:lpstr>Geminate morphology</vt:lpstr>
      <vt:lpstr>Geminate morphology</vt:lpstr>
      <vt:lpstr>Common Geminates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Carlos</cp:lastModifiedBy>
  <cp:revision>798</cp:revision>
  <cp:lastPrinted>2013-11-05T02:18:07Z</cp:lastPrinted>
  <dcterms:created xsi:type="dcterms:W3CDTF">2006-08-16T00:00:00Z</dcterms:created>
  <dcterms:modified xsi:type="dcterms:W3CDTF">2015-06-09T20:59:57Z</dcterms:modified>
</cp:coreProperties>
</file>