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697" r:id="rId2"/>
    <p:sldId id="816" r:id="rId3"/>
    <p:sldId id="817" r:id="rId4"/>
    <p:sldId id="819" r:id="rId5"/>
    <p:sldId id="820" r:id="rId6"/>
    <p:sldId id="818" r:id="rId7"/>
    <p:sldId id="822" r:id="rId8"/>
    <p:sldId id="823" r:id="rId9"/>
    <p:sldId id="824" r:id="rId10"/>
    <p:sldId id="825" r:id="rId11"/>
    <p:sldId id="826" r:id="rId12"/>
    <p:sldId id="827" r:id="rId13"/>
    <p:sldId id="828" r:id="rId14"/>
    <p:sldId id="831" r:id="rId15"/>
    <p:sldId id="830" r:id="rId16"/>
    <p:sldId id="829" r:id="rId17"/>
    <p:sldId id="832" r:id="rId18"/>
    <p:sldId id="833" r:id="rId19"/>
    <p:sldId id="834" r:id="rId20"/>
    <p:sldId id="836" r:id="rId21"/>
    <p:sldId id="837" r:id="rId22"/>
    <p:sldId id="838" r:id="rId23"/>
    <p:sldId id="839" r:id="rId24"/>
    <p:sldId id="840" r:id="rId25"/>
    <p:sldId id="841" r:id="rId26"/>
    <p:sldId id="842" r:id="rId27"/>
    <p:sldId id="843" r:id="rId28"/>
    <p:sldId id="844" r:id="rId29"/>
    <p:sldId id="845" r:id="rId30"/>
    <p:sldId id="821" r:id="rId31"/>
    <p:sldId id="848" r:id="rId32"/>
    <p:sldId id="847" r:id="rId33"/>
    <p:sldId id="849" r:id="rId34"/>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8000"/>
    <a:srgbClr val="FF00FF"/>
    <a:srgbClr val="7C3B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21" autoAdjust="0"/>
    <p:restoredTop sz="96462" autoAdjust="0"/>
  </p:normalViewPr>
  <p:slideViewPr>
    <p:cSldViewPr>
      <p:cViewPr>
        <p:scale>
          <a:sx n="100" d="100"/>
          <a:sy n="100" d="100"/>
        </p:scale>
        <p:origin x="-108" y="-24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3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830" tIns="46415" rIns="92830" bIns="46415" rtlCol="0"/>
          <a:lstStyle>
            <a:lvl1pPr algn="r">
              <a:defRPr sz="1200"/>
            </a:lvl1pPr>
          </a:lstStyle>
          <a:p>
            <a:fld id="{CE3CB8F9-8643-459B-915A-0ED1C2124AF6}" type="datetimeFigureOut">
              <a:rPr lang="en-US" smtClean="0"/>
              <a:t>6/2/2015</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30" tIns="46415" rIns="92830" bIns="46415" rtlCol="0" anchor="b"/>
          <a:lstStyle>
            <a:lvl1pPr algn="r">
              <a:defRPr sz="1200"/>
            </a:lvl1pPr>
          </a:lstStyle>
          <a:p>
            <a:fld id="{581E48B9-BB65-4169-89A1-675F0814559B}" type="slidenum">
              <a:rPr lang="en-US" smtClean="0"/>
              <a:t>‹#›</a:t>
            </a:fld>
            <a:endParaRPr lang="en-US"/>
          </a:p>
        </p:txBody>
      </p:sp>
    </p:spTree>
    <p:extLst>
      <p:ext uri="{BB962C8B-B14F-4D97-AF65-F5344CB8AC3E}">
        <p14:creationId xmlns:p14="http://schemas.microsoft.com/office/powerpoint/2010/main" val="1766591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1470025"/>
          </a:xfrm>
        </p:spPr>
        <p:txBody>
          <a:bodyPr/>
          <a:lstStyle/>
          <a:p>
            <a:r>
              <a:rPr lang="en-US" dirty="0" err="1" smtClean="0"/>
              <a:t>Rocine</a:t>
            </a:r>
            <a:r>
              <a:rPr lang="en-US" dirty="0"/>
              <a:t> Lesson </a:t>
            </a:r>
            <a:r>
              <a:rPr lang="en-US" dirty="0" smtClean="0"/>
              <a:t>45</a:t>
            </a:r>
            <a:endParaRPr lang="en-US" dirty="0"/>
          </a:p>
        </p:txBody>
      </p:sp>
      <p:sp>
        <p:nvSpPr>
          <p:cNvPr id="3" name="Subtitle 2"/>
          <p:cNvSpPr>
            <a:spLocks noGrp="1"/>
          </p:cNvSpPr>
          <p:nvPr>
            <p:ph type="subTitle" idx="1"/>
          </p:nvPr>
        </p:nvSpPr>
        <p:spPr>
          <a:xfrm>
            <a:off x="-1" y="2362200"/>
            <a:ext cx="8610601" cy="1143000"/>
          </a:xfrm>
        </p:spPr>
        <p:txBody>
          <a:bodyPr>
            <a:normAutofit/>
          </a:bodyPr>
          <a:lstStyle/>
          <a:p>
            <a:pPr algn="r" rtl="1"/>
            <a:r>
              <a:rPr lang="he-IL" dirty="0">
                <a:solidFill>
                  <a:schemeClr val="tx1"/>
                </a:solidFill>
                <a:latin typeface="SBL Hebrew" panose="02000000000000000000" pitchFamily="2" charset="-79"/>
                <a:cs typeface="SBL Hebrew" panose="02000000000000000000" pitchFamily="2" charset="-79"/>
              </a:rPr>
              <a:t>אֵ֫לֶּה פְקוּדֵי הַמִּשְׁכָּן מִשְׁכַּן הָעֵדֻת אֲשֶׁר פֻּקַּד עַל־פִּי מֹשֶׁה</a:t>
            </a:r>
            <a:endParaRPr lang="en-US" dirty="0" smtClean="0">
              <a:solidFill>
                <a:schemeClr val="tx1"/>
              </a:solidFill>
              <a:latin typeface="SBL Hebrew" panose="02000000000000000000" pitchFamily="2" charset="-79"/>
              <a:cs typeface="SBL Hebrew" panose="02000000000000000000" pitchFamily="2" charset="-79"/>
            </a:endParaRPr>
          </a:p>
        </p:txBody>
      </p:sp>
      <p:pic>
        <p:nvPicPr>
          <p:cNvPr id="1026" name="Picture 2" descr="D:\My Documents\HebrewCourseBriercrestFirstYear2014\pics\Rocine Book Cov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15250" y="0"/>
            <a:ext cx="1428750" cy="1905000"/>
          </a:xfrm>
          <a:prstGeom prst="rect">
            <a:avLst/>
          </a:prstGeom>
          <a:noFill/>
          <a:extLst>
            <a:ext uri="{909E8E84-426E-40DD-AFC4-6F175D3DCCD1}">
              <a14:hiddenFill xmlns:a14="http://schemas.microsoft.com/office/drawing/2010/main">
                <a:solidFill>
                  <a:srgbClr val="FFFFFF"/>
                </a:solidFill>
              </a14:hiddenFill>
            </a:ext>
          </a:extLst>
        </p:spPr>
      </p:pic>
      <p:sp>
        <p:nvSpPr>
          <p:cNvPr id="5" name="Subtitle 2"/>
          <p:cNvSpPr txBox="1">
            <a:spLocks/>
          </p:cNvSpPr>
          <p:nvPr/>
        </p:nvSpPr>
        <p:spPr>
          <a:xfrm>
            <a:off x="0" y="3962400"/>
            <a:ext cx="9144000" cy="457200"/>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a:solidFill>
                  <a:schemeClr val="tx1"/>
                </a:solidFill>
              </a:rPr>
              <a:t>Exodus 38:21</a:t>
            </a:r>
          </a:p>
        </p:txBody>
      </p:sp>
    </p:spTree>
    <p:extLst>
      <p:ext uri="{BB962C8B-B14F-4D97-AF65-F5344CB8AC3E}">
        <p14:creationId xmlns:p14="http://schemas.microsoft.com/office/powerpoint/2010/main" val="32049785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lstStyle/>
          <a:p>
            <a:r>
              <a:rPr lang="he-IL" dirty="0" smtClean="0">
                <a:solidFill>
                  <a:srgbClr val="0000FF"/>
                </a:solidFill>
                <a:latin typeface="SBL Hebrew" panose="02000000000000000000" pitchFamily="2" charset="-79"/>
                <a:cs typeface="SBL Hebrew" panose="02000000000000000000" pitchFamily="2" charset="-79"/>
              </a:rPr>
              <a:t>ברך</a:t>
            </a:r>
            <a:r>
              <a:rPr lang="en-US" dirty="0" smtClean="0">
                <a:solidFill>
                  <a:srgbClr val="0000FF"/>
                </a:solidFill>
                <a:latin typeface="SBL Hebrew" panose="02000000000000000000" pitchFamily="2" charset="-79"/>
                <a:cs typeface="SBL Hebrew" panose="02000000000000000000" pitchFamily="2" charset="-79"/>
              </a:rPr>
              <a:t> </a:t>
            </a:r>
            <a:r>
              <a:rPr lang="en-US" dirty="0" smtClean="0"/>
              <a:t>as </a:t>
            </a:r>
            <a:r>
              <a:rPr lang="en-US" dirty="0" err="1" smtClean="0"/>
              <a:t>Qal</a:t>
            </a:r>
            <a:r>
              <a:rPr lang="en-US" dirty="0" smtClean="0"/>
              <a:t> </a:t>
            </a:r>
            <a:r>
              <a:rPr lang="en-US" dirty="0"/>
              <a:t>passive participle</a:t>
            </a:r>
            <a:endParaRPr lang="en-US" dirty="0"/>
          </a:p>
        </p:txBody>
      </p:sp>
      <p:sp>
        <p:nvSpPr>
          <p:cNvPr id="4" name="Content Placeholder 3"/>
          <p:cNvSpPr>
            <a:spLocks noGrp="1"/>
          </p:cNvSpPr>
          <p:nvPr>
            <p:ph idx="1"/>
          </p:nvPr>
        </p:nvSpPr>
        <p:spPr>
          <a:xfrm>
            <a:off x="457200" y="1447801"/>
            <a:ext cx="8534400" cy="4343399"/>
          </a:xfrm>
        </p:spPr>
        <p:txBody>
          <a:bodyPr>
            <a:normAutofit/>
          </a:bodyPr>
          <a:lstStyle/>
          <a:p>
            <a:pPr marL="0" indent="0">
              <a:buNone/>
            </a:pPr>
            <a:r>
              <a:rPr lang="he-IL" dirty="0" smtClean="0">
                <a:solidFill>
                  <a:srgbClr val="0000FF"/>
                </a:solidFill>
                <a:latin typeface="SBL Hebrew" panose="02000000000000000000" pitchFamily="2" charset="-79"/>
                <a:cs typeface="SBL Hebrew" panose="02000000000000000000" pitchFamily="2" charset="-79"/>
              </a:rPr>
              <a:t>ברך</a:t>
            </a:r>
            <a:r>
              <a:rPr lang="en-US" dirty="0" smtClean="0">
                <a:solidFill>
                  <a:srgbClr val="0000FF"/>
                </a:solidFill>
                <a:latin typeface="SBL Hebrew" panose="02000000000000000000" pitchFamily="2" charset="-79"/>
                <a:cs typeface="SBL Hebrew" panose="02000000000000000000" pitchFamily="2" charset="-79"/>
              </a:rPr>
              <a:t> </a:t>
            </a:r>
            <a:r>
              <a:rPr lang="en-US" dirty="0" smtClean="0"/>
              <a:t>is one </a:t>
            </a:r>
            <a:r>
              <a:rPr lang="en-US" dirty="0"/>
              <a:t>of the roots most commonly used as a </a:t>
            </a:r>
            <a:r>
              <a:rPr lang="en-US" dirty="0" err="1"/>
              <a:t>Qal</a:t>
            </a:r>
            <a:r>
              <a:rPr lang="en-US" dirty="0"/>
              <a:t> passive </a:t>
            </a:r>
            <a:r>
              <a:rPr lang="en-US" dirty="0" smtClean="0"/>
              <a:t>participle. E.g.</a:t>
            </a:r>
          </a:p>
          <a:p>
            <a:pPr>
              <a:lnSpc>
                <a:spcPct val="150000"/>
              </a:lnSpc>
              <a:buFont typeface="Wingdings" panose="05000000000000000000" pitchFamily="2" charset="2"/>
              <a:buChar char="Ø"/>
            </a:pPr>
            <a:r>
              <a:rPr lang="en-US" dirty="0" smtClean="0">
                <a:latin typeface="SBL Hebrew" panose="02000000000000000000" pitchFamily="2" charset="-79"/>
                <a:cs typeface="SBL Hebrew" panose="02000000000000000000" pitchFamily="2" charset="-79"/>
              </a:rPr>
              <a:t> </a:t>
            </a:r>
            <a:r>
              <a:rPr lang="he-IL" dirty="0" smtClean="0">
                <a:latin typeface="SBL Hebrew" panose="02000000000000000000" pitchFamily="2" charset="-79"/>
                <a:cs typeface="SBL Hebrew" panose="02000000000000000000" pitchFamily="2" charset="-79"/>
              </a:rPr>
              <a:t>יְהִ֙י </a:t>
            </a:r>
            <a:r>
              <a:rPr lang="he-IL" dirty="0">
                <a:latin typeface="SBL Hebrew" panose="02000000000000000000" pitchFamily="2" charset="-79"/>
                <a:cs typeface="SBL Hebrew" panose="02000000000000000000" pitchFamily="2" charset="-79"/>
              </a:rPr>
              <a:t>יְהוָ֤ה אֱלֹהֶ֙יךָ֙ </a:t>
            </a:r>
            <a:r>
              <a:rPr lang="he-IL" dirty="0" smtClean="0">
                <a:solidFill>
                  <a:srgbClr val="0000FF"/>
                </a:solidFill>
                <a:latin typeface="SBL Hebrew" panose="02000000000000000000" pitchFamily="2" charset="-79"/>
                <a:cs typeface="SBL Hebrew" panose="02000000000000000000" pitchFamily="2" charset="-79"/>
              </a:rPr>
              <a:t>בָּר֔וּךְ</a:t>
            </a:r>
            <a:r>
              <a:rPr lang="en-US" dirty="0">
                <a:solidFill>
                  <a:srgbClr val="0000FF"/>
                </a:solidFill>
                <a:latin typeface="SBL Hebrew" panose="02000000000000000000" pitchFamily="2" charset="-79"/>
                <a:cs typeface="SBL Hebrew" panose="02000000000000000000" pitchFamily="2" charset="-79"/>
              </a:rPr>
              <a:t>	</a:t>
            </a:r>
            <a:r>
              <a:rPr lang="en-US" sz="1800" i="1" dirty="0" smtClean="0"/>
              <a:t>May YHWH your God be blessed</a:t>
            </a:r>
            <a:r>
              <a:rPr lang="en-US" sz="1800" dirty="0" smtClean="0"/>
              <a:t> (1 Kings 10:9)</a:t>
            </a:r>
          </a:p>
          <a:p>
            <a:pPr>
              <a:lnSpc>
                <a:spcPct val="150000"/>
              </a:lnSpc>
              <a:buFont typeface="Wingdings" panose="05000000000000000000" pitchFamily="2" charset="2"/>
              <a:buChar char="Ø"/>
            </a:pPr>
            <a:r>
              <a:rPr lang="en-US" dirty="0" smtClean="0">
                <a:latin typeface="SBL Hebrew" panose="02000000000000000000" pitchFamily="2" charset="-79"/>
                <a:cs typeface="SBL Hebrew" panose="02000000000000000000" pitchFamily="2" charset="-79"/>
              </a:rPr>
              <a:t> </a:t>
            </a:r>
            <a:r>
              <a:rPr lang="he-IL" dirty="0" smtClean="0">
                <a:latin typeface="SBL Hebrew" panose="02000000000000000000" pitchFamily="2" charset="-79"/>
                <a:cs typeface="SBL Hebrew" panose="02000000000000000000" pitchFamily="2" charset="-79"/>
              </a:rPr>
              <a:t>וַיֹּ֕אמֶר </a:t>
            </a:r>
            <a:r>
              <a:rPr lang="he-IL" dirty="0">
                <a:latin typeface="SBL Hebrew" panose="02000000000000000000" pitchFamily="2" charset="-79"/>
                <a:cs typeface="SBL Hebrew" panose="02000000000000000000" pitchFamily="2" charset="-79"/>
              </a:rPr>
              <a:t>בּ֖וֹא </a:t>
            </a:r>
            <a:r>
              <a:rPr lang="he-IL" dirty="0">
                <a:solidFill>
                  <a:srgbClr val="0000FF"/>
                </a:solidFill>
                <a:latin typeface="SBL Hebrew" panose="02000000000000000000" pitchFamily="2" charset="-79"/>
                <a:cs typeface="SBL Hebrew" panose="02000000000000000000" pitchFamily="2" charset="-79"/>
              </a:rPr>
              <a:t>בְּר֣וּךְ</a:t>
            </a:r>
            <a:r>
              <a:rPr lang="he-IL" dirty="0">
                <a:latin typeface="SBL Hebrew" panose="02000000000000000000" pitchFamily="2" charset="-79"/>
                <a:cs typeface="SBL Hebrew" panose="02000000000000000000" pitchFamily="2" charset="-79"/>
              </a:rPr>
              <a:t> </a:t>
            </a:r>
            <a:r>
              <a:rPr lang="he-IL" dirty="0" smtClean="0">
                <a:latin typeface="SBL Hebrew" panose="02000000000000000000" pitchFamily="2" charset="-79"/>
                <a:cs typeface="SBL Hebrew" panose="02000000000000000000" pitchFamily="2" charset="-79"/>
              </a:rPr>
              <a:t>יְהוָ֑ה</a:t>
            </a:r>
            <a:r>
              <a:rPr lang="en-US" dirty="0">
                <a:latin typeface="SBL Hebrew" panose="02000000000000000000" pitchFamily="2" charset="-79"/>
                <a:cs typeface="SBL Hebrew" panose="02000000000000000000" pitchFamily="2" charset="-79"/>
              </a:rPr>
              <a:t>	</a:t>
            </a:r>
            <a:r>
              <a:rPr lang="en-US" sz="1800" i="1" dirty="0" smtClean="0"/>
              <a:t>He said, Come in, O blessed of YHWH</a:t>
            </a:r>
            <a:r>
              <a:rPr lang="en-US" sz="1800" dirty="0" smtClean="0"/>
              <a:t> (Gen 24:31)</a:t>
            </a:r>
            <a:endParaRPr lang="en-US" sz="1800" dirty="0"/>
          </a:p>
        </p:txBody>
      </p:sp>
    </p:spTree>
    <p:extLst>
      <p:ext uri="{BB962C8B-B14F-4D97-AF65-F5344CB8AC3E}">
        <p14:creationId xmlns:p14="http://schemas.microsoft.com/office/powerpoint/2010/main" val="21587365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lstStyle/>
          <a:p>
            <a:r>
              <a:rPr lang="en-US" dirty="0" err="1"/>
              <a:t>Qal</a:t>
            </a:r>
            <a:r>
              <a:rPr lang="en-US" dirty="0"/>
              <a:t> passive participle</a:t>
            </a:r>
            <a:endParaRPr lang="en-US" dirty="0"/>
          </a:p>
        </p:txBody>
      </p:sp>
      <p:sp>
        <p:nvSpPr>
          <p:cNvPr id="4" name="Content Placeholder 3"/>
          <p:cNvSpPr>
            <a:spLocks noGrp="1"/>
          </p:cNvSpPr>
          <p:nvPr>
            <p:ph idx="1"/>
          </p:nvPr>
        </p:nvSpPr>
        <p:spPr>
          <a:xfrm>
            <a:off x="457200" y="1447801"/>
            <a:ext cx="8229600" cy="4343399"/>
          </a:xfrm>
        </p:spPr>
        <p:txBody>
          <a:bodyPr>
            <a:normAutofit/>
          </a:bodyPr>
          <a:lstStyle/>
          <a:p>
            <a:pPr marL="0" indent="0">
              <a:buNone/>
            </a:pPr>
            <a:r>
              <a:rPr lang="en-US" dirty="0" smtClean="0"/>
              <a:t>What is the relationship of the next construct chain (</a:t>
            </a:r>
            <a:r>
              <a:rPr lang="he-IL" dirty="0">
                <a:solidFill>
                  <a:srgbClr val="FF0000"/>
                </a:solidFill>
                <a:latin typeface="SBL Hebrew" panose="02000000000000000000" pitchFamily="2" charset="-79"/>
                <a:cs typeface="SBL Hebrew" panose="02000000000000000000" pitchFamily="2" charset="-79"/>
              </a:rPr>
              <a:t>מִשְׁכַּן </a:t>
            </a:r>
            <a:r>
              <a:rPr lang="he-IL" dirty="0" smtClean="0">
                <a:solidFill>
                  <a:srgbClr val="FF0000"/>
                </a:solidFill>
                <a:latin typeface="SBL Hebrew" panose="02000000000000000000" pitchFamily="2" charset="-79"/>
                <a:cs typeface="SBL Hebrew" panose="02000000000000000000" pitchFamily="2" charset="-79"/>
              </a:rPr>
              <a:t>הָעֵדֻת</a:t>
            </a:r>
            <a:r>
              <a:rPr lang="en-US" dirty="0" smtClean="0"/>
              <a:t>) with the preceding words (</a:t>
            </a:r>
            <a:r>
              <a:rPr lang="he-IL" dirty="0">
                <a:solidFill>
                  <a:srgbClr val="0000FF"/>
                </a:solidFill>
                <a:latin typeface="SBL Hebrew" panose="02000000000000000000" pitchFamily="2" charset="-79"/>
                <a:cs typeface="SBL Hebrew" panose="02000000000000000000" pitchFamily="2" charset="-79"/>
              </a:rPr>
              <a:t>אֵ֫לֶּה פְקוּדֵי </a:t>
            </a:r>
            <a:r>
              <a:rPr lang="he-IL" dirty="0" smtClean="0">
                <a:solidFill>
                  <a:srgbClr val="0000FF"/>
                </a:solidFill>
                <a:latin typeface="SBL Hebrew" panose="02000000000000000000" pitchFamily="2" charset="-79"/>
                <a:cs typeface="SBL Hebrew" panose="02000000000000000000" pitchFamily="2" charset="-79"/>
              </a:rPr>
              <a:t>הַמִּשְׁכָּן</a:t>
            </a:r>
            <a:r>
              <a:rPr lang="en-US" dirty="0" smtClean="0"/>
              <a:t>) in our lesson verse? </a:t>
            </a:r>
          </a:p>
          <a:p>
            <a:pPr marL="0" indent="0" algn="r">
              <a:buNone/>
            </a:pPr>
            <a:r>
              <a:rPr lang="en-US" sz="2000" dirty="0"/>
              <a:t>See </a:t>
            </a:r>
            <a:r>
              <a:rPr lang="en-US" sz="2000" dirty="0" err="1"/>
              <a:t>Rocine</a:t>
            </a:r>
            <a:r>
              <a:rPr lang="en-US" sz="2000" dirty="0"/>
              <a:t> 12.2e &amp; 40.2a.</a:t>
            </a:r>
          </a:p>
        </p:txBody>
      </p:sp>
      <p:sp>
        <p:nvSpPr>
          <p:cNvPr id="5" name="Subtitle 2"/>
          <p:cNvSpPr txBox="1">
            <a:spLocks/>
          </p:cNvSpPr>
          <p:nvPr/>
        </p:nvSpPr>
        <p:spPr>
          <a:xfrm>
            <a:off x="-1" y="762000"/>
            <a:ext cx="8686801"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r>
              <a:rPr lang="he-IL" dirty="0" smtClean="0">
                <a:solidFill>
                  <a:srgbClr val="0000FF"/>
                </a:solidFill>
                <a:latin typeface="SBL Hebrew" panose="02000000000000000000" pitchFamily="2" charset="-79"/>
                <a:cs typeface="SBL Hebrew" panose="02000000000000000000" pitchFamily="2" charset="-79"/>
              </a:rPr>
              <a:t>אֵ֫לֶּה פְקוּדֵי הַמִּשְׁכָּן </a:t>
            </a:r>
            <a:r>
              <a:rPr lang="he-IL" dirty="0" smtClean="0">
                <a:solidFill>
                  <a:srgbClr val="FF0000"/>
                </a:solidFill>
                <a:latin typeface="SBL Hebrew" panose="02000000000000000000" pitchFamily="2" charset="-79"/>
                <a:cs typeface="SBL Hebrew" panose="02000000000000000000" pitchFamily="2" charset="-79"/>
              </a:rPr>
              <a:t>מִשְׁכַּן הָעֵדֻת </a:t>
            </a:r>
            <a:r>
              <a:rPr lang="he-IL" dirty="0" smtClean="0">
                <a:latin typeface="SBL Hebrew" panose="02000000000000000000" pitchFamily="2" charset="-79"/>
                <a:cs typeface="SBL Hebrew" panose="02000000000000000000" pitchFamily="2" charset="-79"/>
              </a:rPr>
              <a:t>אֲשֶׁר פֻּקַּד עַל־פִּי מֹשֶׁה</a:t>
            </a:r>
            <a:endParaRPr lang="en-US" dirty="0" smtClean="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14904215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lstStyle/>
          <a:p>
            <a:r>
              <a:rPr lang="en-US" dirty="0" err="1"/>
              <a:t>Qal</a:t>
            </a:r>
            <a:r>
              <a:rPr lang="en-US" dirty="0"/>
              <a:t> passive participle</a:t>
            </a:r>
            <a:endParaRPr lang="en-US" dirty="0"/>
          </a:p>
        </p:txBody>
      </p:sp>
      <p:sp>
        <p:nvSpPr>
          <p:cNvPr id="4" name="Content Placeholder 3"/>
          <p:cNvSpPr>
            <a:spLocks noGrp="1"/>
          </p:cNvSpPr>
          <p:nvPr>
            <p:ph idx="1"/>
          </p:nvPr>
        </p:nvSpPr>
        <p:spPr>
          <a:xfrm>
            <a:off x="457200" y="1447801"/>
            <a:ext cx="8229600" cy="4343399"/>
          </a:xfrm>
        </p:spPr>
        <p:txBody>
          <a:bodyPr>
            <a:normAutofit/>
          </a:bodyPr>
          <a:lstStyle/>
          <a:p>
            <a:pPr marL="0" indent="0">
              <a:buNone/>
            </a:pPr>
            <a:r>
              <a:rPr lang="en-US" dirty="0" smtClean="0"/>
              <a:t>What is the relationship of the next construct chain (</a:t>
            </a:r>
            <a:r>
              <a:rPr lang="he-IL" dirty="0">
                <a:solidFill>
                  <a:srgbClr val="FF0000"/>
                </a:solidFill>
                <a:latin typeface="SBL Hebrew" panose="02000000000000000000" pitchFamily="2" charset="-79"/>
                <a:cs typeface="SBL Hebrew" panose="02000000000000000000" pitchFamily="2" charset="-79"/>
              </a:rPr>
              <a:t>מִשְׁכַּן </a:t>
            </a:r>
            <a:r>
              <a:rPr lang="he-IL" dirty="0" smtClean="0">
                <a:solidFill>
                  <a:srgbClr val="FF0000"/>
                </a:solidFill>
                <a:latin typeface="SBL Hebrew" panose="02000000000000000000" pitchFamily="2" charset="-79"/>
                <a:cs typeface="SBL Hebrew" panose="02000000000000000000" pitchFamily="2" charset="-79"/>
              </a:rPr>
              <a:t>הָעֵדֻת</a:t>
            </a:r>
            <a:r>
              <a:rPr lang="en-US" dirty="0" smtClean="0"/>
              <a:t>) with the preceding words (</a:t>
            </a:r>
            <a:r>
              <a:rPr lang="he-IL" dirty="0">
                <a:solidFill>
                  <a:srgbClr val="0000FF"/>
                </a:solidFill>
                <a:latin typeface="SBL Hebrew" panose="02000000000000000000" pitchFamily="2" charset="-79"/>
                <a:cs typeface="SBL Hebrew" panose="02000000000000000000" pitchFamily="2" charset="-79"/>
              </a:rPr>
              <a:t>אֵ֫לֶּה פְקוּדֵי </a:t>
            </a:r>
            <a:r>
              <a:rPr lang="he-IL" dirty="0" smtClean="0">
                <a:solidFill>
                  <a:srgbClr val="0000FF"/>
                </a:solidFill>
                <a:latin typeface="SBL Hebrew" panose="02000000000000000000" pitchFamily="2" charset="-79"/>
                <a:cs typeface="SBL Hebrew" panose="02000000000000000000" pitchFamily="2" charset="-79"/>
              </a:rPr>
              <a:t>הַמִּשְׁכָּן</a:t>
            </a:r>
            <a:r>
              <a:rPr lang="en-US" dirty="0" smtClean="0"/>
              <a:t>) in our lesson verse? </a:t>
            </a:r>
          </a:p>
          <a:p>
            <a:pPr marL="0" indent="0" algn="r">
              <a:buNone/>
            </a:pPr>
            <a:r>
              <a:rPr lang="en-US" sz="2000" dirty="0" smtClean="0"/>
              <a:t>See </a:t>
            </a:r>
            <a:r>
              <a:rPr lang="en-US" sz="2000" dirty="0" err="1" smtClean="0"/>
              <a:t>Rocine</a:t>
            </a:r>
            <a:r>
              <a:rPr lang="en-US" sz="2000" dirty="0" smtClean="0"/>
              <a:t> 12.2e &amp; 40.2a.</a:t>
            </a:r>
            <a:endParaRPr lang="en-US" sz="2000" dirty="0" smtClean="0"/>
          </a:p>
        </p:txBody>
      </p:sp>
      <p:sp>
        <p:nvSpPr>
          <p:cNvPr id="5" name="Subtitle 2"/>
          <p:cNvSpPr txBox="1">
            <a:spLocks/>
          </p:cNvSpPr>
          <p:nvPr/>
        </p:nvSpPr>
        <p:spPr>
          <a:xfrm>
            <a:off x="-1" y="762000"/>
            <a:ext cx="8686801"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r>
              <a:rPr lang="he-IL" dirty="0" smtClean="0">
                <a:solidFill>
                  <a:srgbClr val="0000FF"/>
                </a:solidFill>
                <a:latin typeface="SBL Hebrew" panose="02000000000000000000" pitchFamily="2" charset="-79"/>
                <a:cs typeface="SBL Hebrew" panose="02000000000000000000" pitchFamily="2" charset="-79"/>
              </a:rPr>
              <a:t>אֵ֫לֶּה פְקוּדֵי הַמִּשְׁכָּן </a:t>
            </a:r>
            <a:r>
              <a:rPr lang="he-IL" dirty="0" smtClean="0">
                <a:solidFill>
                  <a:srgbClr val="FF0000"/>
                </a:solidFill>
                <a:latin typeface="SBL Hebrew" panose="02000000000000000000" pitchFamily="2" charset="-79"/>
                <a:cs typeface="SBL Hebrew" panose="02000000000000000000" pitchFamily="2" charset="-79"/>
              </a:rPr>
              <a:t>מִשְׁכַּן הָעֵדֻת </a:t>
            </a:r>
            <a:r>
              <a:rPr lang="he-IL" dirty="0" smtClean="0">
                <a:latin typeface="SBL Hebrew" panose="02000000000000000000" pitchFamily="2" charset="-79"/>
                <a:cs typeface="SBL Hebrew" panose="02000000000000000000" pitchFamily="2" charset="-79"/>
              </a:rPr>
              <a:t>אֲשֶׁר פֻּקַּד עַל־פִּי מֹשֶׁה</a:t>
            </a:r>
            <a:endParaRPr lang="en-US" dirty="0" smtClean="0">
              <a:latin typeface="SBL Hebrew" panose="02000000000000000000" pitchFamily="2" charset="-79"/>
              <a:cs typeface="SBL Hebrew" panose="02000000000000000000" pitchFamily="2" charset="-79"/>
            </a:endParaRPr>
          </a:p>
        </p:txBody>
      </p:sp>
      <p:sp>
        <p:nvSpPr>
          <p:cNvPr id="6" name="TextBox 5"/>
          <p:cNvSpPr txBox="1"/>
          <p:nvPr/>
        </p:nvSpPr>
        <p:spPr>
          <a:xfrm>
            <a:off x="533401" y="3657600"/>
            <a:ext cx="8001000" cy="1477328"/>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rgbClr val="FF0000"/>
                </a:solidFill>
              </a:rPr>
              <a:t>Apposition: “When one noun follows and renames another noun, the second noun is said to be in apposition to the first</a:t>
            </a:r>
            <a:r>
              <a:rPr lang="en-US" dirty="0" smtClean="0">
                <a:solidFill>
                  <a:srgbClr val="FF0000"/>
                </a:solidFill>
              </a:rPr>
              <a:t>.” (</a:t>
            </a:r>
            <a:r>
              <a:rPr lang="en-US" dirty="0" err="1" smtClean="0">
                <a:solidFill>
                  <a:srgbClr val="FF0000"/>
                </a:solidFill>
              </a:rPr>
              <a:t>Rocine</a:t>
            </a:r>
            <a:r>
              <a:rPr lang="en-US" dirty="0" smtClean="0">
                <a:solidFill>
                  <a:srgbClr val="FF0000"/>
                </a:solidFill>
              </a:rPr>
              <a:t> 12.2e)</a:t>
            </a:r>
          </a:p>
          <a:p>
            <a:pPr marL="285750" indent="-285750">
              <a:buFont typeface="Arial" panose="020B0604020202020204" pitchFamily="34" charset="0"/>
              <a:buChar char="•"/>
            </a:pPr>
            <a:endParaRPr lang="en-US" dirty="0">
              <a:solidFill>
                <a:srgbClr val="FF0000"/>
              </a:solidFill>
            </a:endParaRPr>
          </a:p>
          <a:p>
            <a:pPr marL="285750" indent="-285750">
              <a:buFont typeface="Arial" panose="020B0604020202020204" pitchFamily="34" charset="0"/>
              <a:buChar char="•"/>
            </a:pPr>
            <a:r>
              <a:rPr lang="en-US" dirty="0" smtClean="0">
                <a:solidFill>
                  <a:srgbClr val="FF0000"/>
                </a:solidFill>
              </a:rPr>
              <a:t>“when </a:t>
            </a:r>
            <a:r>
              <a:rPr lang="en-US" dirty="0">
                <a:solidFill>
                  <a:srgbClr val="FF0000"/>
                </a:solidFill>
              </a:rPr>
              <a:t>the participle is in apposition to a noun that it may be best to translate using the phrase … </a:t>
            </a:r>
            <a:r>
              <a:rPr lang="en-US" i="1" dirty="0">
                <a:solidFill>
                  <a:srgbClr val="FF0000"/>
                </a:solidFill>
              </a:rPr>
              <a:t>the one who </a:t>
            </a:r>
            <a:r>
              <a:rPr lang="en-US" dirty="0" smtClean="0">
                <a:solidFill>
                  <a:srgbClr val="FF0000"/>
                </a:solidFill>
              </a:rPr>
              <a:t>…” </a:t>
            </a:r>
            <a:r>
              <a:rPr lang="en-US" dirty="0">
                <a:solidFill>
                  <a:srgbClr val="FF0000"/>
                </a:solidFill>
              </a:rPr>
              <a:t>(</a:t>
            </a:r>
            <a:r>
              <a:rPr lang="en-US" dirty="0" err="1">
                <a:solidFill>
                  <a:srgbClr val="FF0000"/>
                </a:solidFill>
              </a:rPr>
              <a:t>Rocine</a:t>
            </a:r>
            <a:r>
              <a:rPr lang="en-US" dirty="0">
                <a:solidFill>
                  <a:srgbClr val="FF0000"/>
                </a:solidFill>
              </a:rPr>
              <a:t> </a:t>
            </a:r>
            <a:r>
              <a:rPr lang="en-US" dirty="0" smtClean="0">
                <a:solidFill>
                  <a:srgbClr val="FF0000"/>
                </a:solidFill>
              </a:rPr>
              <a:t>40.2a)</a:t>
            </a:r>
            <a:endParaRPr lang="en-US" dirty="0">
              <a:solidFill>
                <a:srgbClr val="FF0000"/>
              </a:solidFill>
            </a:endParaRPr>
          </a:p>
        </p:txBody>
      </p:sp>
    </p:spTree>
    <p:extLst>
      <p:ext uri="{BB962C8B-B14F-4D97-AF65-F5344CB8AC3E}">
        <p14:creationId xmlns:p14="http://schemas.microsoft.com/office/powerpoint/2010/main" val="21992538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lstStyle/>
          <a:p>
            <a:r>
              <a:rPr lang="en-US" dirty="0" err="1"/>
              <a:t>Qal</a:t>
            </a:r>
            <a:r>
              <a:rPr lang="en-US" dirty="0"/>
              <a:t> passive participle</a:t>
            </a:r>
            <a:endParaRPr lang="en-US" dirty="0"/>
          </a:p>
        </p:txBody>
      </p:sp>
      <p:sp>
        <p:nvSpPr>
          <p:cNvPr id="4" name="Content Placeholder 3"/>
          <p:cNvSpPr>
            <a:spLocks noGrp="1"/>
          </p:cNvSpPr>
          <p:nvPr>
            <p:ph idx="1"/>
          </p:nvPr>
        </p:nvSpPr>
        <p:spPr>
          <a:xfrm>
            <a:off x="457200" y="1447801"/>
            <a:ext cx="8229600" cy="4343399"/>
          </a:xfrm>
        </p:spPr>
        <p:txBody>
          <a:bodyPr>
            <a:normAutofit/>
          </a:bodyPr>
          <a:lstStyle/>
          <a:p>
            <a:pPr marL="0" indent="0">
              <a:buNone/>
            </a:pPr>
            <a:r>
              <a:rPr lang="en-US" dirty="0" smtClean="0"/>
              <a:t>Translate the first two phrases.</a:t>
            </a:r>
            <a:endParaRPr lang="en-US" sz="2000" dirty="0"/>
          </a:p>
        </p:txBody>
      </p:sp>
      <p:sp>
        <p:nvSpPr>
          <p:cNvPr id="5" name="Subtitle 2"/>
          <p:cNvSpPr txBox="1">
            <a:spLocks/>
          </p:cNvSpPr>
          <p:nvPr/>
        </p:nvSpPr>
        <p:spPr>
          <a:xfrm>
            <a:off x="-1" y="762000"/>
            <a:ext cx="8686801"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r>
              <a:rPr lang="he-IL" dirty="0" smtClean="0">
                <a:solidFill>
                  <a:srgbClr val="0000FF"/>
                </a:solidFill>
                <a:latin typeface="SBL Hebrew" panose="02000000000000000000" pitchFamily="2" charset="-79"/>
                <a:cs typeface="SBL Hebrew" panose="02000000000000000000" pitchFamily="2" charset="-79"/>
              </a:rPr>
              <a:t>אֵ֫לֶּה פְקוּדֵי הַמִּשְׁכָּן </a:t>
            </a:r>
            <a:r>
              <a:rPr lang="he-IL" dirty="0" smtClean="0">
                <a:solidFill>
                  <a:srgbClr val="FF0000"/>
                </a:solidFill>
                <a:latin typeface="SBL Hebrew" panose="02000000000000000000" pitchFamily="2" charset="-79"/>
                <a:cs typeface="SBL Hebrew" panose="02000000000000000000" pitchFamily="2" charset="-79"/>
              </a:rPr>
              <a:t>מִשְׁכַּן הָעֵדֻת </a:t>
            </a:r>
            <a:r>
              <a:rPr lang="he-IL" dirty="0" smtClean="0">
                <a:latin typeface="SBL Hebrew" panose="02000000000000000000" pitchFamily="2" charset="-79"/>
                <a:cs typeface="SBL Hebrew" panose="02000000000000000000" pitchFamily="2" charset="-79"/>
              </a:rPr>
              <a:t>אֲשֶׁר פֻּקַּד עַל־פִּי מֹשֶׁה</a:t>
            </a:r>
            <a:endParaRPr lang="en-US" dirty="0" smtClean="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13882045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lstStyle/>
          <a:p>
            <a:r>
              <a:rPr lang="en-US" dirty="0" err="1"/>
              <a:t>Qal</a:t>
            </a:r>
            <a:r>
              <a:rPr lang="en-US" dirty="0"/>
              <a:t> passive participle</a:t>
            </a:r>
            <a:endParaRPr lang="en-US" dirty="0"/>
          </a:p>
        </p:txBody>
      </p:sp>
      <p:sp>
        <p:nvSpPr>
          <p:cNvPr id="4" name="Content Placeholder 3"/>
          <p:cNvSpPr>
            <a:spLocks noGrp="1"/>
          </p:cNvSpPr>
          <p:nvPr>
            <p:ph idx="1"/>
          </p:nvPr>
        </p:nvSpPr>
        <p:spPr>
          <a:xfrm>
            <a:off x="457200" y="1447801"/>
            <a:ext cx="8229600" cy="4343399"/>
          </a:xfrm>
        </p:spPr>
        <p:txBody>
          <a:bodyPr>
            <a:normAutofit/>
          </a:bodyPr>
          <a:lstStyle/>
          <a:p>
            <a:pPr marL="0" indent="0">
              <a:buNone/>
            </a:pPr>
            <a:r>
              <a:rPr lang="en-US" dirty="0" smtClean="0"/>
              <a:t>Translate the first two phrases.</a:t>
            </a:r>
            <a:endParaRPr lang="en-US" sz="2000" dirty="0"/>
          </a:p>
        </p:txBody>
      </p:sp>
      <p:sp>
        <p:nvSpPr>
          <p:cNvPr id="5" name="Subtitle 2"/>
          <p:cNvSpPr txBox="1">
            <a:spLocks/>
          </p:cNvSpPr>
          <p:nvPr/>
        </p:nvSpPr>
        <p:spPr>
          <a:xfrm>
            <a:off x="-1" y="762000"/>
            <a:ext cx="8686801"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r>
              <a:rPr lang="he-IL" dirty="0" smtClean="0">
                <a:solidFill>
                  <a:srgbClr val="0000FF"/>
                </a:solidFill>
                <a:latin typeface="SBL Hebrew" panose="02000000000000000000" pitchFamily="2" charset="-79"/>
                <a:cs typeface="SBL Hebrew" panose="02000000000000000000" pitchFamily="2" charset="-79"/>
              </a:rPr>
              <a:t>אֵ֫לֶּה פְקוּדֵי הַמִּשְׁכָּן </a:t>
            </a:r>
            <a:r>
              <a:rPr lang="he-IL" dirty="0" smtClean="0">
                <a:solidFill>
                  <a:srgbClr val="FF0000"/>
                </a:solidFill>
                <a:latin typeface="SBL Hebrew" panose="02000000000000000000" pitchFamily="2" charset="-79"/>
                <a:cs typeface="SBL Hebrew" panose="02000000000000000000" pitchFamily="2" charset="-79"/>
              </a:rPr>
              <a:t>מִשְׁכַּן הָעֵדֻת </a:t>
            </a:r>
            <a:r>
              <a:rPr lang="he-IL" dirty="0" smtClean="0">
                <a:latin typeface="SBL Hebrew" panose="02000000000000000000" pitchFamily="2" charset="-79"/>
                <a:cs typeface="SBL Hebrew" panose="02000000000000000000" pitchFamily="2" charset="-79"/>
              </a:rPr>
              <a:t>אֲשֶׁר פֻּקַּד עַל־פִּי מֹשֶׁה</a:t>
            </a:r>
            <a:endParaRPr lang="en-US" dirty="0" smtClean="0">
              <a:latin typeface="SBL Hebrew" panose="02000000000000000000" pitchFamily="2" charset="-79"/>
              <a:cs typeface="SBL Hebrew" panose="02000000000000000000" pitchFamily="2" charset="-79"/>
            </a:endParaRPr>
          </a:p>
        </p:txBody>
      </p:sp>
      <p:sp>
        <p:nvSpPr>
          <p:cNvPr id="6" name="TextBox 5"/>
          <p:cNvSpPr txBox="1"/>
          <p:nvPr/>
        </p:nvSpPr>
        <p:spPr>
          <a:xfrm>
            <a:off x="533400" y="2282309"/>
            <a:ext cx="8481681" cy="369332"/>
          </a:xfrm>
          <a:prstGeom prst="rect">
            <a:avLst/>
          </a:prstGeom>
          <a:noFill/>
        </p:spPr>
        <p:txBody>
          <a:bodyPr wrap="none" rtlCol="0">
            <a:spAutoFit/>
          </a:bodyPr>
          <a:lstStyle/>
          <a:p>
            <a:r>
              <a:rPr lang="en-US" dirty="0">
                <a:solidFill>
                  <a:srgbClr val="FF0000"/>
                </a:solidFill>
              </a:rPr>
              <a:t>these are the </a:t>
            </a:r>
            <a:r>
              <a:rPr lang="en-US" dirty="0" smtClean="0">
                <a:solidFill>
                  <a:srgbClr val="FF0000"/>
                </a:solidFill>
              </a:rPr>
              <a:t>observed/recorded </a:t>
            </a:r>
            <a:r>
              <a:rPr lang="en-US" dirty="0">
                <a:solidFill>
                  <a:srgbClr val="FF0000"/>
                </a:solidFill>
              </a:rPr>
              <a:t>(things) of the </a:t>
            </a:r>
            <a:r>
              <a:rPr lang="en-US" dirty="0" smtClean="0">
                <a:solidFill>
                  <a:srgbClr val="FF0000"/>
                </a:solidFill>
              </a:rPr>
              <a:t>tabernacle, the tabernacle of testimony</a:t>
            </a:r>
            <a:endParaRPr lang="en-US" dirty="0">
              <a:solidFill>
                <a:srgbClr val="FF0000"/>
              </a:solidFill>
            </a:endParaRPr>
          </a:p>
        </p:txBody>
      </p:sp>
      <p:sp>
        <p:nvSpPr>
          <p:cNvPr id="7" name="TextBox 6"/>
          <p:cNvSpPr txBox="1"/>
          <p:nvPr/>
        </p:nvSpPr>
        <p:spPr>
          <a:xfrm>
            <a:off x="533400" y="2895600"/>
            <a:ext cx="6388544" cy="369332"/>
          </a:xfrm>
          <a:prstGeom prst="rect">
            <a:avLst/>
          </a:prstGeom>
          <a:noFill/>
        </p:spPr>
        <p:txBody>
          <a:bodyPr wrap="none" rtlCol="0">
            <a:spAutoFit/>
          </a:bodyPr>
          <a:lstStyle/>
          <a:p>
            <a:r>
              <a:rPr lang="en-US" dirty="0">
                <a:solidFill>
                  <a:srgbClr val="FF0000"/>
                </a:solidFill>
              </a:rPr>
              <a:t>t</a:t>
            </a:r>
            <a:r>
              <a:rPr lang="en-US" dirty="0" smtClean="0">
                <a:solidFill>
                  <a:srgbClr val="FF0000"/>
                </a:solidFill>
              </a:rPr>
              <a:t>his is the inventory of </a:t>
            </a:r>
            <a:r>
              <a:rPr lang="en-US" dirty="0">
                <a:solidFill>
                  <a:srgbClr val="FF0000"/>
                </a:solidFill>
              </a:rPr>
              <a:t>the </a:t>
            </a:r>
            <a:r>
              <a:rPr lang="en-US" dirty="0" smtClean="0">
                <a:solidFill>
                  <a:srgbClr val="FF0000"/>
                </a:solidFill>
              </a:rPr>
              <a:t>tabernacle, the tabernacle of testimony</a:t>
            </a:r>
            <a:endParaRPr lang="en-US" dirty="0">
              <a:solidFill>
                <a:srgbClr val="FF0000"/>
              </a:solidFill>
            </a:endParaRPr>
          </a:p>
        </p:txBody>
      </p:sp>
    </p:spTree>
    <p:extLst>
      <p:ext uri="{BB962C8B-B14F-4D97-AF65-F5344CB8AC3E}">
        <p14:creationId xmlns:p14="http://schemas.microsoft.com/office/powerpoint/2010/main" val="29764295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354414934"/>
              </p:ext>
            </p:extLst>
          </p:nvPr>
        </p:nvGraphicFramePr>
        <p:xfrm>
          <a:off x="171449" y="487344"/>
          <a:ext cx="8801102" cy="6121400"/>
        </p:xfrm>
        <a:graphic>
          <a:graphicData uri="http://schemas.openxmlformats.org/drawingml/2006/table">
            <a:tbl>
              <a:tblPr firstRow="1" bandRow="1">
                <a:tableStyleId>{BC89EF96-8CEA-46FF-86C4-4CE0E7609802}</a:tableStyleId>
              </a:tblPr>
              <a:tblGrid>
                <a:gridCol w="3714751"/>
                <a:gridCol w="2604984"/>
                <a:gridCol w="2481367"/>
              </a:tblGrid>
              <a:tr h="274320">
                <a:tc>
                  <a:txBody>
                    <a:bodyPr/>
                    <a:lstStyle/>
                    <a:p>
                      <a:r>
                        <a:rPr lang="en-US" sz="1400" dirty="0" smtClean="0"/>
                        <a:t>Clue</a:t>
                      </a:r>
                      <a:endParaRPr lang="en-US" sz="1400" dirty="0"/>
                    </a:p>
                  </a:txBody>
                  <a:tcPr/>
                </a:tc>
                <a:tc>
                  <a:txBody>
                    <a:bodyPr/>
                    <a:lstStyle/>
                    <a:p>
                      <a:r>
                        <a:rPr lang="en-US" sz="1400" dirty="0" smtClean="0"/>
                        <a:t>Example</a:t>
                      </a:r>
                      <a:endParaRPr lang="en-US" sz="1400" dirty="0"/>
                    </a:p>
                  </a:txBody>
                  <a:tcPr/>
                </a:tc>
                <a:tc>
                  <a:txBody>
                    <a:bodyPr/>
                    <a:lstStyle/>
                    <a:p>
                      <a:r>
                        <a:rPr lang="en-US" sz="1400" dirty="0" smtClean="0"/>
                        <a:t>Ref</a:t>
                      </a:r>
                      <a:endParaRPr lang="en-US" sz="1400" dirty="0"/>
                    </a:p>
                  </a:txBody>
                  <a:tcPr/>
                </a:tc>
              </a:tr>
              <a:tr h="370840">
                <a:tc>
                  <a:txBody>
                    <a:bodyPr/>
                    <a:lstStyle/>
                    <a:p>
                      <a:pPr>
                        <a:tabLst>
                          <a:tab pos="2058988" algn="l"/>
                          <a:tab pos="2290763" algn="l"/>
                        </a:tabLst>
                      </a:pPr>
                      <a:r>
                        <a:rPr lang="en-US" sz="1200" u="sng" dirty="0" smtClean="0">
                          <a:latin typeface="+mn-lt"/>
                          <a:cs typeface="SBL Hebrew" panose="02000000000000000000" pitchFamily="2" charset="-79"/>
                        </a:rPr>
                        <a:t>Doppelgänger</a:t>
                      </a:r>
                      <a:endParaRPr lang="en-US" sz="1200" u="sng" baseline="0" dirty="0" smtClean="0">
                        <a:latin typeface="+mn-lt"/>
                        <a:cs typeface="SBL Hebrew" panose="02000000000000000000" pitchFamily="2" charset="-79"/>
                      </a:endParaRPr>
                    </a:p>
                    <a:p>
                      <a:pPr>
                        <a:tabLst>
                          <a:tab pos="2058988" algn="l"/>
                          <a:tab pos="2290763" algn="l"/>
                        </a:tabLst>
                      </a:pPr>
                      <a:r>
                        <a:rPr lang="en-US" sz="1200" b="1" baseline="0" dirty="0" err="1" smtClean="0">
                          <a:solidFill>
                            <a:srgbClr val="0000FF"/>
                          </a:solidFill>
                          <a:latin typeface="+mn-lt"/>
                          <a:cs typeface="SBL Hebrew" panose="02000000000000000000" pitchFamily="2" charset="-79"/>
                        </a:rPr>
                        <a:t>Yiqtol</a:t>
                      </a:r>
                      <a:r>
                        <a:rPr lang="en-US" sz="1200" b="1" baseline="0" dirty="0" smtClean="0">
                          <a:solidFill>
                            <a:srgbClr val="0000FF"/>
                          </a:solidFill>
                          <a:latin typeface="+mn-lt"/>
                          <a:cs typeface="SBL Hebrew" panose="02000000000000000000" pitchFamily="2" charset="-79"/>
                        </a:rPr>
                        <a:t> 1cp Nun </a:t>
                      </a:r>
                      <a:r>
                        <a:rPr lang="en-US" sz="1200" baseline="0" dirty="0" smtClean="0">
                          <a:solidFill>
                            <a:schemeClr val="tx1"/>
                          </a:solidFill>
                          <a:latin typeface="+mn-lt"/>
                          <a:cs typeface="SBL Hebrew" panose="02000000000000000000" pitchFamily="2" charset="-79"/>
                        </a:rPr>
                        <a:t>&amp; </a:t>
                      </a:r>
                      <a:r>
                        <a:rPr lang="en-US" sz="1200" b="1" baseline="0" dirty="0" err="1" smtClean="0">
                          <a:solidFill>
                            <a:srgbClr val="C00000"/>
                          </a:solidFill>
                          <a:latin typeface="+mn-lt"/>
                          <a:cs typeface="SBL Hebrew" panose="02000000000000000000" pitchFamily="2" charset="-79"/>
                        </a:rPr>
                        <a:t>Niphal</a:t>
                      </a:r>
                      <a:r>
                        <a:rPr lang="en-US" sz="1200" b="1" baseline="0" dirty="0" smtClean="0">
                          <a:solidFill>
                            <a:srgbClr val="C00000"/>
                          </a:solidFill>
                          <a:latin typeface="+mn-lt"/>
                          <a:cs typeface="SBL Hebrew" panose="02000000000000000000" pitchFamily="2" charset="-79"/>
                        </a:rPr>
                        <a:t> Nun</a:t>
                      </a:r>
                    </a:p>
                    <a:p>
                      <a:pPr>
                        <a:tabLst>
                          <a:tab pos="2058988" algn="l"/>
                          <a:tab pos="2290763" algn="l"/>
                        </a:tabLst>
                      </a:pPr>
                      <a:endParaRPr lang="en-US" sz="1200" dirty="0" smtClean="0">
                        <a:latin typeface="+mn-lt"/>
                        <a:cs typeface="SBL Hebrew" panose="02000000000000000000" pitchFamily="2" charset="-79"/>
                      </a:endParaRPr>
                    </a:p>
                    <a:p>
                      <a:pPr>
                        <a:tabLst>
                          <a:tab pos="2058988" algn="l"/>
                          <a:tab pos="2290763" algn="l"/>
                        </a:tabLst>
                      </a:pPr>
                      <a:r>
                        <a:rPr lang="en-US" sz="1200" dirty="0" smtClean="0">
                          <a:latin typeface="+mn-lt"/>
                          <a:cs typeface="SBL Hebrew" panose="02000000000000000000" pitchFamily="2" charset="-79"/>
                        </a:rPr>
                        <a:t>In the Hollow</a:t>
                      </a:r>
                      <a:r>
                        <a:rPr lang="en-US" sz="1200" baseline="0" dirty="0" smtClean="0">
                          <a:latin typeface="+mn-lt"/>
                          <a:cs typeface="SBL Hebrew" panose="02000000000000000000" pitchFamily="2" charset="-79"/>
                        </a:rPr>
                        <a:t> verbs especially, </a:t>
                      </a:r>
                      <a:r>
                        <a:rPr lang="en-US" sz="1200" baseline="0" dirty="0" err="1" smtClean="0">
                          <a:solidFill>
                            <a:srgbClr val="0000FF"/>
                          </a:solidFill>
                          <a:latin typeface="+mn-lt"/>
                          <a:cs typeface="SBL Hebrew" panose="02000000000000000000" pitchFamily="2" charset="-79"/>
                        </a:rPr>
                        <a:t>Qal</a:t>
                      </a:r>
                      <a:r>
                        <a:rPr lang="en-US" sz="1200" baseline="0" dirty="0" smtClean="0">
                          <a:solidFill>
                            <a:srgbClr val="0000FF"/>
                          </a:solidFill>
                          <a:latin typeface="+mn-lt"/>
                          <a:cs typeface="SBL Hebrew" panose="02000000000000000000" pitchFamily="2" charset="-79"/>
                        </a:rPr>
                        <a:t> </a:t>
                      </a:r>
                      <a:r>
                        <a:rPr lang="en-US" sz="1200" baseline="0" dirty="0" err="1" smtClean="0">
                          <a:solidFill>
                            <a:srgbClr val="0000FF"/>
                          </a:solidFill>
                          <a:latin typeface="+mn-lt"/>
                          <a:cs typeface="SBL Hebrew" panose="02000000000000000000" pitchFamily="2" charset="-79"/>
                        </a:rPr>
                        <a:t>Yiqtol</a:t>
                      </a:r>
                      <a:r>
                        <a:rPr lang="en-US" sz="1200" baseline="0" dirty="0" smtClean="0">
                          <a:solidFill>
                            <a:srgbClr val="0000FF"/>
                          </a:solidFill>
                          <a:latin typeface="+mn-lt"/>
                          <a:cs typeface="SBL Hebrew" panose="02000000000000000000" pitchFamily="2" charset="-79"/>
                        </a:rPr>
                        <a:t> 1cp </a:t>
                      </a:r>
                      <a:r>
                        <a:rPr lang="en-US" sz="1200" baseline="0" dirty="0" smtClean="0">
                          <a:latin typeface="+mn-lt"/>
                          <a:cs typeface="SBL Hebrew" panose="02000000000000000000" pitchFamily="2" charset="-79"/>
                        </a:rPr>
                        <a:t>can look a lot like </a:t>
                      </a:r>
                      <a:r>
                        <a:rPr lang="en-US" sz="1200" baseline="0" dirty="0" err="1" smtClean="0">
                          <a:solidFill>
                            <a:srgbClr val="C00000"/>
                          </a:solidFill>
                          <a:latin typeface="+mn-lt"/>
                          <a:cs typeface="SBL Hebrew" panose="02000000000000000000" pitchFamily="2" charset="-79"/>
                        </a:rPr>
                        <a:t>Niphal</a:t>
                      </a:r>
                      <a:r>
                        <a:rPr lang="en-US" sz="1200" baseline="0" dirty="0" smtClean="0">
                          <a:solidFill>
                            <a:srgbClr val="C00000"/>
                          </a:solidFill>
                          <a:latin typeface="+mn-lt"/>
                          <a:cs typeface="SBL Hebrew" panose="02000000000000000000" pitchFamily="2" charset="-79"/>
                        </a:rPr>
                        <a:t> </a:t>
                      </a:r>
                      <a:r>
                        <a:rPr lang="en-US" sz="1200" baseline="0" dirty="0" err="1" smtClean="0">
                          <a:solidFill>
                            <a:srgbClr val="C00000"/>
                          </a:solidFill>
                          <a:latin typeface="+mn-lt"/>
                          <a:cs typeface="SBL Hebrew" panose="02000000000000000000" pitchFamily="2" charset="-79"/>
                        </a:rPr>
                        <a:t>Qatal</a:t>
                      </a:r>
                      <a:r>
                        <a:rPr lang="en-US" sz="1200" baseline="0" dirty="0" smtClean="0">
                          <a:solidFill>
                            <a:srgbClr val="C00000"/>
                          </a:solidFill>
                          <a:latin typeface="+mn-lt"/>
                          <a:cs typeface="SBL Hebrew" panose="02000000000000000000" pitchFamily="2" charset="-79"/>
                        </a:rPr>
                        <a:t> 3ms </a:t>
                      </a:r>
                      <a:r>
                        <a:rPr lang="en-US" sz="1200" baseline="0" dirty="0" smtClean="0">
                          <a:latin typeface="+mn-lt"/>
                          <a:cs typeface="SBL Hebrew" panose="02000000000000000000" pitchFamily="2" charset="-79"/>
                        </a:rPr>
                        <a:t>because both start with a nun.</a:t>
                      </a:r>
                      <a:br>
                        <a:rPr lang="en-US" sz="1200" baseline="0" dirty="0" smtClean="0">
                          <a:latin typeface="+mn-lt"/>
                          <a:cs typeface="SBL Hebrew" panose="02000000000000000000" pitchFamily="2" charset="-79"/>
                        </a:rPr>
                      </a:br>
                      <a:r>
                        <a:rPr lang="en-US" sz="1200" baseline="0" dirty="0" smtClean="0">
                          <a:latin typeface="+mn-lt"/>
                          <a:cs typeface="SBL Hebrew" panose="02000000000000000000" pitchFamily="2" charset="-79"/>
                        </a:rPr>
                        <a:t>The Question:</a:t>
                      </a:r>
                    </a:p>
                    <a:p>
                      <a:pPr marL="171450" indent="-171450">
                        <a:buFont typeface="Arial" panose="020B0604020202020204" pitchFamily="34" charset="0"/>
                        <a:buChar char="•"/>
                        <a:tabLst>
                          <a:tab pos="2058988" algn="l"/>
                          <a:tab pos="2290763" algn="l"/>
                        </a:tabLst>
                      </a:pPr>
                      <a:r>
                        <a:rPr lang="en-US" sz="1200" baseline="0" dirty="0" smtClean="0">
                          <a:solidFill>
                            <a:srgbClr val="0000FF"/>
                          </a:solidFill>
                          <a:latin typeface="+mn-lt"/>
                          <a:cs typeface="SBL Hebrew" panose="02000000000000000000" pitchFamily="2" charset="-79"/>
                        </a:rPr>
                        <a:t>1cp Nun</a:t>
                      </a:r>
                      <a:r>
                        <a:rPr lang="en-US" sz="1200" baseline="0" dirty="0" smtClean="0">
                          <a:solidFill>
                            <a:schemeClr val="tx1"/>
                          </a:solidFill>
                          <a:latin typeface="+mn-lt"/>
                          <a:cs typeface="SBL Hebrew" panose="02000000000000000000" pitchFamily="2" charset="-79"/>
                        </a:rPr>
                        <a:t> </a:t>
                      </a:r>
                      <a:r>
                        <a:rPr lang="en-US" sz="1200" baseline="0" dirty="0" smtClean="0">
                          <a:latin typeface="+mn-lt"/>
                          <a:cs typeface="SBL Hebrew" panose="02000000000000000000" pitchFamily="2" charset="-79"/>
                        </a:rPr>
                        <a:t>(we) ?     </a:t>
                      </a:r>
                      <a:br>
                        <a:rPr lang="en-US" sz="1200" baseline="0" dirty="0" smtClean="0">
                          <a:latin typeface="+mn-lt"/>
                          <a:cs typeface="SBL Hebrew" panose="02000000000000000000" pitchFamily="2" charset="-79"/>
                        </a:rPr>
                      </a:br>
                      <a:r>
                        <a:rPr lang="en-US" sz="1200" baseline="0" dirty="0" smtClean="0">
                          <a:latin typeface="+mn-lt"/>
                          <a:cs typeface="SBL Hebrew" panose="02000000000000000000" pitchFamily="2" charset="-79"/>
                        </a:rPr>
                        <a:t>or </a:t>
                      </a:r>
                    </a:p>
                    <a:p>
                      <a:pPr marL="171450" indent="-171450">
                        <a:buFont typeface="Arial" panose="020B0604020202020204" pitchFamily="34" charset="0"/>
                        <a:buChar char="•"/>
                        <a:tabLst>
                          <a:tab pos="2058988" algn="l"/>
                          <a:tab pos="2290763" algn="l"/>
                        </a:tabLst>
                      </a:pPr>
                      <a:r>
                        <a:rPr lang="en-US" sz="1200" baseline="0" dirty="0" err="1" smtClean="0">
                          <a:solidFill>
                            <a:srgbClr val="C00000"/>
                          </a:solidFill>
                          <a:latin typeface="+mn-lt"/>
                          <a:cs typeface="SBL Hebrew" panose="02000000000000000000" pitchFamily="2" charset="-79"/>
                        </a:rPr>
                        <a:t>Niphal</a:t>
                      </a:r>
                      <a:r>
                        <a:rPr lang="en-US" sz="1200" baseline="0" dirty="0" smtClean="0">
                          <a:solidFill>
                            <a:srgbClr val="C00000"/>
                          </a:solidFill>
                          <a:latin typeface="+mn-lt"/>
                          <a:cs typeface="SBL Hebrew" panose="02000000000000000000" pitchFamily="2" charset="-79"/>
                        </a:rPr>
                        <a:t> Nun</a:t>
                      </a:r>
                      <a:r>
                        <a:rPr lang="en-US" sz="1200" baseline="0" dirty="0" smtClean="0">
                          <a:solidFill>
                            <a:schemeClr val="tx1"/>
                          </a:solidFill>
                          <a:latin typeface="+mn-lt"/>
                          <a:cs typeface="SBL Hebrew" panose="02000000000000000000" pitchFamily="2" charset="-79"/>
                        </a:rPr>
                        <a:t> </a:t>
                      </a:r>
                      <a:r>
                        <a:rPr lang="en-US" sz="1200" baseline="0" dirty="0" smtClean="0">
                          <a:latin typeface="+mn-lt"/>
                          <a:cs typeface="SBL Hebrew" panose="02000000000000000000" pitchFamily="2" charset="-79"/>
                        </a:rPr>
                        <a:t>(passive) ?</a:t>
                      </a:r>
                    </a:p>
                    <a:p>
                      <a:pPr>
                        <a:tabLst>
                          <a:tab pos="2058988" algn="l"/>
                          <a:tab pos="2290763" algn="l"/>
                        </a:tabLst>
                      </a:pPr>
                      <a:r>
                        <a:rPr lang="en-US" sz="1200" baseline="0" dirty="0" smtClean="0">
                          <a:latin typeface="+mn-lt"/>
                          <a:cs typeface="SBL Hebrew" panose="02000000000000000000" pitchFamily="2" charset="-79"/>
                        </a:rPr>
                        <a:t>The theme vowels may differ but you probably won’t know which is which anyway. Look for other clues, like the </a:t>
                      </a:r>
                      <a:r>
                        <a:rPr lang="en-US" sz="1200" baseline="0" dirty="0" err="1" smtClean="0">
                          <a:latin typeface="+mn-lt"/>
                          <a:cs typeface="SBL Hebrew" panose="02000000000000000000" pitchFamily="2" charset="-79"/>
                        </a:rPr>
                        <a:t>cohortative</a:t>
                      </a:r>
                      <a:r>
                        <a:rPr lang="en-US" sz="1200" baseline="0" dirty="0" smtClean="0">
                          <a:latin typeface="+mn-lt"/>
                          <a:cs typeface="SBL Hebrew" panose="02000000000000000000" pitchFamily="2" charset="-79"/>
                        </a:rPr>
                        <a:t> </a:t>
                      </a:r>
                      <a:r>
                        <a:rPr lang="en-US" sz="1200" baseline="0" dirty="0" err="1" smtClean="0">
                          <a:latin typeface="+mn-lt"/>
                          <a:cs typeface="SBL Hebrew" panose="02000000000000000000" pitchFamily="2" charset="-79"/>
                        </a:rPr>
                        <a:t>qamets</a:t>
                      </a:r>
                      <a:r>
                        <a:rPr lang="en-US" sz="1200" baseline="0" dirty="0" smtClean="0">
                          <a:latin typeface="+mn-lt"/>
                          <a:cs typeface="SBL Hebrew" panose="02000000000000000000" pitchFamily="2" charset="-79"/>
                        </a:rPr>
                        <a:t>-heh which would indicate you have a 1cp form.</a:t>
                      </a:r>
                    </a:p>
                  </a:txBody>
                  <a:tcPr anchor="ct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800" dirty="0" smtClean="0">
                          <a:latin typeface="SBL Hebrew" panose="02000000000000000000" pitchFamily="2" charset="-79"/>
                          <a:cs typeface="SBL Hebrew" panose="02000000000000000000" pitchFamily="2" charset="-79"/>
                        </a:rPr>
                        <a:t>‏</a:t>
                      </a:r>
                      <a:r>
                        <a:rPr lang="he-IL" sz="1800" dirty="0" smtClean="0">
                          <a:solidFill>
                            <a:schemeClr val="tx1"/>
                          </a:solidFill>
                          <a:latin typeface="SBL Hebrew" panose="02000000000000000000" pitchFamily="2" charset="-79"/>
                          <a:cs typeface="SBL Hebrew" panose="02000000000000000000" pitchFamily="2" charset="-79"/>
                        </a:rPr>
                        <a:t>קוּמוּ </a:t>
                      </a:r>
                      <a:r>
                        <a:rPr lang="he-IL" sz="1800" dirty="0" smtClean="0">
                          <a:latin typeface="SBL Hebrew" panose="02000000000000000000" pitchFamily="2" charset="-79"/>
                          <a:cs typeface="SBL Hebrew" panose="02000000000000000000" pitchFamily="2" charset="-79"/>
                        </a:rPr>
                        <a:t>וְ</a:t>
                      </a:r>
                      <a:r>
                        <a:rPr lang="he-IL" sz="1800" dirty="0" smtClean="0">
                          <a:solidFill>
                            <a:srgbClr val="0000FF"/>
                          </a:solidFill>
                          <a:latin typeface="SBL Hebrew" panose="02000000000000000000" pitchFamily="2" charset="-79"/>
                          <a:cs typeface="SBL Hebrew" panose="02000000000000000000" pitchFamily="2" charset="-79"/>
                        </a:rPr>
                        <a:t>נָקוּמָה</a:t>
                      </a:r>
                      <a:r>
                        <a:rPr lang="he-IL" sz="1800" dirty="0" smtClean="0">
                          <a:latin typeface="SBL Hebrew" panose="02000000000000000000" pitchFamily="2" charset="-79"/>
                          <a:cs typeface="SBL Hebrew" panose="02000000000000000000" pitchFamily="2" charset="-79"/>
                        </a:rPr>
                        <a:t> עָלֶיהָ‎ לַמִּלְחָמָה‎‏׃</a:t>
                      </a:r>
                      <a:endParaRPr lang="en-US" sz="1800" dirty="0" smtClean="0">
                        <a:latin typeface="SBL Hebrew" panose="02000000000000000000" pitchFamily="2" charset="-79"/>
                        <a:cs typeface="SBL Hebrew" panose="02000000000000000000" pitchFamily="2" charset="-79"/>
                      </a:endParaRPr>
                    </a:p>
                    <a:p>
                      <a:pPr algn="r" rtl="1"/>
                      <a:endParaRPr lang="en-US" sz="1800" dirty="0" smtClean="0">
                        <a:latin typeface="SBL Hebrew" panose="02000000000000000000" pitchFamily="2" charset="-79"/>
                        <a:cs typeface="SBL Hebrew" panose="02000000000000000000" pitchFamily="2" charset="-79"/>
                      </a:endParaRPr>
                    </a:p>
                    <a:p>
                      <a:pPr algn="r" rtl="1"/>
                      <a:r>
                        <a:rPr lang="he-IL" sz="1800" dirty="0" smtClean="0">
                          <a:latin typeface="SBL Hebrew" panose="02000000000000000000" pitchFamily="2" charset="-79"/>
                          <a:cs typeface="SBL Hebrew" panose="02000000000000000000" pitchFamily="2" charset="-79"/>
                        </a:rPr>
                        <a:t>הֲבוֹא </a:t>
                      </a:r>
                      <a:r>
                        <a:rPr lang="he-IL" sz="1800" dirty="0" smtClean="0">
                          <a:solidFill>
                            <a:srgbClr val="0000FF"/>
                          </a:solidFill>
                          <a:latin typeface="SBL Hebrew" panose="02000000000000000000" pitchFamily="2" charset="-79"/>
                          <a:cs typeface="SBL Hebrew" panose="02000000000000000000" pitchFamily="2" charset="-79"/>
                        </a:rPr>
                        <a:t>נָבוֹא</a:t>
                      </a:r>
                      <a:r>
                        <a:rPr lang="he-IL" sz="1800" dirty="0" smtClean="0">
                          <a:latin typeface="SBL Hebrew" panose="02000000000000000000" pitchFamily="2" charset="-79"/>
                          <a:cs typeface="SBL Hebrew" panose="02000000000000000000" pitchFamily="2" charset="-79"/>
                        </a:rPr>
                        <a:t> </a:t>
                      </a:r>
                      <a:r>
                        <a:rPr lang="he-IL" sz="1800" dirty="0" smtClean="0">
                          <a:solidFill>
                            <a:srgbClr val="7030A0"/>
                          </a:solidFill>
                          <a:latin typeface="SBL Hebrew" panose="02000000000000000000" pitchFamily="2" charset="-79"/>
                          <a:cs typeface="SBL Hebrew" panose="02000000000000000000" pitchFamily="2" charset="-79"/>
                        </a:rPr>
                        <a:t>אֲנִי וְאִמְּךָ וְאַחֶיךָ </a:t>
                      </a:r>
                      <a:r>
                        <a:rPr lang="he-IL" sz="1800" dirty="0" smtClean="0">
                          <a:latin typeface="SBL Hebrew" panose="02000000000000000000" pitchFamily="2" charset="-79"/>
                          <a:cs typeface="SBL Hebrew" panose="02000000000000000000" pitchFamily="2" charset="-79"/>
                        </a:rPr>
                        <a:t>לְהִשְׁתַּחֲוֹת לְךָ אָרְצָה׃</a:t>
                      </a:r>
                      <a:endParaRPr lang="en-US" sz="1800" dirty="0" smtClean="0">
                        <a:latin typeface="SBL Hebrew" panose="02000000000000000000" pitchFamily="2" charset="-79"/>
                        <a:cs typeface="SBL Hebrew" panose="02000000000000000000" pitchFamily="2" charset="-79"/>
                      </a:endParaRPr>
                    </a:p>
                    <a:p>
                      <a:pPr algn="r" rtl="1"/>
                      <a:endParaRPr lang="en-US" sz="1800" dirty="0" smtClean="0">
                        <a:latin typeface="SBL Hebrew" panose="02000000000000000000" pitchFamily="2" charset="-79"/>
                        <a:cs typeface="SBL Hebrew" panose="02000000000000000000" pitchFamily="2" charset="-79"/>
                      </a:endParaRPr>
                    </a:p>
                    <a:p>
                      <a:pPr algn="r" rtl="1"/>
                      <a:r>
                        <a:rPr lang="he-IL" sz="1800" dirty="0" smtClean="0">
                          <a:latin typeface="SBL Hebrew" panose="02000000000000000000" pitchFamily="2" charset="-79"/>
                          <a:cs typeface="SBL Hebrew" panose="02000000000000000000" pitchFamily="2" charset="-79"/>
                        </a:rPr>
                        <a:t>‏וְהִנֵּה הֶהָמוֹן‎‏ </a:t>
                      </a:r>
                      <a:r>
                        <a:rPr lang="he-IL" sz="1800" dirty="0" smtClean="0">
                          <a:solidFill>
                            <a:srgbClr val="C00000"/>
                          </a:solidFill>
                          <a:latin typeface="SBL Hebrew" panose="02000000000000000000" pitchFamily="2" charset="-79"/>
                          <a:cs typeface="SBL Hebrew" panose="02000000000000000000" pitchFamily="2" charset="-79"/>
                        </a:rPr>
                        <a:t>נָמוֹג</a:t>
                      </a:r>
                      <a:endParaRPr lang="en-US" sz="1800" dirty="0">
                        <a:solidFill>
                          <a:srgbClr val="C00000"/>
                        </a:solidFill>
                        <a:latin typeface="SBL Hebrew" panose="02000000000000000000" pitchFamily="2" charset="-79"/>
                        <a:cs typeface="SBL Hebrew" panose="02000000000000000000" pitchFamily="2" charset="-79"/>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err="1" smtClean="0">
                          <a:latin typeface="+mn-lt"/>
                          <a:cs typeface="SBL Hebrew" panose="02000000000000000000" pitchFamily="2" charset="-79"/>
                        </a:rPr>
                        <a:t>Obad</a:t>
                      </a:r>
                      <a:r>
                        <a:rPr lang="en-US" sz="1050" dirty="0" smtClean="0">
                          <a:latin typeface="+mn-lt"/>
                          <a:cs typeface="SBL Hebrew" panose="02000000000000000000" pitchFamily="2" charset="-79"/>
                        </a:rPr>
                        <a:t> </a:t>
                      </a:r>
                      <a:r>
                        <a:rPr lang="en-US" sz="1050" dirty="0" smtClean="0">
                          <a:solidFill>
                            <a:schemeClr val="tx1"/>
                          </a:solidFill>
                          <a:latin typeface="+mn-lt"/>
                          <a:cs typeface="SBL Hebrew" panose="02000000000000000000" pitchFamily="2" charset="-79"/>
                        </a:rPr>
                        <a:t>1:1 Arise, </a:t>
                      </a:r>
                      <a:r>
                        <a:rPr lang="en-US" sz="1050" dirty="0" smtClean="0">
                          <a:solidFill>
                            <a:srgbClr val="0000FF"/>
                          </a:solidFill>
                          <a:latin typeface="+mn-lt"/>
                          <a:cs typeface="SBL Hebrew" panose="02000000000000000000" pitchFamily="2" charset="-79"/>
                        </a:rPr>
                        <a:t>Let us</a:t>
                      </a:r>
                      <a:r>
                        <a:rPr lang="en-US" sz="1050" baseline="0" dirty="0" smtClean="0">
                          <a:solidFill>
                            <a:srgbClr val="0000FF"/>
                          </a:solidFill>
                          <a:latin typeface="+mn-lt"/>
                          <a:cs typeface="SBL Hebrew" panose="02000000000000000000" pitchFamily="2" charset="-79"/>
                        </a:rPr>
                        <a:t> go up </a:t>
                      </a:r>
                      <a:r>
                        <a:rPr lang="en-US" sz="1050" baseline="0" dirty="0" smtClean="0">
                          <a:latin typeface="+mn-lt"/>
                          <a:cs typeface="SBL Hebrew" panose="02000000000000000000" pitchFamily="2" charset="-79"/>
                        </a:rPr>
                        <a:t>against her for battle</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baseline="0" dirty="0" smtClean="0">
                          <a:latin typeface="+mn-lt"/>
                          <a:cs typeface="SBL Hebrew" panose="02000000000000000000" pitchFamily="2" charset="-79"/>
                        </a:rPr>
                        <a:t>(</a:t>
                      </a:r>
                      <a:r>
                        <a:rPr lang="en-US" sz="1050" baseline="0" dirty="0" err="1" smtClean="0">
                          <a:latin typeface="+mn-lt"/>
                          <a:cs typeface="SBL Hebrew" panose="02000000000000000000" pitchFamily="2" charset="-79"/>
                        </a:rPr>
                        <a:t>Qal</a:t>
                      </a:r>
                      <a:r>
                        <a:rPr lang="en-US" sz="1050" baseline="0" dirty="0" smtClean="0">
                          <a:latin typeface="+mn-lt"/>
                          <a:cs typeface="SBL Hebrew" panose="02000000000000000000" pitchFamily="2" charset="-79"/>
                        </a:rPr>
                        <a:t> </a:t>
                      </a:r>
                      <a:r>
                        <a:rPr lang="en-US" sz="1050" baseline="0" dirty="0" err="1" smtClean="0">
                          <a:latin typeface="+mn-lt"/>
                          <a:cs typeface="SBL Hebrew" panose="02000000000000000000" pitchFamily="2" charset="-79"/>
                        </a:rPr>
                        <a:t>Yiqtol</a:t>
                      </a:r>
                      <a:r>
                        <a:rPr lang="en-US" sz="1050" baseline="0" dirty="0" smtClean="0">
                          <a:latin typeface="+mn-lt"/>
                          <a:cs typeface="SBL Hebrew" panose="02000000000000000000" pitchFamily="2" charset="-79"/>
                        </a:rPr>
                        <a:t>/</a:t>
                      </a:r>
                      <a:r>
                        <a:rPr lang="en-US" sz="1050" baseline="0" dirty="0" err="1" smtClean="0">
                          <a:latin typeface="+mn-lt"/>
                          <a:cs typeface="SBL Hebrew" panose="02000000000000000000" pitchFamily="2" charset="-79"/>
                        </a:rPr>
                        <a:t>cohortative</a:t>
                      </a:r>
                      <a:r>
                        <a:rPr lang="en-US" sz="1050" baseline="0" dirty="0" smtClean="0">
                          <a:latin typeface="+mn-lt"/>
                          <a:cs typeface="SBL Hebrew" panose="02000000000000000000" pitchFamily="2" charset="-79"/>
                        </a:rPr>
                        <a:t> 1cp)</a:t>
                      </a:r>
                    </a:p>
                    <a:p>
                      <a:endParaRPr lang="en-US" sz="1050" dirty="0" smtClean="0">
                        <a:latin typeface="+mn-lt"/>
                        <a:cs typeface="SBL Hebrew" panose="02000000000000000000" pitchFamily="2" charset="-79"/>
                      </a:endParaRPr>
                    </a:p>
                    <a:p>
                      <a:r>
                        <a:rPr lang="en-US" sz="1050" dirty="0" smtClean="0">
                          <a:latin typeface="+mn-lt"/>
                          <a:cs typeface="SBL Hebrew" panose="02000000000000000000" pitchFamily="2" charset="-79"/>
                        </a:rPr>
                        <a:t>Gen 37:10 </a:t>
                      </a:r>
                      <a:r>
                        <a:rPr lang="en-US" sz="1050" dirty="0" smtClean="0">
                          <a:solidFill>
                            <a:srgbClr val="0000FF"/>
                          </a:solidFill>
                          <a:latin typeface="+mn-lt"/>
                          <a:cs typeface="SBL Hebrew" panose="02000000000000000000" pitchFamily="2" charset="-79"/>
                        </a:rPr>
                        <a:t>Shall</a:t>
                      </a:r>
                      <a:r>
                        <a:rPr lang="en-US" sz="1050" dirty="0" smtClean="0">
                          <a:latin typeface="+mn-lt"/>
                          <a:cs typeface="SBL Hebrew" panose="02000000000000000000" pitchFamily="2" charset="-79"/>
                        </a:rPr>
                        <a:t> </a:t>
                      </a:r>
                      <a:r>
                        <a:rPr lang="en-US" sz="1050" dirty="0" smtClean="0">
                          <a:solidFill>
                            <a:srgbClr val="7030A0"/>
                          </a:solidFill>
                          <a:latin typeface="+mn-lt"/>
                          <a:cs typeface="SBL Hebrew" panose="02000000000000000000" pitchFamily="2" charset="-79"/>
                        </a:rPr>
                        <a:t>I and your mother and your brothers </a:t>
                      </a:r>
                      <a:r>
                        <a:rPr lang="en-US" sz="1050" dirty="0" smtClean="0">
                          <a:latin typeface="+mn-lt"/>
                          <a:cs typeface="SBL Hebrew" panose="02000000000000000000" pitchFamily="2" charset="-79"/>
                        </a:rPr>
                        <a:t>indeed </a:t>
                      </a:r>
                      <a:r>
                        <a:rPr lang="en-US" sz="1050" dirty="0" smtClean="0">
                          <a:solidFill>
                            <a:srgbClr val="0000FF"/>
                          </a:solidFill>
                          <a:latin typeface="+mn-lt"/>
                          <a:cs typeface="SBL Hebrew" panose="02000000000000000000" pitchFamily="2" charset="-79"/>
                        </a:rPr>
                        <a:t>come</a:t>
                      </a:r>
                      <a:r>
                        <a:rPr lang="en-US" sz="1050" dirty="0" smtClean="0">
                          <a:latin typeface="+mn-lt"/>
                          <a:cs typeface="SBL Hebrew" panose="02000000000000000000" pitchFamily="2" charset="-79"/>
                        </a:rPr>
                        <a:t> to bow ourselves to the ground before you?</a:t>
                      </a:r>
                    </a:p>
                    <a:p>
                      <a:r>
                        <a:rPr lang="en-US" sz="1050" dirty="0" smtClean="0">
                          <a:latin typeface="+mn-lt"/>
                          <a:cs typeface="SBL Hebrew" panose="02000000000000000000" pitchFamily="2" charset="-79"/>
                        </a:rPr>
                        <a:t>(</a:t>
                      </a:r>
                      <a:r>
                        <a:rPr lang="en-US" sz="1050" dirty="0" err="1" smtClean="0">
                          <a:latin typeface="+mn-lt"/>
                          <a:cs typeface="SBL Hebrew" panose="02000000000000000000" pitchFamily="2" charset="-79"/>
                        </a:rPr>
                        <a:t>Qal</a:t>
                      </a:r>
                      <a:r>
                        <a:rPr lang="en-US" sz="1050" dirty="0" smtClean="0">
                          <a:latin typeface="+mn-lt"/>
                          <a:cs typeface="SBL Hebrew" panose="02000000000000000000" pitchFamily="2" charset="-79"/>
                        </a:rPr>
                        <a:t> </a:t>
                      </a:r>
                      <a:r>
                        <a:rPr lang="en-US" sz="1050" dirty="0" err="1" smtClean="0">
                          <a:latin typeface="+mn-lt"/>
                          <a:cs typeface="SBL Hebrew" panose="02000000000000000000" pitchFamily="2" charset="-79"/>
                        </a:rPr>
                        <a:t>Yiqtol</a:t>
                      </a:r>
                      <a:r>
                        <a:rPr lang="en-US" sz="1050" dirty="0" smtClean="0">
                          <a:latin typeface="+mn-lt"/>
                          <a:cs typeface="SBL Hebrew" panose="02000000000000000000" pitchFamily="2" charset="-79"/>
                        </a:rPr>
                        <a:t> 1cp)</a:t>
                      </a:r>
                    </a:p>
                    <a:p>
                      <a:endParaRPr lang="en-US" sz="1050" dirty="0" smtClean="0">
                        <a:latin typeface="+mn-lt"/>
                        <a:cs typeface="SBL Hebrew" panose="02000000000000000000" pitchFamily="2" charset="-79"/>
                      </a:endParaRPr>
                    </a:p>
                    <a:p>
                      <a:r>
                        <a:rPr lang="en-US" sz="1050" dirty="0" smtClean="0">
                          <a:latin typeface="+mn-lt"/>
                          <a:cs typeface="SBL Hebrew" panose="02000000000000000000" pitchFamily="2" charset="-79"/>
                        </a:rPr>
                        <a:t>1 Sam 14:16 the multitude </a:t>
                      </a:r>
                      <a:r>
                        <a:rPr lang="en-US" sz="1050" dirty="0" smtClean="0">
                          <a:solidFill>
                            <a:srgbClr val="C00000"/>
                          </a:solidFill>
                          <a:latin typeface="+mn-lt"/>
                          <a:cs typeface="SBL Hebrew" panose="02000000000000000000" pitchFamily="2" charset="-79"/>
                        </a:rPr>
                        <a:t>was dispersing</a:t>
                      </a:r>
                    </a:p>
                    <a:p>
                      <a:r>
                        <a:rPr lang="en-US" sz="1050" dirty="0" smtClean="0">
                          <a:latin typeface="+mn-lt"/>
                          <a:cs typeface="SBL Hebrew" panose="02000000000000000000" pitchFamily="2" charset="-79"/>
                        </a:rPr>
                        <a:t>(</a:t>
                      </a:r>
                      <a:r>
                        <a:rPr lang="en-US" sz="1050" dirty="0" err="1" smtClean="0">
                          <a:latin typeface="+mn-lt"/>
                          <a:cs typeface="SBL Hebrew" panose="02000000000000000000" pitchFamily="2" charset="-79"/>
                        </a:rPr>
                        <a:t>Niphal</a:t>
                      </a:r>
                      <a:r>
                        <a:rPr lang="en-US" sz="1050" dirty="0" smtClean="0">
                          <a:latin typeface="+mn-lt"/>
                          <a:cs typeface="SBL Hebrew" panose="02000000000000000000" pitchFamily="2" charset="-79"/>
                        </a:rPr>
                        <a:t> </a:t>
                      </a:r>
                      <a:r>
                        <a:rPr lang="en-US" sz="1050" dirty="0" err="1" smtClean="0">
                          <a:latin typeface="+mn-lt"/>
                          <a:cs typeface="SBL Hebrew" panose="02000000000000000000" pitchFamily="2" charset="-79"/>
                        </a:rPr>
                        <a:t>Qatal</a:t>
                      </a:r>
                      <a:r>
                        <a:rPr lang="en-US" sz="1050" dirty="0" smtClean="0">
                          <a:latin typeface="+mn-lt"/>
                          <a:cs typeface="SBL Hebrew" panose="02000000000000000000" pitchFamily="2" charset="-79"/>
                        </a:rPr>
                        <a:t> 3ms)</a:t>
                      </a:r>
                      <a:endParaRPr lang="en-US" sz="1050" dirty="0">
                        <a:latin typeface="+mn-lt"/>
                        <a:cs typeface="SBL Hebrew" panose="02000000000000000000" pitchFamily="2" charset="-79"/>
                      </a:endParaRPr>
                    </a:p>
                  </a:txBody>
                  <a:tcPr anchor="ctr"/>
                </a:tc>
              </a:tr>
              <a:tr h="370840">
                <a:tc>
                  <a:txBody>
                    <a:bodyPr/>
                    <a:lstStyle/>
                    <a:p>
                      <a:pPr>
                        <a:tabLst>
                          <a:tab pos="2058988" algn="l"/>
                          <a:tab pos="2290763" algn="l"/>
                        </a:tabLst>
                      </a:pPr>
                      <a:endParaRPr lang="en-US" sz="1200" dirty="0">
                        <a:latin typeface="+mn-lt"/>
                        <a:cs typeface="SBL Hebrew" panose="02000000000000000000" pitchFamily="2" charset="-79"/>
                      </a:endParaRPr>
                    </a:p>
                  </a:txBody>
                  <a:tcPr anchor="ct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US" sz="1800" dirty="0" smtClean="0">
                        <a:latin typeface="SBL Hebrew" panose="02000000000000000000" pitchFamily="2" charset="-79"/>
                        <a:cs typeface="SBL Hebrew" panose="02000000000000000000" pitchFamily="2" charset="-79"/>
                      </a:endParaRPr>
                    </a:p>
                  </a:txBody>
                  <a:tcPr anchor="ctr"/>
                </a:tc>
                <a:tc>
                  <a:txBody>
                    <a:bodyPr/>
                    <a:lstStyle/>
                    <a:p>
                      <a:endParaRPr lang="en-US" sz="1050" dirty="0">
                        <a:solidFill>
                          <a:srgbClr val="0000FF"/>
                        </a:solidFill>
                        <a:latin typeface="+mn-lt"/>
                        <a:cs typeface="SBL Hebrew" panose="02000000000000000000" pitchFamily="2" charset="-79"/>
                      </a:endParaRPr>
                    </a:p>
                  </a:txBody>
                  <a:tcPr anchor="ctr"/>
                </a:tc>
              </a:tr>
              <a:tr h="370840">
                <a:tc>
                  <a:txBody>
                    <a:bodyPr/>
                    <a:lstStyle/>
                    <a:p>
                      <a:pPr>
                        <a:tabLst>
                          <a:tab pos="2058988" algn="l"/>
                          <a:tab pos="2290763" algn="l"/>
                        </a:tabLst>
                      </a:pPr>
                      <a:r>
                        <a:rPr lang="en-US" sz="1200" b="1" dirty="0" smtClean="0">
                          <a:solidFill>
                            <a:srgbClr val="C00000"/>
                          </a:solidFill>
                          <a:latin typeface="+mn-lt"/>
                          <a:cs typeface="SBL Hebrew" panose="02000000000000000000" pitchFamily="2" charset="-79"/>
                        </a:rPr>
                        <a:t>Pronominal suffixes </a:t>
                      </a:r>
                      <a:r>
                        <a:rPr lang="en-US" sz="1200" dirty="0" smtClean="0">
                          <a:latin typeface="+mn-lt"/>
                          <a:cs typeface="SBL Hebrew" panose="02000000000000000000" pitchFamily="2" charset="-79"/>
                        </a:rPr>
                        <a:t>can cause you to </a:t>
                      </a:r>
                      <a:br>
                        <a:rPr lang="en-US" sz="1200" dirty="0" smtClean="0">
                          <a:latin typeface="+mn-lt"/>
                          <a:cs typeface="SBL Hebrew" panose="02000000000000000000" pitchFamily="2" charset="-79"/>
                        </a:rPr>
                      </a:br>
                      <a:r>
                        <a:rPr lang="en-US" sz="1200" b="1" dirty="0" smtClean="0">
                          <a:latin typeface="+mn-lt"/>
                          <a:cs typeface="SBL Hebrew" panose="02000000000000000000" pitchFamily="2" charset="-79"/>
                        </a:rPr>
                        <a:t>lose your 1st Root Vowel</a:t>
                      </a:r>
                      <a:r>
                        <a:rPr lang="en-US" sz="1200" dirty="0" smtClean="0">
                          <a:latin typeface="+mn-lt"/>
                          <a:cs typeface="SBL Hebrew" panose="02000000000000000000" pitchFamily="2" charset="-79"/>
                        </a:rPr>
                        <a:t>.</a:t>
                      </a:r>
                    </a:p>
                    <a:p>
                      <a:pPr>
                        <a:tabLst>
                          <a:tab pos="2058988" algn="l"/>
                          <a:tab pos="2290763" algn="l"/>
                        </a:tabLst>
                      </a:pPr>
                      <a:endParaRPr lang="en-US" sz="1200" baseline="0" dirty="0" smtClean="0">
                        <a:latin typeface="+mn-lt"/>
                        <a:cs typeface="SBL Hebrew" panose="02000000000000000000" pitchFamily="2" charset="-79"/>
                      </a:endParaRPr>
                    </a:p>
                    <a:p>
                      <a:pPr>
                        <a:tabLst>
                          <a:tab pos="2058988" algn="l"/>
                          <a:tab pos="2290763" algn="l"/>
                        </a:tabLst>
                      </a:pPr>
                      <a:r>
                        <a:rPr lang="en-US" sz="1200" baseline="0" dirty="0" smtClean="0">
                          <a:latin typeface="+mn-lt"/>
                          <a:cs typeface="SBL Hebrew" panose="02000000000000000000" pitchFamily="2" charset="-79"/>
                        </a:rPr>
                        <a:t>E.g. if you see a pronominal suffix, don’t expect to see the typical </a:t>
                      </a:r>
                      <a:r>
                        <a:rPr lang="en-US" sz="1200" baseline="0" dirty="0" err="1" smtClean="0">
                          <a:latin typeface="+mn-lt"/>
                          <a:cs typeface="SBL Hebrew" panose="02000000000000000000" pitchFamily="2" charset="-79"/>
                        </a:rPr>
                        <a:t>Qal</a:t>
                      </a:r>
                      <a:r>
                        <a:rPr lang="en-US" sz="1200" baseline="0" dirty="0" smtClean="0">
                          <a:latin typeface="+mn-lt"/>
                          <a:cs typeface="SBL Hebrew" panose="02000000000000000000" pitchFamily="2" charset="-79"/>
                        </a:rPr>
                        <a:t> </a:t>
                      </a:r>
                      <a:r>
                        <a:rPr lang="en-US" sz="1200" baseline="0" dirty="0" err="1" smtClean="0">
                          <a:latin typeface="+mn-lt"/>
                          <a:cs typeface="SBL Hebrew" panose="02000000000000000000" pitchFamily="2" charset="-79"/>
                        </a:rPr>
                        <a:t>Qatal</a:t>
                      </a:r>
                      <a:r>
                        <a:rPr lang="en-US" sz="1200" baseline="0" dirty="0" smtClean="0">
                          <a:latin typeface="+mn-lt"/>
                          <a:cs typeface="SBL Hebrew" panose="02000000000000000000" pitchFamily="2" charset="-79"/>
                        </a:rPr>
                        <a:t> </a:t>
                      </a:r>
                      <a:r>
                        <a:rPr lang="en-US" sz="1200" baseline="0" dirty="0" err="1" smtClean="0">
                          <a:latin typeface="+mn-lt"/>
                          <a:cs typeface="SBL Hebrew" panose="02000000000000000000" pitchFamily="2" charset="-79"/>
                        </a:rPr>
                        <a:t>qamets</a:t>
                      </a:r>
                      <a:r>
                        <a:rPr lang="en-US" sz="1200" baseline="0" dirty="0" smtClean="0">
                          <a:latin typeface="+mn-lt"/>
                          <a:cs typeface="SBL Hebrew" panose="02000000000000000000" pitchFamily="2" charset="-79"/>
                        </a:rPr>
                        <a:t> under the 1st root letter.</a:t>
                      </a:r>
                      <a:endParaRPr lang="en-US" sz="1200" dirty="0">
                        <a:latin typeface="+mn-lt"/>
                        <a:cs typeface="SBL Hebrew" panose="02000000000000000000" pitchFamily="2" charset="-79"/>
                      </a:endParaRPr>
                    </a:p>
                  </a:txBody>
                  <a:tcPr anchor="ct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800" dirty="0" smtClean="0">
                          <a:solidFill>
                            <a:schemeClr val="tx1"/>
                          </a:solidFill>
                          <a:latin typeface="SBL Hebrew" panose="02000000000000000000" pitchFamily="2" charset="-79"/>
                          <a:cs typeface="SBL Hebrew" panose="02000000000000000000" pitchFamily="2" charset="-79"/>
                        </a:rPr>
                        <a:t>הִנֵּה קָטֹן </a:t>
                      </a:r>
                      <a:r>
                        <a:rPr lang="he-IL" sz="1800" dirty="0" smtClean="0">
                          <a:solidFill>
                            <a:srgbClr val="0000FF"/>
                          </a:solidFill>
                          <a:latin typeface="SBL Hebrew" panose="02000000000000000000" pitchFamily="2" charset="-79"/>
                          <a:cs typeface="SBL Hebrew" panose="02000000000000000000" pitchFamily="2" charset="-79"/>
                        </a:rPr>
                        <a:t>נְתַתִּי</a:t>
                      </a:r>
                      <a:r>
                        <a:rPr lang="he-IL" sz="1800" dirty="0" smtClean="0">
                          <a:solidFill>
                            <a:srgbClr val="C00000"/>
                          </a:solidFill>
                          <a:latin typeface="SBL Hebrew" panose="02000000000000000000" pitchFamily="2" charset="-79"/>
                          <a:cs typeface="SBL Hebrew" panose="02000000000000000000" pitchFamily="2" charset="-79"/>
                        </a:rPr>
                        <a:t>ךָ</a:t>
                      </a:r>
                      <a:r>
                        <a:rPr lang="he-IL" sz="1800" dirty="0" smtClean="0">
                          <a:solidFill>
                            <a:schemeClr val="tx1"/>
                          </a:solidFill>
                          <a:latin typeface="SBL Hebrew" panose="02000000000000000000" pitchFamily="2" charset="-79"/>
                          <a:cs typeface="SBL Hebrew" panose="02000000000000000000" pitchFamily="2" charset="-79"/>
                        </a:rPr>
                        <a:t> בַּגּוֹיִם</a:t>
                      </a:r>
                      <a:endParaRPr lang="en-US" sz="1800" dirty="0" smtClean="0">
                        <a:solidFill>
                          <a:schemeClr val="tx1"/>
                        </a:solidFill>
                        <a:latin typeface="SBL Hebrew" panose="02000000000000000000" pitchFamily="2" charset="-79"/>
                        <a:cs typeface="SBL Hebrew" panose="02000000000000000000" pitchFamily="2" charset="-79"/>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en-US" sz="1800" dirty="0" smtClean="0">
                        <a:solidFill>
                          <a:schemeClr val="tx1"/>
                        </a:solidFill>
                        <a:latin typeface="SBL Hebrew" panose="02000000000000000000" pitchFamily="2" charset="-79"/>
                        <a:cs typeface="SBL Hebrew" panose="02000000000000000000" pitchFamily="2" charset="-79"/>
                      </a:endParaRPr>
                    </a:p>
                    <a:p>
                      <a:pPr marL="0" marR="0" indent="0" algn="r" defTabSz="914400" rtl="1" eaLnBrk="1" fontAlgn="auto" latinLnBrk="0" hangingPunct="1">
                        <a:lnSpc>
                          <a:spcPct val="100000"/>
                        </a:lnSpc>
                        <a:spcBef>
                          <a:spcPts val="0"/>
                        </a:spcBef>
                        <a:spcAft>
                          <a:spcPts val="0"/>
                        </a:spcAft>
                        <a:buClrTx/>
                        <a:buSzTx/>
                        <a:buFontTx/>
                        <a:buNone/>
                        <a:tabLst/>
                        <a:defRPr/>
                      </a:pPr>
                      <a:r>
                        <a:rPr lang="he-IL" sz="1800" dirty="0" smtClean="0">
                          <a:solidFill>
                            <a:schemeClr val="tx1"/>
                          </a:solidFill>
                          <a:latin typeface="SBL Hebrew" panose="02000000000000000000" pitchFamily="2" charset="-79"/>
                          <a:cs typeface="SBL Hebrew" panose="02000000000000000000" pitchFamily="2" charset="-79"/>
                        </a:rPr>
                        <a:t>לְזַרְעֲךָ </a:t>
                      </a:r>
                      <a:r>
                        <a:rPr lang="he-IL" sz="1800" dirty="0" smtClean="0">
                          <a:solidFill>
                            <a:srgbClr val="0000FF"/>
                          </a:solidFill>
                          <a:latin typeface="SBL Hebrew" panose="02000000000000000000" pitchFamily="2" charset="-79"/>
                          <a:cs typeface="SBL Hebrew" panose="02000000000000000000" pitchFamily="2" charset="-79"/>
                        </a:rPr>
                        <a:t>נָתַתִּי</a:t>
                      </a:r>
                      <a:r>
                        <a:rPr lang="he-IL" sz="1800" dirty="0" smtClean="0">
                          <a:solidFill>
                            <a:schemeClr val="tx1"/>
                          </a:solidFill>
                          <a:latin typeface="SBL Hebrew" panose="02000000000000000000" pitchFamily="2" charset="-79"/>
                          <a:cs typeface="SBL Hebrew" panose="02000000000000000000" pitchFamily="2" charset="-79"/>
                        </a:rPr>
                        <a:t> אֶת־הָאָרֶץ</a:t>
                      </a:r>
                      <a:r>
                        <a:rPr lang="en-US" sz="1800" dirty="0" smtClean="0">
                          <a:solidFill>
                            <a:schemeClr val="tx1"/>
                          </a:solidFill>
                          <a:latin typeface="SBL Hebrew" panose="02000000000000000000" pitchFamily="2" charset="-79"/>
                          <a:cs typeface="SBL Hebrew" panose="02000000000000000000" pitchFamily="2" charset="-79"/>
                        </a:rPr>
                        <a:t> </a:t>
                      </a:r>
                      <a:r>
                        <a:rPr lang="he-IL" sz="1800" dirty="0" smtClean="0">
                          <a:solidFill>
                            <a:schemeClr val="tx1"/>
                          </a:solidFill>
                          <a:latin typeface="SBL Hebrew" panose="02000000000000000000" pitchFamily="2" charset="-79"/>
                          <a:cs typeface="SBL Hebrew" panose="02000000000000000000" pitchFamily="2" charset="-79"/>
                        </a:rPr>
                        <a:t>הַזֹּאת</a:t>
                      </a:r>
                      <a:endParaRPr lang="en-US" sz="1800" dirty="0" smtClean="0">
                        <a:solidFill>
                          <a:schemeClr val="tx1"/>
                        </a:solidFill>
                        <a:latin typeface="SBL Hebrew" panose="02000000000000000000" pitchFamily="2" charset="-79"/>
                        <a:cs typeface="SBL Hebrew" panose="02000000000000000000" pitchFamily="2" charset="-79"/>
                      </a:endParaRPr>
                    </a:p>
                  </a:txBody>
                  <a:tcPr anchor="ctr"/>
                </a:tc>
                <a:tc>
                  <a:txBody>
                    <a:bodyPr/>
                    <a:lstStyle/>
                    <a:p>
                      <a:r>
                        <a:rPr lang="en-US" sz="1050" dirty="0" err="1" smtClean="0">
                          <a:latin typeface="+mn-lt"/>
                          <a:cs typeface="SBL Hebrew" panose="02000000000000000000" pitchFamily="2" charset="-79"/>
                        </a:rPr>
                        <a:t>Obad</a:t>
                      </a:r>
                      <a:r>
                        <a:rPr lang="en-US" sz="1050" dirty="0" smtClean="0">
                          <a:latin typeface="+mn-lt"/>
                          <a:cs typeface="SBL Hebrew" panose="02000000000000000000" pitchFamily="2" charset="-79"/>
                        </a:rPr>
                        <a:t> 1:2 Behold,</a:t>
                      </a:r>
                      <a:r>
                        <a:rPr lang="en-US" sz="1050" baseline="0" dirty="0" smtClean="0">
                          <a:latin typeface="+mn-lt"/>
                          <a:cs typeface="SBL Hebrew" panose="02000000000000000000" pitchFamily="2" charset="-79"/>
                        </a:rPr>
                        <a:t> small </a:t>
                      </a:r>
                      <a:r>
                        <a:rPr lang="en-US" sz="1050" baseline="0" dirty="0" smtClean="0">
                          <a:solidFill>
                            <a:srgbClr val="0000FF"/>
                          </a:solidFill>
                          <a:latin typeface="+mn-lt"/>
                          <a:cs typeface="SBL Hebrew" panose="02000000000000000000" pitchFamily="2" charset="-79"/>
                        </a:rPr>
                        <a:t>I will make </a:t>
                      </a:r>
                      <a:r>
                        <a:rPr lang="en-US" sz="1050" baseline="0" dirty="0" smtClean="0">
                          <a:solidFill>
                            <a:srgbClr val="C00000"/>
                          </a:solidFill>
                          <a:latin typeface="+mn-lt"/>
                          <a:cs typeface="SBL Hebrew" panose="02000000000000000000" pitchFamily="2" charset="-79"/>
                        </a:rPr>
                        <a:t>you</a:t>
                      </a:r>
                      <a:r>
                        <a:rPr lang="en-US" sz="1050" baseline="0" dirty="0" smtClean="0">
                          <a:latin typeface="+mn-lt"/>
                          <a:cs typeface="SBL Hebrew" panose="02000000000000000000" pitchFamily="2" charset="-79"/>
                        </a:rPr>
                        <a:t> among the nations. (</a:t>
                      </a:r>
                      <a:r>
                        <a:rPr lang="en-US" sz="1050" baseline="0" dirty="0" err="1" smtClean="0">
                          <a:latin typeface="+mn-lt"/>
                          <a:cs typeface="SBL Hebrew" panose="02000000000000000000" pitchFamily="2" charset="-79"/>
                        </a:rPr>
                        <a:t>Qatal</a:t>
                      </a:r>
                      <a:r>
                        <a:rPr lang="en-US" sz="1050" baseline="0" dirty="0" smtClean="0">
                          <a:latin typeface="+mn-lt"/>
                          <a:cs typeface="SBL Hebrew" panose="02000000000000000000" pitchFamily="2" charset="-79"/>
                        </a:rPr>
                        <a:t> 1cs + 2ms </a:t>
                      </a:r>
                      <a:r>
                        <a:rPr lang="en-US" sz="1050" baseline="0" dirty="0" err="1" smtClean="0">
                          <a:latin typeface="+mn-lt"/>
                          <a:cs typeface="SBL Hebrew" panose="02000000000000000000" pitchFamily="2" charset="-79"/>
                        </a:rPr>
                        <a:t>sfx</a:t>
                      </a:r>
                      <a:r>
                        <a:rPr lang="en-US" sz="1050" baseline="0" dirty="0" smtClean="0">
                          <a:latin typeface="+mn-lt"/>
                          <a:cs typeface="SBL Hebrew" panose="02000000000000000000" pitchFamily="2" charset="-79"/>
                        </a:rPr>
                        <a:t>) [‘perfect of certitude’]</a:t>
                      </a:r>
                    </a:p>
                    <a:p>
                      <a:endParaRPr lang="en-US" sz="1050" dirty="0" smtClean="0">
                        <a:latin typeface="+mn-lt"/>
                        <a:cs typeface="SBL Hebrew" panose="02000000000000000000" pitchFamily="2" charset="-79"/>
                      </a:endParaRPr>
                    </a:p>
                    <a:p>
                      <a:r>
                        <a:rPr lang="en-US" sz="1050" dirty="0" smtClean="0">
                          <a:latin typeface="+mn-lt"/>
                          <a:cs typeface="SBL Hebrew" panose="02000000000000000000" pitchFamily="2" charset="-79"/>
                        </a:rPr>
                        <a:t>Gen 15:18 To your offspring </a:t>
                      </a:r>
                      <a:r>
                        <a:rPr lang="en-US" sz="1050" dirty="0" smtClean="0">
                          <a:solidFill>
                            <a:srgbClr val="0000FF"/>
                          </a:solidFill>
                          <a:latin typeface="+mn-lt"/>
                          <a:cs typeface="SBL Hebrew" panose="02000000000000000000" pitchFamily="2" charset="-79"/>
                        </a:rPr>
                        <a:t>I have given</a:t>
                      </a:r>
                      <a:r>
                        <a:rPr lang="en-US" sz="1050" dirty="0" smtClean="0">
                          <a:latin typeface="+mn-lt"/>
                          <a:cs typeface="SBL Hebrew" panose="02000000000000000000" pitchFamily="2" charset="-79"/>
                        </a:rPr>
                        <a:t> this land (</a:t>
                      </a:r>
                      <a:r>
                        <a:rPr lang="en-US" sz="1050" dirty="0" err="1" smtClean="0">
                          <a:latin typeface="+mn-lt"/>
                          <a:cs typeface="SBL Hebrew" panose="02000000000000000000" pitchFamily="2" charset="-79"/>
                        </a:rPr>
                        <a:t>Qatal</a:t>
                      </a:r>
                      <a:r>
                        <a:rPr lang="en-US" sz="1050" dirty="0" smtClean="0">
                          <a:latin typeface="+mn-lt"/>
                          <a:cs typeface="SBL Hebrew" panose="02000000000000000000" pitchFamily="2" charset="-79"/>
                        </a:rPr>
                        <a:t> 1cs w/o </a:t>
                      </a:r>
                      <a:r>
                        <a:rPr lang="en-US" sz="1050" dirty="0" err="1" smtClean="0">
                          <a:latin typeface="+mn-lt"/>
                          <a:cs typeface="SBL Hebrew" panose="02000000000000000000" pitchFamily="2" charset="-79"/>
                        </a:rPr>
                        <a:t>sfx</a:t>
                      </a:r>
                      <a:r>
                        <a:rPr lang="en-US" sz="1050" dirty="0" smtClean="0">
                          <a:latin typeface="+mn-lt"/>
                          <a:cs typeface="SBL Hebrew" panose="02000000000000000000" pitchFamily="2" charset="-79"/>
                        </a:rPr>
                        <a:t>.)</a:t>
                      </a:r>
                      <a:endParaRPr lang="en-US" sz="1050" dirty="0">
                        <a:latin typeface="+mn-lt"/>
                        <a:cs typeface="SBL Hebrew" panose="02000000000000000000" pitchFamily="2" charset="-79"/>
                      </a:endParaRPr>
                    </a:p>
                  </a:txBody>
                  <a:tcPr anchor="ctr"/>
                </a:tc>
              </a:tr>
              <a:tr h="370840">
                <a:tc>
                  <a:txBody>
                    <a:bodyPr/>
                    <a:lstStyle/>
                    <a:p>
                      <a:pPr>
                        <a:tabLst>
                          <a:tab pos="2058988" algn="l"/>
                          <a:tab pos="2290763" algn="l"/>
                        </a:tabLst>
                      </a:pPr>
                      <a:endParaRPr lang="en-US" sz="1200" dirty="0">
                        <a:solidFill>
                          <a:schemeClr val="tx1"/>
                        </a:solidFill>
                        <a:latin typeface="+mn-lt"/>
                        <a:cs typeface="SBL Hebrew" panose="02000000000000000000" pitchFamily="2" charset="-79"/>
                      </a:endParaRPr>
                    </a:p>
                  </a:txBody>
                  <a:tcPr anchor="ct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US" sz="1800" dirty="0" smtClean="0">
                        <a:solidFill>
                          <a:schemeClr val="tx1"/>
                        </a:solidFill>
                        <a:latin typeface="SBL Hebrew" panose="02000000000000000000" pitchFamily="2" charset="-79"/>
                        <a:cs typeface="SBL Hebrew" panose="02000000000000000000" pitchFamily="2" charset="-79"/>
                      </a:endParaRPr>
                    </a:p>
                  </a:txBody>
                  <a:tcPr anchor="ctr"/>
                </a:tc>
                <a:tc>
                  <a:txBody>
                    <a:bodyPr/>
                    <a:lstStyle/>
                    <a:p>
                      <a:endParaRPr lang="en-US" sz="1050" dirty="0">
                        <a:solidFill>
                          <a:schemeClr val="tx1"/>
                        </a:solidFill>
                        <a:latin typeface="+mn-lt"/>
                        <a:cs typeface="SBL Hebrew" panose="02000000000000000000" pitchFamily="2" charset="-79"/>
                      </a:endParaRPr>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tab pos="2058988" algn="l"/>
                          <a:tab pos="2290763" algn="l"/>
                        </a:tabLst>
                        <a:defRPr/>
                      </a:pPr>
                      <a:r>
                        <a:rPr lang="en-US" sz="1200" dirty="0" smtClean="0">
                          <a:solidFill>
                            <a:srgbClr val="FF00FF"/>
                          </a:solidFill>
                          <a:latin typeface="+mn-lt"/>
                          <a:cs typeface="SBL Hebrew" panose="02000000000000000000" pitchFamily="2" charset="-79"/>
                        </a:rPr>
                        <a:t>“</a:t>
                      </a:r>
                      <a:r>
                        <a:rPr lang="en-US" sz="1200" b="1" dirty="0" err="1" smtClean="0">
                          <a:solidFill>
                            <a:srgbClr val="FF00FF"/>
                          </a:solidFill>
                          <a:latin typeface="+mn-lt"/>
                          <a:cs typeface="SBL Hebrew" panose="02000000000000000000" pitchFamily="2" charset="-79"/>
                        </a:rPr>
                        <a:t>Ooooo-eeeee</a:t>
                      </a:r>
                      <a:r>
                        <a:rPr lang="en-US" sz="1200" dirty="0" smtClean="0">
                          <a:solidFill>
                            <a:srgbClr val="FF00FF"/>
                          </a:solidFill>
                          <a:latin typeface="+mn-lt"/>
                          <a:cs typeface="SBL Hebrew" panose="02000000000000000000" pitchFamily="2" charset="-79"/>
                        </a:rPr>
                        <a:t>”, </a:t>
                      </a:r>
                      <a:r>
                        <a:rPr lang="en-US" sz="1200" dirty="0" smtClean="0">
                          <a:solidFill>
                            <a:schemeClr val="tx1"/>
                          </a:solidFill>
                          <a:latin typeface="+mn-lt"/>
                          <a:cs typeface="SBL Hebrew" panose="02000000000000000000" pitchFamily="2" charset="-79"/>
                        </a:rPr>
                        <a:t>we have a </a:t>
                      </a:r>
                      <a:br>
                        <a:rPr lang="en-US" sz="1200" dirty="0" smtClean="0">
                          <a:solidFill>
                            <a:schemeClr val="tx1"/>
                          </a:solidFill>
                          <a:latin typeface="+mn-lt"/>
                          <a:cs typeface="SBL Hebrew" panose="02000000000000000000" pitchFamily="2" charset="-79"/>
                        </a:rPr>
                      </a:br>
                      <a:r>
                        <a:rPr lang="en-US" sz="1200" b="1" dirty="0" smtClean="0">
                          <a:solidFill>
                            <a:srgbClr val="0000FF"/>
                          </a:solidFill>
                          <a:latin typeface="+mn-lt"/>
                          <a:cs typeface="SBL Hebrew" panose="02000000000000000000" pitchFamily="2" charset="-79"/>
                        </a:rPr>
                        <a:t>III-Heh </a:t>
                      </a:r>
                      <a:r>
                        <a:rPr lang="en-US" sz="1200" b="1" dirty="0" err="1" smtClean="0">
                          <a:solidFill>
                            <a:srgbClr val="0000FF"/>
                          </a:solidFill>
                          <a:latin typeface="+mn-lt"/>
                          <a:cs typeface="SBL Hebrew" panose="02000000000000000000" pitchFamily="2" charset="-79"/>
                        </a:rPr>
                        <a:t>Qal</a:t>
                      </a:r>
                      <a:r>
                        <a:rPr lang="en-US" sz="1200" b="1" dirty="0" smtClean="0">
                          <a:solidFill>
                            <a:srgbClr val="0000FF"/>
                          </a:solidFill>
                          <a:latin typeface="+mn-lt"/>
                          <a:cs typeface="SBL Hebrew" panose="02000000000000000000" pitchFamily="2" charset="-79"/>
                        </a:rPr>
                        <a:t> Passive Participle</a:t>
                      </a:r>
                      <a:r>
                        <a:rPr lang="en-US" sz="1200" dirty="0" smtClean="0">
                          <a:solidFill>
                            <a:schemeClr val="tx1"/>
                          </a:solidFill>
                          <a:latin typeface="+mn-lt"/>
                          <a:cs typeface="SBL Hebrew" panose="02000000000000000000" pitchFamily="2" charset="-79"/>
                        </a:rPr>
                        <a:t>!!</a:t>
                      </a:r>
                    </a:p>
                    <a:p>
                      <a:pPr marL="0" marR="0" indent="0" algn="l" defTabSz="914400" rtl="0" eaLnBrk="1" fontAlgn="auto" latinLnBrk="0" hangingPunct="1">
                        <a:lnSpc>
                          <a:spcPct val="100000"/>
                        </a:lnSpc>
                        <a:spcBef>
                          <a:spcPts val="0"/>
                        </a:spcBef>
                        <a:spcAft>
                          <a:spcPts val="0"/>
                        </a:spcAft>
                        <a:buClrTx/>
                        <a:buSzTx/>
                        <a:buFontTx/>
                        <a:buNone/>
                        <a:tabLst>
                          <a:tab pos="2058988" algn="l"/>
                          <a:tab pos="2290763" algn="l"/>
                        </a:tabLst>
                        <a:defRPr/>
                      </a:pPr>
                      <a:endParaRPr lang="en-US" sz="1200" baseline="0" dirty="0" smtClean="0">
                        <a:solidFill>
                          <a:schemeClr val="tx1"/>
                        </a:solidFill>
                        <a:latin typeface="+mn-lt"/>
                        <a:cs typeface="SBL Hebrew" panose="02000000000000000000" pitchFamily="2" charset="-79"/>
                      </a:endParaRPr>
                    </a:p>
                    <a:p>
                      <a:pPr marL="0" marR="0" indent="0" algn="l" defTabSz="914400" rtl="0" eaLnBrk="1" fontAlgn="auto" latinLnBrk="0" hangingPunct="1">
                        <a:lnSpc>
                          <a:spcPct val="100000"/>
                        </a:lnSpc>
                        <a:spcBef>
                          <a:spcPts val="0"/>
                        </a:spcBef>
                        <a:spcAft>
                          <a:spcPts val="0"/>
                        </a:spcAft>
                        <a:buClrTx/>
                        <a:buSzTx/>
                        <a:buFontTx/>
                        <a:buNone/>
                        <a:tabLst>
                          <a:tab pos="2058988" algn="l"/>
                          <a:tab pos="2290763" algn="l"/>
                        </a:tabLst>
                        <a:defRPr/>
                      </a:pPr>
                      <a:r>
                        <a:rPr lang="en-US" sz="1200" dirty="0" smtClean="0">
                          <a:solidFill>
                            <a:schemeClr val="tx1"/>
                          </a:solidFill>
                          <a:latin typeface="+mn-lt"/>
                          <a:cs typeface="SBL Hebrew" panose="02000000000000000000" pitchFamily="2" charset="-79"/>
                        </a:rPr>
                        <a:t>You’ll hear an “</a:t>
                      </a:r>
                      <a:r>
                        <a:rPr lang="en-US" sz="1200" dirty="0" err="1" smtClean="0">
                          <a:solidFill>
                            <a:schemeClr val="tx1"/>
                          </a:solidFill>
                          <a:latin typeface="+mn-lt"/>
                          <a:cs typeface="SBL Hebrew" panose="02000000000000000000" pitchFamily="2" charset="-79"/>
                        </a:rPr>
                        <a:t>ooooo-eeeee</a:t>
                      </a:r>
                      <a:r>
                        <a:rPr lang="en-US" sz="1200" dirty="0" smtClean="0">
                          <a:solidFill>
                            <a:schemeClr val="tx1"/>
                          </a:solidFill>
                          <a:latin typeface="+mn-lt"/>
                          <a:cs typeface="SBL Hebrew" panose="02000000000000000000" pitchFamily="2" charset="-79"/>
                        </a:rPr>
                        <a:t>” somewhere near the end of the word</a:t>
                      </a:r>
                      <a:r>
                        <a:rPr lang="en-US" sz="1200" baseline="0" dirty="0" smtClean="0">
                          <a:solidFill>
                            <a:schemeClr val="tx1"/>
                          </a:solidFill>
                          <a:latin typeface="+mn-lt"/>
                          <a:cs typeface="SBL Hebrew" panose="02000000000000000000" pitchFamily="2" charset="-79"/>
                        </a:rPr>
                        <a:t> and typically see a </a:t>
                      </a:r>
                      <a:r>
                        <a:rPr lang="en-US" sz="1200" baseline="0" dirty="0" err="1" smtClean="0">
                          <a:solidFill>
                            <a:schemeClr val="tx1"/>
                          </a:solidFill>
                          <a:latin typeface="+mn-lt"/>
                          <a:cs typeface="SBL Hebrew" panose="02000000000000000000" pitchFamily="2" charset="-79"/>
                        </a:rPr>
                        <a:t>shurek</a:t>
                      </a:r>
                      <a:r>
                        <a:rPr lang="en-US" sz="1200" baseline="0" dirty="0" smtClean="0">
                          <a:solidFill>
                            <a:schemeClr val="tx1"/>
                          </a:solidFill>
                          <a:latin typeface="+mn-lt"/>
                          <a:cs typeface="SBL Hebrew" panose="02000000000000000000" pitchFamily="2" charset="-79"/>
                        </a:rPr>
                        <a:t> (sometimes </a:t>
                      </a:r>
                      <a:r>
                        <a:rPr lang="en-US" sz="1200" baseline="0" dirty="0" err="1" smtClean="0">
                          <a:solidFill>
                            <a:schemeClr val="tx1"/>
                          </a:solidFill>
                          <a:latin typeface="+mn-lt"/>
                          <a:cs typeface="SBL Hebrew" panose="02000000000000000000" pitchFamily="2" charset="-79"/>
                        </a:rPr>
                        <a:t>qibbuts</a:t>
                      </a:r>
                      <a:r>
                        <a:rPr lang="en-US" sz="1200" baseline="0" dirty="0" smtClean="0">
                          <a:solidFill>
                            <a:schemeClr val="tx1"/>
                          </a:solidFill>
                          <a:latin typeface="+mn-lt"/>
                          <a:cs typeface="SBL Hebrew" panose="02000000000000000000" pitchFamily="2" charset="-79"/>
                        </a:rPr>
                        <a:t>) followed by </a:t>
                      </a:r>
                      <a:r>
                        <a:rPr lang="en-US" sz="1200" baseline="0" dirty="0" err="1" smtClean="0">
                          <a:solidFill>
                            <a:schemeClr val="tx1"/>
                          </a:solidFill>
                          <a:latin typeface="+mn-lt"/>
                          <a:cs typeface="SBL Hebrew" panose="02000000000000000000" pitchFamily="2" charset="-79"/>
                        </a:rPr>
                        <a:t>yod</a:t>
                      </a:r>
                      <a:r>
                        <a:rPr lang="en-US" sz="1200" baseline="0" dirty="0" smtClean="0">
                          <a:solidFill>
                            <a:schemeClr val="tx1"/>
                          </a:solidFill>
                          <a:latin typeface="+mn-lt"/>
                          <a:cs typeface="SBL Hebrew" panose="02000000000000000000" pitchFamily="2" charset="-79"/>
                        </a:rPr>
                        <a:t>, which stands out.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2058988" algn="l"/>
                          <a:tab pos="2290763" algn="l"/>
                        </a:tabLst>
                        <a:defRPr/>
                      </a:pPr>
                      <a:r>
                        <a:rPr lang="en-US" sz="1200" baseline="0" dirty="0" err="1" smtClean="0">
                          <a:solidFill>
                            <a:schemeClr val="tx1"/>
                          </a:solidFill>
                          <a:latin typeface="+mn-lt"/>
                          <a:cs typeface="SBL Hebrew" panose="02000000000000000000" pitchFamily="2" charset="-79"/>
                        </a:rPr>
                        <a:t>shurek</a:t>
                      </a:r>
                      <a:r>
                        <a:rPr lang="en-US" sz="1200" baseline="0" dirty="0" smtClean="0">
                          <a:solidFill>
                            <a:schemeClr val="tx1"/>
                          </a:solidFill>
                          <a:latin typeface="+mn-lt"/>
                          <a:cs typeface="SBL Hebrew" panose="02000000000000000000" pitchFamily="2" charset="-79"/>
                        </a:rPr>
                        <a:t> is the marker of the </a:t>
                      </a:r>
                      <a:r>
                        <a:rPr lang="en-US" sz="1200" baseline="0" dirty="0" err="1" smtClean="0">
                          <a:solidFill>
                            <a:schemeClr val="tx1"/>
                          </a:solidFill>
                          <a:latin typeface="+mn-lt"/>
                          <a:cs typeface="SBL Hebrew" panose="02000000000000000000" pitchFamily="2" charset="-79"/>
                        </a:rPr>
                        <a:t>Qal</a:t>
                      </a:r>
                      <a:r>
                        <a:rPr lang="en-US" sz="1200" baseline="0" dirty="0" smtClean="0">
                          <a:solidFill>
                            <a:schemeClr val="tx1"/>
                          </a:solidFill>
                          <a:latin typeface="+mn-lt"/>
                          <a:cs typeface="SBL Hebrew" panose="02000000000000000000" pitchFamily="2" charset="-79"/>
                        </a:rPr>
                        <a:t> Passive Participle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2058988" algn="l"/>
                          <a:tab pos="2290763" algn="l"/>
                        </a:tabLst>
                        <a:defRPr/>
                      </a:pPr>
                      <a:r>
                        <a:rPr lang="en-US" sz="1200" baseline="0" dirty="0" err="1" smtClean="0">
                          <a:solidFill>
                            <a:schemeClr val="tx1"/>
                          </a:solidFill>
                          <a:latin typeface="+mn-lt"/>
                          <a:cs typeface="SBL Hebrew" panose="02000000000000000000" pitchFamily="2" charset="-79"/>
                        </a:rPr>
                        <a:t>yod</a:t>
                      </a:r>
                      <a:r>
                        <a:rPr lang="en-US" sz="1200" baseline="0" dirty="0" smtClean="0">
                          <a:solidFill>
                            <a:schemeClr val="tx1"/>
                          </a:solidFill>
                          <a:latin typeface="+mn-lt"/>
                          <a:cs typeface="SBL Hebrew" panose="02000000000000000000" pitchFamily="2" charset="-79"/>
                        </a:rPr>
                        <a:t> is because III-</a:t>
                      </a:r>
                      <a:r>
                        <a:rPr lang="en-US" sz="1200" baseline="0" dirty="0" err="1" smtClean="0">
                          <a:solidFill>
                            <a:schemeClr val="tx1"/>
                          </a:solidFill>
                          <a:latin typeface="+mn-lt"/>
                          <a:cs typeface="SBL Hebrew" panose="02000000000000000000" pitchFamily="2" charset="-79"/>
                        </a:rPr>
                        <a:t>Heh’s</a:t>
                      </a:r>
                      <a:r>
                        <a:rPr lang="en-US" sz="1200" baseline="0" dirty="0" smtClean="0">
                          <a:solidFill>
                            <a:schemeClr val="tx1"/>
                          </a:solidFill>
                          <a:latin typeface="+mn-lt"/>
                          <a:cs typeface="SBL Hebrew" panose="02000000000000000000" pitchFamily="2" charset="-79"/>
                        </a:rPr>
                        <a:t> are really III-</a:t>
                      </a:r>
                      <a:r>
                        <a:rPr lang="en-US" sz="1200" baseline="0" dirty="0" err="1" smtClean="0">
                          <a:solidFill>
                            <a:schemeClr val="tx1"/>
                          </a:solidFill>
                          <a:latin typeface="+mn-lt"/>
                          <a:cs typeface="SBL Hebrew" panose="02000000000000000000" pitchFamily="2" charset="-79"/>
                        </a:rPr>
                        <a:t>Yod’s</a:t>
                      </a:r>
                      <a:endParaRPr lang="en-US" sz="1200" dirty="0" smtClean="0">
                        <a:solidFill>
                          <a:schemeClr val="tx1"/>
                        </a:solidFill>
                        <a:latin typeface="+mn-lt"/>
                        <a:cs typeface="SBL Hebrew" panose="02000000000000000000" pitchFamily="2" charset="-79"/>
                      </a:endParaRPr>
                    </a:p>
                  </a:txBody>
                  <a:tcPr anchor="ctr"/>
                </a:tc>
                <a:tc>
                  <a:txBody>
                    <a:bodyPr/>
                    <a:lstStyle/>
                    <a:p>
                      <a:pPr algn="r" rtl="1"/>
                      <a:r>
                        <a:rPr lang="he-IL" sz="1800" dirty="0" smtClean="0">
                          <a:solidFill>
                            <a:schemeClr val="tx1"/>
                          </a:solidFill>
                          <a:latin typeface="SBL Hebrew" panose="02000000000000000000" pitchFamily="2" charset="-79"/>
                          <a:cs typeface="SBL Hebrew" panose="02000000000000000000" pitchFamily="2" charset="-79"/>
                        </a:rPr>
                        <a:t>‏</a:t>
                      </a:r>
                      <a:r>
                        <a:rPr lang="he-IL" sz="1800" dirty="0" smtClean="0">
                          <a:solidFill>
                            <a:srgbClr val="0000FF"/>
                          </a:solidFill>
                          <a:latin typeface="SBL Hebrew" panose="02000000000000000000" pitchFamily="2" charset="-79"/>
                          <a:cs typeface="SBL Hebrew" panose="02000000000000000000" pitchFamily="2" charset="-79"/>
                        </a:rPr>
                        <a:t>בָּז</a:t>
                      </a:r>
                      <a:r>
                        <a:rPr lang="he-IL" sz="1800" dirty="0" smtClean="0">
                          <a:solidFill>
                            <a:srgbClr val="FF00FF"/>
                          </a:solidFill>
                          <a:latin typeface="SBL Hebrew" panose="02000000000000000000" pitchFamily="2" charset="-79"/>
                          <a:cs typeface="SBL Hebrew" panose="02000000000000000000" pitchFamily="2" charset="-79"/>
                        </a:rPr>
                        <a:t>וּי</a:t>
                      </a:r>
                      <a:r>
                        <a:rPr lang="he-IL" sz="1800" dirty="0" smtClean="0">
                          <a:solidFill>
                            <a:schemeClr val="tx1"/>
                          </a:solidFill>
                          <a:latin typeface="SBL Hebrew" panose="02000000000000000000" pitchFamily="2" charset="-79"/>
                          <a:cs typeface="SBL Hebrew" panose="02000000000000000000" pitchFamily="2" charset="-79"/>
                        </a:rPr>
                        <a:t> ‎‏אַתָּה מְאֹד‎׃</a:t>
                      </a:r>
                      <a:endParaRPr lang="en-US" sz="1800" dirty="0" smtClean="0">
                        <a:solidFill>
                          <a:schemeClr val="tx1"/>
                        </a:solidFill>
                        <a:latin typeface="SBL Hebrew" panose="02000000000000000000" pitchFamily="2" charset="-79"/>
                        <a:cs typeface="SBL Hebrew" panose="02000000000000000000" pitchFamily="2" charset="-79"/>
                      </a:endParaRPr>
                    </a:p>
                    <a:p>
                      <a:pPr algn="r" rtl="1"/>
                      <a:endParaRPr lang="en-US" sz="1800" dirty="0" smtClean="0">
                        <a:solidFill>
                          <a:schemeClr val="tx1"/>
                        </a:solidFill>
                        <a:latin typeface="SBL Hebrew" panose="02000000000000000000" pitchFamily="2" charset="-79"/>
                        <a:cs typeface="SBL Hebrew" panose="02000000000000000000" pitchFamily="2" charset="-79"/>
                      </a:endParaRPr>
                    </a:p>
                    <a:p>
                      <a:pPr algn="r" rtl="1"/>
                      <a:r>
                        <a:rPr lang="he-IL" sz="1800" dirty="0" smtClean="0">
                          <a:solidFill>
                            <a:schemeClr val="tx1"/>
                          </a:solidFill>
                          <a:latin typeface="SBL Hebrew" panose="02000000000000000000" pitchFamily="2" charset="-79"/>
                          <a:cs typeface="SBL Hebrew" panose="02000000000000000000" pitchFamily="2" charset="-79"/>
                        </a:rPr>
                        <a:t>‏וְאֶת־</a:t>
                      </a:r>
                      <a:r>
                        <a:rPr lang="he-IL" sz="1800" dirty="0" smtClean="0">
                          <a:solidFill>
                            <a:srgbClr val="0000FF"/>
                          </a:solidFill>
                          <a:latin typeface="SBL Hebrew" panose="02000000000000000000" pitchFamily="2" charset="-79"/>
                          <a:cs typeface="SBL Hebrew" panose="02000000000000000000" pitchFamily="2" charset="-79"/>
                        </a:rPr>
                        <a:t>הֶעָשׂ</a:t>
                      </a:r>
                      <a:r>
                        <a:rPr lang="he-IL" sz="1800" dirty="0" smtClean="0">
                          <a:solidFill>
                            <a:srgbClr val="FF00FF"/>
                          </a:solidFill>
                          <a:latin typeface="SBL Hebrew" panose="02000000000000000000" pitchFamily="2" charset="-79"/>
                          <a:cs typeface="SBL Hebrew" panose="02000000000000000000" pitchFamily="2" charset="-79"/>
                        </a:rPr>
                        <a:t>וּי</a:t>
                      </a:r>
                      <a:r>
                        <a:rPr lang="he-IL" sz="1800" dirty="0" smtClean="0">
                          <a:solidFill>
                            <a:schemeClr val="tx1"/>
                          </a:solidFill>
                          <a:latin typeface="SBL Hebrew" panose="02000000000000000000" pitchFamily="2" charset="-79"/>
                          <a:cs typeface="SBL Hebrew" panose="02000000000000000000" pitchFamily="2" charset="-79"/>
                        </a:rPr>
                        <a:t> לָכֶם בְּמִצְרָיִם׃</a:t>
                      </a:r>
                      <a:endParaRPr lang="en-US" sz="1800" dirty="0" smtClean="0">
                        <a:solidFill>
                          <a:schemeClr val="tx1"/>
                        </a:solidFill>
                        <a:latin typeface="SBL Hebrew" panose="02000000000000000000" pitchFamily="2" charset="-79"/>
                        <a:cs typeface="SBL Hebrew" panose="02000000000000000000" pitchFamily="2" charset="-79"/>
                      </a:endParaRPr>
                    </a:p>
                    <a:p>
                      <a:pPr algn="r" rtl="1"/>
                      <a:endParaRPr lang="en-US" sz="1800" dirty="0" smtClean="0">
                        <a:solidFill>
                          <a:schemeClr val="tx1"/>
                        </a:solidFill>
                        <a:latin typeface="SBL Hebrew" panose="02000000000000000000" pitchFamily="2" charset="-79"/>
                        <a:cs typeface="SBL Hebrew" panose="02000000000000000000" pitchFamily="2" charset="-79"/>
                      </a:endParaRPr>
                    </a:p>
                    <a:p>
                      <a:pPr algn="r" rtl="1"/>
                      <a:r>
                        <a:rPr lang="he-IL" sz="1800" dirty="0" smtClean="0">
                          <a:solidFill>
                            <a:schemeClr val="tx1"/>
                          </a:solidFill>
                          <a:latin typeface="SBL Hebrew" panose="02000000000000000000" pitchFamily="2" charset="-79"/>
                          <a:cs typeface="SBL Hebrew" panose="02000000000000000000" pitchFamily="2" charset="-79"/>
                        </a:rPr>
                        <a:t>בְּיָד חֲזָקָה וּבִזְרֹעַ </a:t>
                      </a:r>
                      <a:r>
                        <a:rPr lang="he-IL" sz="1800" dirty="0" smtClean="0">
                          <a:solidFill>
                            <a:srgbClr val="0000FF"/>
                          </a:solidFill>
                          <a:latin typeface="SBL Hebrew" panose="02000000000000000000" pitchFamily="2" charset="-79"/>
                          <a:cs typeface="SBL Hebrew" panose="02000000000000000000" pitchFamily="2" charset="-79"/>
                        </a:rPr>
                        <a:t>נְט</a:t>
                      </a:r>
                      <a:r>
                        <a:rPr lang="he-IL" sz="1800" dirty="0" smtClean="0">
                          <a:solidFill>
                            <a:srgbClr val="FF00FF"/>
                          </a:solidFill>
                          <a:latin typeface="SBL Hebrew" panose="02000000000000000000" pitchFamily="2" charset="-79"/>
                          <a:cs typeface="SBL Hebrew" panose="02000000000000000000" pitchFamily="2" charset="-79"/>
                        </a:rPr>
                        <a:t>וּי</a:t>
                      </a:r>
                      <a:r>
                        <a:rPr lang="he-IL" sz="1800" dirty="0" smtClean="0">
                          <a:solidFill>
                            <a:srgbClr val="0000FF"/>
                          </a:solidFill>
                          <a:latin typeface="SBL Hebrew" panose="02000000000000000000" pitchFamily="2" charset="-79"/>
                          <a:cs typeface="SBL Hebrew" panose="02000000000000000000" pitchFamily="2" charset="-79"/>
                        </a:rPr>
                        <a:t>ָה</a:t>
                      </a:r>
                      <a:endParaRPr lang="en-US" sz="1800" dirty="0">
                        <a:solidFill>
                          <a:srgbClr val="0000FF"/>
                        </a:solidFill>
                        <a:latin typeface="SBL Hebrew" panose="02000000000000000000" pitchFamily="2" charset="-79"/>
                        <a:cs typeface="SBL Hebrew" panose="02000000000000000000" pitchFamily="2" charset="-79"/>
                      </a:endParaRPr>
                    </a:p>
                  </a:txBody>
                  <a:tcPr anchor="ctr"/>
                </a:tc>
                <a:tc>
                  <a:txBody>
                    <a:bodyPr/>
                    <a:lstStyle/>
                    <a:p>
                      <a:r>
                        <a:rPr lang="en-US" sz="1050" dirty="0" err="1" smtClean="0">
                          <a:solidFill>
                            <a:schemeClr val="tx1"/>
                          </a:solidFill>
                          <a:latin typeface="+mn-lt"/>
                          <a:cs typeface="SBL Hebrew" panose="02000000000000000000" pitchFamily="2" charset="-79"/>
                        </a:rPr>
                        <a:t>Obad</a:t>
                      </a:r>
                      <a:r>
                        <a:rPr lang="en-US" sz="1050" dirty="0" smtClean="0">
                          <a:solidFill>
                            <a:schemeClr val="tx1"/>
                          </a:solidFill>
                          <a:latin typeface="+mn-lt"/>
                          <a:cs typeface="SBL Hebrew" panose="02000000000000000000" pitchFamily="2" charset="-79"/>
                        </a:rPr>
                        <a:t> 1:2 </a:t>
                      </a:r>
                      <a:r>
                        <a:rPr lang="en-US" sz="1050" dirty="0" smtClean="0">
                          <a:solidFill>
                            <a:srgbClr val="0000FF"/>
                          </a:solidFill>
                          <a:latin typeface="+mn-lt"/>
                          <a:cs typeface="SBL Hebrew" panose="02000000000000000000" pitchFamily="2" charset="-79"/>
                        </a:rPr>
                        <a:t>despised</a:t>
                      </a:r>
                      <a:r>
                        <a:rPr lang="en-US" sz="1050" dirty="0" smtClean="0">
                          <a:solidFill>
                            <a:schemeClr val="tx1"/>
                          </a:solidFill>
                          <a:latin typeface="+mn-lt"/>
                          <a:cs typeface="SBL Hebrew" panose="02000000000000000000" pitchFamily="2" charset="-79"/>
                        </a:rPr>
                        <a:t> you shall be, utterly (III-Heh </a:t>
                      </a:r>
                      <a:r>
                        <a:rPr lang="en-US" sz="1050" dirty="0" err="1" smtClean="0">
                          <a:solidFill>
                            <a:schemeClr val="tx1"/>
                          </a:solidFill>
                          <a:latin typeface="+mn-lt"/>
                          <a:cs typeface="SBL Hebrew" panose="02000000000000000000" pitchFamily="2" charset="-79"/>
                        </a:rPr>
                        <a:t>Qal</a:t>
                      </a:r>
                      <a:r>
                        <a:rPr lang="en-US" sz="1050" dirty="0" smtClean="0">
                          <a:solidFill>
                            <a:schemeClr val="tx1"/>
                          </a:solidFill>
                          <a:latin typeface="+mn-lt"/>
                          <a:cs typeface="SBL Hebrew" panose="02000000000000000000" pitchFamily="2" charset="-79"/>
                        </a:rPr>
                        <a:t> Passive Participle </a:t>
                      </a:r>
                      <a:r>
                        <a:rPr lang="en-US" sz="1050" dirty="0" err="1" smtClean="0">
                          <a:solidFill>
                            <a:schemeClr val="tx1"/>
                          </a:solidFill>
                          <a:latin typeface="+mn-lt"/>
                          <a:cs typeface="SBL Hebrew" panose="02000000000000000000" pitchFamily="2" charset="-79"/>
                        </a:rPr>
                        <a:t>ms</a:t>
                      </a:r>
                      <a:r>
                        <a:rPr lang="en-US" sz="1050" dirty="0" smtClean="0">
                          <a:solidFill>
                            <a:schemeClr val="tx1"/>
                          </a:solidFill>
                          <a:latin typeface="+mn-lt"/>
                          <a:cs typeface="SBL Hebrew" panose="02000000000000000000" pitchFamily="2" charset="-79"/>
                        </a:rPr>
                        <a:t>  </a:t>
                      </a:r>
                      <a:r>
                        <a:rPr lang="he-IL" sz="1100" dirty="0" smtClean="0">
                          <a:solidFill>
                            <a:schemeClr val="tx1"/>
                          </a:solidFill>
                          <a:latin typeface="+mn-lt"/>
                          <a:cs typeface="SBL Hebrew" panose="02000000000000000000" pitchFamily="2" charset="-79"/>
                        </a:rPr>
                        <a:t>בזה</a:t>
                      </a:r>
                      <a:r>
                        <a:rPr lang="en-US" sz="1050" dirty="0" smtClean="0">
                          <a:solidFill>
                            <a:schemeClr val="tx1"/>
                          </a:solidFill>
                          <a:latin typeface="+mn-lt"/>
                          <a:cs typeface="SBL Hebrew" panose="02000000000000000000" pitchFamily="2" charset="-79"/>
                        </a:rPr>
                        <a:t>)</a:t>
                      </a:r>
                    </a:p>
                    <a:p>
                      <a:endParaRPr lang="en-US" sz="1050" dirty="0" smtClean="0">
                        <a:solidFill>
                          <a:schemeClr val="tx1"/>
                        </a:solidFill>
                        <a:latin typeface="+mn-lt"/>
                        <a:cs typeface="SBL Hebrew" panose="02000000000000000000" pitchFamily="2" charset="-79"/>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latin typeface="+mn-lt"/>
                          <a:cs typeface="SBL Hebrew" panose="02000000000000000000" pitchFamily="2" charset="-79"/>
                        </a:rPr>
                        <a:t>Ex 3:16 </a:t>
                      </a:r>
                      <a:r>
                        <a:rPr lang="en-US" sz="1050" dirty="0" smtClean="0">
                          <a:solidFill>
                            <a:srgbClr val="0000FF"/>
                          </a:solidFill>
                          <a:latin typeface="+mn-lt"/>
                          <a:cs typeface="SBL Hebrew" panose="02000000000000000000" pitchFamily="2" charset="-79"/>
                        </a:rPr>
                        <a:t>what was done </a:t>
                      </a:r>
                      <a:r>
                        <a:rPr lang="en-US" sz="1050" dirty="0" smtClean="0">
                          <a:solidFill>
                            <a:schemeClr val="tx1"/>
                          </a:solidFill>
                          <a:latin typeface="+mn-lt"/>
                          <a:cs typeface="SBL Hebrew" panose="02000000000000000000" pitchFamily="2" charset="-79"/>
                        </a:rPr>
                        <a:t>to you in Egypt </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latin typeface="+mn-lt"/>
                          <a:cs typeface="SBL Hebrew" panose="02000000000000000000" pitchFamily="2" charset="-79"/>
                        </a:rPr>
                        <a:t>(III-Heh </a:t>
                      </a:r>
                      <a:r>
                        <a:rPr lang="en-US" sz="1050" dirty="0" err="1" smtClean="0">
                          <a:solidFill>
                            <a:schemeClr val="tx1"/>
                          </a:solidFill>
                          <a:latin typeface="+mn-lt"/>
                          <a:cs typeface="SBL Hebrew" panose="02000000000000000000" pitchFamily="2" charset="-79"/>
                        </a:rPr>
                        <a:t>Qal</a:t>
                      </a:r>
                      <a:r>
                        <a:rPr lang="en-US" sz="1050" dirty="0" smtClean="0">
                          <a:solidFill>
                            <a:schemeClr val="tx1"/>
                          </a:solidFill>
                          <a:latin typeface="+mn-lt"/>
                          <a:cs typeface="SBL Hebrew" panose="02000000000000000000" pitchFamily="2" charset="-79"/>
                        </a:rPr>
                        <a:t> Passive Participle </a:t>
                      </a:r>
                      <a:r>
                        <a:rPr lang="en-US" sz="1050" dirty="0" err="1" smtClean="0">
                          <a:solidFill>
                            <a:schemeClr val="tx1"/>
                          </a:solidFill>
                          <a:latin typeface="+mn-lt"/>
                          <a:cs typeface="SBL Hebrew" panose="02000000000000000000" pitchFamily="2" charset="-79"/>
                        </a:rPr>
                        <a:t>ms</a:t>
                      </a:r>
                      <a:r>
                        <a:rPr lang="en-US" sz="1050" dirty="0" smtClean="0">
                          <a:solidFill>
                            <a:schemeClr val="tx1"/>
                          </a:solidFill>
                          <a:latin typeface="+mn-lt"/>
                          <a:cs typeface="SBL Hebrew" panose="02000000000000000000" pitchFamily="2" charset="-79"/>
                        </a:rPr>
                        <a:t>  </a:t>
                      </a:r>
                      <a:r>
                        <a:rPr lang="he-IL" sz="1100" dirty="0" smtClean="0">
                          <a:solidFill>
                            <a:schemeClr val="tx1"/>
                          </a:solidFill>
                          <a:latin typeface="+mn-lt"/>
                          <a:cs typeface="SBL Hebrew" panose="02000000000000000000" pitchFamily="2" charset="-79"/>
                        </a:rPr>
                        <a:t>עשׂה</a:t>
                      </a:r>
                      <a:r>
                        <a:rPr lang="en-US" sz="1050" dirty="0" smtClean="0">
                          <a:solidFill>
                            <a:schemeClr val="tx1"/>
                          </a:solidFill>
                          <a:latin typeface="+mn-lt"/>
                          <a:cs typeface="SBL Hebrew" panose="02000000000000000000" pitchFamily="2" charset="-79"/>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latin typeface="+mn-lt"/>
                        <a:cs typeface="SBL Hebrew" panose="02000000000000000000" pitchFamily="2" charset="-79"/>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err="1" smtClean="0">
                          <a:solidFill>
                            <a:schemeClr val="tx1"/>
                          </a:solidFill>
                          <a:latin typeface="+mn-lt"/>
                          <a:cs typeface="SBL Hebrew" panose="02000000000000000000" pitchFamily="2" charset="-79"/>
                        </a:rPr>
                        <a:t>Deut</a:t>
                      </a:r>
                      <a:r>
                        <a:rPr lang="en-US" sz="1050" dirty="0" smtClean="0">
                          <a:solidFill>
                            <a:schemeClr val="tx1"/>
                          </a:solidFill>
                          <a:latin typeface="+mn-lt"/>
                          <a:cs typeface="SBL Hebrew" panose="02000000000000000000" pitchFamily="2" charset="-79"/>
                        </a:rPr>
                        <a:t> 26:8 with a mighty hand and an </a:t>
                      </a:r>
                      <a:r>
                        <a:rPr lang="en-US" sz="1050" dirty="0" smtClean="0">
                          <a:solidFill>
                            <a:srgbClr val="0000FF"/>
                          </a:solidFill>
                          <a:latin typeface="+mn-lt"/>
                          <a:cs typeface="SBL Hebrew" panose="02000000000000000000" pitchFamily="2" charset="-79"/>
                        </a:rPr>
                        <a:t>outstretched</a:t>
                      </a:r>
                      <a:r>
                        <a:rPr lang="en-US" sz="1050" dirty="0" smtClean="0">
                          <a:solidFill>
                            <a:schemeClr val="tx1"/>
                          </a:solidFill>
                          <a:latin typeface="+mn-lt"/>
                          <a:cs typeface="SBL Hebrew" panose="02000000000000000000" pitchFamily="2" charset="-79"/>
                        </a:rPr>
                        <a:t> arm </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latin typeface="+mn-lt"/>
                          <a:cs typeface="SBL Hebrew" panose="02000000000000000000" pitchFamily="2" charset="-79"/>
                        </a:rPr>
                        <a:t>(III-Heh </a:t>
                      </a:r>
                      <a:r>
                        <a:rPr lang="en-US" sz="1050" dirty="0" err="1" smtClean="0">
                          <a:solidFill>
                            <a:schemeClr val="tx1"/>
                          </a:solidFill>
                          <a:latin typeface="+mn-lt"/>
                          <a:cs typeface="SBL Hebrew" panose="02000000000000000000" pitchFamily="2" charset="-79"/>
                        </a:rPr>
                        <a:t>Qal</a:t>
                      </a:r>
                      <a:r>
                        <a:rPr lang="en-US" sz="1050" dirty="0" smtClean="0">
                          <a:solidFill>
                            <a:schemeClr val="tx1"/>
                          </a:solidFill>
                          <a:latin typeface="+mn-lt"/>
                          <a:cs typeface="SBL Hebrew" panose="02000000000000000000" pitchFamily="2" charset="-79"/>
                        </a:rPr>
                        <a:t> Passive Participle fs  </a:t>
                      </a:r>
                      <a:r>
                        <a:rPr lang="he-IL" sz="1100" dirty="0" smtClean="0">
                          <a:solidFill>
                            <a:schemeClr val="tx1"/>
                          </a:solidFill>
                          <a:latin typeface="+mn-lt"/>
                          <a:cs typeface="SBL Hebrew" panose="02000000000000000000" pitchFamily="2" charset="-79"/>
                        </a:rPr>
                        <a:t>נטה</a:t>
                      </a:r>
                      <a:r>
                        <a:rPr lang="en-US" sz="1050" dirty="0" smtClean="0">
                          <a:solidFill>
                            <a:schemeClr val="tx1"/>
                          </a:solidFill>
                          <a:latin typeface="+mn-lt"/>
                          <a:cs typeface="SBL Hebrew" panose="02000000000000000000" pitchFamily="2" charset="-79"/>
                        </a:rPr>
                        <a:t>)</a:t>
                      </a:r>
                    </a:p>
                  </a:txBody>
                  <a:tcPr anchor="ctr"/>
                </a:tc>
              </a:tr>
            </a:tbl>
          </a:graphicData>
        </a:graphic>
      </p:graphicFrame>
      <p:sp>
        <p:nvSpPr>
          <p:cNvPr id="4" name="TextBox 3"/>
          <p:cNvSpPr txBox="1"/>
          <p:nvPr/>
        </p:nvSpPr>
        <p:spPr>
          <a:xfrm>
            <a:off x="152400" y="87868"/>
            <a:ext cx="2751331" cy="369332"/>
          </a:xfrm>
          <a:prstGeom prst="rect">
            <a:avLst/>
          </a:prstGeom>
          <a:noFill/>
        </p:spPr>
        <p:txBody>
          <a:bodyPr wrap="none" rtlCol="0">
            <a:spAutoFit/>
          </a:bodyPr>
          <a:lstStyle/>
          <a:p>
            <a:r>
              <a:rPr lang="en-US" dirty="0" smtClean="0"/>
              <a:t>Key Morphological Markers</a:t>
            </a:r>
            <a:endParaRPr lang="en-US" dirty="0"/>
          </a:p>
        </p:txBody>
      </p:sp>
      <p:sp>
        <p:nvSpPr>
          <p:cNvPr id="5" name="TextBox 4"/>
          <p:cNvSpPr txBox="1"/>
          <p:nvPr/>
        </p:nvSpPr>
        <p:spPr>
          <a:xfrm>
            <a:off x="8191628" y="87868"/>
            <a:ext cx="801373" cy="369332"/>
          </a:xfrm>
          <a:prstGeom prst="rect">
            <a:avLst/>
          </a:prstGeom>
          <a:noFill/>
        </p:spPr>
        <p:txBody>
          <a:bodyPr wrap="none" rtlCol="0">
            <a:spAutoFit/>
          </a:bodyPr>
          <a:lstStyle/>
          <a:p>
            <a:pPr algn="r"/>
            <a:r>
              <a:rPr lang="en-US" dirty="0"/>
              <a:t>P</a:t>
            </a:r>
            <a:r>
              <a:rPr lang="en-US" dirty="0" smtClean="0"/>
              <a:t>age 2</a:t>
            </a:r>
            <a:endParaRPr lang="en-US" dirty="0"/>
          </a:p>
        </p:txBody>
      </p:sp>
      <p:sp>
        <p:nvSpPr>
          <p:cNvPr id="3" name="Rectangle 2"/>
          <p:cNvSpPr/>
          <p:nvPr/>
        </p:nvSpPr>
        <p:spPr>
          <a:xfrm>
            <a:off x="0" y="1"/>
            <a:ext cx="9144000" cy="4876799"/>
          </a:xfrm>
          <a:prstGeom prst="rect">
            <a:avLst/>
          </a:prstGeom>
          <a:solidFill>
            <a:schemeClr val="bg1">
              <a:lumMod val="85000"/>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rot="20700000">
            <a:off x="243104" y="1566684"/>
            <a:ext cx="8684750" cy="1754326"/>
          </a:xfrm>
          <a:prstGeom prst="rect">
            <a:avLst/>
          </a:prstGeom>
          <a:noFill/>
        </p:spPr>
        <p:txBody>
          <a:bodyPr wrap="none" rtlCol="0">
            <a:spAutoFit/>
          </a:bodyPr>
          <a:lstStyle/>
          <a:p>
            <a:pPr algn="ctr"/>
            <a:r>
              <a:rPr lang="en-US" sz="5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From document</a:t>
            </a:r>
          </a:p>
          <a:p>
            <a:pPr algn="ctr"/>
            <a:r>
              <a:rPr lang="en-US" sz="5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“Key </a:t>
            </a:r>
            <a:r>
              <a:rPr lang="en-US" sz="54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Morphological </a:t>
            </a:r>
            <a:r>
              <a:rPr lang="en-US" sz="5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Markers”</a:t>
            </a:r>
            <a:endParaRPr lang="en-US" sz="54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8597284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lstStyle/>
          <a:p>
            <a:r>
              <a:rPr lang="en-US" dirty="0" err="1" smtClean="0"/>
              <a:t>Pual</a:t>
            </a:r>
            <a:r>
              <a:rPr lang="en-US" dirty="0" smtClean="0"/>
              <a:t> stem</a:t>
            </a:r>
            <a:endParaRPr lang="en-US" dirty="0"/>
          </a:p>
        </p:txBody>
      </p:sp>
      <p:sp>
        <p:nvSpPr>
          <p:cNvPr id="4" name="Content Placeholder 3"/>
          <p:cNvSpPr>
            <a:spLocks noGrp="1"/>
          </p:cNvSpPr>
          <p:nvPr>
            <p:ph idx="1"/>
          </p:nvPr>
        </p:nvSpPr>
        <p:spPr>
          <a:xfrm>
            <a:off x="457200" y="1447801"/>
            <a:ext cx="8229600" cy="4343399"/>
          </a:xfrm>
        </p:spPr>
        <p:txBody>
          <a:bodyPr>
            <a:normAutofit/>
          </a:bodyPr>
          <a:lstStyle/>
          <a:p>
            <a:pPr marL="0" indent="0">
              <a:buNone/>
            </a:pPr>
            <a:r>
              <a:rPr lang="en-US" dirty="0" smtClean="0"/>
              <a:t>In the last clause of the lesson verse we have an </a:t>
            </a:r>
            <a:r>
              <a:rPr lang="he-IL" dirty="0" smtClean="0">
                <a:latin typeface="SBL Hebrew" panose="02000000000000000000" pitchFamily="2" charset="-79"/>
                <a:cs typeface="SBL Hebrew" panose="02000000000000000000" pitchFamily="2" charset="-79"/>
              </a:rPr>
              <a:t>אשר</a:t>
            </a:r>
            <a:r>
              <a:rPr lang="fr-CA" dirty="0" smtClean="0"/>
              <a:t> + </a:t>
            </a:r>
            <a:r>
              <a:rPr lang="fr-CA" dirty="0" err="1" smtClean="0"/>
              <a:t>Qatal</a:t>
            </a:r>
            <a:r>
              <a:rPr lang="fr-CA" dirty="0" smtClean="0"/>
              <a:t> construction.</a:t>
            </a:r>
            <a:r>
              <a:rPr lang="en-US" dirty="0" smtClean="0"/>
              <a:t> What is the function of this construction?</a:t>
            </a:r>
            <a:endParaRPr lang="en-US" sz="2000" dirty="0"/>
          </a:p>
        </p:txBody>
      </p:sp>
      <p:sp>
        <p:nvSpPr>
          <p:cNvPr id="5" name="Subtitle 2"/>
          <p:cNvSpPr txBox="1">
            <a:spLocks/>
          </p:cNvSpPr>
          <p:nvPr/>
        </p:nvSpPr>
        <p:spPr>
          <a:xfrm>
            <a:off x="-1" y="762000"/>
            <a:ext cx="8686801"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r>
              <a:rPr lang="he-IL" dirty="0" smtClean="0">
                <a:latin typeface="SBL Hebrew" panose="02000000000000000000" pitchFamily="2" charset="-79"/>
                <a:cs typeface="SBL Hebrew" panose="02000000000000000000" pitchFamily="2" charset="-79"/>
              </a:rPr>
              <a:t>אֵ֫לֶּה פְקוּדֵי הַמִּשְׁכָּן מִשְׁכַּן הָעֵדֻת </a:t>
            </a:r>
            <a:r>
              <a:rPr lang="he-IL" dirty="0" smtClean="0">
                <a:solidFill>
                  <a:srgbClr val="0000FF"/>
                </a:solidFill>
                <a:latin typeface="SBL Hebrew" panose="02000000000000000000" pitchFamily="2" charset="-79"/>
                <a:cs typeface="SBL Hebrew" panose="02000000000000000000" pitchFamily="2" charset="-79"/>
              </a:rPr>
              <a:t>אֲשֶׁר פֻּקַּד </a:t>
            </a:r>
            <a:r>
              <a:rPr lang="he-IL" dirty="0" smtClean="0">
                <a:latin typeface="SBL Hebrew" panose="02000000000000000000" pitchFamily="2" charset="-79"/>
                <a:cs typeface="SBL Hebrew" panose="02000000000000000000" pitchFamily="2" charset="-79"/>
              </a:rPr>
              <a:t>עַל־פִּי מֹשֶׁה</a:t>
            </a:r>
            <a:endParaRPr lang="en-US" dirty="0" smtClean="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41966463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lstStyle/>
          <a:p>
            <a:r>
              <a:rPr lang="en-US" dirty="0" err="1" smtClean="0"/>
              <a:t>Pual</a:t>
            </a:r>
            <a:r>
              <a:rPr lang="en-US" dirty="0" smtClean="0"/>
              <a:t> stem</a:t>
            </a:r>
            <a:endParaRPr lang="en-US" dirty="0"/>
          </a:p>
        </p:txBody>
      </p:sp>
      <p:sp>
        <p:nvSpPr>
          <p:cNvPr id="4" name="Content Placeholder 3"/>
          <p:cNvSpPr>
            <a:spLocks noGrp="1"/>
          </p:cNvSpPr>
          <p:nvPr>
            <p:ph idx="1"/>
          </p:nvPr>
        </p:nvSpPr>
        <p:spPr>
          <a:xfrm>
            <a:off x="457200" y="1447801"/>
            <a:ext cx="8229600" cy="4343399"/>
          </a:xfrm>
        </p:spPr>
        <p:txBody>
          <a:bodyPr>
            <a:normAutofit/>
          </a:bodyPr>
          <a:lstStyle/>
          <a:p>
            <a:pPr marL="0" indent="0">
              <a:buNone/>
            </a:pPr>
            <a:r>
              <a:rPr lang="en-US" dirty="0" smtClean="0"/>
              <a:t>In the last clause of the lesson verse we have an </a:t>
            </a:r>
            <a:r>
              <a:rPr lang="he-IL" dirty="0" smtClean="0">
                <a:latin typeface="SBL Hebrew" panose="02000000000000000000" pitchFamily="2" charset="-79"/>
                <a:cs typeface="SBL Hebrew" panose="02000000000000000000" pitchFamily="2" charset="-79"/>
              </a:rPr>
              <a:t>אשר</a:t>
            </a:r>
            <a:r>
              <a:rPr lang="fr-CA" dirty="0" smtClean="0"/>
              <a:t> + </a:t>
            </a:r>
            <a:r>
              <a:rPr lang="fr-CA" dirty="0" err="1" smtClean="0"/>
              <a:t>Qatal</a:t>
            </a:r>
            <a:r>
              <a:rPr lang="fr-CA" dirty="0" smtClean="0"/>
              <a:t> construction.</a:t>
            </a:r>
            <a:r>
              <a:rPr lang="en-US" dirty="0" smtClean="0"/>
              <a:t> What is the function of this construction?</a:t>
            </a:r>
            <a:endParaRPr lang="en-US" sz="2000" dirty="0"/>
          </a:p>
        </p:txBody>
      </p:sp>
      <p:sp>
        <p:nvSpPr>
          <p:cNvPr id="5" name="Subtitle 2"/>
          <p:cNvSpPr txBox="1">
            <a:spLocks/>
          </p:cNvSpPr>
          <p:nvPr/>
        </p:nvSpPr>
        <p:spPr>
          <a:xfrm>
            <a:off x="-1" y="762000"/>
            <a:ext cx="8686801"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r>
              <a:rPr lang="he-IL" dirty="0" smtClean="0">
                <a:latin typeface="SBL Hebrew" panose="02000000000000000000" pitchFamily="2" charset="-79"/>
                <a:cs typeface="SBL Hebrew" panose="02000000000000000000" pitchFamily="2" charset="-79"/>
              </a:rPr>
              <a:t>אֵ֫לֶּה פְקוּדֵי הַמִּשְׁכָּן מִשְׁכַּן הָעֵדֻת </a:t>
            </a:r>
            <a:r>
              <a:rPr lang="he-IL" dirty="0" smtClean="0">
                <a:solidFill>
                  <a:srgbClr val="0000FF"/>
                </a:solidFill>
                <a:latin typeface="SBL Hebrew" panose="02000000000000000000" pitchFamily="2" charset="-79"/>
                <a:cs typeface="SBL Hebrew" panose="02000000000000000000" pitchFamily="2" charset="-79"/>
              </a:rPr>
              <a:t>אֲשֶׁר פֻּקַּד </a:t>
            </a:r>
            <a:r>
              <a:rPr lang="he-IL" dirty="0" smtClean="0">
                <a:latin typeface="SBL Hebrew" panose="02000000000000000000" pitchFamily="2" charset="-79"/>
                <a:cs typeface="SBL Hebrew" panose="02000000000000000000" pitchFamily="2" charset="-79"/>
              </a:rPr>
              <a:t>עַל־פִּי מֹשֶׁה</a:t>
            </a:r>
            <a:endParaRPr lang="en-US" dirty="0" smtClean="0">
              <a:latin typeface="SBL Hebrew" panose="02000000000000000000" pitchFamily="2" charset="-79"/>
              <a:cs typeface="SBL Hebrew" panose="02000000000000000000" pitchFamily="2" charset="-79"/>
            </a:endParaRPr>
          </a:p>
        </p:txBody>
      </p:sp>
      <p:sp>
        <p:nvSpPr>
          <p:cNvPr id="6" name="TextBox 5"/>
          <p:cNvSpPr txBox="1"/>
          <p:nvPr/>
        </p:nvSpPr>
        <p:spPr>
          <a:xfrm>
            <a:off x="4343399" y="2554069"/>
            <a:ext cx="2663678" cy="646331"/>
          </a:xfrm>
          <a:prstGeom prst="rect">
            <a:avLst/>
          </a:prstGeom>
          <a:noFill/>
        </p:spPr>
        <p:txBody>
          <a:bodyPr wrap="none" rtlCol="0">
            <a:spAutoFit/>
          </a:bodyPr>
          <a:lstStyle/>
          <a:p>
            <a:r>
              <a:rPr lang="en-US" dirty="0" err="1" smtClean="0">
                <a:solidFill>
                  <a:srgbClr val="FF0000"/>
                </a:solidFill>
              </a:rPr>
              <a:t>Qatal</a:t>
            </a:r>
            <a:r>
              <a:rPr lang="en-US" dirty="0" smtClean="0">
                <a:solidFill>
                  <a:srgbClr val="FF0000"/>
                </a:solidFill>
              </a:rPr>
              <a:t> in dep. Clause</a:t>
            </a:r>
          </a:p>
          <a:p>
            <a:r>
              <a:rPr lang="en-US" dirty="0" smtClean="0">
                <a:solidFill>
                  <a:srgbClr val="FF0000"/>
                </a:solidFill>
              </a:rPr>
              <a:t>= relative past background</a:t>
            </a:r>
            <a:endParaRPr lang="en-US" dirty="0">
              <a:solidFill>
                <a:srgbClr val="FF0000"/>
              </a:solidFill>
            </a:endParaRPr>
          </a:p>
        </p:txBody>
      </p:sp>
    </p:spTree>
    <p:extLst>
      <p:ext uri="{BB962C8B-B14F-4D97-AF65-F5344CB8AC3E}">
        <p14:creationId xmlns:p14="http://schemas.microsoft.com/office/powerpoint/2010/main" val="31118154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lstStyle/>
          <a:p>
            <a:r>
              <a:rPr lang="en-US" dirty="0" err="1" smtClean="0"/>
              <a:t>Pual</a:t>
            </a:r>
            <a:r>
              <a:rPr lang="en-US" dirty="0" smtClean="0"/>
              <a:t> stem</a:t>
            </a:r>
            <a:endParaRPr lang="en-US" dirty="0"/>
          </a:p>
        </p:txBody>
      </p:sp>
      <p:sp>
        <p:nvSpPr>
          <p:cNvPr id="4" name="Content Placeholder 3"/>
          <p:cNvSpPr>
            <a:spLocks noGrp="1"/>
          </p:cNvSpPr>
          <p:nvPr>
            <p:ph idx="1"/>
          </p:nvPr>
        </p:nvSpPr>
        <p:spPr>
          <a:xfrm>
            <a:off x="457200" y="1447801"/>
            <a:ext cx="8229600" cy="4343399"/>
          </a:xfrm>
        </p:spPr>
        <p:txBody>
          <a:bodyPr>
            <a:normAutofit/>
          </a:bodyPr>
          <a:lstStyle/>
          <a:p>
            <a:pPr marL="0" indent="0">
              <a:buNone/>
            </a:pPr>
            <a:r>
              <a:rPr lang="en-US" dirty="0" smtClean="0"/>
              <a:t>In the word </a:t>
            </a:r>
            <a:r>
              <a:rPr lang="he-IL" dirty="0" smtClean="0">
                <a:solidFill>
                  <a:srgbClr val="0000FF"/>
                </a:solidFill>
                <a:latin typeface="SBL Hebrew" panose="02000000000000000000" pitchFamily="2" charset="-79"/>
                <a:cs typeface="SBL Hebrew" panose="02000000000000000000" pitchFamily="2" charset="-79"/>
              </a:rPr>
              <a:t>פֻּקַּד</a:t>
            </a:r>
            <a:r>
              <a:rPr lang="en-US" dirty="0" smtClean="0"/>
              <a:t>, what kind of </a:t>
            </a:r>
            <a:r>
              <a:rPr lang="en-US" dirty="0" err="1" smtClean="0"/>
              <a:t>dagesh</a:t>
            </a:r>
            <a:r>
              <a:rPr lang="en-US" dirty="0" smtClean="0"/>
              <a:t> is in</a:t>
            </a:r>
          </a:p>
          <a:p>
            <a:r>
              <a:rPr lang="en-US" dirty="0"/>
              <a:t>t</a:t>
            </a:r>
            <a:r>
              <a:rPr lang="en-US" dirty="0" smtClean="0"/>
              <a:t>he </a:t>
            </a:r>
            <a:r>
              <a:rPr lang="en-US" dirty="0" err="1" smtClean="0"/>
              <a:t>peh</a:t>
            </a:r>
            <a:endParaRPr lang="en-US" dirty="0" smtClean="0"/>
          </a:p>
          <a:p>
            <a:r>
              <a:rPr lang="en-US" dirty="0"/>
              <a:t>t</a:t>
            </a:r>
            <a:r>
              <a:rPr lang="en-US" dirty="0" smtClean="0"/>
              <a:t>he </a:t>
            </a:r>
            <a:r>
              <a:rPr lang="en-US" dirty="0" err="1" smtClean="0"/>
              <a:t>qoph</a:t>
            </a:r>
            <a:endParaRPr lang="en-US" dirty="0" smtClean="0"/>
          </a:p>
          <a:p>
            <a:endParaRPr lang="en-US" dirty="0"/>
          </a:p>
        </p:txBody>
      </p:sp>
      <p:sp>
        <p:nvSpPr>
          <p:cNvPr id="5" name="Subtitle 2"/>
          <p:cNvSpPr txBox="1">
            <a:spLocks/>
          </p:cNvSpPr>
          <p:nvPr/>
        </p:nvSpPr>
        <p:spPr>
          <a:xfrm>
            <a:off x="-1" y="762000"/>
            <a:ext cx="8686801"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r>
              <a:rPr lang="he-IL" dirty="0" smtClean="0">
                <a:latin typeface="SBL Hebrew" panose="02000000000000000000" pitchFamily="2" charset="-79"/>
                <a:cs typeface="SBL Hebrew" panose="02000000000000000000" pitchFamily="2" charset="-79"/>
              </a:rPr>
              <a:t>אֵ֫לֶּה פְקוּדֵי הַמִּשְׁכָּן מִשְׁכַּן הָעֵדֻת אֲשֶׁר</a:t>
            </a:r>
            <a:r>
              <a:rPr lang="he-IL" dirty="0" smtClean="0">
                <a:solidFill>
                  <a:srgbClr val="0000FF"/>
                </a:solidFill>
                <a:latin typeface="SBL Hebrew" panose="02000000000000000000" pitchFamily="2" charset="-79"/>
                <a:cs typeface="SBL Hebrew" panose="02000000000000000000" pitchFamily="2" charset="-79"/>
              </a:rPr>
              <a:t> פֻּקַּד </a:t>
            </a:r>
            <a:r>
              <a:rPr lang="he-IL" dirty="0" smtClean="0">
                <a:latin typeface="SBL Hebrew" panose="02000000000000000000" pitchFamily="2" charset="-79"/>
                <a:cs typeface="SBL Hebrew" panose="02000000000000000000" pitchFamily="2" charset="-79"/>
              </a:rPr>
              <a:t>עַל־פִּי מֹשֶׁה</a:t>
            </a:r>
            <a:endParaRPr lang="en-US" dirty="0" smtClean="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33834957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lstStyle/>
          <a:p>
            <a:r>
              <a:rPr lang="en-US" dirty="0" err="1" smtClean="0"/>
              <a:t>Pual</a:t>
            </a:r>
            <a:r>
              <a:rPr lang="en-US" dirty="0" smtClean="0"/>
              <a:t> stem</a:t>
            </a:r>
            <a:endParaRPr lang="en-US" dirty="0"/>
          </a:p>
        </p:txBody>
      </p:sp>
      <p:sp>
        <p:nvSpPr>
          <p:cNvPr id="4" name="Content Placeholder 3"/>
          <p:cNvSpPr>
            <a:spLocks noGrp="1"/>
          </p:cNvSpPr>
          <p:nvPr>
            <p:ph idx="1"/>
          </p:nvPr>
        </p:nvSpPr>
        <p:spPr>
          <a:xfrm>
            <a:off x="457200" y="1447801"/>
            <a:ext cx="8229600" cy="4343399"/>
          </a:xfrm>
        </p:spPr>
        <p:txBody>
          <a:bodyPr>
            <a:normAutofit/>
          </a:bodyPr>
          <a:lstStyle/>
          <a:p>
            <a:pPr marL="0" indent="0">
              <a:buNone/>
            </a:pPr>
            <a:r>
              <a:rPr lang="en-US" dirty="0" smtClean="0"/>
              <a:t>In the word </a:t>
            </a:r>
            <a:r>
              <a:rPr lang="he-IL" dirty="0" smtClean="0">
                <a:solidFill>
                  <a:srgbClr val="0000FF"/>
                </a:solidFill>
                <a:latin typeface="SBL Hebrew" panose="02000000000000000000" pitchFamily="2" charset="-79"/>
                <a:cs typeface="SBL Hebrew" panose="02000000000000000000" pitchFamily="2" charset="-79"/>
              </a:rPr>
              <a:t>פֻּקַּד</a:t>
            </a:r>
            <a:r>
              <a:rPr lang="en-US" dirty="0" smtClean="0"/>
              <a:t>, what kind of </a:t>
            </a:r>
            <a:r>
              <a:rPr lang="en-US" dirty="0" err="1" smtClean="0"/>
              <a:t>dagesh</a:t>
            </a:r>
            <a:r>
              <a:rPr lang="en-US" dirty="0" smtClean="0"/>
              <a:t> is in</a:t>
            </a:r>
          </a:p>
          <a:p>
            <a:r>
              <a:rPr lang="en-US" dirty="0"/>
              <a:t>t</a:t>
            </a:r>
            <a:r>
              <a:rPr lang="en-US" dirty="0" smtClean="0"/>
              <a:t>he </a:t>
            </a:r>
            <a:r>
              <a:rPr lang="en-US" dirty="0" err="1" smtClean="0"/>
              <a:t>peh</a:t>
            </a:r>
            <a:endParaRPr lang="en-US" dirty="0" smtClean="0"/>
          </a:p>
          <a:p>
            <a:r>
              <a:rPr lang="en-US" dirty="0"/>
              <a:t>t</a:t>
            </a:r>
            <a:r>
              <a:rPr lang="en-US" dirty="0" smtClean="0"/>
              <a:t>he </a:t>
            </a:r>
            <a:r>
              <a:rPr lang="en-US" dirty="0" err="1" smtClean="0"/>
              <a:t>qoph</a:t>
            </a:r>
            <a:endParaRPr lang="en-US" dirty="0" smtClean="0"/>
          </a:p>
          <a:p>
            <a:endParaRPr lang="en-US" dirty="0"/>
          </a:p>
        </p:txBody>
      </p:sp>
      <p:sp>
        <p:nvSpPr>
          <p:cNvPr id="5" name="Subtitle 2"/>
          <p:cNvSpPr txBox="1">
            <a:spLocks/>
          </p:cNvSpPr>
          <p:nvPr/>
        </p:nvSpPr>
        <p:spPr>
          <a:xfrm>
            <a:off x="-1" y="762000"/>
            <a:ext cx="8686801"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r>
              <a:rPr lang="he-IL" dirty="0" smtClean="0">
                <a:latin typeface="SBL Hebrew" panose="02000000000000000000" pitchFamily="2" charset="-79"/>
                <a:cs typeface="SBL Hebrew" panose="02000000000000000000" pitchFamily="2" charset="-79"/>
              </a:rPr>
              <a:t>אֵ֫לֶּה פְקוּדֵי הַמִּשְׁכָּן מִשְׁכַּן הָעֵדֻת אֲשֶׁר</a:t>
            </a:r>
            <a:r>
              <a:rPr lang="he-IL" dirty="0" smtClean="0">
                <a:solidFill>
                  <a:srgbClr val="0000FF"/>
                </a:solidFill>
                <a:latin typeface="SBL Hebrew" panose="02000000000000000000" pitchFamily="2" charset="-79"/>
                <a:cs typeface="SBL Hebrew" panose="02000000000000000000" pitchFamily="2" charset="-79"/>
              </a:rPr>
              <a:t> פֻּקַּד </a:t>
            </a:r>
            <a:r>
              <a:rPr lang="he-IL" dirty="0" smtClean="0">
                <a:latin typeface="SBL Hebrew" panose="02000000000000000000" pitchFamily="2" charset="-79"/>
                <a:cs typeface="SBL Hebrew" panose="02000000000000000000" pitchFamily="2" charset="-79"/>
              </a:rPr>
              <a:t>עַל־פִּי מֹשֶׁה</a:t>
            </a:r>
            <a:endParaRPr lang="en-US" dirty="0" smtClean="0">
              <a:latin typeface="SBL Hebrew" panose="02000000000000000000" pitchFamily="2" charset="-79"/>
              <a:cs typeface="SBL Hebrew" panose="02000000000000000000" pitchFamily="2" charset="-79"/>
            </a:endParaRPr>
          </a:p>
        </p:txBody>
      </p:sp>
      <p:sp>
        <p:nvSpPr>
          <p:cNvPr id="6" name="TextBox 5"/>
          <p:cNvSpPr txBox="1"/>
          <p:nvPr/>
        </p:nvSpPr>
        <p:spPr>
          <a:xfrm>
            <a:off x="2819400" y="2145268"/>
            <a:ext cx="590226" cy="369332"/>
          </a:xfrm>
          <a:prstGeom prst="rect">
            <a:avLst/>
          </a:prstGeom>
          <a:noFill/>
        </p:spPr>
        <p:txBody>
          <a:bodyPr wrap="none" rtlCol="0">
            <a:spAutoFit/>
          </a:bodyPr>
          <a:lstStyle/>
          <a:p>
            <a:r>
              <a:rPr lang="en-US" dirty="0" err="1" smtClean="0">
                <a:solidFill>
                  <a:srgbClr val="FF0000"/>
                </a:solidFill>
              </a:rPr>
              <a:t>lene</a:t>
            </a:r>
            <a:endParaRPr lang="en-US" dirty="0">
              <a:solidFill>
                <a:srgbClr val="FF0000"/>
              </a:solidFill>
            </a:endParaRPr>
          </a:p>
        </p:txBody>
      </p:sp>
      <p:sp>
        <p:nvSpPr>
          <p:cNvPr id="7" name="TextBox 6"/>
          <p:cNvSpPr txBox="1"/>
          <p:nvPr/>
        </p:nvSpPr>
        <p:spPr>
          <a:xfrm>
            <a:off x="2819400" y="2743200"/>
            <a:ext cx="642163" cy="369332"/>
          </a:xfrm>
          <a:prstGeom prst="rect">
            <a:avLst/>
          </a:prstGeom>
          <a:noFill/>
        </p:spPr>
        <p:txBody>
          <a:bodyPr wrap="none" rtlCol="0">
            <a:spAutoFit/>
          </a:bodyPr>
          <a:lstStyle/>
          <a:p>
            <a:r>
              <a:rPr lang="en-US" dirty="0" smtClean="0">
                <a:solidFill>
                  <a:srgbClr val="FF0000"/>
                </a:solidFill>
              </a:rPr>
              <a:t>forte</a:t>
            </a:r>
            <a:endParaRPr lang="en-US" dirty="0">
              <a:solidFill>
                <a:srgbClr val="FF0000"/>
              </a:solidFill>
            </a:endParaRPr>
          </a:p>
        </p:txBody>
      </p:sp>
    </p:spTree>
    <p:extLst>
      <p:ext uri="{BB962C8B-B14F-4D97-AF65-F5344CB8AC3E}">
        <p14:creationId xmlns:p14="http://schemas.microsoft.com/office/powerpoint/2010/main" val="11468762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lstStyle/>
          <a:p>
            <a:r>
              <a:rPr lang="en-US" dirty="0" smtClean="0"/>
              <a:t>Goals</a:t>
            </a:r>
            <a:endParaRPr lang="en-US" dirty="0"/>
          </a:p>
        </p:txBody>
      </p:sp>
      <p:sp>
        <p:nvSpPr>
          <p:cNvPr id="4" name="Content Placeholder 3"/>
          <p:cNvSpPr>
            <a:spLocks noGrp="1"/>
          </p:cNvSpPr>
          <p:nvPr>
            <p:ph idx="1"/>
          </p:nvPr>
        </p:nvSpPr>
        <p:spPr>
          <a:xfrm>
            <a:off x="457200" y="1143001"/>
            <a:ext cx="8229600" cy="4343399"/>
          </a:xfrm>
        </p:spPr>
        <p:txBody>
          <a:bodyPr>
            <a:normAutofit/>
          </a:bodyPr>
          <a:lstStyle/>
          <a:p>
            <a:pPr marL="0" indent="0">
              <a:buNone/>
            </a:pPr>
            <a:r>
              <a:rPr lang="en-US" dirty="0"/>
              <a:t>Identify and read </a:t>
            </a:r>
            <a:endParaRPr lang="en-US" dirty="0" smtClean="0"/>
          </a:p>
          <a:p>
            <a:r>
              <a:rPr lang="en-US" dirty="0" smtClean="0"/>
              <a:t> </a:t>
            </a:r>
            <a:r>
              <a:rPr lang="en-US" dirty="0"/>
              <a:t>the </a:t>
            </a:r>
            <a:r>
              <a:rPr lang="en-US" dirty="0" err="1">
                <a:solidFill>
                  <a:srgbClr val="0000FF"/>
                </a:solidFill>
              </a:rPr>
              <a:t>Qal</a:t>
            </a:r>
            <a:r>
              <a:rPr lang="en-US" dirty="0">
                <a:solidFill>
                  <a:srgbClr val="0000FF"/>
                </a:solidFill>
              </a:rPr>
              <a:t> passive </a:t>
            </a:r>
            <a:r>
              <a:rPr lang="en-US" dirty="0" smtClean="0">
                <a:solidFill>
                  <a:srgbClr val="0000FF"/>
                </a:solidFill>
              </a:rPr>
              <a:t>participle</a:t>
            </a:r>
            <a:endParaRPr lang="en-US" dirty="0">
              <a:solidFill>
                <a:srgbClr val="0000FF"/>
              </a:solidFill>
            </a:endParaRPr>
          </a:p>
          <a:p>
            <a:r>
              <a:rPr lang="en-US" dirty="0" smtClean="0"/>
              <a:t> </a:t>
            </a:r>
            <a:r>
              <a:rPr lang="en-US" dirty="0"/>
              <a:t>verbs in the </a:t>
            </a:r>
            <a:r>
              <a:rPr lang="en-US" dirty="0" err="1">
                <a:solidFill>
                  <a:srgbClr val="0000FF"/>
                </a:solidFill>
              </a:rPr>
              <a:t>Pual</a:t>
            </a:r>
            <a:r>
              <a:rPr lang="en-US" dirty="0">
                <a:solidFill>
                  <a:srgbClr val="0000FF"/>
                </a:solidFill>
              </a:rPr>
              <a:t> </a:t>
            </a:r>
            <a:r>
              <a:rPr lang="en-US" dirty="0" smtClean="0"/>
              <a:t>stem</a:t>
            </a:r>
            <a:endParaRPr lang="en-US" dirty="0" smtClean="0"/>
          </a:p>
        </p:txBody>
      </p:sp>
    </p:spTree>
    <p:extLst>
      <p:ext uri="{BB962C8B-B14F-4D97-AF65-F5344CB8AC3E}">
        <p14:creationId xmlns:p14="http://schemas.microsoft.com/office/powerpoint/2010/main" val="8410520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lstStyle/>
          <a:p>
            <a:r>
              <a:rPr lang="en-US" dirty="0" err="1" smtClean="0"/>
              <a:t>Pual</a:t>
            </a:r>
            <a:r>
              <a:rPr lang="en-US" dirty="0" smtClean="0"/>
              <a:t> stem</a:t>
            </a:r>
            <a:endParaRPr lang="en-US" dirty="0"/>
          </a:p>
        </p:txBody>
      </p:sp>
      <p:sp>
        <p:nvSpPr>
          <p:cNvPr id="4" name="Content Placeholder 3"/>
          <p:cNvSpPr>
            <a:spLocks noGrp="1"/>
          </p:cNvSpPr>
          <p:nvPr>
            <p:ph idx="1"/>
          </p:nvPr>
        </p:nvSpPr>
        <p:spPr>
          <a:xfrm>
            <a:off x="457200" y="1447801"/>
            <a:ext cx="8229600" cy="4343399"/>
          </a:xfrm>
        </p:spPr>
        <p:txBody>
          <a:bodyPr>
            <a:normAutofit/>
          </a:bodyPr>
          <a:lstStyle/>
          <a:p>
            <a:pPr marL="0" indent="0">
              <a:buNone/>
            </a:pPr>
            <a:r>
              <a:rPr lang="en-US" dirty="0" smtClean="0"/>
              <a:t>In the word </a:t>
            </a:r>
            <a:r>
              <a:rPr lang="he-IL" dirty="0" smtClean="0">
                <a:solidFill>
                  <a:srgbClr val="0000FF"/>
                </a:solidFill>
                <a:latin typeface="SBL Hebrew" panose="02000000000000000000" pitchFamily="2" charset="-79"/>
                <a:cs typeface="SBL Hebrew" panose="02000000000000000000" pitchFamily="2" charset="-79"/>
              </a:rPr>
              <a:t>פֻּקַּד</a:t>
            </a:r>
            <a:r>
              <a:rPr lang="en-US" dirty="0" smtClean="0"/>
              <a:t>, what kind of </a:t>
            </a:r>
            <a:r>
              <a:rPr lang="en-US" dirty="0" err="1" smtClean="0"/>
              <a:t>dagesh</a:t>
            </a:r>
            <a:r>
              <a:rPr lang="en-US" dirty="0" smtClean="0"/>
              <a:t> is in</a:t>
            </a:r>
          </a:p>
          <a:p>
            <a:r>
              <a:rPr lang="en-US" dirty="0"/>
              <a:t>t</a:t>
            </a:r>
            <a:r>
              <a:rPr lang="en-US" dirty="0" smtClean="0"/>
              <a:t>he </a:t>
            </a:r>
            <a:r>
              <a:rPr lang="en-US" dirty="0" err="1" smtClean="0"/>
              <a:t>peh</a:t>
            </a:r>
            <a:endParaRPr lang="en-US" dirty="0" smtClean="0"/>
          </a:p>
          <a:p>
            <a:r>
              <a:rPr lang="en-US" dirty="0"/>
              <a:t>t</a:t>
            </a:r>
            <a:r>
              <a:rPr lang="en-US" dirty="0" smtClean="0"/>
              <a:t>he </a:t>
            </a:r>
            <a:r>
              <a:rPr lang="en-US" dirty="0" err="1" smtClean="0"/>
              <a:t>qoph</a:t>
            </a:r>
            <a:endParaRPr lang="en-US" dirty="0" smtClean="0"/>
          </a:p>
          <a:p>
            <a:pPr marL="0" indent="0">
              <a:buNone/>
            </a:pPr>
            <a:r>
              <a:rPr lang="en-US" dirty="0" smtClean="0"/>
              <a:t>What stems/</a:t>
            </a:r>
            <a:r>
              <a:rPr lang="en-US" dirty="0" err="1" smtClean="0"/>
              <a:t>binyanim</a:t>
            </a:r>
            <a:r>
              <a:rPr lang="en-US" dirty="0" smtClean="0"/>
              <a:t> double the second root letter?</a:t>
            </a:r>
            <a:endParaRPr lang="en-US" dirty="0"/>
          </a:p>
        </p:txBody>
      </p:sp>
      <p:sp>
        <p:nvSpPr>
          <p:cNvPr id="5" name="Subtitle 2"/>
          <p:cNvSpPr txBox="1">
            <a:spLocks/>
          </p:cNvSpPr>
          <p:nvPr/>
        </p:nvSpPr>
        <p:spPr>
          <a:xfrm>
            <a:off x="-1" y="762000"/>
            <a:ext cx="8686801"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r>
              <a:rPr lang="he-IL" dirty="0" smtClean="0">
                <a:latin typeface="SBL Hebrew" panose="02000000000000000000" pitchFamily="2" charset="-79"/>
                <a:cs typeface="SBL Hebrew" panose="02000000000000000000" pitchFamily="2" charset="-79"/>
              </a:rPr>
              <a:t>אֵ֫לֶּה פְקוּדֵי הַמִּשְׁכָּן מִשְׁכַּן הָעֵדֻת אֲשֶׁר</a:t>
            </a:r>
            <a:r>
              <a:rPr lang="he-IL" dirty="0" smtClean="0">
                <a:solidFill>
                  <a:srgbClr val="0000FF"/>
                </a:solidFill>
                <a:latin typeface="SBL Hebrew" panose="02000000000000000000" pitchFamily="2" charset="-79"/>
                <a:cs typeface="SBL Hebrew" panose="02000000000000000000" pitchFamily="2" charset="-79"/>
              </a:rPr>
              <a:t> פֻּקַּד </a:t>
            </a:r>
            <a:r>
              <a:rPr lang="he-IL" dirty="0" smtClean="0">
                <a:latin typeface="SBL Hebrew" panose="02000000000000000000" pitchFamily="2" charset="-79"/>
                <a:cs typeface="SBL Hebrew" panose="02000000000000000000" pitchFamily="2" charset="-79"/>
              </a:rPr>
              <a:t>עַל־פִּי מֹשֶׁה</a:t>
            </a:r>
            <a:endParaRPr lang="en-US" dirty="0" smtClean="0">
              <a:latin typeface="SBL Hebrew" panose="02000000000000000000" pitchFamily="2" charset="-79"/>
              <a:cs typeface="SBL Hebrew" panose="02000000000000000000" pitchFamily="2" charset="-79"/>
            </a:endParaRPr>
          </a:p>
        </p:txBody>
      </p:sp>
      <p:sp>
        <p:nvSpPr>
          <p:cNvPr id="6" name="TextBox 5"/>
          <p:cNvSpPr txBox="1"/>
          <p:nvPr/>
        </p:nvSpPr>
        <p:spPr>
          <a:xfrm>
            <a:off x="2819400" y="2145268"/>
            <a:ext cx="590226" cy="369332"/>
          </a:xfrm>
          <a:prstGeom prst="rect">
            <a:avLst/>
          </a:prstGeom>
          <a:noFill/>
        </p:spPr>
        <p:txBody>
          <a:bodyPr wrap="none" rtlCol="0">
            <a:spAutoFit/>
          </a:bodyPr>
          <a:lstStyle/>
          <a:p>
            <a:r>
              <a:rPr lang="en-US" dirty="0" err="1" smtClean="0">
                <a:solidFill>
                  <a:srgbClr val="FF0000"/>
                </a:solidFill>
              </a:rPr>
              <a:t>lene</a:t>
            </a:r>
            <a:endParaRPr lang="en-US" dirty="0">
              <a:solidFill>
                <a:srgbClr val="FF0000"/>
              </a:solidFill>
            </a:endParaRPr>
          </a:p>
        </p:txBody>
      </p:sp>
      <p:sp>
        <p:nvSpPr>
          <p:cNvPr id="7" name="TextBox 6"/>
          <p:cNvSpPr txBox="1"/>
          <p:nvPr/>
        </p:nvSpPr>
        <p:spPr>
          <a:xfrm>
            <a:off x="2819400" y="2743200"/>
            <a:ext cx="642163" cy="369332"/>
          </a:xfrm>
          <a:prstGeom prst="rect">
            <a:avLst/>
          </a:prstGeom>
          <a:noFill/>
        </p:spPr>
        <p:txBody>
          <a:bodyPr wrap="none" rtlCol="0">
            <a:spAutoFit/>
          </a:bodyPr>
          <a:lstStyle/>
          <a:p>
            <a:r>
              <a:rPr lang="en-US" dirty="0" smtClean="0">
                <a:solidFill>
                  <a:srgbClr val="FF0000"/>
                </a:solidFill>
              </a:rPr>
              <a:t>forte</a:t>
            </a:r>
            <a:endParaRPr lang="en-US" dirty="0">
              <a:solidFill>
                <a:srgbClr val="FF0000"/>
              </a:solidFill>
            </a:endParaRPr>
          </a:p>
        </p:txBody>
      </p:sp>
    </p:spTree>
    <p:extLst>
      <p:ext uri="{BB962C8B-B14F-4D97-AF65-F5344CB8AC3E}">
        <p14:creationId xmlns:p14="http://schemas.microsoft.com/office/powerpoint/2010/main" val="32880570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lstStyle/>
          <a:p>
            <a:r>
              <a:rPr lang="en-US" dirty="0" err="1" smtClean="0"/>
              <a:t>Pual</a:t>
            </a:r>
            <a:r>
              <a:rPr lang="en-US" dirty="0" smtClean="0"/>
              <a:t> stem</a:t>
            </a:r>
            <a:endParaRPr lang="en-US" dirty="0"/>
          </a:p>
        </p:txBody>
      </p:sp>
      <p:sp>
        <p:nvSpPr>
          <p:cNvPr id="4" name="Content Placeholder 3"/>
          <p:cNvSpPr>
            <a:spLocks noGrp="1"/>
          </p:cNvSpPr>
          <p:nvPr>
            <p:ph idx="1"/>
          </p:nvPr>
        </p:nvSpPr>
        <p:spPr>
          <a:xfrm>
            <a:off x="457200" y="1447801"/>
            <a:ext cx="8229600" cy="4343399"/>
          </a:xfrm>
        </p:spPr>
        <p:txBody>
          <a:bodyPr>
            <a:normAutofit/>
          </a:bodyPr>
          <a:lstStyle/>
          <a:p>
            <a:pPr marL="0" indent="0">
              <a:buNone/>
            </a:pPr>
            <a:r>
              <a:rPr lang="en-US" dirty="0" smtClean="0"/>
              <a:t>In the word </a:t>
            </a:r>
            <a:r>
              <a:rPr lang="he-IL" dirty="0" smtClean="0">
                <a:solidFill>
                  <a:srgbClr val="0000FF"/>
                </a:solidFill>
                <a:latin typeface="SBL Hebrew" panose="02000000000000000000" pitchFamily="2" charset="-79"/>
                <a:cs typeface="SBL Hebrew" panose="02000000000000000000" pitchFamily="2" charset="-79"/>
              </a:rPr>
              <a:t>פֻּקַּד</a:t>
            </a:r>
            <a:r>
              <a:rPr lang="en-US" dirty="0" smtClean="0"/>
              <a:t>, what kind of </a:t>
            </a:r>
            <a:r>
              <a:rPr lang="en-US" dirty="0" err="1" smtClean="0"/>
              <a:t>dagesh</a:t>
            </a:r>
            <a:r>
              <a:rPr lang="en-US" dirty="0" smtClean="0"/>
              <a:t> is in</a:t>
            </a:r>
          </a:p>
          <a:p>
            <a:r>
              <a:rPr lang="en-US" dirty="0"/>
              <a:t>t</a:t>
            </a:r>
            <a:r>
              <a:rPr lang="en-US" dirty="0" smtClean="0"/>
              <a:t>he </a:t>
            </a:r>
            <a:r>
              <a:rPr lang="en-US" dirty="0" err="1" smtClean="0"/>
              <a:t>peh</a:t>
            </a:r>
            <a:endParaRPr lang="en-US" dirty="0" smtClean="0"/>
          </a:p>
          <a:p>
            <a:r>
              <a:rPr lang="en-US" dirty="0"/>
              <a:t>t</a:t>
            </a:r>
            <a:r>
              <a:rPr lang="en-US" dirty="0" smtClean="0"/>
              <a:t>he </a:t>
            </a:r>
            <a:r>
              <a:rPr lang="en-US" dirty="0" err="1" smtClean="0"/>
              <a:t>qoph</a:t>
            </a:r>
            <a:endParaRPr lang="en-US" dirty="0" smtClean="0"/>
          </a:p>
          <a:p>
            <a:pPr marL="0" indent="0">
              <a:buNone/>
            </a:pPr>
            <a:r>
              <a:rPr lang="en-US" dirty="0" smtClean="0"/>
              <a:t>What stems/</a:t>
            </a:r>
            <a:r>
              <a:rPr lang="en-US" dirty="0" err="1" smtClean="0"/>
              <a:t>binyanim</a:t>
            </a:r>
            <a:r>
              <a:rPr lang="en-US" dirty="0" smtClean="0"/>
              <a:t> double the second root letter?</a:t>
            </a:r>
            <a:endParaRPr lang="en-US" dirty="0"/>
          </a:p>
        </p:txBody>
      </p:sp>
      <p:sp>
        <p:nvSpPr>
          <p:cNvPr id="5" name="Subtitle 2"/>
          <p:cNvSpPr txBox="1">
            <a:spLocks/>
          </p:cNvSpPr>
          <p:nvPr/>
        </p:nvSpPr>
        <p:spPr>
          <a:xfrm>
            <a:off x="-1" y="762000"/>
            <a:ext cx="8686801"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r>
              <a:rPr lang="he-IL" dirty="0" smtClean="0">
                <a:latin typeface="SBL Hebrew" panose="02000000000000000000" pitchFamily="2" charset="-79"/>
                <a:cs typeface="SBL Hebrew" panose="02000000000000000000" pitchFamily="2" charset="-79"/>
              </a:rPr>
              <a:t>אֵ֫לֶּה פְקוּדֵי הַמִּשְׁכָּן מִשְׁכַּן הָעֵדֻת אֲשֶׁר</a:t>
            </a:r>
            <a:r>
              <a:rPr lang="he-IL" dirty="0" smtClean="0">
                <a:solidFill>
                  <a:srgbClr val="0000FF"/>
                </a:solidFill>
                <a:latin typeface="SBL Hebrew" panose="02000000000000000000" pitchFamily="2" charset="-79"/>
                <a:cs typeface="SBL Hebrew" panose="02000000000000000000" pitchFamily="2" charset="-79"/>
              </a:rPr>
              <a:t> פֻּקַּד </a:t>
            </a:r>
            <a:r>
              <a:rPr lang="he-IL" dirty="0" smtClean="0">
                <a:latin typeface="SBL Hebrew" panose="02000000000000000000" pitchFamily="2" charset="-79"/>
                <a:cs typeface="SBL Hebrew" panose="02000000000000000000" pitchFamily="2" charset="-79"/>
              </a:rPr>
              <a:t>עַל־פִּי מֹשֶׁה</a:t>
            </a:r>
            <a:endParaRPr lang="en-US" dirty="0" smtClean="0">
              <a:latin typeface="SBL Hebrew" panose="02000000000000000000" pitchFamily="2" charset="-79"/>
              <a:cs typeface="SBL Hebrew" panose="02000000000000000000" pitchFamily="2" charset="-79"/>
            </a:endParaRPr>
          </a:p>
        </p:txBody>
      </p:sp>
      <p:sp>
        <p:nvSpPr>
          <p:cNvPr id="6" name="TextBox 5"/>
          <p:cNvSpPr txBox="1"/>
          <p:nvPr/>
        </p:nvSpPr>
        <p:spPr>
          <a:xfrm>
            <a:off x="2819400" y="2145268"/>
            <a:ext cx="590226" cy="369332"/>
          </a:xfrm>
          <a:prstGeom prst="rect">
            <a:avLst/>
          </a:prstGeom>
          <a:noFill/>
        </p:spPr>
        <p:txBody>
          <a:bodyPr wrap="none" rtlCol="0">
            <a:spAutoFit/>
          </a:bodyPr>
          <a:lstStyle/>
          <a:p>
            <a:r>
              <a:rPr lang="en-US" dirty="0" err="1" smtClean="0">
                <a:solidFill>
                  <a:srgbClr val="FF0000"/>
                </a:solidFill>
              </a:rPr>
              <a:t>lene</a:t>
            </a:r>
            <a:endParaRPr lang="en-US" dirty="0">
              <a:solidFill>
                <a:srgbClr val="FF0000"/>
              </a:solidFill>
            </a:endParaRPr>
          </a:p>
        </p:txBody>
      </p:sp>
      <p:sp>
        <p:nvSpPr>
          <p:cNvPr id="7" name="TextBox 6"/>
          <p:cNvSpPr txBox="1"/>
          <p:nvPr/>
        </p:nvSpPr>
        <p:spPr>
          <a:xfrm>
            <a:off x="2819400" y="2743200"/>
            <a:ext cx="642163" cy="369332"/>
          </a:xfrm>
          <a:prstGeom prst="rect">
            <a:avLst/>
          </a:prstGeom>
          <a:noFill/>
        </p:spPr>
        <p:txBody>
          <a:bodyPr wrap="none" rtlCol="0">
            <a:spAutoFit/>
          </a:bodyPr>
          <a:lstStyle/>
          <a:p>
            <a:r>
              <a:rPr lang="en-US" dirty="0" smtClean="0">
                <a:solidFill>
                  <a:srgbClr val="FF0000"/>
                </a:solidFill>
              </a:rPr>
              <a:t>forte</a:t>
            </a:r>
            <a:endParaRPr lang="en-US" dirty="0">
              <a:solidFill>
                <a:srgbClr val="FF0000"/>
              </a:solidFill>
            </a:endParaRPr>
          </a:p>
        </p:txBody>
      </p:sp>
      <p:sp>
        <p:nvSpPr>
          <p:cNvPr id="8" name="TextBox 7"/>
          <p:cNvSpPr txBox="1"/>
          <p:nvPr/>
        </p:nvSpPr>
        <p:spPr>
          <a:xfrm>
            <a:off x="2819400" y="3810000"/>
            <a:ext cx="1269899" cy="923330"/>
          </a:xfrm>
          <a:prstGeom prst="rect">
            <a:avLst/>
          </a:prstGeom>
          <a:noFill/>
        </p:spPr>
        <p:txBody>
          <a:bodyPr wrap="none" rtlCol="0">
            <a:spAutoFit/>
          </a:bodyPr>
          <a:lstStyle/>
          <a:p>
            <a:pPr marL="285750" indent="-285750">
              <a:buFont typeface="Arial" panose="020B0604020202020204" pitchFamily="34" charset="0"/>
              <a:buChar char="•"/>
            </a:pPr>
            <a:r>
              <a:rPr lang="en-US" dirty="0" err="1" smtClean="0">
                <a:solidFill>
                  <a:srgbClr val="FF0000"/>
                </a:solidFill>
              </a:rPr>
              <a:t>Piel</a:t>
            </a:r>
            <a:endParaRPr lang="en-US" dirty="0" smtClean="0">
              <a:solidFill>
                <a:srgbClr val="FF0000"/>
              </a:solidFill>
            </a:endParaRPr>
          </a:p>
          <a:p>
            <a:pPr marL="285750" indent="-285750">
              <a:buFont typeface="Arial" panose="020B0604020202020204" pitchFamily="34" charset="0"/>
              <a:buChar char="•"/>
            </a:pPr>
            <a:r>
              <a:rPr lang="en-US" dirty="0" err="1" smtClean="0">
                <a:solidFill>
                  <a:srgbClr val="FF0000"/>
                </a:solidFill>
              </a:rPr>
              <a:t>Pual</a:t>
            </a:r>
            <a:endParaRPr lang="en-US" dirty="0" smtClean="0">
              <a:solidFill>
                <a:srgbClr val="FF0000"/>
              </a:solidFill>
            </a:endParaRPr>
          </a:p>
          <a:p>
            <a:pPr marL="285750" indent="-285750">
              <a:buFont typeface="Arial" panose="020B0604020202020204" pitchFamily="34" charset="0"/>
              <a:buChar char="•"/>
            </a:pPr>
            <a:r>
              <a:rPr lang="en-US" dirty="0" err="1" smtClean="0">
                <a:solidFill>
                  <a:srgbClr val="FF0000"/>
                </a:solidFill>
              </a:rPr>
              <a:t>Hithpael</a:t>
            </a:r>
            <a:endParaRPr lang="en-US" dirty="0">
              <a:solidFill>
                <a:srgbClr val="FF0000"/>
              </a:solidFill>
            </a:endParaRPr>
          </a:p>
        </p:txBody>
      </p:sp>
    </p:spTree>
    <p:extLst>
      <p:ext uri="{BB962C8B-B14F-4D97-AF65-F5344CB8AC3E}">
        <p14:creationId xmlns:p14="http://schemas.microsoft.com/office/powerpoint/2010/main" val="37874639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lstStyle/>
          <a:p>
            <a:r>
              <a:rPr lang="en-US" dirty="0" err="1" smtClean="0"/>
              <a:t>Pual</a:t>
            </a:r>
            <a:r>
              <a:rPr lang="en-US" dirty="0" smtClean="0"/>
              <a:t> stem</a:t>
            </a:r>
            <a:endParaRPr lang="en-US" dirty="0"/>
          </a:p>
        </p:txBody>
      </p:sp>
      <p:sp>
        <p:nvSpPr>
          <p:cNvPr id="5" name="Subtitle 2"/>
          <p:cNvSpPr txBox="1">
            <a:spLocks/>
          </p:cNvSpPr>
          <p:nvPr/>
        </p:nvSpPr>
        <p:spPr>
          <a:xfrm>
            <a:off x="-1" y="762000"/>
            <a:ext cx="8686801"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r>
              <a:rPr lang="he-IL" dirty="0" smtClean="0">
                <a:latin typeface="SBL Hebrew" panose="02000000000000000000" pitchFamily="2" charset="-79"/>
                <a:cs typeface="SBL Hebrew" panose="02000000000000000000" pitchFamily="2" charset="-79"/>
              </a:rPr>
              <a:t>אֵ֫לֶּה פְקוּדֵי הַמִּשְׁכָּן מִשְׁכַּן הָעֵדֻת אֲשֶׁר</a:t>
            </a:r>
            <a:r>
              <a:rPr lang="he-IL" dirty="0" smtClean="0">
                <a:solidFill>
                  <a:srgbClr val="0000FF"/>
                </a:solidFill>
                <a:latin typeface="SBL Hebrew" panose="02000000000000000000" pitchFamily="2" charset="-79"/>
                <a:cs typeface="SBL Hebrew" panose="02000000000000000000" pitchFamily="2" charset="-79"/>
              </a:rPr>
              <a:t> פֻּקַּד </a:t>
            </a:r>
            <a:r>
              <a:rPr lang="he-IL" dirty="0" smtClean="0">
                <a:latin typeface="SBL Hebrew" panose="02000000000000000000" pitchFamily="2" charset="-79"/>
                <a:cs typeface="SBL Hebrew" panose="02000000000000000000" pitchFamily="2" charset="-79"/>
              </a:rPr>
              <a:t>עַל־פִּי מֹשֶׁה</a:t>
            </a:r>
            <a:endParaRPr lang="en-US" dirty="0" smtClean="0">
              <a:latin typeface="SBL Hebrew" panose="02000000000000000000" pitchFamily="2" charset="-79"/>
              <a:cs typeface="SBL Hebrew" panose="02000000000000000000" pitchFamily="2" charset="-79"/>
            </a:endParaRPr>
          </a:p>
        </p:txBody>
      </p:sp>
      <p:sp>
        <p:nvSpPr>
          <p:cNvPr id="9" name="Rectangle 8"/>
          <p:cNvSpPr/>
          <p:nvPr/>
        </p:nvSpPr>
        <p:spPr>
          <a:xfrm>
            <a:off x="609600" y="2438400"/>
            <a:ext cx="8077200" cy="2677656"/>
          </a:xfrm>
          <a:prstGeom prst="rect">
            <a:avLst/>
          </a:prstGeom>
          <a:ln w="28575">
            <a:solidFill>
              <a:schemeClr val="tx1"/>
            </a:solidFill>
          </a:ln>
        </p:spPr>
        <p:txBody>
          <a:bodyPr wrap="square">
            <a:spAutoFit/>
          </a:bodyPr>
          <a:lstStyle/>
          <a:p>
            <a:r>
              <a:rPr lang="en-US" sz="2800" dirty="0" smtClean="0"/>
              <a:t>RULE:</a:t>
            </a:r>
          </a:p>
          <a:p>
            <a:r>
              <a:rPr lang="en-US" sz="2800" dirty="0"/>
              <a:t>The sign of the </a:t>
            </a:r>
            <a:r>
              <a:rPr lang="en-US" sz="2800" dirty="0" err="1"/>
              <a:t>Pual</a:t>
            </a:r>
            <a:r>
              <a:rPr lang="en-US" sz="2800" dirty="0"/>
              <a:t> stem is </a:t>
            </a:r>
            <a:endParaRPr lang="en-US" sz="2800" dirty="0" smtClean="0"/>
          </a:p>
          <a:p>
            <a:pPr marL="457200" indent="-457200">
              <a:buFont typeface="Arial" panose="020B0604020202020204" pitchFamily="34" charset="0"/>
              <a:buChar char="•"/>
            </a:pPr>
            <a:r>
              <a:rPr lang="en-US" sz="2800" dirty="0" smtClean="0"/>
              <a:t>1</a:t>
            </a:r>
            <a:r>
              <a:rPr lang="en-US" sz="2800" baseline="30000" dirty="0" smtClean="0"/>
              <a:t>st</a:t>
            </a:r>
            <a:r>
              <a:rPr lang="en-US" sz="2800" dirty="0" smtClean="0"/>
              <a:t> root vowel of</a:t>
            </a:r>
          </a:p>
          <a:p>
            <a:pPr marL="1371600" lvl="2" indent="-457200">
              <a:buFont typeface="Courier New" panose="02070309020205020404" pitchFamily="49" charset="0"/>
              <a:buChar char="o"/>
            </a:pPr>
            <a:r>
              <a:rPr lang="en-US" sz="2800" i="1" dirty="0" err="1" smtClean="0"/>
              <a:t>qibbuts</a:t>
            </a:r>
            <a:r>
              <a:rPr lang="en-US" sz="2800" dirty="0" smtClean="0"/>
              <a:t> </a:t>
            </a:r>
            <a:r>
              <a:rPr lang="he-IL" sz="2800" b="1" dirty="0"/>
              <a:t>ֻ</a:t>
            </a:r>
            <a:r>
              <a:rPr lang="en-US" sz="2800" dirty="0" smtClean="0"/>
              <a:t> or </a:t>
            </a:r>
          </a:p>
          <a:p>
            <a:pPr marL="1371600" lvl="2" indent="-457200">
              <a:buFont typeface="Courier New" panose="02070309020205020404" pitchFamily="49" charset="0"/>
              <a:buChar char="o"/>
            </a:pPr>
            <a:r>
              <a:rPr lang="en-US" sz="2800" i="1" dirty="0" err="1" smtClean="0"/>
              <a:t>holem</a:t>
            </a:r>
            <a:r>
              <a:rPr lang="en-US" sz="2800" dirty="0" smtClean="0"/>
              <a:t> </a:t>
            </a:r>
            <a:r>
              <a:rPr lang="he-IL" sz="2800" dirty="0"/>
              <a:t>ֹ</a:t>
            </a:r>
            <a:endParaRPr lang="en-US" sz="2800" b="1" dirty="0" smtClean="0"/>
          </a:p>
          <a:p>
            <a:pPr marL="457200" indent="-457200">
              <a:buFont typeface="Arial" panose="020B0604020202020204" pitchFamily="34" charset="0"/>
              <a:buChar char="•"/>
            </a:pPr>
            <a:r>
              <a:rPr lang="en-US" sz="2800" dirty="0" smtClean="0"/>
              <a:t>doubled </a:t>
            </a:r>
            <a:r>
              <a:rPr lang="en-US" sz="2800" dirty="0"/>
              <a:t>middle root letter.</a:t>
            </a:r>
            <a:endParaRPr lang="en-US" sz="2800" dirty="0" smtClean="0"/>
          </a:p>
        </p:txBody>
      </p:sp>
    </p:spTree>
    <p:extLst>
      <p:ext uri="{BB962C8B-B14F-4D97-AF65-F5344CB8AC3E}">
        <p14:creationId xmlns:p14="http://schemas.microsoft.com/office/powerpoint/2010/main" val="5185479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lstStyle/>
          <a:p>
            <a:r>
              <a:rPr lang="en-US" dirty="0" err="1" smtClean="0"/>
              <a:t>Pual</a:t>
            </a:r>
            <a:r>
              <a:rPr lang="en-US" dirty="0" smtClean="0"/>
              <a:t> stem</a:t>
            </a:r>
            <a:endParaRPr lang="en-US" dirty="0"/>
          </a:p>
        </p:txBody>
      </p:sp>
      <p:sp>
        <p:nvSpPr>
          <p:cNvPr id="5" name="Subtitle 2"/>
          <p:cNvSpPr txBox="1">
            <a:spLocks/>
          </p:cNvSpPr>
          <p:nvPr/>
        </p:nvSpPr>
        <p:spPr>
          <a:xfrm>
            <a:off x="-1" y="762000"/>
            <a:ext cx="8686801"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r>
              <a:rPr lang="he-IL" dirty="0" smtClean="0">
                <a:latin typeface="SBL Hebrew" panose="02000000000000000000" pitchFamily="2" charset="-79"/>
                <a:cs typeface="SBL Hebrew" panose="02000000000000000000" pitchFamily="2" charset="-79"/>
              </a:rPr>
              <a:t>אֵ֫לֶּה פְקוּדֵי הַמִּשְׁכָּן מִשְׁכַּן הָעֵדֻת אֲשֶׁר</a:t>
            </a:r>
            <a:r>
              <a:rPr lang="he-IL" dirty="0" smtClean="0">
                <a:solidFill>
                  <a:srgbClr val="0000FF"/>
                </a:solidFill>
                <a:latin typeface="SBL Hebrew" panose="02000000000000000000" pitchFamily="2" charset="-79"/>
                <a:cs typeface="SBL Hebrew" panose="02000000000000000000" pitchFamily="2" charset="-79"/>
              </a:rPr>
              <a:t> פֻּקַּד </a:t>
            </a:r>
            <a:r>
              <a:rPr lang="he-IL" dirty="0" smtClean="0">
                <a:latin typeface="SBL Hebrew" panose="02000000000000000000" pitchFamily="2" charset="-79"/>
                <a:cs typeface="SBL Hebrew" panose="02000000000000000000" pitchFamily="2" charset="-79"/>
              </a:rPr>
              <a:t>עַל־פִּי מֹשֶׁה</a:t>
            </a:r>
            <a:endParaRPr lang="en-US" dirty="0" smtClean="0">
              <a:latin typeface="SBL Hebrew" panose="02000000000000000000" pitchFamily="2" charset="-79"/>
              <a:cs typeface="SBL Hebrew" panose="02000000000000000000" pitchFamily="2" charset="-79"/>
            </a:endParaRPr>
          </a:p>
        </p:txBody>
      </p:sp>
      <p:sp>
        <p:nvSpPr>
          <p:cNvPr id="9" name="Rectangle 8"/>
          <p:cNvSpPr/>
          <p:nvPr/>
        </p:nvSpPr>
        <p:spPr>
          <a:xfrm>
            <a:off x="609600" y="2438400"/>
            <a:ext cx="8077200" cy="2677656"/>
          </a:xfrm>
          <a:prstGeom prst="rect">
            <a:avLst/>
          </a:prstGeom>
          <a:ln w="28575">
            <a:solidFill>
              <a:schemeClr val="tx1"/>
            </a:solidFill>
          </a:ln>
        </p:spPr>
        <p:txBody>
          <a:bodyPr wrap="square">
            <a:spAutoFit/>
          </a:bodyPr>
          <a:lstStyle/>
          <a:p>
            <a:r>
              <a:rPr lang="en-US" sz="2800" dirty="0" smtClean="0"/>
              <a:t>RULE:</a:t>
            </a:r>
          </a:p>
          <a:p>
            <a:r>
              <a:rPr lang="en-US" sz="2800" dirty="0"/>
              <a:t>The sign of the </a:t>
            </a:r>
            <a:r>
              <a:rPr lang="en-US" sz="2800" dirty="0" err="1"/>
              <a:t>Pual</a:t>
            </a:r>
            <a:r>
              <a:rPr lang="en-US" sz="2800" dirty="0"/>
              <a:t> stem is </a:t>
            </a:r>
            <a:endParaRPr lang="en-US" sz="2800" dirty="0" smtClean="0"/>
          </a:p>
          <a:p>
            <a:pPr marL="457200" indent="-457200">
              <a:buFont typeface="Arial" panose="020B0604020202020204" pitchFamily="34" charset="0"/>
              <a:buChar char="•"/>
            </a:pPr>
            <a:r>
              <a:rPr lang="en-US" sz="2800" dirty="0" smtClean="0"/>
              <a:t>1</a:t>
            </a:r>
            <a:r>
              <a:rPr lang="en-US" sz="2800" baseline="30000" dirty="0" smtClean="0"/>
              <a:t>st</a:t>
            </a:r>
            <a:r>
              <a:rPr lang="en-US" sz="2800" dirty="0" smtClean="0"/>
              <a:t> root vowel of</a:t>
            </a:r>
          </a:p>
          <a:p>
            <a:pPr marL="1371600" lvl="2" indent="-457200">
              <a:buFont typeface="Courier New" panose="02070309020205020404" pitchFamily="49" charset="0"/>
              <a:buChar char="o"/>
            </a:pPr>
            <a:r>
              <a:rPr lang="en-US" sz="2800" i="1" dirty="0" err="1" smtClean="0">
                <a:solidFill>
                  <a:srgbClr val="0000FF"/>
                </a:solidFill>
              </a:rPr>
              <a:t>qibbuts</a:t>
            </a:r>
            <a:r>
              <a:rPr lang="en-US" sz="2800" dirty="0" smtClean="0">
                <a:solidFill>
                  <a:srgbClr val="0000FF"/>
                </a:solidFill>
              </a:rPr>
              <a:t> </a:t>
            </a:r>
            <a:r>
              <a:rPr lang="he-IL" sz="2800" b="1" dirty="0">
                <a:solidFill>
                  <a:srgbClr val="0000FF"/>
                </a:solidFill>
              </a:rPr>
              <a:t>ֻ</a:t>
            </a:r>
            <a:r>
              <a:rPr lang="en-US" sz="2800" dirty="0" smtClean="0"/>
              <a:t> or </a:t>
            </a:r>
          </a:p>
          <a:p>
            <a:pPr marL="1371600" lvl="2" indent="-457200">
              <a:buFont typeface="Courier New" panose="02070309020205020404" pitchFamily="49" charset="0"/>
              <a:buChar char="o"/>
            </a:pPr>
            <a:r>
              <a:rPr lang="en-US" sz="2800" i="1" dirty="0" err="1" smtClean="0">
                <a:solidFill>
                  <a:srgbClr val="FF0000"/>
                </a:solidFill>
              </a:rPr>
              <a:t>holem</a:t>
            </a:r>
            <a:r>
              <a:rPr lang="en-US" sz="2800" dirty="0" smtClean="0">
                <a:solidFill>
                  <a:srgbClr val="FF0000"/>
                </a:solidFill>
              </a:rPr>
              <a:t> </a:t>
            </a:r>
            <a:r>
              <a:rPr lang="he-IL" sz="2800" dirty="0">
                <a:solidFill>
                  <a:srgbClr val="FF0000"/>
                </a:solidFill>
              </a:rPr>
              <a:t>ֹ</a:t>
            </a:r>
            <a:endParaRPr lang="en-US" sz="2800" b="1" dirty="0" smtClean="0">
              <a:solidFill>
                <a:srgbClr val="FF0000"/>
              </a:solidFill>
            </a:endParaRPr>
          </a:p>
          <a:p>
            <a:pPr marL="457200" indent="-457200">
              <a:buFont typeface="Arial" panose="020B0604020202020204" pitchFamily="34" charset="0"/>
              <a:buChar char="•"/>
            </a:pPr>
            <a:r>
              <a:rPr lang="en-US" sz="2800" dirty="0" smtClean="0"/>
              <a:t>doubled </a:t>
            </a:r>
            <a:r>
              <a:rPr lang="en-US" sz="2800" dirty="0"/>
              <a:t>middle root letter.</a:t>
            </a:r>
            <a:endParaRPr lang="en-US" sz="2800" dirty="0" smtClean="0"/>
          </a:p>
        </p:txBody>
      </p:sp>
      <p:sp>
        <p:nvSpPr>
          <p:cNvPr id="6" name="TextBox 5"/>
          <p:cNvSpPr txBox="1"/>
          <p:nvPr/>
        </p:nvSpPr>
        <p:spPr>
          <a:xfrm>
            <a:off x="5715000" y="2900065"/>
            <a:ext cx="2743200" cy="1754326"/>
          </a:xfrm>
          <a:prstGeom prst="rect">
            <a:avLst/>
          </a:prstGeom>
          <a:noFill/>
          <a:ln w="28575">
            <a:solidFill>
              <a:schemeClr val="tx1"/>
            </a:solidFill>
          </a:ln>
        </p:spPr>
        <p:txBody>
          <a:bodyPr wrap="square" rtlCol="0">
            <a:spAutoFit/>
          </a:bodyPr>
          <a:lstStyle/>
          <a:p>
            <a:r>
              <a:rPr lang="en-US" dirty="0" smtClean="0"/>
              <a:t>Note: The </a:t>
            </a:r>
            <a:r>
              <a:rPr lang="en-US" i="1" dirty="0" err="1" smtClean="0">
                <a:solidFill>
                  <a:srgbClr val="FF0000"/>
                </a:solidFill>
              </a:rPr>
              <a:t>holem</a:t>
            </a:r>
            <a:r>
              <a:rPr lang="en-US" dirty="0" smtClean="0">
                <a:solidFill>
                  <a:srgbClr val="FF0000"/>
                </a:solidFill>
              </a:rPr>
              <a:t> </a:t>
            </a:r>
            <a:r>
              <a:rPr lang="en-US" dirty="0" smtClean="0"/>
              <a:t>appears in II-Guttural verbs where the </a:t>
            </a:r>
            <a:r>
              <a:rPr lang="en-US" i="1" dirty="0" err="1" smtClean="0">
                <a:solidFill>
                  <a:srgbClr val="0000FF"/>
                </a:solidFill>
              </a:rPr>
              <a:t>qibbuts</a:t>
            </a:r>
            <a:r>
              <a:rPr lang="en-US" dirty="0" smtClean="0">
                <a:solidFill>
                  <a:srgbClr val="0000FF"/>
                </a:solidFill>
              </a:rPr>
              <a:t> </a:t>
            </a:r>
            <a:r>
              <a:rPr lang="en-US" dirty="0" smtClean="0"/>
              <a:t>lengthens to a </a:t>
            </a:r>
            <a:r>
              <a:rPr lang="en-US" i="1" dirty="0" err="1" smtClean="0">
                <a:solidFill>
                  <a:srgbClr val="FF0000"/>
                </a:solidFill>
              </a:rPr>
              <a:t>holem</a:t>
            </a:r>
            <a:r>
              <a:rPr lang="en-US" dirty="0" smtClean="0">
                <a:solidFill>
                  <a:srgbClr val="FF0000"/>
                </a:solidFill>
              </a:rPr>
              <a:t> </a:t>
            </a:r>
            <a:r>
              <a:rPr lang="en-US" dirty="0" smtClean="0"/>
              <a:t>to compensate for the fact that the guttural cannot double.</a:t>
            </a:r>
            <a:endParaRPr lang="en-US" dirty="0"/>
          </a:p>
        </p:txBody>
      </p:sp>
    </p:spTree>
    <p:extLst>
      <p:ext uri="{BB962C8B-B14F-4D97-AF65-F5344CB8AC3E}">
        <p14:creationId xmlns:p14="http://schemas.microsoft.com/office/powerpoint/2010/main" val="16528781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lstStyle/>
          <a:p>
            <a:r>
              <a:rPr lang="en-US" dirty="0" err="1" smtClean="0"/>
              <a:t>Pual</a:t>
            </a:r>
            <a:r>
              <a:rPr lang="en-US" dirty="0" smtClean="0"/>
              <a:t> stem</a:t>
            </a:r>
            <a:endParaRPr lang="en-US" dirty="0"/>
          </a:p>
        </p:txBody>
      </p:sp>
      <p:sp>
        <p:nvSpPr>
          <p:cNvPr id="4" name="Content Placeholder 3"/>
          <p:cNvSpPr>
            <a:spLocks noGrp="1"/>
          </p:cNvSpPr>
          <p:nvPr>
            <p:ph idx="1"/>
          </p:nvPr>
        </p:nvSpPr>
        <p:spPr>
          <a:xfrm>
            <a:off x="457200" y="1447801"/>
            <a:ext cx="8229600" cy="685799"/>
          </a:xfrm>
        </p:spPr>
        <p:txBody>
          <a:bodyPr>
            <a:normAutofit/>
          </a:bodyPr>
          <a:lstStyle/>
          <a:p>
            <a:pPr marL="0" indent="0">
              <a:buNone/>
            </a:pPr>
            <a:r>
              <a:rPr lang="en-US" dirty="0" smtClean="0"/>
              <a:t>Parse </a:t>
            </a:r>
            <a:r>
              <a:rPr lang="he-IL" dirty="0" smtClean="0">
                <a:solidFill>
                  <a:srgbClr val="0000FF"/>
                </a:solidFill>
                <a:latin typeface="SBL Hebrew" panose="02000000000000000000" pitchFamily="2" charset="-79"/>
                <a:cs typeface="SBL Hebrew" panose="02000000000000000000" pitchFamily="2" charset="-79"/>
              </a:rPr>
              <a:t>פֻּקַּד</a:t>
            </a:r>
            <a:endParaRPr lang="en-US" dirty="0"/>
          </a:p>
        </p:txBody>
      </p:sp>
      <p:sp>
        <p:nvSpPr>
          <p:cNvPr id="5" name="Subtitle 2"/>
          <p:cNvSpPr txBox="1">
            <a:spLocks/>
          </p:cNvSpPr>
          <p:nvPr/>
        </p:nvSpPr>
        <p:spPr>
          <a:xfrm>
            <a:off x="-1" y="762000"/>
            <a:ext cx="8686801"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r>
              <a:rPr lang="he-IL" dirty="0" smtClean="0">
                <a:latin typeface="SBL Hebrew" panose="02000000000000000000" pitchFamily="2" charset="-79"/>
                <a:cs typeface="SBL Hebrew" panose="02000000000000000000" pitchFamily="2" charset="-79"/>
              </a:rPr>
              <a:t>אֵ֫לֶּה פְקוּדֵי הַמִּשְׁכָּן מִשְׁכַּן הָעֵדֻת אֲשֶׁר</a:t>
            </a:r>
            <a:r>
              <a:rPr lang="he-IL" dirty="0" smtClean="0">
                <a:solidFill>
                  <a:srgbClr val="0000FF"/>
                </a:solidFill>
                <a:latin typeface="SBL Hebrew" panose="02000000000000000000" pitchFamily="2" charset="-79"/>
                <a:cs typeface="SBL Hebrew" panose="02000000000000000000" pitchFamily="2" charset="-79"/>
              </a:rPr>
              <a:t> פֻּקַּד </a:t>
            </a:r>
            <a:r>
              <a:rPr lang="he-IL" dirty="0" smtClean="0">
                <a:latin typeface="SBL Hebrew" panose="02000000000000000000" pitchFamily="2" charset="-79"/>
                <a:cs typeface="SBL Hebrew" panose="02000000000000000000" pitchFamily="2" charset="-79"/>
              </a:rPr>
              <a:t>עַל־פִּי מֹשֶׁה</a:t>
            </a:r>
            <a:endParaRPr lang="en-US" dirty="0" smtClean="0">
              <a:latin typeface="SBL Hebrew" panose="02000000000000000000" pitchFamily="2" charset="-79"/>
              <a:cs typeface="SBL Hebrew" panose="02000000000000000000" pitchFamily="2" charset="-79"/>
            </a:endParaRPr>
          </a:p>
        </p:txBody>
      </p:sp>
      <p:graphicFrame>
        <p:nvGraphicFramePr>
          <p:cNvPr id="7" name="Table 6"/>
          <p:cNvGraphicFramePr>
            <a:graphicFrameLocks noGrp="1"/>
          </p:cNvGraphicFramePr>
          <p:nvPr>
            <p:extLst>
              <p:ext uri="{D42A27DB-BD31-4B8C-83A1-F6EECF244321}">
                <p14:modId xmlns:p14="http://schemas.microsoft.com/office/powerpoint/2010/main" val="819320734"/>
              </p:ext>
            </p:extLst>
          </p:nvPr>
        </p:nvGraphicFramePr>
        <p:xfrm>
          <a:off x="228600" y="2951018"/>
          <a:ext cx="8686800" cy="1316182"/>
        </p:xfrm>
        <a:graphic>
          <a:graphicData uri="http://schemas.openxmlformats.org/drawingml/2006/table">
            <a:tbl>
              <a:tblPr firstRow="1" bandRow="1">
                <a:tableStyleId>{2D5ABB26-0587-4C30-8999-92F81FD0307C}</a:tableStyleId>
              </a:tblPr>
              <a:tblGrid>
                <a:gridCol w="904050"/>
                <a:gridCol w="1229550"/>
                <a:gridCol w="1236041"/>
                <a:gridCol w="821863"/>
                <a:gridCol w="2666496"/>
                <a:gridCol w="1828800"/>
              </a:tblGrid>
              <a:tr h="381000">
                <a:tc>
                  <a:txBody>
                    <a:bodyPr/>
                    <a:lstStyle/>
                    <a:p>
                      <a:pPr algn="ctr"/>
                      <a:r>
                        <a:rPr lang="en-US" sz="1400" dirty="0" smtClean="0">
                          <a:solidFill>
                            <a:schemeClr val="tx1"/>
                          </a:solidFill>
                        </a:rPr>
                        <a:t>Root</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400" dirty="0" smtClean="0">
                          <a:solidFill>
                            <a:schemeClr val="tx1"/>
                          </a:solidFill>
                        </a:rPr>
                        <a:t>Stem</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400" dirty="0" smtClean="0">
                          <a:solidFill>
                            <a:schemeClr val="tx1"/>
                          </a:solidFill>
                        </a:rPr>
                        <a:t>Form</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400" dirty="0" smtClean="0">
                          <a:solidFill>
                            <a:schemeClr val="tx1"/>
                          </a:solidFill>
                        </a:rPr>
                        <a:t>PGN</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400" dirty="0" smtClean="0">
                          <a:solidFill>
                            <a:schemeClr val="tx1"/>
                          </a:solidFill>
                        </a:rPr>
                        <a:t>Function</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400" dirty="0" smtClean="0">
                          <a:solidFill>
                            <a:schemeClr val="tx1"/>
                          </a:solidFill>
                        </a:rPr>
                        <a:t>Root</a:t>
                      </a:r>
                      <a:r>
                        <a:rPr lang="en-US" sz="1400" baseline="0" dirty="0" smtClean="0">
                          <a:solidFill>
                            <a:schemeClr val="tx1"/>
                          </a:solidFill>
                        </a:rPr>
                        <a:t> meaning</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935182">
                <a:tc>
                  <a:txBody>
                    <a:bodyPr/>
                    <a:lstStyle/>
                    <a:p>
                      <a:pPr algn="ctr" rtl="1"/>
                      <a:endParaRPr lang="en-US" sz="3200" dirty="0">
                        <a:solidFill>
                          <a:srgbClr val="0000FF"/>
                        </a:solidFill>
                        <a:latin typeface="SBL Hebrew" panose="02000000000000000000" pitchFamily="2" charset="-79"/>
                        <a:cs typeface="SBL Hebrew" panose="02000000000000000000" pitchFamily="2" charset="-79"/>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800"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smtClean="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en-US" sz="1800" dirty="0" smtClean="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881039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lstStyle/>
          <a:p>
            <a:r>
              <a:rPr lang="en-US" dirty="0" err="1" smtClean="0"/>
              <a:t>Pual</a:t>
            </a:r>
            <a:r>
              <a:rPr lang="en-US" dirty="0" smtClean="0"/>
              <a:t> stem</a:t>
            </a:r>
            <a:endParaRPr lang="en-US" dirty="0"/>
          </a:p>
        </p:txBody>
      </p:sp>
      <p:sp>
        <p:nvSpPr>
          <p:cNvPr id="4" name="Content Placeholder 3"/>
          <p:cNvSpPr>
            <a:spLocks noGrp="1"/>
          </p:cNvSpPr>
          <p:nvPr>
            <p:ph idx="1"/>
          </p:nvPr>
        </p:nvSpPr>
        <p:spPr>
          <a:xfrm>
            <a:off x="457200" y="1447801"/>
            <a:ext cx="8229600" cy="685799"/>
          </a:xfrm>
        </p:spPr>
        <p:txBody>
          <a:bodyPr>
            <a:normAutofit/>
          </a:bodyPr>
          <a:lstStyle/>
          <a:p>
            <a:pPr marL="0" indent="0">
              <a:buNone/>
            </a:pPr>
            <a:r>
              <a:rPr lang="en-US" dirty="0" smtClean="0"/>
              <a:t>Parse </a:t>
            </a:r>
            <a:r>
              <a:rPr lang="he-IL" dirty="0" smtClean="0">
                <a:solidFill>
                  <a:srgbClr val="0000FF"/>
                </a:solidFill>
                <a:latin typeface="SBL Hebrew" panose="02000000000000000000" pitchFamily="2" charset="-79"/>
                <a:cs typeface="SBL Hebrew" panose="02000000000000000000" pitchFamily="2" charset="-79"/>
              </a:rPr>
              <a:t>פֻּקַּד</a:t>
            </a:r>
            <a:endParaRPr lang="en-US" dirty="0"/>
          </a:p>
        </p:txBody>
      </p:sp>
      <p:sp>
        <p:nvSpPr>
          <p:cNvPr id="5" name="Subtitle 2"/>
          <p:cNvSpPr txBox="1">
            <a:spLocks/>
          </p:cNvSpPr>
          <p:nvPr/>
        </p:nvSpPr>
        <p:spPr>
          <a:xfrm>
            <a:off x="-1" y="762000"/>
            <a:ext cx="8686801"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r>
              <a:rPr lang="he-IL" dirty="0" smtClean="0">
                <a:latin typeface="SBL Hebrew" panose="02000000000000000000" pitchFamily="2" charset="-79"/>
                <a:cs typeface="SBL Hebrew" panose="02000000000000000000" pitchFamily="2" charset="-79"/>
              </a:rPr>
              <a:t>אֵ֫לֶּה פְקוּדֵי הַמִּשְׁכָּן מִשְׁכַּן הָעֵדֻת אֲשֶׁר</a:t>
            </a:r>
            <a:r>
              <a:rPr lang="he-IL" dirty="0" smtClean="0">
                <a:solidFill>
                  <a:srgbClr val="0000FF"/>
                </a:solidFill>
                <a:latin typeface="SBL Hebrew" panose="02000000000000000000" pitchFamily="2" charset="-79"/>
                <a:cs typeface="SBL Hebrew" panose="02000000000000000000" pitchFamily="2" charset="-79"/>
              </a:rPr>
              <a:t> פֻּקַּד </a:t>
            </a:r>
            <a:r>
              <a:rPr lang="he-IL" dirty="0" smtClean="0">
                <a:latin typeface="SBL Hebrew" panose="02000000000000000000" pitchFamily="2" charset="-79"/>
                <a:cs typeface="SBL Hebrew" panose="02000000000000000000" pitchFamily="2" charset="-79"/>
              </a:rPr>
              <a:t>עַל־פִּי מֹשֶׁה</a:t>
            </a:r>
            <a:endParaRPr lang="en-US" dirty="0" smtClean="0">
              <a:latin typeface="SBL Hebrew" panose="02000000000000000000" pitchFamily="2" charset="-79"/>
              <a:cs typeface="SBL Hebrew" panose="02000000000000000000" pitchFamily="2" charset="-79"/>
            </a:endParaRPr>
          </a:p>
        </p:txBody>
      </p:sp>
      <p:graphicFrame>
        <p:nvGraphicFramePr>
          <p:cNvPr id="7" name="Table 6"/>
          <p:cNvGraphicFramePr>
            <a:graphicFrameLocks noGrp="1"/>
          </p:cNvGraphicFramePr>
          <p:nvPr>
            <p:extLst>
              <p:ext uri="{D42A27DB-BD31-4B8C-83A1-F6EECF244321}">
                <p14:modId xmlns:p14="http://schemas.microsoft.com/office/powerpoint/2010/main" val="970432423"/>
              </p:ext>
            </p:extLst>
          </p:nvPr>
        </p:nvGraphicFramePr>
        <p:xfrm>
          <a:off x="228600" y="2951018"/>
          <a:ext cx="8686800" cy="1316182"/>
        </p:xfrm>
        <a:graphic>
          <a:graphicData uri="http://schemas.openxmlformats.org/drawingml/2006/table">
            <a:tbl>
              <a:tblPr firstRow="1" bandRow="1">
                <a:tableStyleId>{2D5ABB26-0587-4C30-8999-92F81FD0307C}</a:tableStyleId>
              </a:tblPr>
              <a:tblGrid>
                <a:gridCol w="904050"/>
                <a:gridCol w="1229550"/>
                <a:gridCol w="1236041"/>
                <a:gridCol w="821863"/>
                <a:gridCol w="2666496"/>
                <a:gridCol w="1828800"/>
              </a:tblGrid>
              <a:tr h="381000">
                <a:tc>
                  <a:txBody>
                    <a:bodyPr/>
                    <a:lstStyle/>
                    <a:p>
                      <a:pPr algn="ctr"/>
                      <a:r>
                        <a:rPr lang="en-US" sz="1400" dirty="0" smtClean="0">
                          <a:solidFill>
                            <a:schemeClr val="tx1"/>
                          </a:solidFill>
                        </a:rPr>
                        <a:t>Root</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400" dirty="0" smtClean="0">
                          <a:solidFill>
                            <a:schemeClr val="tx1"/>
                          </a:solidFill>
                        </a:rPr>
                        <a:t>Stem</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400" dirty="0" smtClean="0">
                          <a:solidFill>
                            <a:schemeClr val="tx1"/>
                          </a:solidFill>
                        </a:rPr>
                        <a:t>Form</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400" dirty="0" smtClean="0">
                          <a:solidFill>
                            <a:schemeClr val="tx1"/>
                          </a:solidFill>
                        </a:rPr>
                        <a:t>PGN</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400" dirty="0" smtClean="0">
                          <a:solidFill>
                            <a:schemeClr val="tx1"/>
                          </a:solidFill>
                        </a:rPr>
                        <a:t>Function</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400" dirty="0" smtClean="0">
                          <a:solidFill>
                            <a:schemeClr val="tx1"/>
                          </a:solidFill>
                        </a:rPr>
                        <a:t>Root</a:t>
                      </a:r>
                      <a:r>
                        <a:rPr lang="en-US" sz="1400" baseline="0" dirty="0" smtClean="0">
                          <a:solidFill>
                            <a:schemeClr val="tx1"/>
                          </a:solidFill>
                        </a:rPr>
                        <a:t> meaning</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935182">
                <a:tc>
                  <a:txBody>
                    <a:bodyPr/>
                    <a:lstStyle/>
                    <a:p>
                      <a:pPr algn="ctr" rtl="1"/>
                      <a:r>
                        <a:rPr lang="he-IL" sz="3200" dirty="0" smtClean="0">
                          <a:solidFill>
                            <a:srgbClr val="0000FF"/>
                          </a:solidFill>
                          <a:latin typeface="SBL Hebrew" panose="02000000000000000000" pitchFamily="2" charset="-79"/>
                          <a:cs typeface="SBL Hebrew" panose="02000000000000000000" pitchFamily="2" charset="-79"/>
                        </a:rPr>
                        <a:t>פקד</a:t>
                      </a:r>
                      <a:endParaRPr lang="en-US" sz="3200" dirty="0">
                        <a:solidFill>
                          <a:srgbClr val="0000FF"/>
                        </a:solidFill>
                        <a:latin typeface="SBL Hebrew" panose="02000000000000000000" pitchFamily="2" charset="-79"/>
                        <a:cs typeface="SBL Hebrew" panose="02000000000000000000" pitchFamily="2" charset="-79"/>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err="1" smtClean="0">
                          <a:solidFill>
                            <a:srgbClr val="0000FF"/>
                          </a:solidFill>
                        </a:rPr>
                        <a:t>Pual</a:t>
                      </a:r>
                      <a:endParaRPr lang="en-US" sz="1800"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err="1" smtClean="0">
                          <a:solidFill>
                            <a:srgbClr val="0000FF"/>
                          </a:solidFill>
                        </a:rPr>
                        <a:t>Qatal</a:t>
                      </a:r>
                      <a:endParaRPr lang="en-US"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rgbClr val="0000FF"/>
                          </a:solidFill>
                        </a:rPr>
                        <a:t>3ms</a:t>
                      </a:r>
                      <a:endParaRPr lang="en-US"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err="1" smtClean="0">
                          <a:solidFill>
                            <a:srgbClr val="0000FF"/>
                          </a:solidFill>
                        </a:rPr>
                        <a:t>Qatal</a:t>
                      </a:r>
                      <a:r>
                        <a:rPr lang="en-US" dirty="0" smtClean="0">
                          <a:solidFill>
                            <a:srgbClr val="0000FF"/>
                          </a:solidFill>
                        </a:rPr>
                        <a:t> in dep.</a:t>
                      </a:r>
                      <a:r>
                        <a:rPr lang="en-US" baseline="0" dirty="0" smtClean="0">
                          <a:solidFill>
                            <a:srgbClr val="0000FF"/>
                          </a:solidFill>
                        </a:rPr>
                        <a:t> Clause</a:t>
                      </a:r>
                    </a:p>
                    <a:p>
                      <a:pPr algn="ctr"/>
                      <a:r>
                        <a:rPr lang="en-US" baseline="0" dirty="0" smtClean="0">
                          <a:solidFill>
                            <a:srgbClr val="0000FF"/>
                          </a:solidFill>
                        </a:rPr>
                        <a:t>= rel. past background</a:t>
                      </a:r>
                      <a:endParaRPr lang="en-US" dirty="0" smtClean="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800" dirty="0" smtClean="0">
                          <a:solidFill>
                            <a:srgbClr val="0000FF"/>
                          </a:solidFill>
                        </a:rPr>
                        <a:t>To visit, observe</a:t>
                      </a:r>
                    </a:p>
                    <a:p>
                      <a:pPr algn="l"/>
                      <a:r>
                        <a:rPr lang="en-US" sz="1800" dirty="0" smtClean="0">
                          <a:solidFill>
                            <a:srgbClr val="0000FF"/>
                          </a:solidFill>
                        </a:rPr>
                        <a:t>(</a:t>
                      </a:r>
                      <a:r>
                        <a:rPr lang="en-US" sz="1800" dirty="0" err="1" smtClean="0">
                          <a:solidFill>
                            <a:srgbClr val="0000FF"/>
                          </a:solidFill>
                        </a:rPr>
                        <a:t>piel</a:t>
                      </a:r>
                      <a:r>
                        <a:rPr lang="en-US" sz="1800" dirty="0" smtClean="0">
                          <a:solidFill>
                            <a:srgbClr val="0000FF"/>
                          </a:solidFill>
                        </a:rPr>
                        <a:t>: to muster)</a:t>
                      </a:r>
                      <a:endParaRPr lang="en-US" sz="1800" dirty="0" smtClean="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623929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normAutofit fontScale="90000"/>
          </a:bodyPr>
          <a:lstStyle/>
          <a:p>
            <a:r>
              <a:rPr lang="en-US" dirty="0"/>
              <a:t>The construct form and meaning </a:t>
            </a:r>
            <a:r>
              <a:rPr lang="en-US" dirty="0" smtClean="0"/>
              <a:t>of </a:t>
            </a:r>
            <a:r>
              <a:rPr lang="he-IL" dirty="0" smtClean="0">
                <a:latin typeface="SBL Hebrew" panose="02000000000000000000" pitchFamily="2" charset="-79"/>
                <a:cs typeface="SBL Hebrew" panose="02000000000000000000" pitchFamily="2" charset="-79"/>
              </a:rPr>
              <a:t>פֶה</a:t>
            </a:r>
            <a:endParaRPr lang="en-US" dirty="0">
              <a:latin typeface="SBL Hebrew" panose="02000000000000000000" pitchFamily="2" charset="-79"/>
              <a:cs typeface="SBL Hebrew" panose="02000000000000000000" pitchFamily="2" charset="-79"/>
            </a:endParaRPr>
          </a:p>
        </p:txBody>
      </p:sp>
      <p:sp>
        <p:nvSpPr>
          <p:cNvPr id="4" name="Content Placeholder 3"/>
          <p:cNvSpPr>
            <a:spLocks noGrp="1"/>
          </p:cNvSpPr>
          <p:nvPr>
            <p:ph idx="1"/>
          </p:nvPr>
        </p:nvSpPr>
        <p:spPr>
          <a:xfrm>
            <a:off x="457200" y="1447801"/>
            <a:ext cx="8229600" cy="4648199"/>
          </a:xfrm>
        </p:spPr>
        <p:txBody>
          <a:bodyPr>
            <a:normAutofit/>
          </a:bodyPr>
          <a:lstStyle/>
          <a:p>
            <a:pPr marL="0" indent="0">
              <a:buNone/>
            </a:pPr>
            <a:r>
              <a:rPr lang="en-US" dirty="0" smtClean="0"/>
              <a:t>A caution regarding the </a:t>
            </a:r>
            <a:r>
              <a:rPr lang="en-US" dirty="0" err="1" smtClean="0"/>
              <a:t>hireq-yod</a:t>
            </a:r>
            <a:r>
              <a:rPr lang="en-US" dirty="0" smtClean="0"/>
              <a:t> ending.</a:t>
            </a:r>
          </a:p>
          <a:p>
            <a:pPr marL="0" indent="0">
              <a:buNone/>
            </a:pPr>
            <a:r>
              <a:rPr lang="en-US" dirty="0" smtClean="0"/>
              <a:t>It can indicate either</a:t>
            </a:r>
          </a:p>
          <a:p>
            <a:r>
              <a:rPr lang="en-US" dirty="0" smtClean="0"/>
              <a:t>1cs pronominal suffix  - </a:t>
            </a:r>
            <a:r>
              <a:rPr lang="en-US" i="1" dirty="0" smtClean="0"/>
              <a:t>my</a:t>
            </a:r>
            <a:endParaRPr lang="en-US" dirty="0" smtClean="0"/>
          </a:p>
          <a:p>
            <a:r>
              <a:rPr lang="en-US" dirty="0" smtClean="0"/>
              <a:t>Masculine singular construct ending on some nouns</a:t>
            </a:r>
            <a:endParaRPr lang="en-US" dirty="0"/>
          </a:p>
        </p:txBody>
      </p:sp>
      <p:sp>
        <p:nvSpPr>
          <p:cNvPr id="5" name="Subtitle 2"/>
          <p:cNvSpPr txBox="1">
            <a:spLocks/>
          </p:cNvSpPr>
          <p:nvPr/>
        </p:nvSpPr>
        <p:spPr>
          <a:xfrm>
            <a:off x="-1" y="762000"/>
            <a:ext cx="8686801"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r>
              <a:rPr lang="he-IL" dirty="0" smtClean="0">
                <a:latin typeface="SBL Hebrew" panose="02000000000000000000" pitchFamily="2" charset="-79"/>
                <a:cs typeface="SBL Hebrew" panose="02000000000000000000" pitchFamily="2" charset="-79"/>
              </a:rPr>
              <a:t>אֵ֫לֶּה פְקוּדֵי הַמִּשְׁכָּן מִשְׁכַּן הָעֵדֻת אֲשֶׁר</a:t>
            </a:r>
            <a:r>
              <a:rPr lang="he-IL" dirty="0" smtClean="0">
                <a:solidFill>
                  <a:srgbClr val="0000FF"/>
                </a:solidFill>
                <a:latin typeface="SBL Hebrew" panose="02000000000000000000" pitchFamily="2" charset="-79"/>
                <a:cs typeface="SBL Hebrew" panose="02000000000000000000" pitchFamily="2" charset="-79"/>
              </a:rPr>
              <a:t> פֻּקַּד </a:t>
            </a:r>
            <a:r>
              <a:rPr lang="he-IL" dirty="0" smtClean="0">
                <a:latin typeface="SBL Hebrew" panose="02000000000000000000" pitchFamily="2" charset="-79"/>
                <a:cs typeface="SBL Hebrew" panose="02000000000000000000" pitchFamily="2" charset="-79"/>
              </a:rPr>
              <a:t>עַל־</a:t>
            </a:r>
            <a:r>
              <a:rPr lang="he-IL" dirty="0" smtClean="0">
                <a:solidFill>
                  <a:srgbClr val="FF0000"/>
                </a:solidFill>
                <a:latin typeface="SBL Hebrew" panose="02000000000000000000" pitchFamily="2" charset="-79"/>
                <a:cs typeface="SBL Hebrew" panose="02000000000000000000" pitchFamily="2" charset="-79"/>
              </a:rPr>
              <a:t>פִּי</a:t>
            </a:r>
            <a:r>
              <a:rPr lang="he-IL" dirty="0" smtClean="0">
                <a:latin typeface="SBL Hebrew" panose="02000000000000000000" pitchFamily="2" charset="-79"/>
                <a:cs typeface="SBL Hebrew" panose="02000000000000000000" pitchFamily="2" charset="-79"/>
              </a:rPr>
              <a:t> מֹשֶׁה</a:t>
            </a:r>
            <a:endParaRPr lang="en-US" dirty="0" smtClean="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20526393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49201339"/>
              </p:ext>
            </p:extLst>
          </p:nvPr>
        </p:nvGraphicFramePr>
        <p:xfrm>
          <a:off x="171449" y="487344"/>
          <a:ext cx="8801102" cy="6263640"/>
        </p:xfrm>
        <a:graphic>
          <a:graphicData uri="http://schemas.openxmlformats.org/drawingml/2006/table">
            <a:tbl>
              <a:tblPr firstRow="1" bandRow="1">
                <a:tableStyleId>{BC89EF96-8CEA-46FF-86C4-4CE0E7609802}</a:tableStyleId>
              </a:tblPr>
              <a:tblGrid>
                <a:gridCol w="3714751"/>
                <a:gridCol w="2362200"/>
                <a:gridCol w="2724151"/>
              </a:tblGrid>
              <a:tr h="274320">
                <a:tc>
                  <a:txBody>
                    <a:bodyPr/>
                    <a:lstStyle/>
                    <a:p>
                      <a:r>
                        <a:rPr lang="en-US" sz="1400" dirty="0" smtClean="0"/>
                        <a:t>Clue</a:t>
                      </a:r>
                      <a:endParaRPr lang="en-US" sz="1400" dirty="0"/>
                    </a:p>
                  </a:txBody>
                  <a:tcPr/>
                </a:tc>
                <a:tc>
                  <a:txBody>
                    <a:bodyPr/>
                    <a:lstStyle/>
                    <a:p>
                      <a:r>
                        <a:rPr lang="en-US" sz="1400" dirty="0" smtClean="0"/>
                        <a:t>Example</a:t>
                      </a:r>
                      <a:endParaRPr lang="en-US" sz="1400" dirty="0"/>
                    </a:p>
                  </a:txBody>
                  <a:tcPr/>
                </a:tc>
                <a:tc>
                  <a:txBody>
                    <a:bodyPr/>
                    <a:lstStyle/>
                    <a:p>
                      <a:r>
                        <a:rPr lang="en-US" sz="1400" dirty="0" smtClean="0"/>
                        <a:t>Ref</a:t>
                      </a:r>
                      <a:endParaRPr lang="en-US" sz="1400" dirty="0"/>
                    </a:p>
                  </a:txBody>
                  <a:tcPr/>
                </a:tc>
              </a:tr>
              <a:tr h="370840">
                <a:tc>
                  <a:txBody>
                    <a:bodyPr/>
                    <a:lstStyle/>
                    <a:p>
                      <a:pPr>
                        <a:tabLst>
                          <a:tab pos="2058988" algn="l"/>
                          <a:tab pos="2290763" algn="l"/>
                        </a:tabLst>
                      </a:pPr>
                      <a:r>
                        <a:rPr lang="en-US" sz="1200" dirty="0" smtClean="0">
                          <a:solidFill>
                            <a:schemeClr val="tx1"/>
                          </a:solidFill>
                          <a:latin typeface="+mn-lt"/>
                          <a:cs typeface="SBL Hebrew" panose="02000000000000000000" pitchFamily="2" charset="-79"/>
                        </a:rPr>
                        <a:t>An</a:t>
                      </a:r>
                      <a:r>
                        <a:rPr lang="en-US" sz="1200" baseline="0" dirty="0" smtClean="0">
                          <a:solidFill>
                            <a:schemeClr val="tx1"/>
                          </a:solidFill>
                          <a:latin typeface="+mn-lt"/>
                          <a:cs typeface="SBL Hebrew" panose="02000000000000000000" pitchFamily="2" charset="-79"/>
                        </a:rPr>
                        <a:t> </a:t>
                      </a:r>
                      <a:r>
                        <a:rPr lang="en-US" sz="1200" b="1" baseline="0" dirty="0" smtClean="0">
                          <a:solidFill>
                            <a:schemeClr val="tx1"/>
                          </a:solidFill>
                          <a:latin typeface="+mn-lt"/>
                          <a:cs typeface="SBL Hebrew" panose="02000000000000000000" pitchFamily="2" charset="-79"/>
                        </a:rPr>
                        <a:t>initial ‘o’</a:t>
                      </a:r>
                      <a:r>
                        <a:rPr lang="en-US" sz="1200" baseline="0" dirty="0" smtClean="0">
                          <a:solidFill>
                            <a:schemeClr val="tx1"/>
                          </a:solidFill>
                          <a:latin typeface="+mn-lt"/>
                          <a:cs typeface="SBL Hebrew" panose="02000000000000000000" pitchFamily="2" charset="-79"/>
                        </a:rPr>
                        <a:t> sound marks the </a:t>
                      </a:r>
                      <a:r>
                        <a:rPr lang="en-US" sz="1200" b="1" baseline="0" dirty="0" err="1" smtClean="0">
                          <a:solidFill>
                            <a:srgbClr val="0000FF"/>
                          </a:solidFill>
                          <a:latin typeface="+mn-lt"/>
                          <a:cs typeface="SBL Hebrew" panose="02000000000000000000" pitchFamily="2" charset="-79"/>
                        </a:rPr>
                        <a:t>Qal</a:t>
                      </a:r>
                      <a:r>
                        <a:rPr lang="en-US" sz="1200" b="1" baseline="0" dirty="0" smtClean="0">
                          <a:solidFill>
                            <a:srgbClr val="0000FF"/>
                          </a:solidFill>
                          <a:latin typeface="+mn-lt"/>
                          <a:cs typeface="SBL Hebrew" panose="02000000000000000000" pitchFamily="2" charset="-79"/>
                        </a:rPr>
                        <a:t> Active Participle</a:t>
                      </a:r>
                      <a:r>
                        <a:rPr lang="en-US" sz="1200" baseline="0" dirty="0" smtClean="0">
                          <a:solidFill>
                            <a:schemeClr val="tx1"/>
                          </a:solidFill>
                          <a:latin typeface="+mn-lt"/>
                          <a:cs typeface="SBL Hebrew" panose="02000000000000000000" pitchFamily="2" charset="-79"/>
                        </a:rPr>
                        <a:t>.</a:t>
                      </a:r>
                    </a:p>
                    <a:p>
                      <a:pPr>
                        <a:tabLst>
                          <a:tab pos="2058988" algn="l"/>
                          <a:tab pos="2290763" algn="l"/>
                        </a:tabLst>
                      </a:pPr>
                      <a:r>
                        <a:rPr lang="en-US" sz="1200" baseline="0" dirty="0" smtClean="0">
                          <a:solidFill>
                            <a:schemeClr val="tx1"/>
                          </a:solidFill>
                          <a:latin typeface="+mn-lt"/>
                          <a:cs typeface="SBL Hebrew" panose="02000000000000000000" pitchFamily="2" charset="-79"/>
                        </a:rPr>
                        <a:t>It is often followed by an ‘ay’ sound but not always.</a:t>
                      </a:r>
                    </a:p>
                    <a:p>
                      <a:pPr marL="171450" indent="-171450">
                        <a:buFont typeface="Arial" panose="020B0604020202020204" pitchFamily="34" charset="0"/>
                        <a:buChar char="•"/>
                        <a:tabLst>
                          <a:tab pos="2058988" algn="l"/>
                          <a:tab pos="2290763" algn="l"/>
                        </a:tabLst>
                      </a:pPr>
                      <a:r>
                        <a:rPr lang="en-US" sz="1200" baseline="0" dirty="0" err="1" smtClean="0">
                          <a:solidFill>
                            <a:schemeClr val="tx1"/>
                          </a:solidFill>
                          <a:latin typeface="+mn-lt"/>
                          <a:cs typeface="SBL Hebrew" panose="02000000000000000000" pitchFamily="2" charset="-79"/>
                        </a:rPr>
                        <a:t>Holem</a:t>
                      </a:r>
                      <a:r>
                        <a:rPr lang="en-US" sz="1200" baseline="0" dirty="0" smtClean="0">
                          <a:solidFill>
                            <a:schemeClr val="tx1"/>
                          </a:solidFill>
                          <a:latin typeface="+mn-lt"/>
                          <a:cs typeface="SBL Hebrew" panose="02000000000000000000" pitchFamily="2" charset="-79"/>
                        </a:rPr>
                        <a:t>/</a:t>
                      </a:r>
                      <a:r>
                        <a:rPr lang="en-US" sz="1200" baseline="0" dirty="0" err="1" smtClean="0">
                          <a:solidFill>
                            <a:schemeClr val="tx1"/>
                          </a:solidFill>
                          <a:latin typeface="+mn-lt"/>
                          <a:cs typeface="SBL Hebrew" panose="02000000000000000000" pitchFamily="2" charset="-79"/>
                        </a:rPr>
                        <a:t>holem</a:t>
                      </a:r>
                      <a:r>
                        <a:rPr lang="en-US" sz="1200" baseline="0" dirty="0" smtClean="0">
                          <a:solidFill>
                            <a:schemeClr val="tx1"/>
                          </a:solidFill>
                          <a:latin typeface="+mn-lt"/>
                          <a:cs typeface="SBL Hebrew" panose="02000000000000000000" pitchFamily="2" charset="-79"/>
                        </a:rPr>
                        <a:t> </a:t>
                      </a:r>
                      <a:r>
                        <a:rPr lang="en-US" sz="1200" baseline="0" dirty="0" err="1" smtClean="0">
                          <a:solidFill>
                            <a:schemeClr val="tx1"/>
                          </a:solidFill>
                          <a:latin typeface="+mn-lt"/>
                          <a:cs typeface="SBL Hebrew" panose="02000000000000000000" pitchFamily="2" charset="-79"/>
                        </a:rPr>
                        <a:t>waw</a:t>
                      </a:r>
                      <a:r>
                        <a:rPr lang="en-US" sz="1200" baseline="0" dirty="0" smtClean="0">
                          <a:solidFill>
                            <a:schemeClr val="tx1"/>
                          </a:solidFill>
                          <a:latin typeface="+mn-lt"/>
                          <a:cs typeface="SBL Hebrew" panose="02000000000000000000" pitchFamily="2" charset="-79"/>
                        </a:rPr>
                        <a:t> followed by </a:t>
                      </a:r>
                      <a:r>
                        <a:rPr lang="en-US" sz="1200" baseline="0" dirty="0" err="1" smtClean="0">
                          <a:solidFill>
                            <a:schemeClr val="tx1"/>
                          </a:solidFill>
                          <a:latin typeface="+mn-lt"/>
                          <a:cs typeface="SBL Hebrew" panose="02000000000000000000" pitchFamily="2" charset="-79"/>
                        </a:rPr>
                        <a:t>tsere</a:t>
                      </a:r>
                      <a:r>
                        <a:rPr lang="en-US" sz="1200" baseline="0" dirty="0" smtClean="0">
                          <a:solidFill>
                            <a:schemeClr val="tx1"/>
                          </a:solidFill>
                          <a:latin typeface="+mn-lt"/>
                          <a:cs typeface="SBL Hebrew" panose="02000000000000000000" pitchFamily="2" charset="-79"/>
                        </a:rPr>
                        <a:t>.</a:t>
                      </a:r>
                    </a:p>
                  </a:txBody>
                  <a:tcPr anchor="ct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800" dirty="0" smtClean="0">
                          <a:solidFill>
                            <a:srgbClr val="0000FF"/>
                          </a:solidFill>
                          <a:latin typeface="SBL Hebrew" panose="02000000000000000000" pitchFamily="2" charset="-79"/>
                          <a:cs typeface="SBL Hebrew" panose="02000000000000000000" pitchFamily="2" charset="-79"/>
                        </a:rPr>
                        <a:t>שֹׁכְנִ</a:t>
                      </a:r>
                      <a:r>
                        <a:rPr lang="he-IL" sz="1800" dirty="0" smtClean="0">
                          <a:solidFill>
                            <a:schemeClr val="tx1"/>
                          </a:solidFill>
                          <a:latin typeface="SBL Hebrew" panose="02000000000000000000" pitchFamily="2" charset="-79"/>
                          <a:cs typeface="SBL Hebrew" panose="02000000000000000000" pitchFamily="2" charset="-79"/>
                        </a:rPr>
                        <a:t>י בְחַגְוֵי־סֶּלַע</a:t>
                      </a:r>
                      <a:endParaRPr lang="en-US" sz="1800" dirty="0" smtClean="0">
                        <a:solidFill>
                          <a:schemeClr val="tx1"/>
                        </a:solidFill>
                        <a:latin typeface="SBL Hebrew" panose="02000000000000000000" pitchFamily="2" charset="-79"/>
                        <a:cs typeface="SBL Hebrew" panose="02000000000000000000" pitchFamily="2" charset="-79"/>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en-US" sz="1800" dirty="0" smtClean="0">
                        <a:solidFill>
                          <a:schemeClr val="tx1"/>
                        </a:solidFill>
                        <a:latin typeface="SBL Hebrew" panose="02000000000000000000" pitchFamily="2" charset="-79"/>
                        <a:cs typeface="SBL Hebrew" panose="02000000000000000000" pitchFamily="2" charset="-79"/>
                      </a:endParaRPr>
                    </a:p>
                    <a:p>
                      <a:pPr marL="0" marR="0" indent="0" algn="r" defTabSz="914400" rtl="1" eaLnBrk="1" fontAlgn="auto" latinLnBrk="0" hangingPunct="1">
                        <a:lnSpc>
                          <a:spcPct val="100000"/>
                        </a:lnSpc>
                        <a:spcBef>
                          <a:spcPts val="0"/>
                        </a:spcBef>
                        <a:spcAft>
                          <a:spcPts val="0"/>
                        </a:spcAft>
                        <a:buClrTx/>
                        <a:buSzTx/>
                        <a:buFontTx/>
                        <a:buNone/>
                        <a:tabLst/>
                        <a:defRPr/>
                      </a:pPr>
                      <a:r>
                        <a:rPr lang="he-IL" sz="1800" dirty="0" smtClean="0">
                          <a:solidFill>
                            <a:srgbClr val="0000FF"/>
                          </a:solidFill>
                          <a:latin typeface="SBL Hebrew" panose="02000000000000000000" pitchFamily="2" charset="-79"/>
                          <a:cs typeface="SBL Hebrew" panose="02000000000000000000" pitchFamily="2" charset="-79"/>
                        </a:rPr>
                        <a:t>אֹמֵר</a:t>
                      </a:r>
                      <a:r>
                        <a:rPr lang="he-IL" sz="1800" dirty="0" smtClean="0">
                          <a:solidFill>
                            <a:schemeClr val="tx1"/>
                          </a:solidFill>
                          <a:latin typeface="SBL Hebrew" panose="02000000000000000000" pitchFamily="2" charset="-79"/>
                          <a:cs typeface="SBL Hebrew" panose="02000000000000000000" pitchFamily="2" charset="-79"/>
                        </a:rPr>
                        <a:t> בְּלִבּוֹ</a:t>
                      </a:r>
                      <a:endParaRPr lang="en-US" sz="1800" dirty="0" smtClean="0">
                        <a:solidFill>
                          <a:schemeClr val="tx1"/>
                        </a:solidFill>
                        <a:latin typeface="SBL Hebrew" panose="02000000000000000000" pitchFamily="2" charset="-79"/>
                        <a:cs typeface="SBL Hebrew" panose="02000000000000000000" pitchFamily="2" charset="-79"/>
                      </a:endParaRPr>
                    </a:p>
                  </a:txBody>
                  <a:tcPr anchor="ctr"/>
                </a:tc>
                <a:tc>
                  <a:txBody>
                    <a:bodyPr/>
                    <a:lstStyle/>
                    <a:p>
                      <a:r>
                        <a:rPr lang="en-US" sz="1050" dirty="0" err="1" smtClean="0">
                          <a:solidFill>
                            <a:schemeClr val="tx1"/>
                          </a:solidFill>
                          <a:latin typeface="+mn-lt"/>
                          <a:cs typeface="SBL Hebrew" panose="02000000000000000000" pitchFamily="2" charset="-79"/>
                        </a:rPr>
                        <a:t>Obad</a:t>
                      </a:r>
                      <a:r>
                        <a:rPr lang="en-US" sz="1050" dirty="0" smtClean="0">
                          <a:solidFill>
                            <a:schemeClr val="tx1"/>
                          </a:solidFill>
                          <a:latin typeface="+mn-lt"/>
                          <a:cs typeface="SBL Hebrew" panose="02000000000000000000" pitchFamily="2" charset="-79"/>
                        </a:rPr>
                        <a:t> 1:3b </a:t>
                      </a:r>
                      <a:r>
                        <a:rPr lang="en-US" sz="1050" dirty="0" smtClean="0">
                          <a:solidFill>
                            <a:srgbClr val="0000FF"/>
                          </a:solidFill>
                          <a:latin typeface="+mn-lt"/>
                          <a:cs typeface="SBL Hebrew" panose="02000000000000000000" pitchFamily="2" charset="-79"/>
                        </a:rPr>
                        <a:t>who dwells </a:t>
                      </a:r>
                      <a:r>
                        <a:rPr lang="en-US" sz="1050" dirty="0" smtClean="0">
                          <a:solidFill>
                            <a:schemeClr val="tx1"/>
                          </a:solidFill>
                          <a:latin typeface="+mn-lt"/>
                          <a:cs typeface="SBL Hebrew" panose="02000000000000000000" pitchFamily="2" charset="-79"/>
                        </a:rPr>
                        <a:t>in the clefts of the rock (</a:t>
                      </a:r>
                      <a:r>
                        <a:rPr lang="en-US" sz="1050" dirty="0" err="1" smtClean="0">
                          <a:solidFill>
                            <a:schemeClr val="tx1"/>
                          </a:solidFill>
                          <a:latin typeface="+mn-lt"/>
                          <a:cs typeface="SBL Hebrew" panose="02000000000000000000" pitchFamily="2" charset="-79"/>
                        </a:rPr>
                        <a:t>Qal</a:t>
                      </a:r>
                      <a:r>
                        <a:rPr lang="en-US" sz="1050" dirty="0" smtClean="0">
                          <a:solidFill>
                            <a:schemeClr val="tx1"/>
                          </a:solidFill>
                          <a:latin typeface="+mn-lt"/>
                          <a:cs typeface="SBL Hebrew" panose="02000000000000000000" pitchFamily="2" charset="-79"/>
                        </a:rPr>
                        <a:t> Active Participle</a:t>
                      </a:r>
                      <a:r>
                        <a:rPr lang="en-US" sz="1050" baseline="0" dirty="0" smtClean="0">
                          <a:solidFill>
                            <a:schemeClr val="tx1"/>
                          </a:solidFill>
                          <a:latin typeface="+mn-lt"/>
                          <a:cs typeface="SBL Hebrew" panose="02000000000000000000" pitchFamily="2" charset="-79"/>
                        </a:rPr>
                        <a:t> </a:t>
                      </a:r>
                      <a:r>
                        <a:rPr lang="en-US" sz="1050" baseline="0" dirty="0" err="1" smtClean="0">
                          <a:solidFill>
                            <a:schemeClr val="tx1"/>
                          </a:solidFill>
                          <a:latin typeface="+mn-lt"/>
                          <a:cs typeface="SBL Hebrew" panose="02000000000000000000" pitchFamily="2" charset="-79"/>
                        </a:rPr>
                        <a:t>ms</a:t>
                      </a:r>
                      <a:r>
                        <a:rPr lang="en-US" sz="1050" baseline="0" dirty="0" smtClean="0">
                          <a:solidFill>
                            <a:schemeClr val="tx1"/>
                          </a:solidFill>
                          <a:latin typeface="+mn-lt"/>
                          <a:cs typeface="SBL Hebrew" panose="02000000000000000000" pitchFamily="2" charset="-79"/>
                        </a:rPr>
                        <a:t>)</a:t>
                      </a:r>
                      <a:endParaRPr lang="en-US" sz="1050" dirty="0" smtClean="0">
                        <a:solidFill>
                          <a:schemeClr val="tx1"/>
                        </a:solidFill>
                        <a:latin typeface="+mn-lt"/>
                        <a:cs typeface="SBL Hebrew" panose="02000000000000000000" pitchFamily="2" charset="-79"/>
                      </a:endParaRPr>
                    </a:p>
                    <a:p>
                      <a:endParaRPr lang="en-US" sz="1050" dirty="0" smtClean="0">
                        <a:solidFill>
                          <a:schemeClr val="tx1"/>
                        </a:solidFill>
                        <a:latin typeface="+mn-lt"/>
                        <a:cs typeface="SBL Hebrew" panose="02000000000000000000" pitchFamily="2" charset="-79"/>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err="1" smtClean="0">
                          <a:solidFill>
                            <a:schemeClr val="tx1"/>
                          </a:solidFill>
                          <a:latin typeface="+mn-lt"/>
                          <a:cs typeface="SBL Hebrew" panose="02000000000000000000" pitchFamily="2" charset="-79"/>
                        </a:rPr>
                        <a:t>Obad</a:t>
                      </a:r>
                      <a:r>
                        <a:rPr lang="en-US" sz="1050" dirty="0" smtClean="0">
                          <a:solidFill>
                            <a:schemeClr val="tx1"/>
                          </a:solidFill>
                          <a:latin typeface="+mn-lt"/>
                          <a:cs typeface="SBL Hebrew" panose="02000000000000000000" pitchFamily="2" charset="-79"/>
                        </a:rPr>
                        <a:t> 1:3c</a:t>
                      </a:r>
                      <a:r>
                        <a:rPr lang="en-US" sz="1050" baseline="0" dirty="0" smtClean="0">
                          <a:solidFill>
                            <a:schemeClr val="tx1"/>
                          </a:solidFill>
                          <a:latin typeface="+mn-lt"/>
                          <a:cs typeface="SBL Hebrew" panose="02000000000000000000" pitchFamily="2" charset="-79"/>
                        </a:rPr>
                        <a:t> </a:t>
                      </a:r>
                      <a:r>
                        <a:rPr lang="en-US" sz="1050" baseline="0" dirty="0" smtClean="0">
                          <a:solidFill>
                            <a:srgbClr val="0000FF"/>
                          </a:solidFill>
                          <a:latin typeface="+mn-lt"/>
                          <a:cs typeface="SBL Hebrew" panose="02000000000000000000" pitchFamily="2" charset="-79"/>
                        </a:rPr>
                        <a:t>who says </a:t>
                      </a:r>
                      <a:r>
                        <a:rPr lang="en-US" sz="1050" baseline="0" dirty="0" smtClean="0">
                          <a:solidFill>
                            <a:schemeClr val="tx1"/>
                          </a:solidFill>
                          <a:latin typeface="+mn-lt"/>
                          <a:cs typeface="SBL Hebrew" panose="02000000000000000000" pitchFamily="2" charset="-79"/>
                        </a:rPr>
                        <a:t>in his heart </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baseline="0" dirty="0" smtClean="0">
                          <a:solidFill>
                            <a:schemeClr val="tx1"/>
                          </a:solidFill>
                          <a:latin typeface="+mn-lt"/>
                          <a:cs typeface="SBL Hebrew" panose="02000000000000000000" pitchFamily="2" charset="-79"/>
                        </a:rPr>
                        <a:t>(</a:t>
                      </a:r>
                      <a:r>
                        <a:rPr lang="en-US" sz="1050" dirty="0" err="1" smtClean="0">
                          <a:solidFill>
                            <a:schemeClr val="tx1"/>
                          </a:solidFill>
                          <a:latin typeface="+mn-lt"/>
                          <a:cs typeface="SBL Hebrew" panose="02000000000000000000" pitchFamily="2" charset="-79"/>
                        </a:rPr>
                        <a:t>Qal</a:t>
                      </a:r>
                      <a:r>
                        <a:rPr lang="en-US" sz="1050" dirty="0" smtClean="0">
                          <a:solidFill>
                            <a:schemeClr val="tx1"/>
                          </a:solidFill>
                          <a:latin typeface="+mn-lt"/>
                          <a:cs typeface="SBL Hebrew" panose="02000000000000000000" pitchFamily="2" charset="-79"/>
                        </a:rPr>
                        <a:t> Active Participle</a:t>
                      </a:r>
                      <a:r>
                        <a:rPr lang="en-US" sz="1050" baseline="0" dirty="0" smtClean="0">
                          <a:solidFill>
                            <a:schemeClr val="tx1"/>
                          </a:solidFill>
                          <a:latin typeface="+mn-lt"/>
                          <a:cs typeface="SBL Hebrew" panose="02000000000000000000" pitchFamily="2" charset="-79"/>
                        </a:rPr>
                        <a:t> </a:t>
                      </a:r>
                      <a:r>
                        <a:rPr lang="en-US" sz="1050" baseline="0" dirty="0" err="1" smtClean="0">
                          <a:solidFill>
                            <a:schemeClr val="tx1"/>
                          </a:solidFill>
                          <a:latin typeface="+mn-lt"/>
                          <a:cs typeface="SBL Hebrew" panose="02000000000000000000" pitchFamily="2" charset="-79"/>
                        </a:rPr>
                        <a:t>ms</a:t>
                      </a:r>
                      <a:r>
                        <a:rPr lang="en-US" sz="1050" baseline="0" dirty="0" smtClean="0">
                          <a:solidFill>
                            <a:schemeClr val="tx1"/>
                          </a:solidFill>
                          <a:latin typeface="+mn-lt"/>
                          <a:cs typeface="SBL Hebrew" panose="02000000000000000000" pitchFamily="2" charset="-79"/>
                        </a:rPr>
                        <a:t>)</a:t>
                      </a:r>
                      <a:endParaRPr lang="en-US" sz="1050" dirty="0" smtClean="0">
                        <a:solidFill>
                          <a:schemeClr val="tx1"/>
                        </a:solidFill>
                        <a:latin typeface="+mn-lt"/>
                        <a:cs typeface="SBL Hebrew" panose="02000000000000000000" pitchFamily="2" charset="-79"/>
                      </a:endParaRPr>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tab pos="341313" algn="l"/>
                          <a:tab pos="2290763" algn="l"/>
                        </a:tabLst>
                        <a:defRPr/>
                      </a:pPr>
                      <a:endParaRPr lang="en-US" sz="1200" baseline="0" dirty="0" smtClean="0">
                        <a:solidFill>
                          <a:schemeClr val="tx1"/>
                        </a:solidFill>
                        <a:latin typeface="+mn-lt"/>
                        <a:cs typeface="SBL Hebrew" panose="02000000000000000000" pitchFamily="2" charset="-79"/>
                      </a:endParaRPr>
                    </a:p>
                  </a:txBody>
                  <a:tcPr anchor="ct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latin typeface="SBL Hebrew" panose="02000000000000000000" pitchFamily="2" charset="-79"/>
                        <a:cs typeface="SBL Hebrew" panose="02000000000000000000" pitchFamily="2" charset="-79"/>
                      </a:endParaRPr>
                    </a:p>
                  </a:txBody>
                  <a:tcPr anchor="ctr"/>
                </a:tc>
                <a:tc>
                  <a:txBody>
                    <a:bodyPr/>
                    <a:lstStyle/>
                    <a:p>
                      <a:endParaRPr lang="en-US" sz="1050" dirty="0">
                        <a:solidFill>
                          <a:schemeClr val="tx1"/>
                        </a:solidFill>
                        <a:latin typeface="+mn-lt"/>
                        <a:cs typeface="SBL Hebrew" panose="02000000000000000000" pitchFamily="2" charset="-79"/>
                      </a:endParaRPr>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tab pos="2058988" algn="l"/>
                          <a:tab pos="2290763" algn="l"/>
                        </a:tabLst>
                        <a:defRPr/>
                      </a:pPr>
                      <a:r>
                        <a:rPr lang="en-US" sz="1200" u="sng" dirty="0" smtClean="0">
                          <a:latin typeface="+mn-lt"/>
                          <a:cs typeface="SBL Hebrew" panose="02000000000000000000" pitchFamily="2" charset="-79"/>
                        </a:rPr>
                        <a:t>Doppelgänger</a:t>
                      </a:r>
                    </a:p>
                    <a:p>
                      <a:pPr marL="0" marR="0" indent="0" algn="l" defTabSz="914400" rtl="0" eaLnBrk="1" fontAlgn="auto" latinLnBrk="0" hangingPunct="1">
                        <a:lnSpc>
                          <a:spcPct val="100000"/>
                        </a:lnSpc>
                        <a:spcBef>
                          <a:spcPts val="0"/>
                        </a:spcBef>
                        <a:spcAft>
                          <a:spcPts val="0"/>
                        </a:spcAft>
                        <a:buClrTx/>
                        <a:buSzTx/>
                        <a:buFontTx/>
                        <a:buNone/>
                        <a:tabLst>
                          <a:tab pos="2058988" algn="l"/>
                          <a:tab pos="2290763" algn="l"/>
                        </a:tabLst>
                        <a:defRPr/>
                      </a:pPr>
                      <a:r>
                        <a:rPr lang="en-US" sz="1200" b="1" baseline="0" dirty="0" smtClean="0">
                          <a:solidFill>
                            <a:srgbClr val="C00000"/>
                          </a:solidFill>
                          <a:latin typeface="+mn-lt"/>
                          <a:cs typeface="SBL Hebrew" panose="02000000000000000000" pitchFamily="2" charset="-79"/>
                        </a:rPr>
                        <a:t>I-</a:t>
                      </a:r>
                      <a:r>
                        <a:rPr lang="en-US" sz="1200" b="1" baseline="0" dirty="0" err="1" smtClean="0">
                          <a:solidFill>
                            <a:srgbClr val="C00000"/>
                          </a:solidFill>
                          <a:latin typeface="+mn-lt"/>
                          <a:cs typeface="SBL Hebrew" panose="02000000000000000000" pitchFamily="2" charset="-79"/>
                        </a:rPr>
                        <a:t>Waw</a:t>
                      </a:r>
                      <a:r>
                        <a:rPr lang="en-US" sz="1200" b="1" baseline="0" dirty="0" smtClean="0">
                          <a:solidFill>
                            <a:srgbClr val="C00000"/>
                          </a:solidFill>
                          <a:latin typeface="+mn-lt"/>
                          <a:cs typeface="SBL Hebrew" panose="02000000000000000000" pitchFamily="2" charset="-79"/>
                        </a:rPr>
                        <a:t> </a:t>
                      </a:r>
                      <a:r>
                        <a:rPr lang="en-US" sz="1200" b="1" baseline="0" dirty="0" err="1" smtClean="0">
                          <a:solidFill>
                            <a:srgbClr val="C00000"/>
                          </a:solidFill>
                          <a:latin typeface="+mn-lt"/>
                          <a:cs typeface="SBL Hebrew" panose="02000000000000000000" pitchFamily="2" charset="-79"/>
                        </a:rPr>
                        <a:t>Hiphil</a:t>
                      </a:r>
                      <a:r>
                        <a:rPr lang="en-US" sz="1200" b="1" baseline="0" dirty="0" smtClean="0">
                          <a:solidFill>
                            <a:srgbClr val="C00000"/>
                          </a:solidFill>
                          <a:latin typeface="+mn-lt"/>
                          <a:cs typeface="SBL Hebrew" panose="02000000000000000000" pitchFamily="2" charset="-79"/>
                        </a:rPr>
                        <a:t> </a:t>
                      </a:r>
                      <a:r>
                        <a:rPr lang="en-US" sz="1200" b="1" baseline="0" dirty="0" err="1" smtClean="0">
                          <a:solidFill>
                            <a:srgbClr val="C00000"/>
                          </a:solidFill>
                          <a:latin typeface="+mn-lt"/>
                          <a:cs typeface="SBL Hebrew" panose="02000000000000000000" pitchFamily="2" charset="-79"/>
                        </a:rPr>
                        <a:t>Yiqtol</a:t>
                      </a:r>
                      <a:r>
                        <a:rPr lang="en-US" sz="1200" b="1" baseline="0" dirty="0" smtClean="0">
                          <a:solidFill>
                            <a:srgbClr val="C00000"/>
                          </a:solidFill>
                          <a:latin typeface="+mn-lt"/>
                          <a:cs typeface="SBL Hebrew" panose="02000000000000000000" pitchFamily="2" charset="-79"/>
                        </a:rPr>
                        <a:t> </a:t>
                      </a:r>
                      <a:r>
                        <a:rPr lang="en-US" sz="1200" baseline="0" dirty="0" smtClean="0">
                          <a:latin typeface="+mn-lt"/>
                          <a:cs typeface="SBL Hebrew" panose="02000000000000000000" pitchFamily="2" charset="-79"/>
                        </a:rPr>
                        <a:t>&amp; </a:t>
                      </a:r>
                      <a:r>
                        <a:rPr lang="en-US" sz="1200" b="1" baseline="0" dirty="0" err="1" smtClean="0">
                          <a:solidFill>
                            <a:srgbClr val="0000FF"/>
                          </a:solidFill>
                          <a:latin typeface="+mn-lt"/>
                          <a:cs typeface="SBL Hebrew" panose="02000000000000000000" pitchFamily="2" charset="-79"/>
                        </a:rPr>
                        <a:t>Qal</a:t>
                      </a:r>
                      <a:r>
                        <a:rPr lang="en-US" sz="1200" b="1" baseline="0" dirty="0" smtClean="0">
                          <a:solidFill>
                            <a:srgbClr val="0000FF"/>
                          </a:solidFill>
                          <a:latin typeface="+mn-lt"/>
                          <a:cs typeface="SBL Hebrew" panose="02000000000000000000" pitchFamily="2" charset="-79"/>
                        </a:rPr>
                        <a:t> Active Participle</a:t>
                      </a:r>
                    </a:p>
                    <a:p>
                      <a:pPr marL="171450" indent="-171450">
                        <a:buFont typeface="Arial" panose="020B0604020202020204" pitchFamily="34" charset="0"/>
                        <a:buChar char="•"/>
                        <a:tabLst>
                          <a:tab pos="2058988" algn="l"/>
                          <a:tab pos="2290763" algn="l"/>
                        </a:tabLst>
                      </a:pPr>
                      <a:r>
                        <a:rPr lang="en-US" sz="1200" baseline="0" dirty="0" smtClean="0">
                          <a:solidFill>
                            <a:schemeClr val="tx1"/>
                          </a:solidFill>
                          <a:latin typeface="+mn-lt"/>
                          <a:cs typeface="SBL Hebrew" panose="02000000000000000000" pitchFamily="2" charset="-79"/>
                        </a:rPr>
                        <a:t>both start with the ‘o’ sound</a:t>
                      </a:r>
                      <a:endParaRPr lang="en-US" sz="1200" dirty="0">
                        <a:solidFill>
                          <a:schemeClr val="tx1"/>
                        </a:solidFill>
                        <a:latin typeface="+mn-lt"/>
                        <a:cs typeface="SBL Hebrew" panose="02000000000000000000" pitchFamily="2" charset="-79"/>
                      </a:endParaRPr>
                    </a:p>
                  </a:txBody>
                  <a:tcPr anchor="ct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800" dirty="0" smtClean="0">
                          <a:solidFill>
                            <a:schemeClr val="tx1"/>
                          </a:solidFill>
                          <a:latin typeface="SBL Hebrew" panose="02000000000000000000" pitchFamily="2" charset="-79"/>
                          <a:cs typeface="SBL Hebrew" panose="02000000000000000000" pitchFamily="2" charset="-79"/>
                        </a:rPr>
                        <a:t>מִי </a:t>
                      </a:r>
                      <a:r>
                        <a:rPr lang="he-IL" sz="1800" dirty="0" smtClean="0">
                          <a:solidFill>
                            <a:srgbClr val="C00000"/>
                          </a:solidFill>
                          <a:latin typeface="SBL Hebrew" panose="02000000000000000000" pitchFamily="2" charset="-79"/>
                          <a:cs typeface="SBL Hebrew" panose="02000000000000000000" pitchFamily="2" charset="-79"/>
                        </a:rPr>
                        <a:t>יוֹרִדֵ</a:t>
                      </a:r>
                      <a:r>
                        <a:rPr lang="he-IL" sz="1800" dirty="0" smtClean="0">
                          <a:solidFill>
                            <a:schemeClr val="tx1"/>
                          </a:solidFill>
                          <a:latin typeface="SBL Hebrew" panose="02000000000000000000" pitchFamily="2" charset="-79"/>
                          <a:cs typeface="SBL Hebrew" panose="02000000000000000000" pitchFamily="2" charset="-79"/>
                        </a:rPr>
                        <a:t>נִי אָרֶץ׃</a:t>
                      </a:r>
                      <a:endParaRPr lang="en-US" sz="1800" dirty="0" smtClean="0">
                        <a:solidFill>
                          <a:schemeClr val="tx1"/>
                        </a:solidFill>
                        <a:latin typeface="SBL Hebrew" panose="02000000000000000000" pitchFamily="2" charset="-79"/>
                        <a:cs typeface="SBL Hebrew" panose="02000000000000000000" pitchFamily="2" charset="-79"/>
                      </a:endParaRPr>
                    </a:p>
                  </a:txBody>
                  <a:tcPr anchor="ctr"/>
                </a:tc>
                <a:tc>
                  <a:txBody>
                    <a:bodyPr/>
                    <a:lstStyle/>
                    <a:p>
                      <a:r>
                        <a:rPr lang="en-US" sz="1050" dirty="0" err="1" smtClean="0">
                          <a:solidFill>
                            <a:schemeClr val="tx1"/>
                          </a:solidFill>
                          <a:latin typeface="+mn-lt"/>
                          <a:cs typeface="SBL Hebrew" panose="02000000000000000000" pitchFamily="2" charset="-79"/>
                        </a:rPr>
                        <a:t>Obad</a:t>
                      </a:r>
                      <a:r>
                        <a:rPr lang="en-US" sz="1050" dirty="0" smtClean="0">
                          <a:solidFill>
                            <a:schemeClr val="tx1"/>
                          </a:solidFill>
                          <a:latin typeface="+mn-lt"/>
                          <a:cs typeface="SBL Hebrew" panose="02000000000000000000" pitchFamily="2" charset="-79"/>
                        </a:rPr>
                        <a:t> 1:3d who </a:t>
                      </a:r>
                      <a:r>
                        <a:rPr lang="en-US" sz="1050" dirty="0" smtClean="0">
                          <a:solidFill>
                            <a:srgbClr val="0000FF"/>
                          </a:solidFill>
                          <a:latin typeface="+mn-lt"/>
                          <a:cs typeface="SBL Hebrew" panose="02000000000000000000" pitchFamily="2" charset="-79"/>
                        </a:rPr>
                        <a:t>will bring </a:t>
                      </a:r>
                      <a:r>
                        <a:rPr lang="en-US" sz="1050" dirty="0" smtClean="0">
                          <a:solidFill>
                            <a:schemeClr val="tx1"/>
                          </a:solidFill>
                          <a:latin typeface="+mn-lt"/>
                          <a:cs typeface="SBL Hebrew" panose="02000000000000000000" pitchFamily="2" charset="-79"/>
                        </a:rPr>
                        <a:t>me</a:t>
                      </a:r>
                      <a:r>
                        <a:rPr lang="en-US" sz="1050" baseline="0" dirty="0" smtClean="0">
                          <a:solidFill>
                            <a:schemeClr val="tx1"/>
                          </a:solidFill>
                          <a:latin typeface="+mn-lt"/>
                          <a:cs typeface="SBL Hebrew" panose="02000000000000000000" pitchFamily="2" charset="-79"/>
                        </a:rPr>
                        <a:t> </a:t>
                      </a:r>
                      <a:r>
                        <a:rPr lang="en-US" sz="1050" baseline="0" dirty="0" smtClean="0">
                          <a:solidFill>
                            <a:srgbClr val="0000FF"/>
                          </a:solidFill>
                          <a:latin typeface="+mn-lt"/>
                          <a:cs typeface="SBL Hebrew" panose="02000000000000000000" pitchFamily="2" charset="-79"/>
                        </a:rPr>
                        <a:t>down </a:t>
                      </a:r>
                      <a:r>
                        <a:rPr lang="en-US" sz="1050" baseline="0" dirty="0" smtClean="0">
                          <a:solidFill>
                            <a:schemeClr val="tx1"/>
                          </a:solidFill>
                          <a:latin typeface="+mn-lt"/>
                          <a:cs typeface="SBL Hebrew" panose="02000000000000000000" pitchFamily="2" charset="-79"/>
                        </a:rPr>
                        <a:t>to earth (</a:t>
                      </a:r>
                      <a:r>
                        <a:rPr lang="en-US" sz="1050" baseline="0" dirty="0" err="1" smtClean="0">
                          <a:solidFill>
                            <a:schemeClr val="tx1"/>
                          </a:solidFill>
                          <a:latin typeface="+mn-lt"/>
                          <a:cs typeface="SBL Hebrew" panose="02000000000000000000" pitchFamily="2" charset="-79"/>
                        </a:rPr>
                        <a:t>Hiphil</a:t>
                      </a:r>
                      <a:r>
                        <a:rPr lang="en-US" sz="1050" baseline="0" dirty="0" smtClean="0">
                          <a:solidFill>
                            <a:schemeClr val="tx1"/>
                          </a:solidFill>
                          <a:latin typeface="+mn-lt"/>
                          <a:cs typeface="SBL Hebrew" panose="02000000000000000000" pitchFamily="2" charset="-79"/>
                        </a:rPr>
                        <a:t> </a:t>
                      </a:r>
                      <a:r>
                        <a:rPr lang="en-US" sz="1050" baseline="0" dirty="0" err="1" smtClean="0">
                          <a:solidFill>
                            <a:schemeClr val="tx1"/>
                          </a:solidFill>
                          <a:latin typeface="+mn-lt"/>
                          <a:cs typeface="SBL Hebrew" panose="02000000000000000000" pitchFamily="2" charset="-79"/>
                        </a:rPr>
                        <a:t>Yiqtol</a:t>
                      </a:r>
                      <a:r>
                        <a:rPr lang="en-US" sz="1050" baseline="0" dirty="0" smtClean="0">
                          <a:solidFill>
                            <a:schemeClr val="tx1"/>
                          </a:solidFill>
                          <a:latin typeface="+mn-lt"/>
                          <a:cs typeface="SBL Hebrew" panose="02000000000000000000" pitchFamily="2" charset="-79"/>
                        </a:rPr>
                        <a:t> 3ms  </a:t>
                      </a:r>
                      <a:r>
                        <a:rPr lang="he-IL" sz="1100" baseline="0" dirty="0" smtClean="0">
                          <a:solidFill>
                            <a:schemeClr val="tx1"/>
                          </a:solidFill>
                          <a:latin typeface="+mn-lt"/>
                          <a:cs typeface="SBL Hebrew" panose="02000000000000000000" pitchFamily="2" charset="-79"/>
                        </a:rPr>
                        <a:t>ירד</a:t>
                      </a:r>
                      <a:r>
                        <a:rPr lang="en-US" sz="1050" baseline="0" dirty="0" smtClean="0">
                          <a:solidFill>
                            <a:schemeClr val="tx1"/>
                          </a:solidFill>
                          <a:latin typeface="+mn-lt"/>
                          <a:cs typeface="SBL Hebrew" panose="02000000000000000000" pitchFamily="2" charset="-79"/>
                        </a:rPr>
                        <a:t>) </a:t>
                      </a:r>
                    </a:p>
                    <a:p>
                      <a:r>
                        <a:rPr lang="en-US" sz="1050" baseline="0" dirty="0" smtClean="0">
                          <a:solidFill>
                            <a:schemeClr val="tx1"/>
                          </a:solidFill>
                          <a:latin typeface="+mn-lt"/>
                          <a:cs typeface="SBL Hebrew" panose="02000000000000000000" pitchFamily="2" charset="-79"/>
                        </a:rPr>
                        <a:t>(compare with participles above)</a:t>
                      </a:r>
                      <a:endParaRPr lang="en-US" sz="1050" dirty="0">
                        <a:solidFill>
                          <a:schemeClr val="tx1"/>
                        </a:solidFill>
                        <a:latin typeface="+mn-lt"/>
                        <a:cs typeface="SBL Hebrew" panose="02000000000000000000" pitchFamily="2" charset="-79"/>
                      </a:endParaRPr>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tab pos="1195388" algn="l"/>
                          <a:tab pos="2290763" algn="l"/>
                        </a:tabLst>
                        <a:defRPr/>
                      </a:pPr>
                      <a:endParaRPr lang="en-US" sz="1200" dirty="0" smtClean="0">
                        <a:solidFill>
                          <a:schemeClr val="tx1"/>
                        </a:solidFill>
                        <a:latin typeface="+mn-lt"/>
                        <a:cs typeface="SBL Hebrew" panose="02000000000000000000" pitchFamily="2" charset="-79"/>
                      </a:endParaRPr>
                    </a:p>
                  </a:txBody>
                  <a:tcPr anchor="ct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latin typeface="SBL Hebrew" panose="02000000000000000000" pitchFamily="2" charset="-79"/>
                        <a:cs typeface="SBL Hebrew" panose="02000000000000000000" pitchFamily="2" charset="-79"/>
                      </a:endParaRPr>
                    </a:p>
                  </a:txBody>
                  <a:tcPr anchor="ctr"/>
                </a:tc>
                <a:tc>
                  <a:txBody>
                    <a:bodyPr/>
                    <a:lstStyle/>
                    <a:p>
                      <a:endParaRPr lang="en-US" sz="1050" dirty="0" smtClean="0">
                        <a:solidFill>
                          <a:schemeClr val="tx1"/>
                        </a:solidFill>
                        <a:latin typeface="+mn-lt"/>
                        <a:cs typeface="SBL Hebrew" panose="02000000000000000000" pitchFamily="2" charset="-79"/>
                      </a:endParaRPr>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tab pos="2058988" algn="l"/>
                          <a:tab pos="2290763" algn="l"/>
                        </a:tabLst>
                        <a:defRPr/>
                      </a:pPr>
                      <a:r>
                        <a:rPr lang="en-US" sz="1200" u="sng" dirty="0" smtClean="0">
                          <a:latin typeface="+mn-lt"/>
                          <a:cs typeface="SBL Hebrew" panose="02000000000000000000" pitchFamily="2" charset="-79"/>
                        </a:rPr>
                        <a:t>Doppelgänger</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tab pos="1195388" algn="l"/>
                          <a:tab pos="2290763" algn="l"/>
                        </a:tabLst>
                        <a:defRPr/>
                      </a:pPr>
                      <a:r>
                        <a:rPr lang="en-US" sz="1200" b="1" dirty="0" smtClean="0">
                          <a:solidFill>
                            <a:srgbClr val="C00000"/>
                          </a:solidFill>
                          <a:latin typeface="+mn-lt"/>
                          <a:cs typeface="SBL Hebrew" panose="02000000000000000000" pitchFamily="2" charset="-79"/>
                        </a:rPr>
                        <a:t>1cs pronominal suffix </a:t>
                      </a:r>
                      <a:r>
                        <a:rPr lang="en-US" sz="1200" dirty="0" smtClean="0">
                          <a:solidFill>
                            <a:schemeClr val="tx1"/>
                          </a:solidFill>
                          <a:latin typeface="+mn-lt"/>
                          <a:cs typeface="SBL Hebrew" panose="02000000000000000000" pitchFamily="2" charset="-79"/>
                        </a:rPr>
                        <a:t>&amp; </a:t>
                      </a:r>
                      <a:r>
                        <a:rPr lang="en-US" sz="1200" b="1" dirty="0" err="1" smtClean="0">
                          <a:solidFill>
                            <a:srgbClr val="0000FF"/>
                          </a:solidFill>
                          <a:latin typeface="+mn-lt"/>
                          <a:cs typeface="SBL Hebrew" panose="02000000000000000000" pitchFamily="2" charset="-79"/>
                        </a:rPr>
                        <a:t>ms</a:t>
                      </a:r>
                      <a:r>
                        <a:rPr lang="en-US" sz="1200" b="1" dirty="0" smtClean="0">
                          <a:solidFill>
                            <a:srgbClr val="0000FF"/>
                          </a:solidFill>
                          <a:latin typeface="+mn-lt"/>
                          <a:cs typeface="SBL Hebrew" panose="02000000000000000000" pitchFamily="2" charset="-79"/>
                        </a:rPr>
                        <a:t> construct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1195388" algn="l"/>
                          <a:tab pos="2290763" algn="l"/>
                        </a:tabLst>
                        <a:defRPr/>
                      </a:pPr>
                      <a:r>
                        <a:rPr lang="en-US" sz="1200" dirty="0" smtClean="0">
                          <a:solidFill>
                            <a:schemeClr val="tx1"/>
                          </a:solidFill>
                          <a:latin typeface="+mn-lt"/>
                          <a:cs typeface="SBL Hebrew" panose="02000000000000000000" pitchFamily="2" charset="-79"/>
                        </a:rPr>
                        <a:t>These can</a:t>
                      </a:r>
                      <a:r>
                        <a:rPr lang="en-US" sz="1200" baseline="0" dirty="0" smtClean="0">
                          <a:solidFill>
                            <a:schemeClr val="tx1"/>
                          </a:solidFill>
                          <a:latin typeface="+mn-lt"/>
                          <a:cs typeface="SBL Hebrew" panose="02000000000000000000" pitchFamily="2" charset="-79"/>
                        </a:rPr>
                        <a:t> look alike when they are </a:t>
                      </a:r>
                      <a:r>
                        <a:rPr lang="en-US" sz="1200" baseline="0" dirty="0" err="1" smtClean="0">
                          <a:solidFill>
                            <a:schemeClr val="tx1"/>
                          </a:solidFill>
                          <a:latin typeface="+mn-lt"/>
                          <a:cs typeface="SBL Hebrew" panose="02000000000000000000" pitchFamily="2" charset="-79"/>
                        </a:rPr>
                        <a:t>hireq-yod</a:t>
                      </a:r>
                      <a:r>
                        <a:rPr lang="en-US" sz="1200" baseline="0" dirty="0" smtClean="0">
                          <a:solidFill>
                            <a:schemeClr val="tx1"/>
                          </a:solidFill>
                          <a:latin typeface="+mn-lt"/>
                          <a:cs typeface="SBL Hebrew" panose="02000000000000000000" pitchFamily="2" charset="-79"/>
                        </a:rPr>
                        <a:t>.</a:t>
                      </a:r>
                    </a:p>
                    <a:p>
                      <a:pPr marL="341313"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1195388" algn="l"/>
                          <a:tab pos="2290763" algn="l"/>
                        </a:tabLst>
                        <a:defRPr/>
                      </a:pPr>
                      <a:r>
                        <a:rPr lang="en-US" sz="1200" baseline="0" dirty="0" smtClean="0">
                          <a:solidFill>
                            <a:schemeClr val="tx1"/>
                          </a:solidFill>
                          <a:latin typeface="+mn-lt"/>
                          <a:cs typeface="SBL Hebrew" panose="02000000000000000000" pitchFamily="2" charset="-79"/>
                        </a:rPr>
                        <a:t>1cs pron. </a:t>
                      </a:r>
                      <a:r>
                        <a:rPr lang="en-US" sz="1200" baseline="0" dirty="0" err="1" smtClean="0">
                          <a:solidFill>
                            <a:schemeClr val="tx1"/>
                          </a:solidFill>
                          <a:latin typeface="+mn-lt"/>
                          <a:cs typeface="SBL Hebrew" panose="02000000000000000000" pitchFamily="2" charset="-79"/>
                        </a:rPr>
                        <a:t>sfx</a:t>
                      </a:r>
                      <a:r>
                        <a:rPr lang="en-US" sz="1200" baseline="0" dirty="0" smtClean="0">
                          <a:solidFill>
                            <a:schemeClr val="tx1"/>
                          </a:solidFill>
                          <a:latin typeface="+mn-lt"/>
                          <a:cs typeface="SBL Hebrew" panose="02000000000000000000" pitchFamily="2" charset="-79"/>
                        </a:rPr>
                        <a:t>. is usually </a:t>
                      </a:r>
                      <a:r>
                        <a:rPr lang="en-US" sz="1200" baseline="0" dirty="0" err="1" smtClean="0">
                          <a:solidFill>
                            <a:schemeClr val="tx1"/>
                          </a:solidFill>
                          <a:latin typeface="+mn-lt"/>
                          <a:cs typeface="SBL Hebrew" panose="02000000000000000000" pitchFamily="2" charset="-79"/>
                        </a:rPr>
                        <a:t>hireq-yod</a:t>
                      </a:r>
                      <a:endParaRPr lang="en-US" sz="1200" baseline="0" dirty="0" smtClean="0">
                        <a:solidFill>
                          <a:schemeClr val="tx1"/>
                        </a:solidFill>
                        <a:latin typeface="+mn-lt"/>
                        <a:cs typeface="SBL Hebrew" panose="02000000000000000000" pitchFamily="2" charset="-79"/>
                      </a:endParaRPr>
                    </a:p>
                    <a:p>
                      <a:pPr marL="341313"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1195388" algn="l"/>
                          <a:tab pos="2290763" algn="l"/>
                        </a:tabLst>
                        <a:defRPr/>
                      </a:pPr>
                      <a:r>
                        <a:rPr lang="en-US" sz="1200" baseline="0" dirty="0" err="1" smtClean="0">
                          <a:solidFill>
                            <a:schemeClr val="tx1"/>
                          </a:solidFill>
                          <a:latin typeface="+mn-lt"/>
                          <a:cs typeface="SBL Hebrew" panose="02000000000000000000" pitchFamily="2" charset="-79"/>
                        </a:rPr>
                        <a:t>ms</a:t>
                      </a:r>
                      <a:r>
                        <a:rPr lang="en-US" sz="1200" baseline="0" dirty="0" smtClean="0">
                          <a:solidFill>
                            <a:schemeClr val="tx1"/>
                          </a:solidFill>
                          <a:latin typeface="+mn-lt"/>
                          <a:cs typeface="SBL Hebrew" panose="02000000000000000000" pitchFamily="2" charset="-79"/>
                        </a:rPr>
                        <a:t> construct is not usually  </a:t>
                      </a:r>
                      <a:r>
                        <a:rPr lang="en-US" sz="1200" baseline="0" dirty="0" err="1" smtClean="0">
                          <a:solidFill>
                            <a:schemeClr val="tx1"/>
                          </a:solidFill>
                          <a:latin typeface="+mn-lt"/>
                          <a:cs typeface="SBL Hebrew" panose="02000000000000000000" pitchFamily="2" charset="-79"/>
                        </a:rPr>
                        <a:t>hireq-yod</a:t>
                      </a:r>
                      <a:r>
                        <a:rPr lang="en-US" sz="1200" baseline="0" dirty="0" smtClean="0">
                          <a:solidFill>
                            <a:schemeClr val="tx1"/>
                          </a:solidFill>
                          <a:latin typeface="+mn-lt"/>
                          <a:cs typeface="SBL Hebrew" panose="02000000000000000000" pitchFamily="2" charset="-79"/>
                        </a:rPr>
                        <a:t> but it can occur</a:t>
                      </a:r>
                    </a:p>
                  </a:txBody>
                  <a:tcPr anchor="ct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800" dirty="0" smtClean="0">
                          <a:solidFill>
                            <a:schemeClr val="tx1"/>
                          </a:solidFill>
                          <a:latin typeface="SBL Hebrew" panose="02000000000000000000" pitchFamily="2" charset="-79"/>
                          <a:cs typeface="SBL Hebrew" panose="02000000000000000000" pitchFamily="2" charset="-79"/>
                        </a:rPr>
                        <a:t>‏הֲשֹׁמֵר אָחִ</a:t>
                      </a:r>
                      <a:r>
                        <a:rPr lang="he-IL" sz="1800" dirty="0" smtClean="0">
                          <a:solidFill>
                            <a:srgbClr val="C00000"/>
                          </a:solidFill>
                          <a:latin typeface="SBL Hebrew" panose="02000000000000000000" pitchFamily="2" charset="-79"/>
                          <a:cs typeface="SBL Hebrew" panose="02000000000000000000" pitchFamily="2" charset="-79"/>
                        </a:rPr>
                        <a:t>י</a:t>
                      </a:r>
                      <a:r>
                        <a:rPr lang="he-IL" sz="1800" dirty="0" smtClean="0">
                          <a:solidFill>
                            <a:schemeClr val="tx1"/>
                          </a:solidFill>
                          <a:latin typeface="SBL Hebrew" panose="02000000000000000000" pitchFamily="2" charset="-79"/>
                          <a:cs typeface="SBL Hebrew" panose="02000000000000000000" pitchFamily="2" charset="-79"/>
                        </a:rPr>
                        <a:t> אָנֹכִי׃</a:t>
                      </a:r>
                      <a:endParaRPr lang="en-US" sz="1800" dirty="0" smtClean="0">
                        <a:solidFill>
                          <a:schemeClr val="tx1"/>
                        </a:solidFill>
                        <a:latin typeface="SBL Hebrew" panose="02000000000000000000" pitchFamily="2" charset="-79"/>
                        <a:cs typeface="SBL Hebrew" panose="02000000000000000000" pitchFamily="2" charset="-79"/>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en-US" sz="1800" dirty="0" smtClean="0">
                        <a:solidFill>
                          <a:schemeClr val="tx1"/>
                        </a:solidFill>
                        <a:latin typeface="SBL Hebrew" panose="02000000000000000000" pitchFamily="2" charset="-79"/>
                        <a:cs typeface="SBL Hebrew" panose="02000000000000000000" pitchFamily="2" charset="-79"/>
                      </a:endParaRPr>
                    </a:p>
                    <a:p>
                      <a:pPr marL="0" marR="0" indent="0" algn="r" defTabSz="914400" rtl="1" eaLnBrk="1" fontAlgn="auto" latinLnBrk="0" hangingPunct="1">
                        <a:lnSpc>
                          <a:spcPct val="100000"/>
                        </a:lnSpc>
                        <a:spcBef>
                          <a:spcPts val="0"/>
                        </a:spcBef>
                        <a:spcAft>
                          <a:spcPts val="0"/>
                        </a:spcAft>
                        <a:buClrTx/>
                        <a:buSzTx/>
                        <a:buFontTx/>
                        <a:buNone/>
                        <a:tabLst/>
                        <a:defRPr/>
                      </a:pPr>
                      <a:r>
                        <a:rPr lang="he-IL" sz="1800" dirty="0" smtClean="0">
                          <a:solidFill>
                            <a:schemeClr val="tx1"/>
                          </a:solidFill>
                          <a:latin typeface="SBL Hebrew" panose="02000000000000000000" pitchFamily="2" charset="-79"/>
                          <a:cs typeface="SBL Hebrew" panose="02000000000000000000" pitchFamily="2" charset="-79"/>
                        </a:rPr>
                        <a:t>שֹׁכְנִ</a:t>
                      </a:r>
                      <a:r>
                        <a:rPr lang="he-IL" sz="1800" dirty="0" smtClean="0">
                          <a:solidFill>
                            <a:srgbClr val="0000FF"/>
                          </a:solidFill>
                          <a:latin typeface="SBL Hebrew" panose="02000000000000000000" pitchFamily="2" charset="-79"/>
                          <a:cs typeface="SBL Hebrew" panose="02000000000000000000" pitchFamily="2" charset="-79"/>
                        </a:rPr>
                        <a:t>י</a:t>
                      </a:r>
                      <a:r>
                        <a:rPr lang="he-IL" sz="1800" dirty="0" smtClean="0">
                          <a:solidFill>
                            <a:schemeClr val="tx1"/>
                          </a:solidFill>
                          <a:latin typeface="SBL Hebrew" panose="02000000000000000000" pitchFamily="2" charset="-79"/>
                          <a:cs typeface="SBL Hebrew" panose="02000000000000000000" pitchFamily="2" charset="-79"/>
                        </a:rPr>
                        <a:t> בְחַגְוֵי־סֶּלַע</a:t>
                      </a:r>
                      <a:endParaRPr lang="en-US" sz="1800" dirty="0" smtClean="0">
                        <a:solidFill>
                          <a:schemeClr val="tx1"/>
                        </a:solidFill>
                        <a:latin typeface="SBL Hebrew" panose="02000000000000000000" pitchFamily="2" charset="-79"/>
                        <a:cs typeface="SBL Hebrew" panose="02000000000000000000" pitchFamily="2" charset="-79"/>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50" baseline="0" dirty="0" smtClean="0">
                          <a:solidFill>
                            <a:schemeClr val="tx1"/>
                          </a:solidFill>
                          <a:latin typeface="+mn-lt"/>
                          <a:cs typeface="SBL Hebrew" panose="02000000000000000000" pitchFamily="2" charset="-79"/>
                        </a:rPr>
                        <a:t>Gen 4:9 The keeper of </a:t>
                      </a:r>
                      <a:r>
                        <a:rPr lang="en-US" sz="1050" baseline="0" dirty="0" smtClean="0">
                          <a:solidFill>
                            <a:srgbClr val="C00000"/>
                          </a:solidFill>
                          <a:latin typeface="+mn-lt"/>
                          <a:cs typeface="SBL Hebrew" panose="02000000000000000000" pitchFamily="2" charset="-79"/>
                        </a:rPr>
                        <a:t>my</a:t>
                      </a:r>
                      <a:r>
                        <a:rPr lang="en-US" sz="1050" baseline="0" dirty="0" smtClean="0">
                          <a:solidFill>
                            <a:schemeClr val="tx1"/>
                          </a:solidFill>
                          <a:latin typeface="+mn-lt"/>
                          <a:cs typeface="SBL Hebrew" panose="02000000000000000000" pitchFamily="2" charset="-79"/>
                        </a:rPr>
                        <a:t> brother am I?</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baseline="0" dirty="0" smtClean="0">
                          <a:solidFill>
                            <a:schemeClr val="tx1"/>
                          </a:solidFill>
                          <a:latin typeface="+mn-lt"/>
                          <a:cs typeface="SBL Hebrew" panose="02000000000000000000" pitchFamily="2" charset="-79"/>
                        </a:rPr>
                        <a:t>(1cs suffix)</a:t>
                      </a:r>
                      <a:endParaRPr lang="en-US" sz="1050" dirty="0" smtClean="0">
                        <a:solidFill>
                          <a:schemeClr val="tx1"/>
                        </a:solidFill>
                        <a:latin typeface="+mn-lt"/>
                        <a:cs typeface="SBL Hebrew" panose="02000000000000000000" pitchFamily="2" charset="-79"/>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latin typeface="+mn-lt"/>
                        <a:cs typeface="SBL Hebrew" panose="02000000000000000000" pitchFamily="2" charset="-79"/>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err="1" smtClean="0">
                          <a:solidFill>
                            <a:schemeClr val="tx1"/>
                          </a:solidFill>
                          <a:latin typeface="+mn-lt"/>
                          <a:cs typeface="SBL Hebrew" panose="02000000000000000000" pitchFamily="2" charset="-79"/>
                        </a:rPr>
                        <a:t>Obad</a:t>
                      </a:r>
                      <a:r>
                        <a:rPr lang="en-US" sz="1050" dirty="0" smtClean="0">
                          <a:solidFill>
                            <a:schemeClr val="tx1"/>
                          </a:solidFill>
                          <a:latin typeface="+mn-lt"/>
                          <a:cs typeface="SBL Hebrew" panose="02000000000000000000" pitchFamily="2" charset="-79"/>
                        </a:rPr>
                        <a:t> 1:3b who dwells in the clefts of the rock (</a:t>
                      </a:r>
                      <a:r>
                        <a:rPr lang="en-US" sz="1050" dirty="0" err="1" smtClean="0">
                          <a:solidFill>
                            <a:schemeClr val="tx1"/>
                          </a:solidFill>
                          <a:latin typeface="+mn-lt"/>
                          <a:cs typeface="SBL Hebrew" panose="02000000000000000000" pitchFamily="2" charset="-79"/>
                        </a:rPr>
                        <a:t>Qal</a:t>
                      </a:r>
                      <a:r>
                        <a:rPr lang="en-US" sz="1050" dirty="0" smtClean="0">
                          <a:solidFill>
                            <a:schemeClr val="tx1"/>
                          </a:solidFill>
                          <a:latin typeface="+mn-lt"/>
                          <a:cs typeface="SBL Hebrew" panose="02000000000000000000" pitchFamily="2" charset="-79"/>
                        </a:rPr>
                        <a:t> Active Participle</a:t>
                      </a:r>
                      <a:r>
                        <a:rPr lang="en-US" sz="1050" baseline="0" dirty="0" smtClean="0">
                          <a:solidFill>
                            <a:schemeClr val="tx1"/>
                          </a:solidFill>
                          <a:latin typeface="+mn-lt"/>
                          <a:cs typeface="SBL Hebrew" panose="02000000000000000000" pitchFamily="2" charset="-79"/>
                        </a:rPr>
                        <a:t> </a:t>
                      </a:r>
                      <a:r>
                        <a:rPr lang="en-US" sz="1050" baseline="0" dirty="0" err="1" smtClean="0">
                          <a:solidFill>
                            <a:schemeClr val="tx1"/>
                          </a:solidFill>
                          <a:latin typeface="+mn-lt"/>
                          <a:cs typeface="SBL Hebrew" panose="02000000000000000000" pitchFamily="2" charset="-79"/>
                        </a:rPr>
                        <a:t>ms</a:t>
                      </a:r>
                      <a:r>
                        <a:rPr lang="en-US" sz="1050" baseline="0" dirty="0" smtClean="0">
                          <a:solidFill>
                            <a:schemeClr val="tx1"/>
                          </a:solidFill>
                          <a:latin typeface="+mn-lt"/>
                          <a:cs typeface="SBL Hebrew" panose="02000000000000000000" pitchFamily="2" charset="-79"/>
                        </a:rPr>
                        <a:t>)</a:t>
                      </a:r>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tab pos="1195388" algn="l"/>
                          <a:tab pos="2290763" algn="l"/>
                        </a:tabLst>
                        <a:defRPr/>
                      </a:pPr>
                      <a:endParaRPr lang="en-US" sz="1200" dirty="0" smtClean="0">
                        <a:solidFill>
                          <a:schemeClr val="tx1"/>
                        </a:solidFill>
                        <a:latin typeface="+mn-lt"/>
                        <a:cs typeface="SBL Hebrew" panose="02000000000000000000" pitchFamily="2" charset="-79"/>
                      </a:endParaRPr>
                    </a:p>
                  </a:txBody>
                  <a:tcPr anchor="ct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latin typeface="SBL Hebrew" panose="02000000000000000000" pitchFamily="2" charset="-79"/>
                        <a:cs typeface="SBL Hebrew" panose="02000000000000000000" pitchFamily="2" charset="-79"/>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tx1"/>
                        </a:solidFill>
                        <a:latin typeface="SBL Hebrew" panose="02000000000000000000" pitchFamily="2" charset="-79"/>
                        <a:cs typeface="SBL Hebrew" panose="02000000000000000000" pitchFamily="2" charset="-79"/>
                      </a:endParaRPr>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tab pos="1195388" algn="l"/>
                          <a:tab pos="2290763" algn="l"/>
                        </a:tabLst>
                        <a:defRPr/>
                      </a:pPr>
                      <a:r>
                        <a:rPr lang="en-US" sz="1200" b="1" dirty="0" smtClean="0">
                          <a:solidFill>
                            <a:schemeClr val="tx1"/>
                          </a:solidFill>
                          <a:latin typeface="+mn-lt"/>
                          <a:cs typeface="SBL Hebrew" panose="02000000000000000000" pitchFamily="2" charset="-79"/>
                        </a:rPr>
                        <a:t>I-</a:t>
                      </a:r>
                      <a:r>
                        <a:rPr lang="en-US" sz="1200" b="1" dirty="0" err="1" smtClean="0">
                          <a:solidFill>
                            <a:schemeClr val="tx1"/>
                          </a:solidFill>
                          <a:latin typeface="+mn-lt"/>
                          <a:cs typeface="SBL Hebrew" panose="02000000000000000000" pitchFamily="2" charset="-79"/>
                        </a:rPr>
                        <a:t>Waw</a:t>
                      </a:r>
                      <a:r>
                        <a:rPr lang="en-US" sz="1200" b="1" dirty="0" smtClean="0">
                          <a:solidFill>
                            <a:schemeClr val="tx1"/>
                          </a:solidFill>
                          <a:latin typeface="+mn-lt"/>
                          <a:cs typeface="SBL Hebrew" panose="02000000000000000000" pitchFamily="2" charset="-79"/>
                        </a:rPr>
                        <a:t> Infinitives Construct </a:t>
                      </a:r>
                      <a:r>
                        <a:rPr lang="en-US" sz="1200" dirty="0" smtClean="0">
                          <a:solidFill>
                            <a:schemeClr val="tx1"/>
                          </a:solidFill>
                          <a:latin typeface="+mn-lt"/>
                          <a:cs typeface="SBL Hebrew" panose="02000000000000000000" pitchFamily="2" charset="-79"/>
                        </a:rPr>
                        <a:t>have a distinctive</a:t>
                      </a:r>
                      <a:r>
                        <a:rPr lang="en-US" sz="1200" baseline="0" dirty="0" smtClean="0">
                          <a:solidFill>
                            <a:schemeClr val="tx1"/>
                          </a:solidFill>
                          <a:latin typeface="+mn-lt"/>
                          <a:cs typeface="SBL Hebrew" panose="02000000000000000000" pitchFamily="2" charset="-79"/>
                        </a:rPr>
                        <a:t> </a:t>
                      </a:r>
                      <a:br>
                        <a:rPr lang="en-US" sz="1200" baseline="0" dirty="0" smtClean="0">
                          <a:solidFill>
                            <a:schemeClr val="tx1"/>
                          </a:solidFill>
                          <a:latin typeface="+mn-lt"/>
                          <a:cs typeface="SBL Hebrew" panose="02000000000000000000" pitchFamily="2" charset="-79"/>
                        </a:rPr>
                      </a:br>
                      <a:r>
                        <a:rPr lang="en-US" sz="1200" b="1" baseline="0" dirty="0" err="1" smtClean="0">
                          <a:solidFill>
                            <a:schemeClr val="tx1"/>
                          </a:solidFill>
                          <a:latin typeface="+mn-lt"/>
                          <a:cs typeface="SBL Hebrew" panose="02000000000000000000" pitchFamily="2" charset="-79"/>
                        </a:rPr>
                        <a:t>segholate</a:t>
                      </a:r>
                      <a:r>
                        <a:rPr lang="en-US" sz="1200" baseline="0" dirty="0" smtClean="0">
                          <a:solidFill>
                            <a:schemeClr val="tx1"/>
                          </a:solidFill>
                          <a:latin typeface="+mn-lt"/>
                          <a:cs typeface="SBL Hebrew" panose="02000000000000000000" pitchFamily="2" charset="-79"/>
                        </a:rPr>
                        <a:t> </a:t>
                      </a:r>
                      <a:r>
                        <a:rPr lang="en-US" sz="1200" b="1" baseline="0" dirty="0" smtClean="0">
                          <a:solidFill>
                            <a:schemeClr val="tx1"/>
                          </a:solidFill>
                          <a:latin typeface="+mn-lt"/>
                          <a:cs typeface="SBL Hebrew" panose="02000000000000000000" pitchFamily="2" charset="-79"/>
                        </a:rPr>
                        <a:t>look and sound </a:t>
                      </a:r>
                      <a:r>
                        <a:rPr lang="en-US" sz="1200" baseline="0" dirty="0" smtClean="0">
                          <a:solidFill>
                            <a:schemeClr val="tx1"/>
                          </a:solidFill>
                          <a:latin typeface="+mn-lt"/>
                          <a:cs typeface="SBL Hebrew" panose="02000000000000000000" pitchFamily="2" charset="-79"/>
                        </a:rPr>
                        <a:t>in the </a:t>
                      </a:r>
                      <a:r>
                        <a:rPr lang="en-US" sz="1200" baseline="0" dirty="0" err="1" smtClean="0">
                          <a:solidFill>
                            <a:schemeClr val="tx1"/>
                          </a:solidFill>
                          <a:latin typeface="+mn-lt"/>
                          <a:cs typeface="SBL Hebrew" panose="02000000000000000000" pitchFamily="2" charset="-79"/>
                        </a:rPr>
                        <a:t>Qal</a:t>
                      </a:r>
                      <a:r>
                        <a:rPr lang="en-US" sz="1200" baseline="0" dirty="0" smtClean="0">
                          <a:solidFill>
                            <a:schemeClr val="tx1"/>
                          </a:solidFill>
                          <a:latin typeface="+mn-lt"/>
                          <a:cs typeface="SBL Hebrew" panose="02000000000000000000" pitchFamily="2" charset="-79"/>
                        </a:rPr>
                        <a: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1195388" algn="l"/>
                          <a:tab pos="2290763" algn="l"/>
                        </a:tabLst>
                        <a:defRPr/>
                      </a:pPr>
                      <a:r>
                        <a:rPr lang="en-US" sz="1200" baseline="0" dirty="0" smtClean="0">
                          <a:solidFill>
                            <a:schemeClr val="tx1"/>
                          </a:solidFill>
                          <a:latin typeface="+mn-lt"/>
                          <a:cs typeface="SBL Hebrew" panose="02000000000000000000" pitchFamily="2" charset="-79"/>
                        </a:rPr>
                        <a:t>The pattern is</a:t>
                      </a:r>
                    </a:p>
                    <a:p>
                      <a:pPr marL="398463" marR="0" indent="-228600" algn="l" defTabSz="914400" rtl="0" eaLnBrk="1" fontAlgn="auto" latinLnBrk="0" hangingPunct="1">
                        <a:lnSpc>
                          <a:spcPct val="100000"/>
                        </a:lnSpc>
                        <a:spcBef>
                          <a:spcPts val="0"/>
                        </a:spcBef>
                        <a:spcAft>
                          <a:spcPts val="0"/>
                        </a:spcAft>
                        <a:buClrTx/>
                        <a:buSzTx/>
                        <a:buFont typeface="+mj-lt"/>
                        <a:buAutoNum type="arabicPeriod"/>
                        <a:tabLst>
                          <a:tab pos="1195388" algn="l"/>
                          <a:tab pos="2290763" algn="l"/>
                        </a:tabLst>
                        <a:defRPr/>
                      </a:pPr>
                      <a:r>
                        <a:rPr lang="en-US" sz="1200" u="none" baseline="0" dirty="0" smtClean="0">
                          <a:solidFill>
                            <a:schemeClr val="tx1"/>
                          </a:solidFill>
                          <a:latin typeface="+mn-lt"/>
                          <a:cs typeface="SBL Hebrew" panose="02000000000000000000" pitchFamily="2" charset="-79"/>
                        </a:rPr>
                        <a:t> </a:t>
                      </a:r>
                      <a:r>
                        <a:rPr lang="en-US" sz="1200" b="1" u="none" baseline="0" dirty="0" smtClean="0">
                          <a:solidFill>
                            <a:schemeClr val="tx1"/>
                          </a:solidFill>
                          <a:latin typeface="+mn-lt"/>
                          <a:cs typeface="SBL Hebrew" panose="02000000000000000000" pitchFamily="2" charset="-79"/>
                        </a:rPr>
                        <a:t>An </a:t>
                      </a:r>
                      <a:r>
                        <a:rPr lang="en-US" sz="1200" b="1" u="none" baseline="0" dirty="0" smtClean="0">
                          <a:solidFill>
                            <a:srgbClr val="FF00FF"/>
                          </a:solidFill>
                          <a:latin typeface="+mn-lt"/>
                          <a:cs typeface="SBL Hebrew" panose="02000000000000000000" pitchFamily="2" charset="-79"/>
                        </a:rPr>
                        <a:t>extra </a:t>
                      </a:r>
                      <a:r>
                        <a:rPr lang="he-IL" sz="1200" b="1" u="none" baseline="0" dirty="0" smtClean="0">
                          <a:solidFill>
                            <a:srgbClr val="FF00FF"/>
                          </a:solidFill>
                          <a:latin typeface="+mn-lt"/>
                          <a:cs typeface="SBL Hebrew" panose="02000000000000000000" pitchFamily="2" charset="-79"/>
                        </a:rPr>
                        <a:t>ת</a:t>
                      </a:r>
                      <a:r>
                        <a:rPr lang="en-US" sz="1200" u="none" baseline="0" dirty="0" smtClean="0">
                          <a:solidFill>
                            <a:schemeClr val="tx1"/>
                          </a:solidFill>
                          <a:latin typeface="+mn-lt"/>
                          <a:cs typeface="SBL Hebrew" panose="02000000000000000000" pitchFamily="2" charset="-79"/>
                        </a:rPr>
                        <a:t> after the root</a:t>
                      </a:r>
                    </a:p>
                    <a:p>
                      <a:pPr marL="398463" marR="0" indent="-228600" algn="l" defTabSz="914400" rtl="0" eaLnBrk="1" fontAlgn="auto" latinLnBrk="0" hangingPunct="1">
                        <a:lnSpc>
                          <a:spcPct val="100000"/>
                        </a:lnSpc>
                        <a:spcBef>
                          <a:spcPts val="0"/>
                        </a:spcBef>
                        <a:spcAft>
                          <a:spcPts val="0"/>
                        </a:spcAft>
                        <a:buClrTx/>
                        <a:buSzTx/>
                        <a:buFont typeface="+mj-lt"/>
                        <a:buAutoNum type="arabicPeriod"/>
                        <a:tabLst>
                          <a:tab pos="1195388" algn="l"/>
                          <a:tab pos="2290763" algn="l"/>
                        </a:tabLst>
                        <a:defRPr/>
                      </a:pPr>
                      <a:r>
                        <a:rPr lang="en-US" sz="1200" b="0" u="none" dirty="0" smtClean="0">
                          <a:solidFill>
                            <a:schemeClr val="tx1"/>
                          </a:solidFill>
                          <a:latin typeface="+mn-lt"/>
                          <a:cs typeface="SBL Hebrew" panose="02000000000000000000" pitchFamily="2" charset="-79"/>
                        </a:rPr>
                        <a:t> </a:t>
                      </a:r>
                      <a:r>
                        <a:rPr lang="en-US" sz="1200" b="1" u="none" dirty="0" smtClean="0">
                          <a:solidFill>
                            <a:schemeClr val="tx1"/>
                          </a:solidFill>
                          <a:latin typeface="+mn-lt"/>
                          <a:cs typeface="SBL Hebrew" panose="02000000000000000000" pitchFamily="2" charset="-79"/>
                        </a:rPr>
                        <a:t>Two </a:t>
                      </a:r>
                      <a:r>
                        <a:rPr lang="en-US" sz="1200" b="1" u="none" dirty="0" err="1" smtClean="0">
                          <a:solidFill>
                            <a:schemeClr val="tx1"/>
                          </a:solidFill>
                          <a:latin typeface="+mn-lt"/>
                          <a:cs typeface="SBL Hebrew" panose="02000000000000000000" pitchFamily="2" charset="-79"/>
                        </a:rPr>
                        <a:t>segols</a:t>
                      </a:r>
                      <a:r>
                        <a:rPr lang="en-US" sz="1200" b="1" u="none" baseline="0" dirty="0" smtClean="0">
                          <a:solidFill>
                            <a:schemeClr val="tx1"/>
                          </a:solidFill>
                          <a:latin typeface="+mn-lt"/>
                          <a:cs typeface="SBL Hebrew" panose="02000000000000000000" pitchFamily="2" charset="-79"/>
                        </a:rPr>
                        <a:t> </a:t>
                      </a:r>
                      <a:r>
                        <a:rPr lang="en-US" sz="1200" u="none" baseline="0" dirty="0" smtClean="0">
                          <a:solidFill>
                            <a:schemeClr val="tx1"/>
                          </a:solidFill>
                          <a:latin typeface="+mn-lt"/>
                          <a:cs typeface="SBL Hebrew" panose="02000000000000000000" pitchFamily="2" charset="-79"/>
                        </a:rPr>
                        <a:t>in a row</a:t>
                      </a:r>
                    </a:p>
                    <a:p>
                      <a:pPr marL="398463" marR="0" indent="-228600" algn="l" defTabSz="914400" rtl="0" eaLnBrk="1" fontAlgn="auto" latinLnBrk="0" hangingPunct="1">
                        <a:lnSpc>
                          <a:spcPct val="100000"/>
                        </a:lnSpc>
                        <a:spcBef>
                          <a:spcPts val="0"/>
                        </a:spcBef>
                        <a:spcAft>
                          <a:spcPts val="0"/>
                        </a:spcAft>
                        <a:buClrTx/>
                        <a:buSzTx/>
                        <a:buFont typeface="+mj-lt"/>
                        <a:buAutoNum type="arabicPeriod"/>
                        <a:tabLst>
                          <a:tab pos="1195388" algn="l"/>
                          <a:tab pos="2290763" algn="l"/>
                        </a:tabLst>
                        <a:defRPr/>
                      </a:pPr>
                      <a:r>
                        <a:rPr lang="en-US" sz="1200" b="0" u="none" baseline="0" dirty="0" smtClean="0">
                          <a:solidFill>
                            <a:schemeClr val="tx1"/>
                          </a:solidFill>
                          <a:latin typeface="+mn-lt"/>
                          <a:cs typeface="SBL Hebrew" panose="02000000000000000000" pitchFamily="2" charset="-79"/>
                        </a:rPr>
                        <a:t> </a:t>
                      </a:r>
                      <a:r>
                        <a:rPr lang="en-US" sz="1200" b="1" u="none" baseline="0" dirty="0" smtClean="0">
                          <a:solidFill>
                            <a:schemeClr val="tx1"/>
                          </a:solidFill>
                          <a:latin typeface="+mn-lt"/>
                          <a:cs typeface="SBL Hebrew" panose="02000000000000000000" pitchFamily="2" charset="-79"/>
                        </a:rPr>
                        <a:t>Accent shifted </a:t>
                      </a:r>
                      <a:r>
                        <a:rPr lang="en-US" sz="1200" u="none" baseline="0" dirty="0" smtClean="0">
                          <a:solidFill>
                            <a:schemeClr val="tx1"/>
                          </a:solidFill>
                          <a:latin typeface="+mn-lt"/>
                          <a:cs typeface="SBL Hebrew" panose="02000000000000000000" pitchFamily="2" charset="-79"/>
                        </a:rPr>
                        <a:t>back </a:t>
                      </a:r>
                      <a:r>
                        <a:rPr lang="en-US" sz="1200" baseline="0" dirty="0" smtClean="0">
                          <a:solidFill>
                            <a:schemeClr val="tx1"/>
                          </a:solidFill>
                          <a:latin typeface="+mn-lt"/>
                          <a:cs typeface="SBL Hebrew" panose="02000000000000000000" pitchFamily="2" charset="-79"/>
                        </a:rPr>
                        <a:t>one syllable (w/o </a:t>
                      </a:r>
                      <a:r>
                        <a:rPr lang="en-US" sz="1200" baseline="0" dirty="0" err="1" smtClean="0">
                          <a:solidFill>
                            <a:schemeClr val="tx1"/>
                          </a:solidFill>
                          <a:latin typeface="+mn-lt"/>
                          <a:cs typeface="SBL Hebrew" panose="02000000000000000000" pitchFamily="2" charset="-79"/>
                        </a:rPr>
                        <a:t>sfx</a:t>
                      </a:r>
                      <a:r>
                        <a:rPr lang="en-US" sz="1200" baseline="0" dirty="0" smtClean="0">
                          <a:solidFill>
                            <a:schemeClr val="tx1"/>
                          </a:solidFill>
                          <a:latin typeface="+mn-lt"/>
                          <a:cs typeface="SBL Hebrew" panose="02000000000000000000" pitchFamily="2" charset="-79"/>
                        </a:rPr>
                        <a: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1195388" algn="l"/>
                          <a:tab pos="2290763" algn="l"/>
                        </a:tabLst>
                        <a:defRPr/>
                      </a:pPr>
                      <a:r>
                        <a:rPr lang="en-US" sz="1200" baseline="0" dirty="0" smtClean="0">
                          <a:solidFill>
                            <a:schemeClr val="tx1"/>
                          </a:solidFill>
                          <a:latin typeface="+mn-lt"/>
                          <a:cs typeface="SBL Hebrew" panose="02000000000000000000" pitchFamily="2" charset="-79"/>
                        </a:rPr>
                        <a:t>The pattern is often still recognizable even when partially obliterated by the addition of a pronominal suffix (as in </a:t>
                      </a:r>
                      <a:r>
                        <a:rPr lang="en-US" sz="1200" baseline="0" dirty="0" err="1" smtClean="0">
                          <a:solidFill>
                            <a:schemeClr val="tx1"/>
                          </a:solidFill>
                          <a:latin typeface="+mn-lt"/>
                          <a:cs typeface="SBL Hebrew" panose="02000000000000000000" pitchFamily="2" charset="-79"/>
                        </a:rPr>
                        <a:t>Obad</a:t>
                      </a:r>
                      <a:r>
                        <a:rPr lang="en-US" sz="1200" baseline="0" dirty="0" smtClean="0">
                          <a:solidFill>
                            <a:schemeClr val="tx1"/>
                          </a:solidFill>
                          <a:latin typeface="+mn-lt"/>
                          <a:cs typeface="SBL Hebrew" panose="02000000000000000000" pitchFamily="2" charset="-79"/>
                        </a:rPr>
                        <a:t> 1:3b).</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1195388" algn="l"/>
                          <a:tab pos="2290763" algn="l"/>
                        </a:tabLst>
                        <a:defRPr/>
                      </a:pPr>
                      <a:r>
                        <a:rPr lang="en-US" sz="1200" baseline="0" dirty="0" smtClean="0">
                          <a:solidFill>
                            <a:schemeClr val="tx1"/>
                          </a:solidFill>
                          <a:latin typeface="+mn-lt"/>
                          <a:cs typeface="SBL Hebrew" panose="02000000000000000000" pitchFamily="2" charset="-79"/>
                        </a:rPr>
                        <a:t>If there is a guttural in the root, you’ll see 2 </a:t>
                      </a:r>
                      <a:r>
                        <a:rPr lang="en-US" sz="1200" baseline="0" dirty="0" err="1" smtClean="0">
                          <a:solidFill>
                            <a:schemeClr val="tx1"/>
                          </a:solidFill>
                          <a:latin typeface="+mn-lt"/>
                          <a:cs typeface="SBL Hebrew" panose="02000000000000000000" pitchFamily="2" charset="-79"/>
                        </a:rPr>
                        <a:t>patachs</a:t>
                      </a:r>
                      <a:r>
                        <a:rPr lang="en-US" sz="1200" baseline="0" dirty="0" smtClean="0">
                          <a:solidFill>
                            <a:schemeClr val="tx1"/>
                          </a:solidFill>
                          <a:latin typeface="+mn-lt"/>
                          <a:cs typeface="SBL Hebrew" panose="02000000000000000000" pitchFamily="2" charset="-79"/>
                        </a:rPr>
                        <a:t> instead of 2 </a:t>
                      </a:r>
                      <a:r>
                        <a:rPr lang="en-US" sz="1200" baseline="0" dirty="0" err="1" smtClean="0">
                          <a:solidFill>
                            <a:schemeClr val="tx1"/>
                          </a:solidFill>
                          <a:latin typeface="+mn-lt"/>
                          <a:cs typeface="SBL Hebrew" panose="02000000000000000000" pitchFamily="2" charset="-79"/>
                        </a:rPr>
                        <a:t>segols</a:t>
                      </a:r>
                      <a:r>
                        <a:rPr lang="en-US" sz="1200" baseline="0" dirty="0" smtClean="0">
                          <a:solidFill>
                            <a:schemeClr val="tx1"/>
                          </a:solidFill>
                          <a:latin typeface="+mn-lt"/>
                          <a:cs typeface="SBL Hebrew" panose="02000000000000000000" pitchFamily="2" charset="-79"/>
                        </a:rPr>
                        <a:t>.</a:t>
                      </a:r>
                      <a:endParaRPr lang="en-US" sz="1200" dirty="0" smtClean="0">
                        <a:solidFill>
                          <a:schemeClr val="tx1"/>
                        </a:solidFill>
                        <a:latin typeface="+mn-lt"/>
                        <a:cs typeface="SBL Hebrew" panose="02000000000000000000" pitchFamily="2" charset="-79"/>
                      </a:endParaRPr>
                    </a:p>
                  </a:txBody>
                  <a:tcPr anchor="ct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800" dirty="0" smtClean="0">
                          <a:solidFill>
                            <a:schemeClr val="tx1"/>
                          </a:solidFill>
                          <a:latin typeface="SBL Hebrew" panose="02000000000000000000" pitchFamily="2" charset="-79"/>
                          <a:cs typeface="SBL Hebrew" panose="02000000000000000000" pitchFamily="2" charset="-79"/>
                        </a:rPr>
                        <a:t>מְרוֹם‎‏ </a:t>
                      </a:r>
                      <a:r>
                        <a:rPr lang="he-IL" sz="1800" dirty="0" smtClean="0">
                          <a:solidFill>
                            <a:srgbClr val="0000FF"/>
                          </a:solidFill>
                          <a:latin typeface="SBL Hebrew" panose="02000000000000000000" pitchFamily="2" charset="-79"/>
                          <a:cs typeface="SBL Hebrew" panose="02000000000000000000" pitchFamily="2" charset="-79"/>
                        </a:rPr>
                        <a:t>שִׁבְ</a:t>
                      </a:r>
                      <a:r>
                        <a:rPr lang="he-IL" sz="1800" dirty="0" smtClean="0">
                          <a:solidFill>
                            <a:srgbClr val="FF00FF"/>
                          </a:solidFill>
                          <a:latin typeface="SBL Hebrew" panose="02000000000000000000" pitchFamily="2" charset="-79"/>
                          <a:cs typeface="SBL Hebrew" panose="02000000000000000000" pitchFamily="2" charset="-79"/>
                        </a:rPr>
                        <a:t>תּ</a:t>
                      </a:r>
                      <a:r>
                        <a:rPr lang="he-IL" sz="1800" dirty="0" smtClean="0">
                          <a:solidFill>
                            <a:schemeClr val="tx1"/>
                          </a:solidFill>
                          <a:latin typeface="SBL Hebrew" panose="02000000000000000000" pitchFamily="2" charset="-79"/>
                          <a:cs typeface="SBL Hebrew" panose="02000000000000000000" pitchFamily="2" charset="-79"/>
                        </a:rPr>
                        <a:t>וֹ‎</a:t>
                      </a:r>
                      <a:endParaRPr lang="en-US" sz="1800" dirty="0" smtClean="0">
                        <a:solidFill>
                          <a:schemeClr val="tx1"/>
                        </a:solidFill>
                        <a:latin typeface="SBL Hebrew" panose="02000000000000000000" pitchFamily="2" charset="-79"/>
                        <a:cs typeface="SBL Hebrew" panose="02000000000000000000" pitchFamily="2" charset="-79"/>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en-US" sz="1800" dirty="0" smtClean="0">
                        <a:solidFill>
                          <a:schemeClr val="tx1"/>
                        </a:solidFill>
                        <a:latin typeface="SBL Hebrew" panose="02000000000000000000" pitchFamily="2" charset="-79"/>
                        <a:cs typeface="SBL Hebrew" panose="02000000000000000000" pitchFamily="2" charset="-79"/>
                      </a:endParaRPr>
                    </a:p>
                    <a:p>
                      <a:pPr marL="0" marR="0" indent="0" algn="r" defTabSz="914400" rtl="1" eaLnBrk="1" fontAlgn="auto" latinLnBrk="0" hangingPunct="1">
                        <a:lnSpc>
                          <a:spcPct val="100000"/>
                        </a:lnSpc>
                        <a:spcBef>
                          <a:spcPts val="0"/>
                        </a:spcBef>
                        <a:spcAft>
                          <a:spcPts val="0"/>
                        </a:spcAft>
                        <a:buClrTx/>
                        <a:buSzTx/>
                        <a:buFontTx/>
                        <a:buNone/>
                        <a:tabLst/>
                        <a:defRPr/>
                      </a:pPr>
                      <a:r>
                        <a:rPr lang="he-IL" sz="1800" dirty="0" smtClean="0">
                          <a:solidFill>
                            <a:schemeClr val="tx1"/>
                          </a:solidFill>
                          <a:latin typeface="SBL Hebrew" panose="02000000000000000000" pitchFamily="2" charset="-79"/>
                          <a:cs typeface="SBL Hebrew" panose="02000000000000000000" pitchFamily="2" charset="-79"/>
                        </a:rPr>
                        <a:t>לָ</a:t>
                      </a:r>
                      <a:r>
                        <a:rPr lang="he-IL" sz="1800" dirty="0" smtClean="0">
                          <a:solidFill>
                            <a:srgbClr val="0000FF"/>
                          </a:solidFill>
                          <a:latin typeface="SBL Hebrew" panose="02000000000000000000" pitchFamily="2" charset="-79"/>
                          <a:cs typeface="SBL Hebrew" panose="02000000000000000000" pitchFamily="2" charset="-79"/>
                        </a:rPr>
                        <a:t>שֶׁ֫בֶ</a:t>
                      </a:r>
                      <a:r>
                        <a:rPr lang="he-IL" sz="1800" dirty="0" smtClean="0">
                          <a:solidFill>
                            <a:srgbClr val="FF00FF"/>
                          </a:solidFill>
                          <a:latin typeface="SBL Hebrew" panose="02000000000000000000" pitchFamily="2" charset="-79"/>
                          <a:cs typeface="SBL Hebrew" panose="02000000000000000000" pitchFamily="2" charset="-79"/>
                        </a:rPr>
                        <a:t>ת</a:t>
                      </a:r>
                      <a:r>
                        <a:rPr lang="he-IL" sz="1800" dirty="0" smtClean="0">
                          <a:solidFill>
                            <a:schemeClr val="tx1"/>
                          </a:solidFill>
                          <a:latin typeface="SBL Hebrew" panose="02000000000000000000" pitchFamily="2" charset="-79"/>
                          <a:cs typeface="SBL Hebrew" panose="02000000000000000000" pitchFamily="2" charset="-79"/>
                        </a:rPr>
                        <a:t> יַחְדָּו</a:t>
                      </a:r>
                      <a:endParaRPr lang="en-US" sz="1800" dirty="0" smtClean="0">
                        <a:solidFill>
                          <a:schemeClr val="tx1"/>
                        </a:solidFill>
                        <a:latin typeface="SBL Hebrew" panose="02000000000000000000" pitchFamily="2" charset="-79"/>
                        <a:cs typeface="SBL Hebrew" panose="02000000000000000000" pitchFamily="2" charset="-79"/>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en-US" sz="1800" dirty="0" smtClean="0">
                        <a:solidFill>
                          <a:schemeClr val="tx1"/>
                        </a:solidFill>
                        <a:latin typeface="SBL Hebrew" panose="02000000000000000000" pitchFamily="2" charset="-79"/>
                        <a:cs typeface="SBL Hebrew" panose="02000000000000000000" pitchFamily="2" charset="-79"/>
                      </a:endParaRPr>
                    </a:p>
                    <a:p>
                      <a:pPr marL="0" marR="0" indent="0" algn="r" defTabSz="914400" rtl="1" eaLnBrk="1" fontAlgn="auto" latinLnBrk="0" hangingPunct="1">
                        <a:lnSpc>
                          <a:spcPct val="100000"/>
                        </a:lnSpc>
                        <a:spcBef>
                          <a:spcPts val="0"/>
                        </a:spcBef>
                        <a:spcAft>
                          <a:spcPts val="0"/>
                        </a:spcAft>
                        <a:buClrTx/>
                        <a:buSzTx/>
                        <a:buFontTx/>
                        <a:buNone/>
                        <a:tabLst/>
                        <a:defRPr/>
                      </a:pPr>
                      <a:r>
                        <a:rPr lang="he-IL" sz="1800" dirty="0" smtClean="0">
                          <a:solidFill>
                            <a:schemeClr val="tx1"/>
                          </a:solidFill>
                          <a:latin typeface="SBL Hebrew" panose="02000000000000000000" pitchFamily="2" charset="-79"/>
                          <a:cs typeface="SBL Hebrew" panose="02000000000000000000" pitchFamily="2" charset="-79"/>
                        </a:rPr>
                        <a:t>‏בְּיַד־מֹשֶׁה‎‏ בְּ</a:t>
                      </a:r>
                      <a:r>
                        <a:rPr lang="he-IL" sz="1800" dirty="0" smtClean="0">
                          <a:solidFill>
                            <a:srgbClr val="0000FF"/>
                          </a:solidFill>
                          <a:latin typeface="SBL Hebrew" panose="02000000000000000000" pitchFamily="2" charset="-79"/>
                          <a:cs typeface="SBL Hebrew" panose="02000000000000000000" pitchFamily="2" charset="-79"/>
                        </a:rPr>
                        <a:t>רִד</a:t>
                      </a:r>
                      <a:r>
                        <a:rPr lang="he-IL" sz="1800" dirty="0" smtClean="0">
                          <a:solidFill>
                            <a:schemeClr val="tx1"/>
                          </a:solidFill>
                          <a:latin typeface="SBL Hebrew" panose="02000000000000000000" pitchFamily="2" charset="-79"/>
                          <a:cs typeface="SBL Hebrew" panose="02000000000000000000" pitchFamily="2" charset="-79"/>
                        </a:rPr>
                        <a:t>ְ</a:t>
                      </a:r>
                      <a:r>
                        <a:rPr lang="he-IL" sz="1800" dirty="0" smtClean="0">
                          <a:solidFill>
                            <a:srgbClr val="FF00FF"/>
                          </a:solidFill>
                          <a:latin typeface="SBL Hebrew" panose="02000000000000000000" pitchFamily="2" charset="-79"/>
                          <a:cs typeface="SBL Hebrew" panose="02000000000000000000" pitchFamily="2" charset="-79"/>
                        </a:rPr>
                        <a:t>תּ</a:t>
                      </a:r>
                      <a:r>
                        <a:rPr lang="he-IL" sz="1800" dirty="0" smtClean="0">
                          <a:solidFill>
                            <a:schemeClr val="tx1"/>
                          </a:solidFill>
                          <a:latin typeface="SBL Hebrew" panose="02000000000000000000" pitchFamily="2" charset="-79"/>
                          <a:cs typeface="SBL Hebrew" panose="02000000000000000000" pitchFamily="2" charset="-79"/>
                        </a:rPr>
                        <a:t>וֹ מִן־הָהָר</a:t>
                      </a:r>
                      <a:endParaRPr lang="en-US" sz="1800" dirty="0" smtClean="0">
                        <a:solidFill>
                          <a:schemeClr val="tx1"/>
                        </a:solidFill>
                        <a:latin typeface="SBL Hebrew" panose="02000000000000000000" pitchFamily="2" charset="-79"/>
                        <a:cs typeface="SBL Hebrew" panose="02000000000000000000" pitchFamily="2" charset="-79"/>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en-US" sz="1800" dirty="0" smtClean="0">
                        <a:solidFill>
                          <a:schemeClr val="tx1"/>
                        </a:solidFill>
                        <a:latin typeface="SBL Hebrew" panose="02000000000000000000" pitchFamily="2" charset="-79"/>
                        <a:cs typeface="SBL Hebrew" panose="02000000000000000000" pitchFamily="2" charset="-79"/>
                      </a:endParaRPr>
                    </a:p>
                    <a:p>
                      <a:pPr marL="0" marR="0" indent="0" algn="r" defTabSz="914400" rtl="1" eaLnBrk="1" fontAlgn="auto" latinLnBrk="0" hangingPunct="1">
                        <a:lnSpc>
                          <a:spcPct val="100000"/>
                        </a:lnSpc>
                        <a:spcBef>
                          <a:spcPts val="0"/>
                        </a:spcBef>
                        <a:spcAft>
                          <a:spcPts val="0"/>
                        </a:spcAft>
                        <a:buClrTx/>
                        <a:buSzTx/>
                        <a:buFontTx/>
                        <a:buNone/>
                        <a:tabLst/>
                        <a:defRPr/>
                      </a:pPr>
                      <a:r>
                        <a:rPr lang="he-IL" sz="1800" dirty="0" smtClean="0">
                          <a:solidFill>
                            <a:schemeClr val="tx1"/>
                          </a:solidFill>
                          <a:latin typeface="SBL Hebrew" panose="02000000000000000000" pitchFamily="2" charset="-79"/>
                          <a:cs typeface="SBL Hebrew" panose="02000000000000000000" pitchFamily="2" charset="-79"/>
                        </a:rPr>
                        <a:t>לָ</a:t>
                      </a:r>
                      <a:r>
                        <a:rPr lang="he-IL" sz="1800" dirty="0" smtClean="0">
                          <a:solidFill>
                            <a:srgbClr val="0000FF"/>
                          </a:solidFill>
                          <a:latin typeface="SBL Hebrew" panose="02000000000000000000" pitchFamily="2" charset="-79"/>
                          <a:cs typeface="SBL Hebrew" panose="02000000000000000000" pitchFamily="2" charset="-79"/>
                        </a:rPr>
                        <a:t>דַ֫עַ</a:t>
                      </a:r>
                      <a:r>
                        <a:rPr lang="he-IL" sz="1800" dirty="0" smtClean="0">
                          <a:solidFill>
                            <a:srgbClr val="FF00FF"/>
                          </a:solidFill>
                          <a:latin typeface="SBL Hebrew" panose="02000000000000000000" pitchFamily="2" charset="-79"/>
                          <a:cs typeface="SBL Hebrew" panose="02000000000000000000" pitchFamily="2" charset="-79"/>
                        </a:rPr>
                        <a:t>ת</a:t>
                      </a:r>
                      <a:r>
                        <a:rPr lang="he-IL" sz="1800" dirty="0" smtClean="0">
                          <a:solidFill>
                            <a:schemeClr val="tx1"/>
                          </a:solidFill>
                          <a:latin typeface="SBL Hebrew" panose="02000000000000000000" pitchFamily="2" charset="-79"/>
                          <a:cs typeface="SBL Hebrew" panose="02000000000000000000" pitchFamily="2" charset="-79"/>
                        </a:rPr>
                        <a:t> טוֹב וָרָע</a:t>
                      </a:r>
                      <a:endParaRPr lang="en-US" sz="1800" dirty="0" smtClean="0">
                        <a:solidFill>
                          <a:schemeClr val="tx1"/>
                        </a:solidFill>
                        <a:latin typeface="SBL Hebrew" panose="02000000000000000000" pitchFamily="2" charset="-79"/>
                        <a:cs typeface="SBL Hebrew" panose="02000000000000000000" pitchFamily="2" charset="-79"/>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50" kern="1200" dirty="0" err="1" smtClean="0">
                          <a:solidFill>
                            <a:schemeClr val="tx1"/>
                          </a:solidFill>
                          <a:latin typeface="+mn-lt"/>
                          <a:ea typeface="+mn-ea"/>
                          <a:cs typeface="SBL Hebrew" panose="02000000000000000000" pitchFamily="2" charset="-79"/>
                        </a:rPr>
                        <a:t>Obad</a:t>
                      </a:r>
                      <a:r>
                        <a:rPr lang="en-US" sz="1050" kern="1200" dirty="0" smtClean="0">
                          <a:solidFill>
                            <a:schemeClr val="tx1"/>
                          </a:solidFill>
                          <a:latin typeface="+mn-lt"/>
                          <a:ea typeface="+mn-ea"/>
                          <a:cs typeface="SBL Hebrew" panose="02000000000000000000" pitchFamily="2" charset="-79"/>
                        </a:rPr>
                        <a:t> 1:3b lofty</a:t>
                      </a:r>
                      <a:r>
                        <a:rPr lang="en-US" sz="1050" kern="1200" baseline="0" dirty="0" smtClean="0">
                          <a:solidFill>
                            <a:schemeClr val="tx1"/>
                          </a:solidFill>
                          <a:latin typeface="+mn-lt"/>
                          <a:ea typeface="+mn-ea"/>
                          <a:cs typeface="SBL Hebrew" panose="02000000000000000000" pitchFamily="2" charset="-79"/>
                        </a:rPr>
                        <a:t> is his </a:t>
                      </a:r>
                      <a:r>
                        <a:rPr lang="en-US" sz="1050" kern="1200" baseline="0" dirty="0" smtClean="0">
                          <a:solidFill>
                            <a:srgbClr val="0000FF"/>
                          </a:solidFill>
                          <a:latin typeface="+mn-lt"/>
                          <a:ea typeface="+mn-ea"/>
                          <a:cs typeface="SBL Hebrew" panose="02000000000000000000" pitchFamily="2" charset="-79"/>
                        </a:rPr>
                        <a:t>dwelling</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tx1"/>
                          </a:solidFill>
                          <a:latin typeface="+mn-lt"/>
                          <a:ea typeface="+mn-ea"/>
                          <a:cs typeface="SBL Hebrew" panose="02000000000000000000" pitchFamily="2" charset="-79"/>
                        </a:rPr>
                        <a:t>(</a:t>
                      </a:r>
                      <a:r>
                        <a:rPr lang="en-US" sz="1050" kern="1200" dirty="0" err="1" smtClean="0">
                          <a:solidFill>
                            <a:schemeClr val="tx1"/>
                          </a:solidFill>
                          <a:latin typeface="+mn-lt"/>
                          <a:ea typeface="+mn-ea"/>
                          <a:cs typeface="SBL Hebrew" panose="02000000000000000000" pitchFamily="2" charset="-79"/>
                        </a:rPr>
                        <a:t>Qal</a:t>
                      </a:r>
                      <a:r>
                        <a:rPr lang="en-US" sz="1050" kern="1200" dirty="0" smtClean="0">
                          <a:solidFill>
                            <a:schemeClr val="tx1"/>
                          </a:solidFill>
                          <a:latin typeface="+mn-lt"/>
                          <a:ea typeface="+mn-ea"/>
                          <a:cs typeface="SBL Hebrew" panose="02000000000000000000" pitchFamily="2" charset="-79"/>
                        </a:rPr>
                        <a:t> Infinitive Construct of  </a:t>
                      </a:r>
                      <a:r>
                        <a:rPr lang="he-IL" sz="1100" kern="1200" dirty="0" smtClean="0">
                          <a:solidFill>
                            <a:schemeClr val="tx1"/>
                          </a:solidFill>
                          <a:latin typeface="+mn-lt"/>
                          <a:ea typeface="+mn-ea"/>
                          <a:cs typeface="SBL Hebrew" panose="02000000000000000000" pitchFamily="2" charset="-79"/>
                        </a:rPr>
                        <a:t>ישׁב</a:t>
                      </a:r>
                      <a:r>
                        <a:rPr lang="en-US" sz="1050" kern="1200" baseline="0" dirty="0" smtClean="0">
                          <a:solidFill>
                            <a:schemeClr val="tx1"/>
                          </a:solidFill>
                          <a:latin typeface="+mn-lt"/>
                          <a:ea typeface="+mn-ea"/>
                          <a:cs typeface="SBL Hebrew" panose="02000000000000000000" pitchFamily="2" charset="-79"/>
                        </a:rPr>
                        <a:t> + 3ms </a:t>
                      </a:r>
                      <a:r>
                        <a:rPr lang="en-US" sz="1050" kern="1200" baseline="0" dirty="0" err="1" smtClean="0">
                          <a:solidFill>
                            <a:schemeClr val="tx1"/>
                          </a:solidFill>
                          <a:latin typeface="+mn-lt"/>
                          <a:ea typeface="+mn-ea"/>
                          <a:cs typeface="SBL Hebrew" panose="02000000000000000000" pitchFamily="2" charset="-79"/>
                        </a:rPr>
                        <a:t>sfx</a:t>
                      </a:r>
                      <a:r>
                        <a:rPr lang="en-US" sz="1050" kern="1200" dirty="0" smtClean="0">
                          <a:solidFill>
                            <a:schemeClr val="tx1"/>
                          </a:solidFill>
                          <a:latin typeface="+mn-lt"/>
                          <a:ea typeface="+mn-ea"/>
                          <a:cs typeface="SBL Hebrew" panose="02000000000000000000" pitchFamily="2" charset="-79"/>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kern="1200" dirty="0" smtClean="0">
                        <a:solidFill>
                          <a:schemeClr val="tx1"/>
                        </a:solidFill>
                        <a:latin typeface="+mn-lt"/>
                        <a:ea typeface="+mn-ea"/>
                        <a:cs typeface="SBL Hebrew" panose="02000000000000000000" pitchFamily="2" charset="-79"/>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tx1"/>
                          </a:solidFill>
                          <a:latin typeface="+mn-lt"/>
                          <a:ea typeface="+mn-ea"/>
                          <a:cs typeface="SBL Hebrew" panose="02000000000000000000" pitchFamily="2" charset="-79"/>
                        </a:rPr>
                        <a:t>Gen 13:6 </a:t>
                      </a:r>
                      <a:r>
                        <a:rPr lang="en-US" sz="1050" kern="1200" dirty="0" smtClean="0">
                          <a:solidFill>
                            <a:srgbClr val="0000FF"/>
                          </a:solidFill>
                          <a:latin typeface="+mn-lt"/>
                          <a:ea typeface="+mn-ea"/>
                          <a:cs typeface="SBL Hebrew" panose="02000000000000000000" pitchFamily="2" charset="-79"/>
                        </a:rPr>
                        <a:t>to dwell </a:t>
                      </a:r>
                      <a:r>
                        <a:rPr lang="en-US" sz="1050" kern="1200" dirty="0" smtClean="0">
                          <a:solidFill>
                            <a:schemeClr val="tx1"/>
                          </a:solidFill>
                          <a:latin typeface="+mn-lt"/>
                          <a:ea typeface="+mn-ea"/>
                          <a:cs typeface="SBL Hebrew" panose="02000000000000000000" pitchFamily="2" charset="-79"/>
                        </a:rPr>
                        <a:t>together</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tx1"/>
                          </a:solidFill>
                          <a:latin typeface="+mn-lt"/>
                          <a:ea typeface="+mn-ea"/>
                          <a:cs typeface="SBL Hebrew" panose="02000000000000000000" pitchFamily="2" charset="-79"/>
                        </a:rPr>
                        <a:t>(</a:t>
                      </a:r>
                      <a:r>
                        <a:rPr lang="en-US" sz="1050" kern="1200" dirty="0" err="1" smtClean="0">
                          <a:solidFill>
                            <a:schemeClr val="tx1"/>
                          </a:solidFill>
                          <a:latin typeface="+mn-lt"/>
                          <a:ea typeface="+mn-ea"/>
                          <a:cs typeface="SBL Hebrew" panose="02000000000000000000" pitchFamily="2" charset="-79"/>
                        </a:rPr>
                        <a:t>Qal</a:t>
                      </a:r>
                      <a:r>
                        <a:rPr lang="en-US" sz="1050" kern="1200" dirty="0" smtClean="0">
                          <a:solidFill>
                            <a:schemeClr val="tx1"/>
                          </a:solidFill>
                          <a:latin typeface="+mn-lt"/>
                          <a:ea typeface="+mn-ea"/>
                          <a:cs typeface="SBL Hebrew" panose="02000000000000000000" pitchFamily="2" charset="-79"/>
                        </a:rPr>
                        <a:t> Infinitive Construct of  </a:t>
                      </a:r>
                      <a:r>
                        <a:rPr lang="he-IL" sz="1100" kern="1200" dirty="0" smtClean="0">
                          <a:solidFill>
                            <a:schemeClr val="tx1"/>
                          </a:solidFill>
                          <a:latin typeface="+mn-lt"/>
                          <a:ea typeface="+mn-ea"/>
                          <a:cs typeface="SBL Hebrew" panose="02000000000000000000" pitchFamily="2" charset="-79"/>
                        </a:rPr>
                        <a:t>ישׁב</a:t>
                      </a:r>
                      <a:r>
                        <a:rPr lang="en-US" sz="1050" kern="1200" dirty="0" smtClean="0">
                          <a:solidFill>
                            <a:schemeClr val="tx1"/>
                          </a:solidFill>
                          <a:latin typeface="+mn-lt"/>
                          <a:ea typeface="+mn-ea"/>
                          <a:cs typeface="SBL Hebrew" panose="02000000000000000000" pitchFamily="2" charset="-79"/>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kern="1200" dirty="0" smtClean="0">
                        <a:solidFill>
                          <a:schemeClr val="tx1"/>
                        </a:solidFill>
                        <a:latin typeface="+mn-lt"/>
                        <a:ea typeface="+mn-ea"/>
                        <a:cs typeface="SBL Hebrew" panose="02000000000000000000" pitchFamily="2" charset="-79"/>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tx1"/>
                          </a:solidFill>
                          <a:latin typeface="+mn-lt"/>
                          <a:ea typeface="+mn-ea"/>
                          <a:cs typeface="SBL Hebrew" panose="02000000000000000000" pitchFamily="2" charset="-79"/>
                        </a:rPr>
                        <a:t>Ex 34:29 in the hand of Moses</a:t>
                      </a:r>
                      <a:r>
                        <a:rPr lang="en-US" sz="1050" kern="1200" baseline="0" dirty="0" smtClean="0">
                          <a:solidFill>
                            <a:schemeClr val="tx1"/>
                          </a:solidFill>
                          <a:latin typeface="+mn-lt"/>
                          <a:ea typeface="+mn-ea"/>
                          <a:cs typeface="SBL Hebrew" panose="02000000000000000000" pitchFamily="2" charset="-79"/>
                        </a:rPr>
                        <a:t> when he </a:t>
                      </a:r>
                      <a:r>
                        <a:rPr lang="en-US" sz="1050" kern="1200" baseline="0" dirty="0" smtClean="0">
                          <a:solidFill>
                            <a:srgbClr val="0000FF"/>
                          </a:solidFill>
                          <a:latin typeface="+mn-lt"/>
                          <a:ea typeface="+mn-ea"/>
                          <a:cs typeface="SBL Hebrew" panose="02000000000000000000" pitchFamily="2" charset="-79"/>
                        </a:rPr>
                        <a:t>came down</a:t>
                      </a:r>
                      <a:r>
                        <a:rPr lang="en-US" sz="1050" kern="1200" baseline="0" dirty="0" smtClean="0">
                          <a:solidFill>
                            <a:schemeClr val="tx1"/>
                          </a:solidFill>
                          <a:latin typeface="+mn-lt"/>
                          <a:ea typeface="+mn-ea"/>
                          <a:cs typeface="SBL Hebrew" panose="02000000000000000000" pitchFamily="2" charset="-79"/>
                        </a:rPr>
                        <a:t> from the mountain</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tx1"/>
                          </a:solidFill>
                          <a:latin typeface="+mn-lt"/>
                          <a:ea typeface="+mn-ea"/>
                          <a:cs typeface="SBL Hebrew" panose="02000000000000000000" pitchFamily="2" charset="-79"/>
                        </a:rPr>
                        <a:t>(</a:t>
                      </a:r>
                      <a:r>
                        <a:rPr lang="en-US" sz="1050" kern="1200" dirty="0" err="1" smtClean="0">
                          <a:solidFill>
                            <a:schemeClr val="tx1"/>
                          </a:solidFill>
                          <a:latin typeface="+mn-lt"/>
                          <a:ea typeface="+mn-ea"/>
                          <a:cs typeface="SBL Hebrew" panose="02000000000000000000" pitchFamily="2" charset="-79"/>
                        </a:rPr>
                        <a:t>Qal</a:t>
                      </a:r>
                      <a:r>
                        <a:rPr lang="en-US" sz="1050" kern="1200" dirty="0" smtClean="0">
                          <a:solidFill>
                            <a:schemeClr val="tx1"/>
                          </a:solidFill>
                          <a:latin typeface="+mn-lt"/>
                          <a:ea typeface="+mn-ea"/>
                          <a:cs typeface="SBL Hebrew" panose="02000000000000000000" pitchFamily="2" charset="-79"/>
                        </a:rPr>
                        <a:t> Infinitive Construct of  </a:t>
                      </a:r>
                      <a:r>
                        <a:rPr lang="he-IL" sz="1100" kern="1200" dirty="0" smtClean="0">
                          <a:solidFill>
                            <a:schemeClr val="tx1"/>
                          </a:solidFill>
                          <a:latin typeface="+mn-lt"/>
                          <a:ea typeface="+mn-ea"/>
                          <a:cs typeface="SBL Hebrew" panose="02000000000000000000" pitchFamily="2" charset="-79"/>
                        </a:rPr>
                        <a:t>ירד</a:t>
                      </a:r>
                      <a:r>
                        <a:rPr lang="en-US" sz="1100" kern="1200" baseline="0" dirty="0" smtClean="0">
                          <a:solidFill>
                            <a:schemeClr val="tx1"/>
                          </a:solidFill>
                          <a:latin typeface="+mn-lt"/>
                          <a:ea typeface="+mn-ea"/>
                          <a:cs typeface="SBL Hebrew" panose="02000000000000000000" pitchFamily="2" charset="-79"/>
                        </a:rPr>
                        <a:t> + </a:t>
                      </a:r>
                      <a:r>
                        <a:rPr lang="he-IL" sz="1100" kern="1200" baseline="0" dirty="0" smtClean="0">
                          <a:solidFill>
                            <a:schemeClr val="tx1"/>
                          </a:solidFill>
                          <a:latin typeface="+mn-lt"/>
                          <a:ea typeface="+mn-ea"/>
                          <a:cs typeface="SBL Hebrew" panose="02000000000000000000" pitchFamily="2" charset="-79"/>
                        </a:rPr>
                        <a:t>ב</a:t>
                      </a:r>
                      <a:r>
                        <a:rPr lang="en-US" sz="1100" kern="1200" baseline="0" dirty="0" smtClean="0">
                          <a:solidFill>
                            <a:schemeClr val="tx1"/>
                          </a:solidFill>
                          <a:latin typeface="+mn-lt"/>
                          <a:ea typeface="+mn-ea"/>
                          <a:cs typeface="SBL Hebrew" panose="02000000000000000000" pitchFamily="2" charset="-79"/>
                        </a:rPr>
                        <a:t> + 3ms </a:t>
                      </a:r>
                      <a:r>
                        <a:rPr lang="en-US" sz="1100" kern="1200" baseline="0" dirty="0" err="1" smtClean="0">
                          <a:solidFill>
                            <a:schemeClr val="tx1"/>
                          </a:solidFill>
                          <a:latin typeface="+mn-lt"/>
                          <a:ea typeface="+mn-ea"/>
                          <a:cs typeface="SBL Hebrew" panose="02000000000000000000" pitchFamily="2" charset="-79"/>
                        </a:rPr>
                        <a:t>sfx</a:t>
                      </a:r>
                      <a:r>
                        <a:rPr lang="en-US" sz="1050" kern="1200" dirty="0" smtClean="0">
                          <a:solidFill>
                            <a:schemeClr val="tx1"/>
                          </a:solidFill>
                          <a:latin typeface="+mn-lt"/>
                          <a:ea typeface="+mn-ea"/>
                          <a:cs typeface="SBL Hebrew" panose="02000000000000000000" pitchFamily="2" charset="-79"/>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kern="1200" dirty="0" smtClean="0">
                        <a:solidFill>
                          <a:schemeClr val="tx1"/>
                        </a:solidFill>
                        <a:latin typeface="+mn-lt"/>
                        <a:ea typeface="+mn-ea"/>
                        <a:cs typeface="SBL Hebrew" panose="02000000000000000000" pitchFamily="2" charset="-79"/>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tx1"/>
                          </a:solidFill>
                          <a:latin typeface="+mn-lt"/>
                          <a:ea typeface="+mn-ea"/>
                          <a:cs typeface="SBL Hebrew" panose="02000000000000000000" pitchFamily="2" charset="-79"/>
                        </a:rPr>
                        <a:t>Gen 3:22 </a:t>
                      </a:r>
                      <a:r>
                        <a:rPr lang="en-US" sz="1050" kern="1200" dirty="0" smtClean="0">
                          <a:solidFill>
                            <a:srgbClr val="0000FF"/>
                          </a:solidFill>
                          <a:latin typeface="+mn-lt"/>
                          <a:ea typeface="+mn-ea"/>
                          <a:cs typeface="SBL Hebrew" panose="02000000000000000000" pitchFamily="2" charset="-79"/>
                        </a:rPr>
                        <a:t>to know </a:t>
                      </a:r>
                      <a:r>
                        <a:rPr lang="en-US" sz="1050" kern="1200" dirty="0" smtClean="0">
                          <a:solidFill>
                            <a:schemeClr val="tx1"/>
                          </a:solidFill>
                          <a:latin typeface="+mn-lt"/>
                          <a:ea typeface="+mn-ea"/>
                          <a:cs typeface="SBL Hebrew" panose="02000000000000000000" pitchFamily="2" charset="-79"/>
                        </a:rPr>
                        <a:t>good and evil</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tx1"/>
                          </a:solidFill>
                          <a:latin typeface="+mn-lt"/>
                          <a:ea typeface="+mn-ea"/>
                          <a:cs typeface="SBL Hebrew" panose="02000000000000000000" pitchFamily="2" charset="-79"/>
                        </a:rPr>
                        <a:t>(</a:t>
                      </a:r>
                      <a:r>
                        <a:rPr lang="en-US" sz="1050" kern="1200" dirty="0" err="1" smtClean="0">
                          <a:solidFill>
                            <a:schemeClr val="tx1"/>
                          </a:solidFill>
                          <a:latin typeface="+mn-lt"/>
                          <a:ea typeface="+mn-ea"/>
                          <a:cs typeface="SBL Hebrew" panose="02000000000000000000" pitchFamily="2" charset="-79"/>
                        </a:rPr>
                        <a:t>Qal</a:t>
                      </a:r>
                      <a:r>
                        <a:rPr lang="en-US" sz="1050" kern="1200" dirty="0" smtClean="0">
                          <a:solidFill>
                            <a:schemeClr val="tx1"/>
                          </a:solidFill>
                          <a:latin typeface="+mn-lt"/>
                          <a:ea typeface="+mn-ea"/>
                          <a:cs typeface="SBL Hebrew" panose="02000000000000000000" pitchFamily="2" charset="-79"/>
                        </a:rPr>
                        <a:t> Infinitive Construct of  </a:t>
                      </a:r>
                      <a:r>
                        <a:rPr lang="he-IL" sz="1100" kern="1200" dirty="0" smtClean="0">
                          <a:solidFill>
                            <a:schemeClr val="tx1"/>
                          </a:solidFill>
                          <a:latin typeface="+mn-lt"/>
                          <a:ea typeface="+mn-ea"/>
                          <a:cs typeface="SBL Hebrew" panose="02000000000000000000" pitchFamily="2" charset="-79"/>
                        </a:rPr>
                        <a:t>ידע</a:t>
                      </a:r>
                      <a:r>
                        <a:rPr lang="en-US" sz="1050" kern="1200" dirty="0" smtClean="0">
                          <a:solidFill>
                            <a:schemeClr val="tx1"/>
                          </a:solidFill>
                          <a:latin typeface="+mn-lt"/>
                          <a:ea typeface="+mn-ea"/>
                          <a:cs typeface="SBL Hebrew" panose="02000000000000000000" pitchFamily="2" charset="-79"/>
                        </a:rPr>
                        <a:t>)</a:t>
                      </a:r>
                    </a:p>
                  </a:txBody>
                  <a:tcPr anchor="ctr"/>
                </a:tc>
              </a:tr>
            </a:tbl>
          </a:graphicData>
        </a:graphic>
      </p:graphicFrame>
      <p:sp>
        <p:nvSpPr>
          <p:cNvPr id="4" name="TextBox 3"/>
          <p:cNvSpPr txBox="1"/>
          <p:nvPr/>
        </p:nvSpPr>
        <p:spPr>
          <a:xfrm>
            <a:off x="152400" y="87868"/>
            <a:ext cx="2751331" cy="369332"/>
          </a:xfrm>
          <a:prstGeom prst="rect">
            <a:avLst/>
          </a:prstGeom>
          <a:noFill/>
        </p:spPr>
        <p:txBody>
          <a:bodyPr wrap="none" rtlCol="0">
            <a:spAutoFit/>
          </a:bodyPr>
          <a:lstStyle/>
          <a:p>
            <a:r>
              <a:rPr lang="en-US" dirty="0" smtClean="0"/>
              <a:t>Key Morphological Markers</a:t>
            </a:r>
            <a:endParaRPr lang="en-US" dirty="0"/>
          </a:p>
        </p:txBody>
      </p:sp>
      <p:sp>
        <p:nvSpPr>
          <p:cNvPr id="5" name="TextBox 4"/>
          <p:cNvSpPr txBox="1"/>
          <p:nvPr/>
        </p:nvSpPr>
        <p:spPr>
          <a:xfrm>
            <a:off x="8191628" y="87868"/>
            <a:ext cx="801373" cy="369332"/>
          </a:xfrm>
          <a:prstGeom prst="rect">
            <a:avLst/>
          </a:prstGeom>
          <a:noFill/>
        </p:spPr>
        <p:txBody>
          <a:bodyPr wrap="none" rtlCol="0">
            <a:spAutoFit/>
          </a:bodyPr>
          <a:lstStyle/>
          <a:p>
            <a:pPr algn="r"/>
            <a:r>
              <a:rPr lang="en-US" dirty="0"/>
              <a:t>P</a:t>
            </a:r>
            <a:r>
              <a:rPr lang="en-US" dirty="0" smtClean="0"/>
              <a:t>age 4</a:t>
            </a:r>
            <a:endParaRPr lang="en-US" dirty="0"/>
          </a:p>
        </p:txBody>
      </p:sp>
      <p:sp>
        <p:nvSpPr>
          <p:cNvPr id="6" name="Rectangle 5"/>
          <p:cNvSpPr/>
          <p:nvPr/>
        </p:nvSpPr>
        <p:spPr>
          <a:xfrm>
            <a:off x="0" y="1"/>
            <a:ext cx="9144000" cy="2895599"/>
          </a:xfrm>
          <a:prstGeom prst="rect">
            <a:avLst/>
          </a:prstGeom>
          <a:solidFill>
            <a:schemeClr val="bg1">
              <a:lumMod val="85000"/>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rot="21030528">
            <a:off x="336516" y="551634"/>
            <a:ext cx="8684750" cy="1754326"/>
          </a:xfrm>
          <a:prstGeom prst="rect">
            <a:avLst/>
          </a:prstGeom>
          <a:noFill/>
        </p:spPr>
        <p:txBody>
          <a:bodyPr wrap="none" rtlCol="0">
            <a:spAutoFit/>
          </a:bodyPr>
          <a:lstStyle/>
          <a:p>
            <a:pPr algn="ctr"/>
            <a:r>
              <a:rPr lang="en-US" sz="5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From document</a:t>
            </a:r>
          </a:p>
          <a:p>
            <a:pPr algn="ctr"/>
            <a:r>
              <a:rPr lang="en-US" sz="5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“Key </a:t>
            </a:r>
            <a:r>
              <a:rPr lang="en-US" sz="54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Morphological </a:t>
            </a:r>
            <a:r>
              <a:rPr lang="en-US" sz="5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Markers”</a:t>
            </a:r>
            <a:endParaRPr lang="en-US" sz="54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8" name="Rectangle 7"/>
          <p:cNvSpPr/>
          <p:nvPr/>
        </p:nvSpPr>
        <p:spPr>
          <a:xfrm>
            <a:off x="0" y="4495800"/>
            <a:ext cx="9144000" cy="2352675"/>
          </a:xfrm>
          <a:prstGeom prst="rect">
            <a:avLst/>
          </a:prstGeom>
          <a:solidFill>
            <a:schemeClr val="bg1">
              <a:lumMod val="85000"/>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433471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normAutofit fontScale="90000"/>
          </a:bodyPr>
          <a:lstStyle/>
          <a:p>
            <a:r>
              <a:rPr lang="en-US" dirty="0"/>
              <a:t>The construct form and meaning of </a:t>
            </a:r>
            <a:r>
              <a:rPr lang="he-IL" dirty="0">
                <a:latin typeface="SBL Hebrew" panose="02000000000000000000" pitchFamily="2" charset="-79"/>
                <a:cs typeface="SBL Hebrew" panose="02000000000000000000" pitchFamily="2" charset="-79"/>
              </a:rPr>
              <a:t>פֶה</a:t>
            </a:r>
            <a:endParaRPr lang="en-US" dirty="0"/>
          </a:p>
        </p:txBody>
      </p:sp>
      <p:sp>
        <p:nvSpPr>
          <p:cNvPr id="4" name="Content Placeholder 3"/>
          <p:cNvSpPr>
            <a:spLocks noGrp="1"/>
          </p:cNvSpPr>
          <p:nvPr>
            <p:ph idx="1"/>
          </p:nvPr>
        </p:nvSpPr>
        <p:spPr>
          <a:xfrm>
            <a:off x="457200" y="1447801"/>
            <a:ext cx="8229600" cy="4648199"/>
          </a:xfrm>
        </p:spPr>
        <p:txBody>
          <a:bodyPr>
            <a:normAutofit/>
          </a:bodyPr>
          <a:lstStyle/>
          <a:p>
            <a:pPr marL="0" indent="0">
              <a:buNone/>
            </a:pPr>
            <a:r>
              <a:rPr lang="he-IL" dirty="0" smtClean="0">
                <a:solidFill>
                  <a:srgbClr val="FF0000"/>
                </a:solidFill>
                <a:latin typeface="SBL Hebrew" panose="02000000000000000000" pitchFamily="2" charset="-79"/>
                <a:cs typeface="SBL Hebrew" panose="02000000000000000000" pitchFamily="2" charset="-79"/>
              </a:rPr>
              <a:t>פִּי</a:t>
            </a:r>
            <a:r>
              <a:rPr lang="en-US" dirty="0" smtClean="0">
                <a:solidFill>
                  <a:srgbClr val="FF0000"/>
                </a:solidFill>
                <a:latin typeface="SBL Hebrew" panose="02000000000000000000" pitchFamily="2" charset="-79"/>
                <a:cs typeface="SBL Hebrew" panose="02000000000000000000" pitchFamily="2" charset="-79"/>
              </a:rPr>
              <a:t> </a:t>
            </a:r>
            <a:r>
              <a:rPr lang="en-US" dirty="0"/>
              <a:t>m</a:t>
            </a:r>
            <a:r>
              <a:rPr lang="en-US" dirty="0" smtClean="0"/>
              <a:t>eans </a:t>
            </a:r>
            <a:r>
              <a:rPr lang="en-US" i="1" dirty="0" smtClean="0"/>
              <a:t>mouth</a:t>
            </a:r>
            <a:r>
              <a:rPr lang="en-US" dirty="0" smtClean="0"/>
              <a:t> and the </a:t>
            </a:r>
            <a:r>
              <a:rPr lang="en-US" dirty="0" err="1" smtClean="0"/>
              <a:t>ms</a:t>
            </a:r>
            <a:r>
              <a:rPr lang="en-US" dirty="0" smtClean="0"/>
              <a:t> construct is formed with a </a:t>
            </a:r>
            <a:r>
              <a:rPr lang="en-US" dirty="0" err="1" smtClean="0"/>
              <a:t>hireq-yod</a:t>
            </a:r>
            <a:r>
              <a:rPr lang="en-US" dirty="0" smtClean="0"/>
              <a:t>.</a:t>
            </a:r>
          </a:p>
          <a:p>
            <a:pPr marL="0" indent="0">
              <a:buNone/>
            </a:pPr>
            <a:r>
              <a:rPr lang="en-US" dirty="0" smtClean="0"/>
              <a:t>How might we translate the last phrase?</a:t>
            </a:r>
          </a:p>
          <a:p>
            <a:pPr marL="0" indent="0" algn="ctr">
              <a:buNone/>
            </a:pPr>
            <a:r>
              <a:rPr lang="he-IL" dirty="0">
                <a:latin typeface="SBL Hebrew" panose="02000000000000000000" pitchFamily="2" charset="-79"/>
                <a:cs typeface="SBL Hebrew" panose="02000000000000000000" pitchFamily="2" charset="-79"/>
              </a:rPr>
              <a:t>אֲשֶׁר</a:t>
            </a:r>
            <a:r>
              <a:rPr lang="he-IL" dirty="0">
                <a:solidFill>
                  <a:srgbClr val="0000FF"/>
                </a:solidFill>
                <a:latin typeface="SBL Hebrew" panose="02000000000000000000" pitchFamily="2" charset="-79"/>
                <a:cs typeface="SBL Hebrew" panose="02000000000000000000" pitchFamily="2" charset="-79"/>
              </a:rPr>
              <a:t> פֻּקַּד </a:t>
            </a:r>
            <a:r>
              <a:rPr lang="he-IL" dirty="0">
                <a:latin typeface="SBL Hebrew" panose="02000000000000000000" pitchFamily="2" charset="-79"/>
                <a:cs typeface="SBL Hebrew" panose="02000000000000000000" pitchFamily="2" charset="-79"/>
              </a:rPr>
              <a:t>עַל־</a:t>
            </a:r>
            <a:r>
              <a:rPr lang="he-IL" dirty="0">
                <a:solidFill>
                  <a:srgbClr val="FF0000"/>
                </a:solidFill>
                <a:latin typeface="SBL Hebrew" panose="02000000000000000000" pitchFamily="2" charset="-79"/>
                <a:cs typeface="SBL Hebrew" panose="02000000000000000000" pitchFamily="2" charset="-79"/>
              </a:rPr>
              <a:t>פִּי</a:t>
            </a:r>
            <a:r>
              <a:rPr lang="he-IL" dirty="0">
                <a:latin typeface="SBL Hebrew" panose="02000000000000000000" pitchFamily="2" charset="-79"/>
                <a:cs typeface="SBL Hebrew" panose="02000000000000000000" pitchFamily="2" charset="-79"/>
              </a:rPr>
              <a:t> מֹשֶׁה</a:t>
            </a:r>
            <a:endParaRPr lang="en-US" dirty="0"/>
          </a:p>
        </p:txBody>
      </p:sp>
      <p:sp>
        <p:nvSpPr>
          <p:cNvPr id="5" name="Subtitle 2"/>
          <p:cNvSpPr txBox="1">
            <a:spLocks/>
          </p:cNvSpPr>
          <p:nvPr/>
        </p:nvSpPr>
        <p:spPr>
          <a:xfrm>
            <a:off x="-1" y="762000"/>
            <a:ext cx="8686801"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r>
              <a:rPr lang="he-IL" dirty="0" smtClean="0">
                <a:latin typeface="SBL Hebrew" panose="02000000000000000000" pitchFamily="2" charset="-79"/>
                <a:cs typeface="SBL Hebrew" panose="02000000000000000000" pitchFamily="2" charset="-79"/>
              </a:rPr>
              <a:t>אֵ֫לֶּה פְקוּדֵי הַמִּשְׁכָּן מִשְׁכַּן הָעֵדֻת אֲשֶׁר</a:t>
            </a:r>
            <a:r>
              <a:rPr lang="he-IL" dirty="0" smtClean="0">
                <a:solidFill>
                  <a:srgbClr val="0000FF"/>
                </a:solidFill>
                <a:latin typeface="SBL Hebrew" panose="02000000000000000000" pitchFamily="2" charset="-79"/>
                <a:cs typeface="SBL Hebrew" panose="02000000000000000000" pitchFamily="2" charset="-79"/>
              </a:rPr>
              <a:t> פֻּקַּד </a:t>
            </a:r>
            <a:r>
              <a:rPr lang="he-IL" dirty="0" smtClean="0">
                <a:latin typeface="SBL Hebrew" panose="02000000000000000000" pitchFamily="2" charset="-79"/>
                <a:cs typeface="SBL Hebrew" panose="02000000000000000000" pitchFamily="2" charset="-79"/>
              </a:rPr>
              <a:t>עַל־</a:t>
            </a:r>
            <a:r>
              <a:rPr lang="he-IL" dirty="0" smtClean="0">
                <a:solidFill>
                  <a:srgbClr val="FF0000"/>
                </a:solidFill>
                <a:latin typeface="SBL Hebrew" panose="02000000000000000000" pitchFamily="2" charset="-79"/>
                <a:cs typeface="SBL Hebrew" panose="02000000000000000000" pitchFamily="2" charset="-79"/>
              </a:rPr>
              <a:t>פִּי</a:t>
            </a:r>
            <a:r>
              <a:rPr lang="he-IL" dirty="0" smtClean="0">
                <a:latin typeface="SBL Hebrew" panose="02000000000000000000" pitchFamily="2" charset="-79"/>
                <a:cs typeface="SBL Hebrew" panose="02000000000000000000" pitchFamily="2" charset="-79"/>
              </a:rPr>
              <a:t> מֹשֶׁה</a:t>
            </a:r>
            <a:endParaRPr lang="en-US" dirty="0" smtClean="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37788160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normAutofit fontScale="90000"/>
          </a:bodyPr>
          <a:lstStyle/>
          <a:p>
            <a:r>
              <a:rPr lang="en-US" dirty="0"/>
              <a:t>The construct form and meaning of </a:t>
            </a:r>
            <a:r>
              <a:rPr lang="he-IL" dirty="0">
                <a:latin typeface="SBL Hebrew" panose="02000000000000000000" pitchFamily="2" charset="-79"/>
                <a:cs typeface="SBL Hebrew" panose="02000000000000000000" pitchFamily="2" charset="-79"/>
              </a:rPr>
              <a:t>פֶה</a:t>
            </a:r>
            <a:endParaRPr lang="en-US" dirty="0"/>
          </a:p>
        </p:txBody>
      </p:sp>
      <p:sp>
        <p:nvSpPr>
          <p:cNvPr id="4" name="Content Placeholder 3"/>
          <p:cNvSpPr>
            <a:spLocks noGrp="1"/>
          </p:cNvSpPr>
          <p:nvPr>
            <p:ph idx="1"/>
          </p:nvPr>
        </p:nvSpPr>
        <p:spPr>
          <a:xfrm>
            <a:off x="457200" y="1447801"/>
            <a:ext cx="8229600" cy="4648199"/>
          </a:xfrm>
        </p:spPr>
        <p:txBody>
          <a:bodyPr>
            <a:normAutofit/>
          </a:bodyPr>
          <a:lstStyle/>
          <a:p>
            <a:pPr marL="0" indent="0">
              <a:buNone/>
            </a:pPr>
            <a:r>
              <a:rPr lang="he-IL" dirty="0" smtClean="0">
                <a:solidFill>
                  <a:srgbClr val="FF0000"/>
                </a:solidFill>
                <a:latin typeface="SBL Hebrew" panose="02000000000000000000" pitchFamily="2" charset="-79"/>
                <a:cs typeface="SBL Hebrew" panose="02000000000000000000" pitchFamily="2" charset="-79"/>
              </a:rPr>
              <a:t>פִּי</a:t>
            </a:r>
            <a:r>
              <a:rPr lang="en-US" dirty="0" smtClean="0">
                <a:solidFill>
                  <a:srgbClr val="FF0000"/>
                </a:solidFill>
                <a:latin typeface="SBL Hebrew" panose="02000000000000000000" pitchFamily="2" charset="-79"/>
                <a:cs typeface="SBL Hebrew" panose="02000000000000000000" pitchFamily="2" charset="-79"/>
              </a:rPr>
              <a:t> </a:t>
            </a:r>
            <a:r>
              <a:rPr lang="en-US" dirty="0"/>
              <a:t>m</a:t>
            </a:r>
            <a:r>
              <a:rPr lang="en-US" dirty="0" smtClean="0"/>
              <a:t>eans </a:t>
            </a:r>
            <a:r>
              <a:rPr lang="en-US" i="1" dirty="0" smtClean="0"/>
              <a:t>mouth</a:t>
            </a:r>
            <a:r>
              <a:rPr lang="en-US" dirty="0" smtClean="0"/>
              <a:t> and the </a:t>
            </a:r>
            <a:r>
              <a:rPr lang="en-US" dirty="0" err="1" smtClean="0"/>
              <a:t>ms</a:t>
            </a:r>
            <a:r>
              <a:rPr lang="en-US" dirty="0" smtClean="0"/>
              <a:t> construct is formed with a </a:t>
            </a:r>
            <a:r>
              <a:rPr lang="en-US" dirty="0" err="1" smtClean="0"/>
              <a:t>hireq-yod</a:t>
            </a:r>
            <a:r>
              <a:rPr lang="en-US" dirty="0" smtClean="0"/>
              <a:t>.</a:t>
            </a:r>
          </a:p>
          <a:p>
            <a:pPr marL="0" indent="0">
              <a:buNone/>
            </a:pPr>
            <a:r>
              <a:rPr lang="en-US" dirty="0" smtClean="0"/>
              <a:t>How might we translate the last phrase?</a:t>
            </a:r>
          </a:p>
          <a:p>
            <a:pPr marL="0" indent="0" algn="ctr">
              <a:buNone/>
            </a:pPr>
            <a:r>
              <a:rPr lang="he-IL" dirty="0">
                <a:latin typeface="SBL Hebrew" panose="02000000000000000000" pitchFamily="2" charset="-79"/>
                <a:cs typeface="SBL Hebrew" panose="02000000000000000000" pitchFamily="2" charset="-79"/>
              </a:rPr>
              <a:t>אֲשֶׁר</a:t>
            </a:r>
            <a:r>
              <a:rPr lang="he-IL" dirty="0">
                <a:solidFill>
                  <a:srgbClr val="0000FF"/>
                </a:solidFill>
                <a:latin typeface="SBL Hebrew" panose="02000000000000000000" pitchFamily="2" charset="-79"/>
                <a:cs typeface="SBL Hebrew" panose="02000000000000000000" pitchFamily="2" charset="-79"/>
              </a:rPr>
              <a:t> פֻּקַּד </a:t>
            </a:r>
            <a:r>
              <a:rPr lang="he-IL" dirty="0">
                <a:latin typeface="SBL Hebrew" panose="02000000000000000000" pitchFamily="2" charset="-79"/>
                <a:cs typeface="SBL Hebrew" panose="02000000000000000000" pitchFamily="2" charset="-79"/>
              </a:rPr>
              <a:t>עַל־</a:t>
            </a:r>
            <a:r>
              <a:rPr lang="he-IL" dirty="0">
                <a:solidFill>
                  <a:srgbClr val="FF0000"/>
                </a:solidFill>
                <a:latin typeface="SBL Hebrew" panose="02000000000000000000" pitchFamily="2" charset="-79"/>
                <a:cs typeface="SBL Hebrew" panose="02000000000000000000" pitchFamily="2" charset="-79"/>
              </a:rPr>
              <a:t>פִּי</a:t>
            </a:r>
            <a:r>
              <a:rPr lang="he-IL" dirty="0">
                <a:latin typeface="SBL Hebrew" panose="02000000000000000000" pitchFamily="2" charset="-79"/>
                <a:cs typeface="SBL Hebrew" panose="02000000000000000000" pitchFamily="2" charset="-79"/>
              </a:rPr>
              <a:t> מֹשֶׁה</a:t>
            </a:r>
            <a:endParaRPr lang="en-US" dirty="0"/>
          </a:p>
        </p:txBody>
      </p:sp>
      <p:sp>
        <p:nvSpPr>
          <p:cNvPr id="5" name="Subtitle 2"/>
          <p:cNvSpPr txBox="1">
            <a:spLocks/>
          </p:cNvSpPr>
          <p:nvPr/>
        </p:nvSpPr>
        <p:spPr>
          <a:xfrm>
            <a:off x="-1" y="762000"/>
            <a:ext cx="8686801"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r>
              <a:rPr lang="he-IL" dirty="0" smtClean="0">
                <a:latin typeface="SBL Hebrew" panose="02000000000000000000" pitchFamily="2" charset="-79"/>
                <a:cs typeface="SBL Hebrew" panose="02000000000000000000" pitchFamily="2" charset="-79"/>
              </a:rPr>
              <a:t>אֵ֫לֶּה פְקוּדֵי הַמִּשְׁכָּן מִשְׁכַּן הָעֵדֻת אֲשֶׁר</a:t>
            </a:r>
            <a:r>
              <a:rPr lang="he-IL" dirty="0" smtClean="0">
                <a:solidFill>
                  <a:srgbClr val="0000FF"/>
                </a:solidFill>
                <a:latin typeface="SBL Hebrew" panose="02000000000000000000" pitchFamily="2" charset="-79"/>
                <a:cs typeface="SBL Hebrew" panose="02000000000000000000" pitchFamily="2" charset="-79"/>
              </a:rPr>
              <a:t> פֻּקַּד </a:t>
            </a:r>
            <a:r>
              <a:rPr lang="he-IL" dirty="0" smtClean="0">
                <a:latin typeface="SBL Hebrew" panose="02000000000000000000" pitchFamily="2" charset="-79"/>
                <a:cs typeface="SBL Hebrew" panose="02000000000000000000" pitchFamily="2" charset="-79"/>
              </a:rPr>
              <a:t>עַל־</a:t>
            </a:r>
            <a:r>
              <a:rPr lang="he-IL" dirty="0" smtClean="0">
                <a:solidFill>
                  <a:srgbClr val="FF0000"/>
                </a:solidFill>
                <a:latin typeface="SBL Hebrew" panose="02000000000000000000" pitchFamily="2" charset="-79"/>
                <a:cs typeface="SBL Hebrew" panose="02000000000000000000" pitchFamily="2" charset="-79"/>
              </a:rPr>
              <a:t>פִּי</a:t>
            </a:r>
            <a:r>
              <a:rPr lang="he-IL" dirty="0" smtClean="0">
                <a:latin typeface="SBL Hebrew" panose="02000000000000000000" pitchFamily="2" charset="-79"/>
                <a:cs typeface="SBL Hebrew" panose="02000000000000000000" pitchFamily="2" charset="-79"/>
              </a:rPr>
              <a:t> מֹשֶׁה</a:t>
            </a:r>
            <a:endParaRPr lang="en-US" dirty="0" smtClean="0">
              <a:latin typeface="SBL Hebrew" panose="02000000000000000000" pitchFamily="2" charset="-79"/>
              <a:cs typeface="SBL Hebrew" panose="02000000000000000000" pitchFamily="2" charset="-79"/>
            </a:endParaRPr>
          </a:p>
        </p:txBody>
      </p:sp>
      <p:sp>
        <p:nvSpPr>
          <p:cNvPr id="6" name="TextBox 5"/>
          <p:cNvSpPr txBox="1"/>
          <p:nvPr/>
        </p:nvSpPr>
        <p:spPr>
          <a:xfrm>
            <a:off x="1219200" y="4278868"/>
            <a:ext cx="6854120" cy="369332"/>
          </a:xfrm>
          <a:prstGeom prst="rect">
            <a:avLst/>
          </a:prstGeom>
          <a:noFill/>
        </p:spPr>
        <p:txBody>
          <a:bodyPr wrap="none" rtlCol="0">
            <a:spAutoFit/>
          </a:bodyPr>
          <a:lstStyle/>
          <a:p>
            <a:r>
              <a:rPr lang="en-US" dirty="0" smtClean="0"/>
              <a:t>Which was </a:t>
            </a:r>
            <a:r>
              <a:rPr lang="en-US" dirty="0" smtClean="0">
                <a:solidFill>
                  <a:srgbClr val="0000FF"/>
                </a:solidFill>
              </a:rPr>
              <a:t>recorded/counted</a:t>
            </a:r>
            <a:r>
              <a:rPr lang="en-US" dirty="0" smtClean="0"/>
              <a:t> according to </a:t>
            </a:r>
            <a:r>
              <a:rPr lang="en-US" dirty="0" smtClean="0">
                <a:solidFill>
                  <a:srgbClr val="FF0000"/>
                </a:solidFill>
              </a:rPr>
              <a:t>the mouth </a:t>
            </a:r>
            <a:r>
              <a:rPr lang="en-US" dirty="0" smtClean="0"/>
              <a:t>of Moses [literal]</a:t>
            </a:r>
            <a:endParaRPr lang="en-US" dirty="0"/>
          </a:p>
        </p:txBody>
      </p:sp>
      <p:sp>
        <p:nvSpPr>
          <p:cNvPr id="7" name="TextBox 6"/>
          <p:cNvSpPr txBox="1"/>
          <p:nvPr/>
        </p:nvSpPr>
        <p:spPr>
          <a:xfrm>
            <a:off x="1219200" y="4964668"/>
            <a:ext cx="6072240" cy="369332"/>
          </a:xfrm>
          <a:prstGeom prst="rect">
            <a:avLst/>
          </a:prstGeom>
          <a:noFill/>
        </p:spPr>
        <p:txBody>
          <a:bodyPr wrap="none" rtlCol="0">
            <a:spAutoFit/>
          </a:bodyPr>
          <a:lstStyle/>
          <a:p>
            <a:r>
              <a:rPr lang="en-US" dirty="0" smtClean="0"/>
              <a:t>Which was </a:t>
            </a:r>
            <a:r>
              <a:rPr lang="en-US" dirty="0" smtClean="0">
                <a:solidFill>
                  <a:srgbClr val="0000FF"/>
                </a:solidFill>
              </a:rPr>
              <a:t>recorded/counted</a:t>
            </a:r>
            <a:r>
              <a:rPr lang="en-US" dirty="0" smtClean="0"/>
              <a:t> according to </a:t>
            </a:r>
            <a:r>
              <a:rPr lang="en-US" dirty="0" smtClean="0">
                <a:solidFill>
                  <a:srgbClr val="FF0000"/>
                </a:solidFill>
              </a:rPr>
              <a:t>the words </a:t>
            </a:r>
            <a:r>
              <a:rPr lang="en-US" dirty="0" smtClean="0"/>
              <a:t>of Moses</a:t>
            </a:r>
            <a:endParaRPr lang="en-US" dirty="0"/>
          </a:p>
        </p:txBody>
      </p:sp>
      <p:sp>
        <p:nvSpPr>
          <p:cNvPr id="8" name="TextBox 7"/>
          <p:cNvSpPr txBox="1"/>
          <p:nvPr/>
        </p:nvSpPr>
        <p:spPr>
          <a:xfrm>
            <a:off x="1219200" y="5650468"/>
            <a:ext cx="6703310" cy="369332"/>
          </a:xfrm>
          <a:prstGeom prst="rect">
            <a:avLst/>
          </a:prstGeom>
          <a:noFill/>
        </p:spPr>
        <p:txBody>
          <a:bodyPr wrap="none" rtlCol="0">
            <a:spAutoFit/>
          </a:bodyPr>
          <a:lstStyle/>
          <a:p>
            <a:r>
              <a:rPr lang="en-US" dirty="0" smtClean="0"/>
              <a:t>Which was </a:t>
            </a:r>
            <a:r>
              <a:rPr lang="en-US" dirty="0" smtClean="0">
                <a:solidFill>
                  <a:srgbClr val="0000FF"/>
                </a:solidFill>
              </a:rPr>
              <a:t>recorded/counted</a:t>
            </a:r>
            <a:r>
              <a:rPr lang="en-US" dirty="0" smtClean="0"/>
              <a:t> in accordance with Moses’ injunctions</a:t>
            </a:r>
            <a:endParaRPr lang="en-US" dirty="0"/>
          </a:p>
        </p:txBody>
      </p:sp>
    </p:spTree>
    <p:extLst>
      <p:ext uri="{BB962C8B-B14F-4D97-AF65-F5344CB8AC3E}">
        <p14:creationId xmlns:p14="http://schemas.microsoft.com/office/powerpoint/2010/main" val="9301032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lstStyle/>
          <a:p>
            <a:r>
              <a:rPr lang="en-US" dirty="0"/>
              <a:t>What we already know</a:t>
            </a:r>
            <a:endParaRPr lang="en-US" dirty="0"/>
          </a:p>
        </p:txBody>
      </p:sp>
      <p:sp>
        <p:nvSpPr>
          <p:cNvPr id="4" name="Content Placeholder 3"/>
          <p:cNvSpPr>
            <a:spLocks noGrp="1"/>
          </p:cNvSpPr>
          <p:nvPr>
            <p:ph idx="1"/>
          </p:nvPr>
        </p:nvSpPr>
        <p:spPr>
          <a:xfrm>
            <a:off x="457200" y="1524000"/>
            <a:ext cx="8229600" cy="4343399"/>
          </a:xfrm>
        </p:spPr>
        <p:txBody>
          <a:bodyPr>
            <a:normAutofit/>
          </a:bodyPr>
          <a:lstStyle/>
          <a:p>
            <a:pPr marL="0" indent="0">
              <a:buNone/>
            </a:pPr>
            <a:r>
              <a:rPr lang="en-US" dirty="0" smtClean="0"/>
              <a:t>Translate the first word</a:t>
            </a:r>
            <a:r>
              <a:rPr lang="en-US" dirty="0"/>
              <a:t>.</a:t>
            </a:r>
            <a:endParaRPr lang="en-US" dirty="0" smtClean="0"/>
          </a:p>
        </p:txBody>
      </p:sp>
      <p:sp>
        <p:nvSpPr>
          <p:cNvPr id="5" name="Subtitle 2"/>
          <p:cNvSpPr txBox="1">
            <a:spLocks/>
          </p:cNvSpPr>
          <p:nvPr/>
        </p:nvSpPr>
        <p:spPr>
          <a:xfrm>
            <a:off x="-1" y="762000"/>
            <a:ext cx="8686801"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r>
              <a:rPr lang="he-IL" dirty="0" smtClean="0">
                <a:solidFill>
                  <a:srgbClr val="0000FF"/>
                </a:solidFill>
                <a:latin typeface="SBL Hebrew" panose="02000000000000000000" pitchFamily="2" charset="-79"/>
                <a:cs typeface="SBL Hebrew" panose="02000000000000000000" pitchFamily="2" charset="-79"/>
              </a:rPr>
              <a:t>אֵ֫לֶּה</a:t>
            </a:r>
            <a:r>
              <a:rPr lang="he-IL" dirty="0" smtClean="0">
                <a:latin typeface="SBL Hebrew" panose="02000000000000000000" pitchFamily="2" charset="-79"/>
                <a:cs typeface="SBL Hebrew" panose="02000000000000000000" pitchFamily="2" charset="-79"/>
              </a:rPr>
              <a:t> פְקוּדֵי הַמִּשְׁכָּן מִשְׁכַּן הָעֵדֻת אֲשֶׁר פֻּקַּד עַל־פִּי מֹשֶׁה</a:t>
            </a:r>
            <a:endParaRPr lang="en-US" dirty="0" smtClean="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40624896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lstStyle/>
          <a:p>
            <a:r>
              <a:rPr lang="en-US" dirty="0" smtClean="0"/>
              <a:t>The 7 Stems/</a:t>
            </a:r>
            <a:r>
              <a:rPr lang="en-US" dirty="0" err="1" smtClean="0"/>
              <a:t>Binyanim</a:t>
            </a:r>
            <a:r>
              <a:rPr lang="en-US" dirty="0" smtClean="0"/>
              <a:t> as a System</a:t>
            </a:r>
            <a:endParaRPr lang="en-US" dirty="0"/>
          </a:p>
        </p:txBody>
      </p:sp>
      <p:sp>
        <p:nvSpPr>
          <p:cNvPr id="21" name="Content Placeholder 3"/>
          <p:cNvSpPr>
            <a:spLocks noGrp="1"/>
          </p:cNvSpPr>
          <p:nvPr>
            <p:ph idx="1"/>
          </p:nvPr>
        </p:nvSpPr>
        <p:spPr>
          <a:xfrm>
            <a:off x="457200" y="1219200"/>
            <a:ext cx="8229600" cy="5334000"/>
          </a:xfrm>
        </p:spPr>
        <p:txBody>
          <a:bodyPr>
            <a:normAutofit fontScale="85000" lnSpcReduction="20000"/>
          </a:bodyPr>
          <a:lstStyle/>
          <a:p>
            <a:pPr marL="0" indent="0">
              <a:buNone/>
            </a:pPr>
            <a:r>
              <a:rPr lang="en-US" dirty="0"/>
              <a:t>Our introduction to the seven most common verb stems, accounting for about 99% of all verbs in the Hebrew Bible, is now almost </a:t>
            </a:r>
            <a:r>
              <a:rPr lang="en-US" dirty="0" smtClean="0"/>
              <a:t>complete.</a:t>
            </a:r>
          </a:p>
          <a:p>
            <a:pPr marL="0" indent="0">
              <a:buNone/>
            </a:pPr>
            <a:r>
              <a:rPr lang="en-US" dirty="0" smtClean="0"/>
              <a:t>Let </a:t>
            </a:r>
            <a:r>
              <a:rPr lang="en-US" dirty="0"/>
              <a:t>us review these seven stems as they work together as a system. </a:t>
            </a:r>
            <a:endParaRPr lang="en-US" dirty="0" smtClean="0"/>
          </a:p>
          <a:p>
            <a:r>
              <a:rPr lang="en-US" dirty="0" smtClean="0"/>
              <a:t>To </a:t>
            </a:r>
            <a:r>
              <a:rPr lang="en-US" dirty="0"/>
              <a:t>do so, let us consider a verb’s </a:t>
            </a:r>
            <a:r>
              <a:rPr lang="en-US" dirty="0">
                <a:solidFill>
                  <a:srgbClr val="FF0000"/>
                </a:solidFill>
              </a:rPr>
              <a:t>agent</a:t>
            </a:r>
            <a:r>
              <a:rPr lang="en-US" dirty="0"/>
              <a:t> the </a:t>
            </a:r>
            <a:r>
              <a:rPr lang="en-US" dirty="0">
                <a:solidFill>
                  <a:srgbClr val="FF0000"/>
                </a:solidFill>
              </a:rPr>
              <a:t>doer</a:t>
            </a:r>
            <a:r>
              <a:rPr lang="en-US" dirty="0"/>
              <a:t> of the </a:t>
            </a:r>
            <a:r>
              <a:rPr lang="en-US" dirty="0" smtClean="0"/>
              <a:t>verb.</a:t>
            </a:r>
          </a:p>
          <a:p>
            <a:pPr lvl="1"/>
            <a:r>
              <a:rPr lang="en-US" dirty="0" smtClean="0"/>
              <a:t>We </a:t>
            </a:r>
            <a:r>
              <a:rPr lang="en-US" dirty="0"/>
              <a:t>shy away from the word subject here because of the passive stems in which the concept “subject” becomes elusive. </a:t>
            </a:r>
            <a:endParaRPr lang="en-US" dirty="0" smtClean="0"/>
          </a:p>
          <a:p>
            <a:r>
              <a:rPr lang="en-US" dirty="0" smtClean="0"/>
              <a:t>Let </a:t>
            </a:r>
            <a:r>
              <a:rPr lang="en-US" dirty="0"/>
              <a:t>us consider the </a:t>
            </a:r>
            <a:r>
              <a:rPr lang="en-US" dirty="0">
                <a:solidFill>
                  <a:srgbClr val="FF0000"/>
                </a:solidFill>
              </a:rPr>
              <a:t>one who is acted upon </a:t>
            </a:r>
            <a:r>
              <a:rPr lang="en-US" dirty="0"/>
              <a:t>to be the verb’s </a:t>
            </a:r>
            <a:r>
              <a:rPr lang="en-US" dirty="0">
                <a:solidFill>
                  <a:srgbClr val="FF0000"/>
                </a:solidFill>
              </a:rPr>
              <a:t>patient</a:t>
            </a:r>
            <a:r>
              <a:rPr lang="en-US" dirty="0"/>
              <a:t>. </a:t>
            </a:r>
            <a:endParaRPr lang="en-US" dirty="0" smtClean="0"/>
          </a:p>
          <a:p>
            <a:r>
              <a:rPr lang="en-US" dirty="0" smtClean="0"/>
              <a:t>Both </a:t>
            </a:r>
            <a:r>
              <a:rPr lang="en-US" dirty="0"/>
              <a:t>the </a:t>
            </a:r>
            <a:r>
              <a:rPr lang="en-US" dirty="0">
                <a:solidFill>
                  <a:srgbClr val="FF0000"/>
                </a:solidFill>
              </a:rPr>
              <a:t>agent</a:t>
            </a:r>
            <a:r>
              <a:rPr lang="en-US" dirty="0"/>
              <a:t> and the </a:t>
            </a:r>
            <a:r>
              <a:rPr lang="en-US" dirty="0">
                <a:solidFill>
                  <a:srgbClr val="FF0000"/>
                </a:solidFill>
              </a:rPr>
              <a:t>patient</a:t>
            </a:r>
            <a:r>
              <a:rPr lang="en-US" dirty="0"/>
              <a:t> can alternate between </a:t>
            </a:r>
            <a:r>
              <a:rPr lang="en-US" dirty="0">
                <a:solidFill>
                  <a:srgbClr val="0000FF"/>
                </a:solidFill>
              </a:rPr>
              <a:t>active</a:t>
            </a:r>
            <a:r>
              <a:rPr lang="en-US" dirty="0"/>
              <a:t> and </a:t>
            </a:r>
            <a:r>
              <a:rPr lang="en-US" dirty="0">
                <a:solidFill>
                  <a:srgbClr val="0000FF"/>
                </a:solidFill>
              </a:rPr>
              <a:t>passive</a:t>
            </a:r>
            <a:r>
              <a:rPr lang="en-US" dirty="0"/>
              <a:t> to give us the basic outline of the Biblical Hebrew system of verbal stems</a:t>
            </a:r>
            <a:r>
              <a:rPr lang="en-US" dirty="0" smtClean="0"/>
              <a:t>.</a:t>
            </a:r>
            <a:endParaRPr lang="en-US" dirty="0"/>
          </a:p>
        </p:txBody>
      </p:sp>
    </p:spTree>
    <p:extLst>
      <p:ext uri="{BB962C8B-B14F-4D97-AF65-F5344CB8AC3E}">
        <p14:creationId xmlns:p14="http://schemas.microsoft.com/office/powerpoint/2010/main" val="3829329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lstStyle/>
          <a:p>
            <a:r>
              <a:rPr lang="en-US" dirty="0" smtClean="0"/>
              <a:t>The 7 Stems/</a:t>
            </a:r>
            <a:r>
              <a:rPr lang="en-US" dirty="0" err="1" smtClean="0"/>
              <a:t>Binyanim</a:t>
            </a:r>
            <a:r>
              <a:rPr lang="en-US" dirty="0" smtClean="0"/>
              <a:t> as a System</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105585363"/>
              </p:ext>
            </p:extLst>
          </p:nvPr>
        </p:nvGraphicFramePr>
        <p:xfrm>
          <a:off x="381000" y="1504950"/>
          <a:ext cx="8610600" cy="4983853"/>
        </p:xfrm>
        <a:graphic>
          <a:graphicData uri="http://schemas.openxmlformats.org/drawingml/2006/table">
            <a:tbl>
              <a:tblPr firstRow="1" bandRow="1">
                <a:tableStyleId>{5C22544A-7EE6-4342-B048-85BDC9FD1C3A}</a:tableStyleId>
              </a:tblPr>
              <a:tblGrid>
                <a:gridCol w="1153206"/>
                <a:gridCol w="2321247"/>
                <a:gridCol w="2945732"/>
                <a:gridCol w="2190415"/>
              </a:tblGrid>
              <a:tr h="647259">
                <a:tc>
                  <a:txBody>
                    <a:bodyPr/>
                    <a:lstStyle/>
                    <a:p>
                      <a:endParaRPr lang="en-US" dirty="0"/>
                    </a:p>
                  </a:txBody>
                  <a:tcPr/>
                </a:tc>
                <a:tc>
                  <a:txBody>
                    <a:bodyPr/>
                    <a:lstStyle/>
                    <a:p>
                      <a:r>
                        <a:rPr lang="en-US" dirty="0" smtClean="0"/>
                        <a:t>NULL</a:t>
                      </a:r>
                      <a:endParaRPr lang="en-US" dirty="0"/>
                    </a:p>
                  </a:txBody>
                  <a:tcPr/>
                </a:tc>
                <a:tc>
                  <a:txBody>
                    <a:bodyPr/>
                    <a:lstStyle/>
                    <a:p>
                      <a:r>
                        <a:rPr lang="en-US" dirty="0" smtClean="0"/>
                        <a:t>PASSIVE</a:t>
                      </a:r>
                      <a:endParaRPr lang="en-US" dirty="0"/>
                    </a:p>
                  </a:txBody>
                  <a:tcPr/>
                </a:tc>
                <a:tc>
                  <a:txBody>
                    <a:bodyPr/>
                    <a:lstStyle/>
                    <a:p>
                      <a:r>
                        <a:rPr lang="en-US" dirty="0" smtClean="0"/>
                        <a:t>ACTIVE</a:t>
                      </a:r>
                      <a:endParaRPr lang="en-US" dirty="0"/>
                    </a:p>
                  </a:txBody>
                  <a:tcPr/>
                </a:tc>
              </a:tr>
              <a:tr h="1333940">
                <a:tc>
                  <a:txBody>
                    <a:bodyPr/>
                    <a:lstStyle/>
                    <a:p>
                      <a:r>
                        <a:rPr lang="en-US" dirty="0" smtClean="0"/>
                        <a:t>ACTIVE</a:t>
                      </a:r>
                      <a:endParaRPr lang="en-US" dirty="0"/>
                    </a:p>
                  </a:txBody>
                  <a:tcPr/>
                </a:tc>
                <a:tc>
                  <a:txBody>
                    <a:bodyPr/>
                    <a:lstStyle/>
                    <a:p>
                      <a:pPr>
                        <a:lnSpc>
                          <a:spcPct val="100000"/>
                        </a:lnSpc>
                      </a:pPr>
                      <a:r>
                        <a:rPr lang="en-US" dirty="0" smtClean="0"/>
                        <a:t>QAL</a:t>
                      </a:r>
                      <a:endParaRPr lang="en-US" baseline="0" dirty="0" smtClean="0"/>
                    </a:p>
                    <a:p>
                      <a:pPr marL="285750" indent="-285750">
                        <a:lnSpc>
                          <a:spcPct val="100000"/>
                        </a:lnSpc>
                        <a:buFont typeface="Arial" panose="020B0604020202020204" pitchFamily="34" charset="0"/>
                        <a:buChar char="•"/>
                      </a:pPr>
                      <a:r>
                        <a:rPr lang="en-US" sz="1600" baseline="0" dirty="0" smtClean="0"/>
                        <a:t>to act</a:t>
                      </a:r>
                    </a:p>
                    <a:p>
                      <a:pPr marL="285750" indent="-285750">
                        <a:lnSpc>
                          <a:spcPct val="100000"/>
                        </a:lnSpc>
                        <a:buFont typeface="Arial" panose="020B0604020202020204" pitchFamily="34" charset="0"/>
                        <a:buChar char="•"/>
                      </a:pPr>
                      <a:endParaRPr lang="en-US" sz="1600" i="1" dirty="0">
                        <a:solidFill>
                          <a:srgbClr val="008000"/>
                        </a:solidFill>
                      </a:endParaRPr>
                    </a:p>
                  </a:txBody>
                  <a:tcPr/>
                </a:tc>
                <a:tc>
                  <a:txBody>
                    <a:bodyPr/>
                    <a:lstStyle/>
                    <a:p>
                      <a:pPr>
                        <a:lnSpc>
                          <a:spcPct val="100000"/>
                        </a:lnSpc>
                      </a:pPr>
                      <a:r>
                        <a:rPr lang="en-US" dirty="0" smtClean="0"/>
                        <a:t>PIEL</a:t>
                      </a:r>
                    </a:p>
                    <a:p>
                      <a:pPr marL="285750" indent="-285750">
                        <a:lnSpc>
                          <a:spcPct val="100000"/>
                        </a:lnSpc>
                        <a:buFont typeface="Arial" panose="020B0604020202020204" pitchFamily="34" charset="0"/>
                        <a:buChar char="•"/>
                      </a:pPr>
                      <a:r>
                        <a:rPr lang="en-US" sz="1600" dirty="0" smtClean="0"/>
                        <a:t>to cause to be in a state</a:t>
                      </a:r>
                    </a:p>
                  </a:txBody>
                  <a:tcPr/>
                </a:tc>
                <a:tc>
                  <a:txBody>
                    <a:bodyPr/>
                    <a:lstStyle/>
                    <a:p>
                      <a:pPr>
                        <a:lnSpc>
                          <a:spcPct val="100000"/>
                        </a:lnSpc>
                      </a:pPr>
                      <a:r>
                        <a:rPr lang="en-US" dirty="0" smtClean="0"/>
                        <a:t>HIPHIL</a:t>
                      </a:r>
                    </a:p>
                    <a:p>
                      <a:pPr marL="285750" indent="-285750">
                        <a:lnSpc>
                          <a:spcPct val="100000"/>
                        </a:lnSpc>
                        <a:buFont typeface="Arial" panose="020B0604020202020204" pitchFamily="34" charset="0"/>
                        <a:buChar char="•"/>
                      </a:pPr>
                      <a:r>
                        <a:rPr lang="en-US" sz="1600" dirty="0" smtClean="0"/>
                        <a:t>to cause</a:t>
                      </a:r>
                      <a:r>
                        <a:rPr lang="en-US" sz="1600" baseline="0" dirty="0" smtClean="0"/>
                        <a:t> to act</a:t>
                      </a:r>
                    </a:p>
                  </a:txBody>
                  <a:tcPr/>
                </a:tc>
              </a:tr>
              <a:tr h="1406675">
                <a:tc>
                  <a:txBody>
                    <a:bodyPr/>
                    <a:lstStyle/>
                    <a:p>
                      <a:r>
                        <a:rPr lang="en-US" dirty="0" smtClean="0"/>
                        <a:t>PASSIVE</a:t>
                      </a:r>
                      <a:endParaRPr lang="en-US" dirty="0"/>
                    </a:p>
                  </a:txBody>
                  <a:tcPr/>
                </a:tc>
                <a:tc>
                  <a:txBody>
                    <a:bodyPr/>
                    <a:lstStyle/>
                    <a:p>
                      <a:pPr>
                        <a:lnSpc>
                          <a:spcPct val="100000"/>
                        </a:lnSpc>
                      </a:pPr>
                      <a:r>
                        <a:rPr lang="en-US" dirty="0" smtClean="0"/>
                        <a:t>NIPHAL</a:t>
                      </a:r>
                      <a:endParaRPr lang="en-US" baseline="0" dirty="0" smtClean="0"/>
                    </a:p>
                    <a:p>
                      <a:pPr marL="285750" indent="-285750">
                        <a:lnSpc>
                          <a:spcPct val="100000"/>
                        </a:lnSpc>
                        <a:buFont typeface="Arial" panose="020B0604020202020204" pitchFamily="34" charset="0"/>
                        <a:buChar char="•"/>
                      </a:pPr>
                      <a:r>
                        <a:rPr lang="en-US" sz="1600" baseline="0" dirty="0" smtClean="0"/>
                        <a:t>to be acted upon</a:t>
                      </a:r>
                    </a:p>
                  </a:txBody>
                  <a:tcPr/>
                </a:tc>
                <a:tc>
                  <a:txBody>
                    <a:bodyPr/>
                    <a:lstStyle/>
                    <a:p>
                      <a:pPr>
                        <a:lnSpc>
                          <a:spcPct val="100000"/>
                        </a:lnSpc>
                      </a:pPr>
                      <a:r>
                        <a:rPr lang="en-US" dirty="0" smtClean="0"/>
                        <a:t>PUAL</a:t>
                      </a:r>
                      <a:endParaRPr lang="en-US" baseline="0" dirty="0" smtClean="0"/>
                    </a:p>
                    <a:p>
                      <a:pPr marL="285750" indent="-285750">
                        <a:lnSpc>
                          <a:spcPct val="100000"/>
                        </a:lnSpc>
                        <a:buFont typeface="Arial" panose="020B0604020202020204" pitchFamily="34" charset="0"/>
                        <a:buChar char="•"/>
                      </a:pPr>
                      <a:r>
                        <a:rPr lang="en-US" sz="1600" baseline="0" dirty="0" smtClean="0"/>
                        <a:t>to be caused to be in a state</a:t>
                      </a:r>
                    </a:p>
                  </a:txBody>
                  <a:tcPr/>
                </a:tc>
                <a:tc>
                  <a:txBody>
                    <a:bodyPr/>
                    <a:lstStyle/>
                    <a:p>
                      <a:pPr>
                        <a:lnSpc>
                          <a:spcPct val="100000"/>
                        </a:lnSpc>
                      </a:pPr>
                      <a:r>
                        <a:rPr lang="en-US" dirty="0" smtClean="0"/>
                        <a:t>HOPHAL</a:t>
                      </a:r>
                      <a:endParaRPr lang="en-US" baseline="0" dirty="0" smtClean="0"/>
                    </a:p>
                    <a:p>
                      <a:pPr marL="285750" indent="-285750">
                        <a:lnSpc>
                          <a:spcPct val="100000"/>
                        </a:lnSpc>
                        <a:buFont typeface="Arial" panose="020B0604020202020204" pitchFamily="34" charset="0"/>
                        <a:buChar char="•"/>
                      </a:pPr>
                      <a:r>
                        <a:rPr lang="en-US" sz="1600" baseline="0" dirty="0" smtClean="0"/>
                        <a:t>to be caused to act</a:t>
                      </a:r>
                    </a:p>
                  </a:txBody>
                  <a:tcPr/>
                </a:tc>
              </a:tr>
              <a:tr h="1595979">
                <a:tc>
                  <a:txBody>
                    <a:bodyPr/>
                    <a:lstStyle/>
                    <a:p>
                      <a:r>
                        <a:rPr lang="en-US" dirty="0" smtClean="0"/>
                        <a:t>REFLEXIVE</a:t>
                      </a:r>
                    </a:p>
                    <a:p>
                      <a:r>
                        <a:rPr lang="en-US" dirty="0" smtClean="0"/>
                        <a:t>(DOUBLE</a:t>
                      </a:r>
                      <a:endParaRPr lang="en-US" baseline="0" dirty="0" smtClean="0"/>
                    </a:p>
                    <a:p>
                      <a:r>
                        <a:rPr lang="en-US" baseline="0" dirty="0" smtClean="0"/>
                        <a:t>STATUS)</a:t>
                      </a:r>
                      <a:endParaRPr lang="en-US" dirty="0"/>
                    </a:p>
                  </a:txBody>
                  <a:tcPr/>
                </a:tc>
                <a:tc>
                  <a:txBody>
                    <a:bodyPr/>
                    <a:lstStyle/>
                    <a:p>
                      <a:pPr>
                        <a:lnSpc>
                          <a:spcPct val="100000"/>
                        </a:lnSpc>
                      </a:pPr>
                      <a:r>
                        <a:rPr lang="en-US" dirty="0" smtClean="0"/>
                        <a:t>NIPHAL</a:t>
                      </a:r>
                    </a:p>
                    <a:p>
                      <a:pPr marL="285750" indent="-285750">
                        <a:lnSpc>
                          <a:spcPct val="100000"/>
                        </a:lnSpc>
                        <a:buFont typeface="Arial" panose="020B0604020202020204" pitchFamily="34" charset="0"/>
                        <a:buChar char="•"/>
                      </a:pPr>
                      <a:r>
                        <a:rPr lang="en-US" sz="1600" dirty="0" smtClean="0"/>
                        <a:t>to act &amp; </a:t>
                      </a:r>
                      <a:r>
                        <a:rPr lang="en-US" sz="1600" baseline="0" dirty="0" smtClean="0"/>
                        <a:t>consequently be acted upon</a:t>
                      </a:r>
                    </a:p>
                    <a:p>
                      <a:pPr>
                        <a:lnSpc>
                          <a:spcPct val="100000"/>
                        </a:lnSpc>
                      </a:pPr>
                      <a:endParaRPr lang="en-US" i="1" dirty="0"/>
                    </a:p>
                  </a:txBody>
                  <a:tcPr/>
                </a:tc>
                <a:tc>
                  <a:txBody>
                    <a:bodyPr/>
                    <a:lstStyle/>
                    <a:p>
                      <a:pPr>
                        <a:lnSpc>
                          <a:spcPct val="100000"/>
                        </a:lnSpc>
                      </a:pPr>
                      <a:r>
                        <a:rPr lang="en-US" dirty="0" smtClean="0"/>
                        <a:t>HITHPAEL</a:t>
                      </a:r>
                    </a:p>
                    <a:p>
                      <a:pPr marL="285750" indent="-285750">
                        <a:lnSpc>
                          <a:spcPct val="100000"/>
                        </a:lnSpc>
                        <a:buFont typeface="Arial" panose="020B0604020202020204" pitchFamily="34" charset="0"/>
                        <a:buChar char="•"/>
                      </a:pPr>
                      <a:r>
                        <a:rPr lang="en-US" sz="1600" dirty="0" smtClean="0"/>
                        <a:t>to cause</a:t>
                      </a:r>
                      <a:r>
                        <a:rPr lang="en-US" sz="1600" baseline="0" dirty="0" smtClean="0"/>
                        <a:t> oneself to act</a:t>
                      </a:r>
                    </a:p>
                  </a:txBody>
                  <a:tcPr/>
                </a:tc>
                <a:tc>
                  <a:txBody>
                    <a:bodyPr/>
                    <a:lstStyle/>
                    <a:p>
                      <a:pPr>
                        <a:lnSpc>
                          <a:spcPct val="100000"/>
                        </a:lnSpc>
                      </a:pPr>
                      <a:endParaRPr lang="en-US" dirty="0"/>
                    </a:p>
                  </a:txBody>
                  <a:tcPr/>
                </a:tc>
              </a:tr>
            </a:tbl>
          </a:graphicData>
        </a:graphic>
      </p:graphicFrame>
      <p:sp>
        <p:nvSpPr>
          <p:cNvPr id="6" name="TextBox 5"/>
          <p:cNvSpPr txBox="1"/>
          <p:nvPr/>
        </p:nvSpPr>
        <p:spPr>
          <a:xfrm>
            <a:off x="4267200" y="1000125"/>
            <a:ext cx="1217064" cy="523220"/>
          </a:xfrm>
          <a:prstGeom prst="rect">
            <a:avLst/>
          </a:prstGeom>
          <a:noFill/>
        </p:spPr>
        <p:txBody>
          <a:bodyPr wrap="none" rtlCol="0">
            <a:spAutoFit/>
          </a:bodyPr>
          <a:lstStyle/>
          <a:p>
            <a:r>
              <a:rPr lang="en-US" sz="2800" dirty="0" smtClean="0">
                <a:solidFill>
                  <a:srgbClr val="FF0000"/>
                </a:solidFill>
              </a:rPr>
              <a:t>Patient</a:t>
            </a:r>
            <a:endParaRPr lang="en-US" sz="2800" dirty="0">
              <a:solidFill>
                <a:srgbClr val="FF0000"/>
              </a:solidFill>
            </a:endParaRPr>
          </a:p>
        </p:txBody>
      </p:sp>
      <p:sp>
        <p:nvSpPr>
          <p:cNvPr id="7" name="TextBox 6"/>
          <p:cNvSpPr txBox="1"/>
          <p:nvPr/>
        </p:nvSpPr>
        <p:spPr>
          <a:xfrm rot="16200000">
            <a:off x="-335790" y="3764791"/>
            <a:ext cx="1042401" cy="523220"/>
          </a:xfrm>
          <a:prstGeom prst="rect">
            <a:avLst/>
          </a:prstGeom>
          <a:noFill/>
        </p:spPr>
        <p:txBody>
          <a:bodyPr wrap="none" rtlCol="0">
            <a:spAutoFit/>
          </a:bodyPr>
          <a:lstStyle/>
          <a:p>
            <a:r>
              <a:rPr lang="en-US" sz="2800" dirty="0" smtClean="0">
                <a:solidFill>
                  <a:srgbClr val="FF0000"/>
                </a:solidFill>
              </a:rPr>
              <a:t>Agent</a:t>
            </a:r>
            <a:endParaRPr lang="en-US" sz="2800" dirty="0">
              <a:solidFill>
                <a:srgbClr val="FF0000"/>
              </a:solidFill>
            </a:endParaRPr>
          </a:p>
        </p:txBody>
      </p:sp>
      <p:cxnSp>
        <p:nvCxnSpPr>
          <p:cNvPr id="9" name="Straight Arrow Connector 8"/>
          <p:cNvCxnSpPr>
            <a:stCxn id="6" idx="3"/>
          </p:cNvCxnSpPr>
          <p:nvPr/>
        </p:nvCxnSpPr>
        <p:spPr>
          <a:xfrm>
            <a:off x="5484264" y="1261735"/>
            <a:ext cx="3507336" cy="0"/>
          </a:xfrm>
          <a:prstGeom prst="straightConnector1">
            <a:avLst/>
          </a:prstGeom>
          <a:ln>
            <a:solidFill>
              <a:srgbClr val="FF0000"/>
            </a:solidFill>
            <a:tailEnd type="diamon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6" idx="1"/>
          </p:cNvCxnSpPr>
          <p:nvPr/>
        </p:nvCxnSpPr>
        <p:spPr>
          <a:xfrm flipH="1">
            <a:off x="1600200" y="1261735"/>
            <a:ext cx="2667000" cy="0"/>
          </a:xfrm>
          <a:prstGeom prst="straightConnector1">
            <a:avLst/>
          </a:prstGeom>
          <a:ln>
            <a:solidFill>
              <a:srgbClr val="FF0000"/>
            </a:solidFill>
            <a:tailEnd type="diamond"/>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7" idx="3"/>
          </p:cNvCxnSpPr>
          <p:nvPr/>
        </p:nvCxnSpPr>
        <p:spPr>
          <a:xfrm flipV="1">
            <a:off x="185410" y="2209800"/>
            <a:ext cx="0" cy="1295401"/>
          </a:xfrm>
          <a:prstGeom prst="straightConnector1">
            <a:avLst/>
          </a:prstGeom>
          <a:ln>
            <a:solidFill>
              <a:srgbClr val="FF0000"/>
            </a:solidFill>
            <a:tailEnd type="diamond"/>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7" idx="1"/>
          </p:cNvCxnSpPr>
          <p:nvPr/>
        </p:nvCxnSpPr>
        <p:spPr>
          <a:xfrm>
            <a:off x="185411" y="4547602"/>
            <a:ext cx="0" cy="1929398"/>
          </a:xfrm>
          <a:prstGeom prst="straightConnector1">
            <a:avLst/>
          </a:prstGeom>
          <a:ln>
            <a:solidFill>
              <a:srgbClr val="FF0000"/>
            </a:solidFill>
            <a:tailEnd type="diamond"/>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381000" y="6550223"/>
            <a:ext cx="4800600" cy="307777"/>
          </a:xfrm>
          <a:prstGeom prst="rect">
            <a:avLst/>
          </a:prstGeom>
        </p:spPr>
        <p:txBody>
          <a:bodyPr wrap="square">
            <a:spAutoFit/>
          </a:bodyPr>
          <a:lstStyle/>
          <a:p>
            <a:r>
              <a:rPr lang="en-US" sz="1400" dirty="0"/>
              <a:t>Adapted from </a:t>
            </a:r>
            <a:r>
              <a:rPr lang="en-US" sz="1400" dirty="0" err="1"/>
              <a:t>Waltke</a:t>
            </a:r>
            <a:r>
              <a:rPr lang="en-US" sz="1400" dirty="0"/>
              <a:t> and O’Connor(1990), 358.</a:t>
            </a:r>
          </a:p>
        </p:txBody>
      </p:sp>
    </p:spTree>
    <p:extLst>
      <p:ext uri="{BB962C8B-B14F-4D97-AF65-F5344CB8AC3E}">
        <p14:creationId xmlns:p14="http://schemas.microsoft.com/office/powerpoint/2010/main" val="18206007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lstStyle/>
          <a:p>
            <a:r>
              <a:rPr lang="en-US" dirty="0" smtClean="0"/>
              <a:t>The 7 Stems/</a:t>
            </a:r>
            <a:r>
              <a:rPr lang="en-US" dirty="0" err="1" smtClean="0"/>
              <a:t>Binyanim</a:t>
            </a:r>
            <a:r>
              <a:rPr lang="en-US" dirty="0" smtClean="0"/>
              <a:t> as a System</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781542314"/>
              </p:ext>
            </p:extLst>
          </p:nvPr>
        </p:nvGraphicFramePr>
        <p:xfrm>
          <a:off x="381000" y="1504950"/>
          <a:ext cx="8610600" cy="4983853"/>
        </p:xfrm>
        <a:graphic>
          <a:graphicData uri="http://schemas.openxmlformats.org/drawingml/2006/table">
            <a:tbl>
              <a:tblPr firstRow="1" bandRow="1">
                <a:tableStyleId>{5C22544A-7EE6-4342-B048-85BDC9FD1C3A}</a:tableStyleId>
              </a:tblPr>
              <a:tblGrid>
                <a:gridCol w="1153206"/>
                <a:gridCol w="2321247"/>
                <a:gridCol w="2945732"/>
                <a:gridCol w="2190415"/>
              </a:tblGrid>
              <a:tr h="647259">
                <a:tc>
                  <a:txBody>
                    <a:bodyPr/>
                    <a:lstStyle/>
                    <a:p>
                      <a:endParaRPr lang="en-US" dirty="0"/>
                    </a:p>
                  </a:txBody>
                  <a:tcPr/>
                </a:tc>
                <a:tc>
                  <a:txBody>
                    <a:bodyPr/>
                    <a:lstStyle/>
                    <a:p>
                      <a:r>
                        <a:rPr lang="en-US" dirty="0" smtClean="0"/>
                        <a:t>NULL</a:t>
                      </a:r>
                      <a:endParaRPr lang="en-US" dirty="0"/>
                    </a:p>
                  </a:txBody>
                  <a:tcPr/>
                </a:tc>
                <a:tc>
                  <a:txBody>
                    <a:bodyPr/>
                    <a:lstStyle/>
                    <a:p>
                      <a:r>
                        <a:rPr lang="en-US" dirty="0" smtClean="0"/>
                        <a:t>PASSIVE</a:t>
                      </a:r>
                      <a:endParaRPr lang="en-US" dirty="0"/>
                    </a:p>
                  </a:txBody>
                  <a:tcPr/>
                </a:tc>
                <a:tc>
                  <a:txBody>
                    <a:bodyPr/>
                    <a:lstStyle/>
                    <a:p>
                      <a:r>
                        <a:rPr lang="en-US" dirty="0" smtClean="0"/>
                        <a:t>ACTIVE</a:t>
                      </a:r>
                      <a:endParaRPr lang="en-US" dirty="0"/>
                    </a:p>
                  </a:txBody>
                  <a:tcPr/>
                </a:tc>
              </a:tr>
              <a:tr h="1333940">
                <a:tc>
                  <a:txBody>
                    <a:bodyPr/>
                    <a:lstStyle/>
                    <a:p>
                      <a:r>
                        <a:rPr lang="en-US" dirty="0" smtClean="0"/>
                        <a:t>ACTIVE</a:t>
                      </a:r>
                      <a:endParaRPr lang="en-US" dirty="0"/>
                    </a:p>
                  </a:txBody>
                  <a:tcPr/>
                </a:tc>
                <a:tc>
                  <a:txBody>
                    <a:bodyPr/>
                    <a:lstStyle/>
                    <a:p>
                      <a:pPr>
                        <a:lnSpc>
                          <a:spcPct val="100000"/>
                        </a:lnSpc>
                      </a:pPr>
                      <a:r>
                        <a:rPr lang="en-US" dirty="0" smtClean="0"/>
                        <a:t>QAL</a:t>
                      </a:r>
                      <a:endParaRPr lang="en-US" baseline="0" dirty="0" smtClean="0"/>
                    </a:p>
                    <a:p>
                      <a:pPr marL="285750" indent="-285750">
                        <a:lnSpc>
                          <a:spcPct val="100000"/>
                        </a:lnSpc>
                        <a:buFont typeface="Arial" panose="020B0604020202020204" pitchFamily="34" charset="0"/>
                        <a:buChar char="•"/>
                      </a:pPr>
                      <a:r>
                        <a:rPr lang="en-US" sz="1600" baseline="0" dirty="0" smtClean="0"/>
                        <a:t>to act</a:t>
                      </a:r>
                    </a:p>
                    <a:p>
                      <a:pPr marL="285750" indent="-285750">
                        <a:lnSpc>
                          <a:spcPct val="100000"/>
                        </a:lnSpc>
                        <a:buFont typeface="Arial" panose="020B0604020202020204" pitchFamily="34" charset="0"/>
                        <a:buChar char="•"/>
                      </a:pPr>
                      <a:r>
                        <a:rPr lang="en-US" sz="1600" i="1" baseline="0" dirty="0" smtClean="0">
                          <a:solidFill>
                            <a:srgbClr val="008000"/>
                          </a:solidFill>
                        </a:rPr>
                        <a:t>observe</a:t>
                      </a:r>
                      <a:endParaRPr lang="en-US" sz="1600" i="1" dirty="0">
                        <a:solidFill>
                          <a:srgbClr val="008000"/>
                        </a:solidFill>
                      </a:endParaRPr>
                    </a:p>
                  </a:txBody>
                  <a:tcPr/>
                </a:tc>
                <a:tc>
                  <a:txBody>
                    <a:bodyPr/>
                    <a:lstStyle/>
                    <a:p>
                      <a:pPr>
                        <a:lnSpc>
                          <a:spcPct val="100000"/>
                        </a:lnSpc>
                      </a:pPr>
                      <a:r>
                        <a:rPr lang="en-US" dirty="0" smtClean="0"/>
                        <a:t>PIEL</a:t>
                      </a:r>
                    </a:p>
                    <a:p>
                      <a:pPr marL="285750" indent="-285750">
                        <a:lnSpc>
                          <a:spcPct val="100000"/>
                        </a:lnSpc>
                        <a:buFont typeface="Arial" panose="020B0604020202020204" pitchFamily="34" charset="0"/>
                        <a:buChar char="•"/>
                      </a:pPr>
                      <a:r>
                        <a:rPr lang="en-US" sz="1600" dirty="0" smtClean="0"/>
                        <a:t>to cause to be in a state</a:t>
                      </a:r>
                    </a:p>
                    <a:p>
                      <a:pPr marL="285750" indent="-285750">
                        <a:lnSpc>
                          <a:spcPct val="100000"/>
                        </a:lnSpc>
                        <a:buFont typeface="Arial" panose="020B0604020202020204" pitchFamily="34" charset="0"/>
                        <a:buChar char="•"/>
                      </a:pPr>
                      <a:r>
                        <a:rPr lang="en-US" sz="1600" i="1" kern="1200" baseline="0" dirty="0" smtClean="0">
                          <a:solidFill>
                            <a:srgbClr val="008000"/>
                          </a:solidFill>
                          <a:latin typeface="+mn-lt"/>
                          <a:ea typeface="+mn-ea"/>
                          <a:cs typeface="+mn-cs"/>
                        </a:rPr>
                        <a:t>gather for observation</a:t>
                      </a:r>
                      <a:endParaRPr lang="en-US" sz="1600" i="1" kern="1200" baseline="0" dirty="0">
                        <a:solidFill>
                          <a:srgbClr val="008000"/>
                        </a:solidFill>
                        <a:latin typeface="+mn-lt"/>
                        <a:ea typeface="+mn-ea"/>
                        <a:cs typeface="+mn-cs"/>
                      </a:endParaRPr>
                    </a:p>
                  </a:txBody>
                  <a:tcPr/>
                </a:tc>
                <a:tc>
                  <a:txBody>
                    <a:bodyPr/>
                    <a:lstStyle/>
                    <a:p>
                      <a:pPr>
                        <a:lnSpc>
                          <a:spcPct val="100000"/>
                        </a:lnSpc>
                      </a:pPr>
                      <a:r>
                        <a:rPr lang="en-US" dirty="0" smtClean="0"/>
                        <a:t>HIPHIL</a:t>
                      </a:r>
                    </a:p>
                    <a:p>
                      <a:pPr marL="285750" indent="-285750">
                        <a:lnSpc>
                          <a:spcPct val="100000"/>
                        </a:lnSpc>
                        <a:buFont typeface="Arial" panose="020B0604020202020204" pitchFamily="34" charset="0"/>
                        <a:buChar char="•"/>
                      </a:pPr>
                      <a:r>
                        <a:rPr lang="en-US" sz="1600" dirty="0" smtClean="0"/>
                        <a:t>to cause</a:t>
                      </a:r>
                      <a:r>
                        <a:rPr lang="en-US" sz="1600" baseline="0" dirty="0" smtClean="0"/>
                        <a:t> to act</a:t>
                      </a:r>
                    </a:p>
                    <a:p>
                      <a:pPr marL="285750" indent="-285750">
                        <a:lnSpc>
                          <a:spcPct val="100000"/>
                        </a:lnSpc>
                        <a:buFont typeface="Arial" panose="020B0604020202020204" pitchFamily="34" charset="0"/>
                        <a:buChar char="•"/>
                      </a:pPr>
                      <a:r>
                        <a:rPr lang="en-US" sz="1600" i="1" kern="1200" baseline="0" dirty="0" smtClean="0">
                          <a:solidFill>
                            <a:srgbClr val="008000"/>
                          </a:solidFill>
                          <a:latin typeface="+mn-lt"/>
                          <a:ea typeface="+mn-ea"/>
                          <a:cs typeface="+mn-cs"/>
                        </a:rPr>
                        <a:t>appoint as overseer</a:t>
                      </a:r>
                      <a:endParaRPr lang="en-US" sz="1600" i="1" kern="1200" baseline="0" dirty="0">
                        <a:solidFill>
                          <a:srgbClr val="008000"/>
                        </a:solidFill>
                        <a:latin typeface="+mn-lt"/>
                        <a:ea typeface="+mn-ea"/>
                        <a:cs typeface="+mn-cs"/>
                      </a:endParaRPr>
                    </a:p>
                  </a:txBody>
                  <a:tcPr/>
                </a:tc>
              </a:tr>
              <a:tr h="1406675">
                <a:tc>
                  <a:txBody>
                    <a:bodyPr/>
                    <a:lstStyle/>
                    <a:p>
                      <a:r>
                        <a:rPr lang="en-US" dirty="0" smtClean="0"/>
                        <a:t>PASSIVE</a:t>
                      </a:r>
                      <a:endParaRPr lang="en-US" dirty="0"/>
                    </a:p>
                  </a:txBody>
                  <a:tcPr/>
                </a:tc>
                <a:tc>
                  <a:txBody>
                    <a:bodyPr/>
                    <a:lstStyle/>
                    <a:p>
                      <a:pPr>
                        <a:lnSpc>
                          <a:spcPct val="100000"/>
                        </a:lnSpc>
                      </a:pPr>
                      <a:r>
                        <a:rPr lang="en-US" dirty="0" smtClean="0"/>
                        <a:t>NIPHAL</a:t>
                      </a:r>
                      <a:endParaRPr lang="en-US" baseline="0" dirty="0" smtClean="0"/>
                    </a:p>
                    <a:p>
                      <a:pPr marL="285750" indent="-285750">
                        <a:lnSpc>
                          <a:spcPct val="100000"/>
                        </a:lnSpc>
                        <a:buFont typeface="Arial" panose="020B0604020202020204" pitchFamily="34" charset="0"/>
                        <a:buChar char="•"/>
                      </a:pPr>
                      <a:r>
                        <a:rPr lang="en-US" sz="1600" baseline="0" dirty="0" smtClean="0"/>
                        <a:t>to be acted upon</a:t>
                      </a:r>
                    </a:p>
                    <a:p>
                      <a:pPr marL="285750" indent="-285750">
                        <a:lnSpc>
                          <a:spcPct val="100000"/>
                        </a:lnSpc>
                        <a:buFont typeface="Arial" panose="020B0604020202020204" pitchFamily="34" charset="0"/>
                        <a:buChar char="•"/>
                      </a:pPr>
                      <a:r>
                        <a:rPr lang="en-US" sz="1600" i="1" kern="1200" baseline="0" dirty="0" smtClean="0">
                          <a:solidFill>
                            <a:srgbClr val="008000"/>
                          </a:solidFill>
                          <a:latin typeface="+mn-lt"/>
                          <a:ea typeface="+mn-ea"/>
                          <a:cs typeface="+mn-cs"/>
                        </a:rPr>
                        <a:t>be observed</a:t>
                      </a:r>
                      <a:endParaRPr lang="en-US" sz="1600" i="1" kern="1200" baseline="0" dirty="0">
                        <a:solidFill>
                          <a:srgbClr val="008000"/>
                        </a:solidFill>
                        <a:latin typeface="+mn-lt"/>
                        <a:ea typeface="+mn-ea"/>
                        <a:cs typeface="+mn-cs"/>
                      </a:endParaRPr>
                    </a:p>
                  </a:txBody>
                  <a:tcPr/>
                </a:tc>
                <a:tc>
                  <a:txBody>
                    <a:bodyPr/>
                    <a:lstStyle/>
                    <a:p>
                      <a:pPr>
                        <a:lnSpc>
                          <a:spcPct val="100000"/>
                        </a:lnSpc>
                      </a:pPr>
                      <a:r>
                        <a:rPr lang="en-US" dirty="0" smtClean="0"/>
                        <a:t>PUAL</a:t>
                      </a:r>
                      <a:endParaRPr lang="en-US" baseline="0" dirty="0" smtClean="0"/>
                    </a:p>
                    <a:p>
                      <a:pPr marL="285750" indent="-285750">
                        <a:lnSpc>
                          <a:spcPct val="100000"/>
                        </a:lnSpc>
                        <a:buFont typeface="Arial" panose="020B0604020202020204" pitchFamily="34" charset="0"/>
                        <a:buChar char="•"/>
                      </a:pPr>
                      <a:r>
                        <a:rPr lang="en-US" sz="1600" baseline="0" dirty="0" smtClean="0"/>
                        <a:t>to be caused to be in a state</a:t>
                      </a:r>
                    </a:p>
                    <a:p>
                      <a:pPr marL="285750" indent="-285750">
                        <a:lnSpc>
                          <a:spcPct val="100000"/>
                        </a:lnSpc>
                        <a:buFont typeface="Arial" panose="020B0604020202020204" pitchFamily="34" charset="0"/>
                        <a:buChar char="•"/>
                      </a:pPr>
                      <a:r>
                        <a:rPr lang="en-US" sz="1600" i="1" kern="1200" baseline="0" dirty="0" smtClean="0">
                          <a:solidFill>
                            <a:srgbClr val="008000"/>
                          </a:solidFill>
                          <a:latin typeface="+mn-lt"/>
                          <a:ea typeface="+mn-ea"/>
                          <a:cs typeface="+mn-cs"/>
                        </a:rPr>
                        <a:t>be gathered for observation</a:t>
                      </a:r>
                      <a:endParaRPr lang="en-US" sz="1600" i="1" kern="1200" baseline="0" dirty="0">
                        <a:solidFill>
                          <a:srgbClr val="008000"/>
                        </a:solidFill>
                        <a:latin typeface="+mn-lt"/>
                        <a:ea typeface="+mn-ea"/>
                        <a:cs typeface="+mn-cs"/>
                      </a:endParaRPr>
                    </a:p>
                  </a:txBody>
                  <a:tcPr/>
                </a:tc>
                <a:tc>
                  <a:txBody>
                    <a:bodyPr/>
                    <a:lstStyle/>
                    <a:p>
                      <a:pPr>
                        <a:lnSpc>
                          <a:spcPct val="100000"/>
                        </a:lnSpc>
                      </a:pPr>
                      <a:r>
                        <a:rPr lang="en-US" dirty="0" smtClean="0"/>
                        <a:t>HOPHAL</a:t>
                      </a:r>
                      <a:endParaRPr lang="en-US" baseline="0" dirty="0" smtClean="0"/>
                    </a:p>
                    <a:p>
                      <a:pPr marL="285750" indent="-285750">
                        <a:lnSpc>
                          <a:spcPct val="100000"/>
                        </a:lnSpc>
                        <a:buFont typeface="Arial" panose="020B0604020202020204" pitchFamily="34" charset="0"/>
                        <a:buChar char="•"/>
                      </a:pPr>
                      <a:r>
                        <a:rPr lang="en-US" sz="1600" baseline="0" dirty="0" smtClean="0"/>
                        <a:t>to be caused to act</a:t>
                      </a:r>
                    </a:p>
                    <a:p>
                      <a:pPr marL="285750" indent="-285750">
                        <a:lnSpc>
                          <a:spcPct val="100000"/>
                        </a:lnSpc>
                        <a:buFont typeface="Arial" panose="020B0604020202020204" pitchFamily="34" charset="0"/>
                        <a:buChar char="•"/>
                      </a:pPr>
                      <a:r>
                        <a:rPr lang="en-US" sz="1600" i="1" kern="1200" baseline="0" dirty="0" smtClean="0">
                          <a:solidFill>
                            <a:srgbClr val="008000"/>
                          </a:solidFill>
                          <a:latin typeface="+mn-lt"/>
                          <a:ea typeface="+mn-ea"/>
                          <a:cs typeface="+mn-cs"/>
                        </a:rPr>
                        <a:t>be delivered for oversight</a:t>
                      </a:r>
                      <a:endParaRPr lang="en-US" sz="1600" i="1" kern="1200" baseline="0" dirty="0">
                        <a:solidFill>
                          <a:srgbClr val="008000"/>
                        </a:solidFill>
                        <a:latin typeface="+mn-lt"/>
                        <a:ea typeface="+mn-ea"/>
                        <a:cs typeface="+mn-cs"/>
                      </a:endParaRPr>
                    </a:p>
                  </a:txBody>
                  <a:tcPr/>
                </a:tc>
              </a:tr>
              <a:tr h="1595979">
                <a:tc>
                  <a:txBody>
                    <a:bodyPr/>
                    <a:lstStyle/>
                    <a:p>
                      <a:r>
                        <a:rPr lang="en-US" dirty="0" smtClean="0"/>
                        <a:t>REFLEXIVE</a:t>
                      </a:r>
                    </a:p>
                    <a:p>
                      <a:r>
                        <a:rPr lang="en-US" dirty="0" smtClean="0"/>
                        <a:t>(DOUBLE</a:t>
                      </a:r>
                      <a:endParaRPr lang="en-US" baseline="0" dirty="0" smtClean="0"/>
                    </a:p>
                    <a:p>
                      <a:r>
                        <a:rPr lang="en-US" baseline="0" dirty="0" smtClean="0"/>
                        <a:t>STATUS)</a:t>
                      </a:r>
                      <a:endParaRPr lang="en-US" dirty="0"/>
                    </a:p>
                  </a:txBody>
                  <a:tcPr/>
                </a:tc>
                <a:tc>
                  <a:txBody>
                    <a:bodyPr/>
                    <a:lstStyle/>
                    <a:p>
                      <a:pPr>
                        <a:lnSpc>
                          <a:spcPct val="100000"/>
                        </a:lnSpc>
                      </a:pPr>
                      <a:r>
                        <a:rPr lang="en-US" dirty="0" smtClean="0"/>
                        <a:t>NIPHAL</a:t>
                      </a:r>
                    </a:p>
                    <a:p>
                      <a:pPr marL="285750" indent="-285750">
                        <a:lnSpc>
                          <a:spcPct val="100000"/>
                        </a:lnSpc>
                        <a:buFont typeface="Arial" panose="020B0604020202020204" pitchFamily="34" charset="0"/>
                        <a:buChar char="•"/>
                      </a:pPr>
                      <a:r>
                        <a:rPr lang="en-US" sz="1600" dirty="0" smtClean="0"/>
                        <a:t>to act &amp; </a:t>
                      </a:r>
                      <a:r>
                        <a:rPr lang="en-US" sz="1600" baseline="0" dirty="0" smtClean="0"/>
                        <a:t>consequently be acted upon</a:t>
                      </a:r>
                    </a:p>
                    <a:p>
                      <a:pPr>
                        <a:lnSpc>
                          <a:spcPct val="100000"/>
                        </a:lnSpc>
                      </a:pPr>
                      <a:endParaRPr lang="en-US" i="1" dirty="0"/>
                    </a:p>
                  </a:txBody>
                  <a:tcPr/>
                </a:tc>
                <a:tc>
                  <a:txBody>
                    <a:bodyPr/>
                    <a:lstStyle/>
                    <a:p>
                      <a:pPr>
                        <a:lnSpc>
                          <a:spcPct val="100000"/>
                        </a:lnSpc>
                      </a:pPr>
                      <a:r>
                        <a:rPr lang="en-US" dirty="0" smtClean="0"/>
                        <a:t>HITHPAEL</a:t>
                      </a:r>
                    </a:p>
                    <a:p>
                      <a:pPr marL="285750" indent="-285750">
                        <a:lnSpc>
                          <a:spcPct val="100000"/>
                        </a:lnSpc>
                        <a:buFont typeface="Arial" panose="020B0604020202020204" pitchFamily="34" charset="0"/>
                        <a:buChar char="•"/>
                      </a:pPr>
                      <a:r>
                        <a:rPr lang="en-US" sz="1600" dirty="0" smtClean="0"/>
                        <a:t>to cause</a:t>
                      </a:r>
                      <a:r>
                        <a:rPr lang="en-US" sz="1600" baseline="0" dirty="0" smtClean="0"/>
                        <a:t> oneself to act</a:t>
                      </a:r>
                    </a:p>
                    <a:p>
                      <a:pPr marL="285750" indent="-285750">
                        <a:lnSpc>
                          <a:spcPct val="100000"/>
                        </a:lnSpc>
                        <a:buFont typeface="Arial" panose="020B0604020202020204" pitchFamily="34" charset="0"/>
                        <a:buChar char="•"/>
                      </a:pPr>
                      <a:r>
                        <a:rPr lang="en-US" sz="1600" i="1" kern="1200" baseline="0" dirty="0" smtClean="0">
                          <a:solidFill>
                            <a:srgbClr val="008000"/>
                          </a:solidFill>
                          <a:latin typeface="+mn-lt"/>
                          <a:ea typeface="+mn-ea"/>
                          <a:cs typeface="+mn-cs"/>
                        </a:rPr>
                        <a:t>account for oneself</a:t>
                      </a:r>
                      <a:endParaRPr lang="en-US" sz="1600" i="1" kern="1200" baseline="0" dirty="0">
                        <a:solidFill>
                          <a:srgbClr val="008000"/>
                        </a:solidFill>
                        <a:latin typeface="+mn-lt"/>
                        <a:ea typeface="+mn-ea"/>
                        <a:cs typeface="+mn-cs"/>
                      </a:endParaRPr>
                    </a:p>
                  </a:txBody>
                  <a:tcPr/>
                </a:tc>
                <a:tc>
                  <a:txBody>
                    <a:bodyPr/>
                    <a:lstStyle/>
                    <a:p>
                      <a:pPr>
                        <a:lnSpc>
                          <a:spcPct val="100000"/>
                        </a:lnSpc>
                      </a:pPr>
                      <a:endParaRPr lang="en-US" dirty="0"/>
                    </a:p>
                  </a:txBody>
                  <a:tcPr/>
                </a:tc>
              </a:tr>
            </a:tbl>
          </a:graphicData>
        </a:graphic>
      </p:graphicFrame>
      <p:sp>
        <p:nvSpPr>
          <p:cNvPr id="6" name="TextBox 5"/>
          <p:cNvSpPr txBox="1"/>
          <p:nvPr/>
        </p:nvSpPr>
        <p:spPr>
          <a:xfrm>
            <a:off x="4267200" y="1000125"/>
            <a:ext cx="1217064" cy="523220"/>
          </a:xfrm>
          <a:prstGeom prst="rect">
            <a:avLst/>
          </a:prstGeom>
          <a:noFill/>
        </p:spPr>
        <p:txBody>
          <a:bodyPr wrap="none" rtlCol="0">
            <a:spAutoFit/>
          </a:bodyPr>
          <a:lstStyle/>
          <a:p>
            <a:r>
              <a:rPr lang="en-US" sz="2800" dirty="0" smtClean="0">
                <a:solidFill>
                  <a:srgbClr val="FF0000"/>
                </a:solidFill>
              </a:rPr>
              <a:t>Patient</a:t>
            </a:r>
            <a:endParaRPr lang="en-US" sz="2800" dirty="0">
              <a:solidFill>
                <a:srgbClr val="FF0000"/>
              </a:solidFill>
            </a:endParaRPr>
          </a:p>
        </p:txBody>
      </p:sp>
      <p:sp>
        <p:nvSpPr>
          <p:cNvPr id="7" name="TextBox 6"/>
          <p:cNvSpPr txBox="1"/>
          <p:nvPr/>
        </p:nvSpPr>
        <p:spPr>
          <a:xfrm rot="16200000">
            <a:off x="-335790" y="3764791"/>
            <a:ext cx="1042401" cy="523220"/>
          </a:xfrm>
          <a:prstGeom prst="rect">
            <a:avLst/>
          </a:prstGeom>
          <a:noFill/>
        </p:spPr>
        <p:txBody>
          <a:bodyPr wrap="none" rtlCol="0">
            <a:spAutoFit/>
          </a:bodyPr>
          <a:lstStyle/>
          <a:p>
            <a:r>
              <a:rPr lang="en-US" sz="2800" dirty="0" smtClean="0">
                <a:solidFill>
                  <a:srgbClr val="FF0000"/>
                </a:solidFill>
              </a:rPr>
              <a:t>Agent</a:t>
            </a:r>
            <a:endParaRPr lang="en-US" sz="2800" dirty="0">
              <a:solidFill>
                <a:srgbClr val="FF0000"/>
              </a:solidFill>
            </a:endParaRPr>
          </a:p>
        </p:txBody>
      </p:sp>
      <p:cxnSp>
        <p:nvCxnSpPr>
          <p:cNvPr id="9" name="Straight Arrow Connector 8"/>
          <p:cNvCxnSpPr>
            <a:stCxn id="6" idx="3"/>
          </p:cNvCxnSpPr>
          <p:nvPr/>
        </p:nvCxnSpPr>
        <p:spPr>
          <a:xfrm>
            <a:off x="5484264" y="1261735"/>
            <a:ext cx="3507336" cy="0"/>
          </a:xfrm>
          <a:prstGeom prst="straightConnector1">
            <a:avLst/>
          </a:prstGeom>
          <a:ln>
            <a:solidFill>
              <a:srgbClr val="FF0000"/>
            </a:solidFill>
            <a:tailEnd type="diamon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6" idx="1"/>
          </p:cNvCxnSpPr>
          <p:nvPr/>
        </p:nvCxnSpPr>
        <p:spPr>
          <a:xfrm flipH="1">
            <a:off x="1600200" y="1261735"/>
            <a:ext cx="2667000" cy="0"/>
          </a:xfrm>
          <a:prstGeom prst="straightConnector1">
            <a:avLst/>
          </a:prstGeom>
          <a:ln>
            <a:solidFill>
              <a:srgbClr val="FF0000"/>
            </a:solidFill>
            <a:tailEnd type="diamond"/>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7" idx="3"/>
          </p:cNvCxnSpPr>
          <p:nvPr/>
        </p:nvCxnSpPr>
        <p:spPr>
          <a:xfrm flipV="1">
            <a:off x="185410" y="2209800"/>
            <a:ext cx="0" cy="1295401"/>
          </a:xfrm>
          <a:prstGeom prst="straightConnector1">
            <a:avLst/>
          </a:prstGeom>
          <a:ln>
            <a:solidFill>
              <a:srgbClr val="FF0000"/>
            </a:solidFill>
            <a:tailEnd type="diamond"/>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7" idx="1"/>
          </p:cNvCxnSpPr>
          <p:nvPr/>
        </p:nvCxnSpPr>
        <p:spPr>
          <a:xfrm>
            <a:off x="185411" y="4547602"/>
            <a:ext cx="0" cy="1929398"/>
          </a:xfrm>
          <a:prstGeom prst="straightConnector1">
            <a:avLst/>
          </a:prstGeom>
          <a:ln>
            <a:solidFill>
              <a:srgbClr val="FF0000"/>
            </a:solidFill>
            <a:tailEnd type="diamond"/>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381000" y="6550223"/>
            <a:ext cx="4800600" cy="307777"/>
          </a:xfrm>
          <a:prstGeom prst="rect">
            <a:avLst/>
          </a:prstGeom>
        </p:spPr>
        <p:txBody>
          <a:bodyPr wrap="square">
            <a:spAutoFit/>
          </a:bodyPr>
          <a:lstStyle/>
          <a:p>
            <a:r>
              <a:rPr lang="en-US" sz="1400" dirty="0"/>
              <a:t>Adapted from </a:t>
            </a:r>
            <a:r>
              <a:rPr lang="en-US" sz="1400" dirty="0" err="1"/>
              <a:t>Waltke</a:t>
            </a:r>
            <a:r>
              <a:rPr lang="en-US" sz="1400" dirty="0"/>
              <a:t> and O’Connor(1990), 358.</a:t>
            </a:r>
          </a:p>
        </p:txBody>
      </p:sp>
    </p:spTree>
    <p:extLst>
      <p:ext uri="{BB962C8B-B14F-4D97-AF65-F5344CB8AC3E}">
        <p14:creationId xmlns:p14="http://schemas.microsoft.com/office/powerpoint/2010/main" val="254159485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lstStyle/>
          <a:p>
            <a:r>
              <a:rPr lang="en-US" dirty="0" smtClean="0"/>
              <a:t>The 7 Stems/</a:t>
            </a:r>
            <a:r>
              <a:rPr lang="en-US" dirty="0" err="1" smtClean="0"/>
              <a:t>Binyanim</a:t>
            </a:r>
            <a:r>
              <a:rPr lang="en-US" dirty="0" smtClean="0"/>
              <a:t> as a System</a:t>
            </a:r>
            <a:endParaRPr lang="en-US" dirty="0"/>
          </a:p>
        </p:txBody>
      </p:sp>
      <p:sp>
        <p:nvSpPr>
          <p:cNvPr id="21" name="Content Placeholder 3"/>
          <p:cNvSpPr>
            <a:spLocks noGrp="1"/>
          </p:cNvSpPr>
          <p:nvPr>
            <p:ph idx="1"/>
          </p:nvPr>
        </p:nvSpPr>
        <p:spPr>
          <a:xfrm>
            <a:off x="457200" y="1066801"/>
            <a:ext cx="8229600" cy="5410200"/>
          </a:xfrm>
        </p:spPr>
        <p:txBody>
          <a:bodyPr>
            <a:normAutofit fontScale="70000" lnSpcReduction="20000"/>
          </a:bodyPr>
          <a:lstStyle/>
          <a:p>
            <a:pPr marL="0" indent="0">
              <a:buNone/>
            </a:pPr>
            <a:r>
              <a:rPr lang="en-US" dirty="0"/>
              <a:t>A word of </a:t>
            </a:r>
            <a:r>
              <a:rPr lang="en-US" dirty="0" smtClean="0"/>
              <a:t>caution:</a:t>
            </a:r>
          </a:p>
          <a:p>
            <a:pPr marL="0" indent="0">
              <a:buNone/>
            </a:pPr>
            <a:r>
              <a:rPr lang="en-US" dirty="0" smtClean="0"/>
              <a:t>Although </a:t>
            </a:r>
            <a:r>
              <a:rPr lang="en-US" dirty="0"/>
              <a:t>it is very helpful to view the Biblical Hebrew language as a </a:t>
            </a:r>
            <a:r>
              <a:rPr lang="en-US" dirty="0">
                <a:solidFill>
                  <a:srgbClr val="0000FF"/>
                </a:solidFill>
              </a:rPr>
              <a:t>system</a:t>
            </a:r>
            <a:r>
              <a:rPr lang="en-US" dirty="0"/>
              <a:t>, it is </a:t>
            </a:r>
            <a:r>
              <a:rPr lang="en-US" dirty="0">
                <a:solidFill>
                  <a:srgbClr val="FF0000"/>
                </a:solidFill>
              </a:rPr>
              <a:t>easily possible to over-generalize</a:t>
            </a:r>
            <a:r>
              <a:rPr lang="en-US" dirty="0"/>
              <a:t>. </a:t>
            </a:r>
            <a:endParaRPr lang="en-US" dirty="0" smtClean="0"/>
          </a:p>
          <a:p>
            <a:r>
              <a:rPr lang="en-US" dirty="0" smtClean="0"/>
              <a:t>Languages </a:t>
            </a:r>
            <a:r>
              <a:rPr lang="en-US" dirty="0"/>
              <a:t>develop over a very long time, and they develop on the street, in the market, in the courts, etc. of living people who do not ask anyone’s permission before they use their language in a certain way. As a result of the way languages develop, they often defy systematic description. </a:t>
            </a:r>
            <a:endParaRPr lang="en-US" dirty="0" smtClean="0"/>
          </a:p>
          <a:p>
            <a:r>
              <a:rPr lang="en-US" dirty="0" smtClean="0">
                <a:solidFill>
                  <a:srgbClr val="FF0000"/>
                </a:solidFill>
              </a:rPr>
              <a:t>Words </a:t>
            </a:r>
            <a:r>
              <a:rPr lang="en-US" dirty="0">
                <a:solidFill>
                  <a:srgbClr val="FF0000"/>
                </a:solidFill>
              </a:rPr>
              <a:t>in their certain contexts simply mean what they do</a:t>
            </a:r>
            <a:r>
              <a:rPr lang="en-US" dirty="0"/>
              <a:t>. </a:t>
            </a:r>
            <a:endParaRPr lang="en-US" dirty="0" smtClean="0"/>
          </a:p>
          <a:p>
            <a:r>
              <a:rPr lang="en-US" dirty="0" smtClean="0"/>
              <a:t>We </a:t>
            </a:r>
            <a:r>
              <a:rPr lang="en-US" dirty="0"/>
              <a:t>cannot always force a root’s several senses in several stems into a neat chart as above or a quaint etymology. </a:t>
            </a:r>
            <a:endParaRPr lang="en-US" dirty="0" smtClean="0"/>
          </a:p>
          <a:p>
            <a:r>
              <a:rPr lang="en-US" dirty="0" smtClean="0"/>
              <a:t>As </a:t>
            </a:r>
            <a:r>
              <a:rPr lang="en-US" dirty="0"/>
              <a:t>you come across exceptions to the system view you are learning, view the exceptions as only natural. </a:t>
            </a:r>
            <a:endParaRPr lang="en-US" dirty="0" smtClean="0"/>
          </a:p>
          <a:p>
            <a:r>
              <a:rPr lang="en-US" dirty="0" smtClean="0"/>
              <a:t>On </a:t>
            </a:r>
            <a:r>
              <a:rPr lang="en-US" dirty="0"/>
              <a:t>the other hand, to try and learn a language as isolated pieces and parts that do not in any way fit into patterns is not only misleading. It would make learning a language an unnecessarily difficult challenge</a:t>
            </a:r>
            <a:r>
              <a:rPr lang="en-US" dirty="0" smtClean="0"/>
              <a:t>.</a:t>
            </a:r>
            <a:endParaRPr lang="en-US" dirty="0"/>
          </a:p>
        </p:txBody>
      </p:sp>
    </p:spTree>
    <p:extLst>
      <p:ext uri="{BB962C8B-B14F-4D97-AF65-F5344CB8AC3E}">
        <p14:creationId xmlns:p14="http://schemas.microsoft.com/office/powerpoint/2010/main" val="28545232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lstStyle/>
          <a:p>
            <a:r>
              <a:rPr lang="en-US" dirty="0"/>
              <a:t>What we already know</a:t>
            </a:r>
            <a:endParaRPr lang="en-US" dirty="0"/>
          </a:p>
        </p:txBody>
      </p:sp>
      <p:sp>
        <p:nvSpPr>
          <p:cNvPr id="4" name="Content Placeholder 3"/>
          <p:cNvSpPr>
            <a:spLocks noGrp="1"/>
          </p:cNvSpPr>
          <p:nvPr>
            <p:ph idx="1"/>
          </p:nvPr>
        </p:nvSpPr>
        <p:spPr>
          <a:xfrm>
            <a:off x="457200" y="1524000"/>
            <a:ext cx="8229600" cy="4343399"/>
          </a:xfrm>
        </p:spPr>
        <p:txBody>
          <a:bodyPr>
            <a:normAutofit/>
          </a:bodyPr>
          <a:lstStyle/>
          <a:p>
            <a:pPr marL="0" indent="0">
              <a:buNone/>
            </a:pPr>
            <a:r>
              <a:rPr lang="en-US" dirty="0" smtClean="0"/>
              <a:t>What is the gender and number of the second word?</a:t>
            </a:r>
          </a:p>
          <a:p>
            <a:pPr marL="0" indent="0">
              <a:buNone/>
            </a:pPr>
            <a:r>
              <a:rPr lang="en-US" dirty="0" smtClean="0"/>
              <a:t>What is its basic root meaning?</a:t>
            </a:r>
            <a:endParaRPr lang="en-US" dirty="0" smtClean="0"/>
          </a:p>
        </p:txBody>
      </p:sp>
      <p:sp>
        <p:nvSpPr>
          <p:cNvPr id="5" name="Subtitle 2"/>
          <p:cNvSpPr txBox="1">
            <a:spLocks/>
          </p:cNvSpPr>
          <p:nvPr/>
        </p:nvSpPr>
        <p:spPr>
          <a:xfrm>
            <a:off x="-1" y="762000"/>
            <a:ext cx="8686801"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r>
              <a:rPr lang="he-IL" dirty="0" smtClean="0">
                <a:latin typeface="SBL Hebrew" panose="02000000000000000000" pitchFamily="2" charset="-79"/>
                <a:cs typeface="SBL Hebrew" panose="02000000000000000000" pitchFamily="2" charset="-79"/>
              </a:rPr>
              <a:t>אֵ֫לֶּה </a:t>
            </a:r>
            <a:r>
              <a:rPr lang="he-IL" dirty="0" smtClean="0">
                <a:solidFill>
                  <a:srgbClr val="0000FF"/>
                </a:solidFill>
                <a:latin typeface="SBL Hebrew" panose="02000000000000000000" pitchFamily="2" charset="-79"/>
                <a:cs typeface="SBL Hebrew" panose="02000000000000000000" pitchFamily="2" charset="-79"/>
              </a:rPr>
              <a:t>פְקוּדֵי</a:t>
            </a:r>
            <a:r>
              <a:rPr lang="he-IL" dirty="0" smtClean="0">
                <a:latin typeface="SBL Hebrew" panose="02000000000000000000" pitchFamily="2" charset="-79"/>
                <a:cs typeface="SBL Hebrew" panose="02000000000000000000" pitchFamily="2" charset="-79"/>
              </a:rPr>
              <a:t> הַמִּשְׁכָּן מִשְׁכַּן הָעֵדֻת אֲשֶׁר פֻּקַּד עַל־פִּי מֹשֶׁה</a:t>
            </a:r>
            <a:endParaRPr lang="en-US" dirty="0" smtClean="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42588715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lstStyle/>
          <a:p>
            <a:r>
              <a:rPr lang="en-US" dirty="0"/>
              <a:t>What we already know</a:t>
            </a:r>
            <a:endParaRPr lang="en-US" dirty="0"/>
          </a:p>
        </p:txBody>
      </p:sp>
      <p:sp>
        <p:nvSpPr>
          <p:cNvPr id="4" name="Content Placeholder 3"/>
          <p:cNvSpPr>
            <a:spLocks noGrp="1"/>
          </p:cNvSpPr>
          <p:nvPr>
            <p:ph idx="1"/>
          </p:nvPr>
        </p:nvSpPr>
        <p:spPr>
          <a:xfrm>
            <a:off x="457200" y="1524000"/>
            <a:ext cx="8229600" cy="4343399"/>
          </a:xfrm>
        </p:spPr>
        <p:txBody>
          <a:bodyPr>
            <a:normAutofit/>
          </a:bodyPr>
          <a:lstStyle/>
          <a:p>
            <a:pPr marL="0" indent="0">
              <a:buNone/>
            </a:pPr>
            <a:r>
              <a:rPr lang="en-US" dirty="0" smtClean="0"/>
              <a:t>What is the gender and number of the second word?</a:t>
            </a:r>
          </a:p>
          <a:p>
            <a:pPr marL="0" indent="0">
              <a:buNone/>
            </a:pPr>
            <a:r>
              <a:rPr lang="en-US" dirty="0" smtClean="0"/>
              <a:t>What is its basic root meaning?</a:t>
            </a:r>
            <a:endParaRPr lang="en-US" dirty="0" smtClean="0"/>
          </a:p>
        </p:txBody>
      </p:sp>
      <p:sp>
        <p:nvSpPr>
          <p:cNvPr id="5" name="Subtitle 2"/>
          <p:cNvSpPr txBox="1">
            <a:spLocks/>
          </p:cNvSpPr>
          <p:nvPr/>
        </p:nvSpPr>
        <p:spPr>
          <a:xfrm>
            <a:off x="-1" y="762000"/>
            <a:ext cx="8686801"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r>
              <a:rPr lang="he-IL" dirty="0" smtClean="0">
                <a:latin typeface="SBL Hebrew" panose="02000000000000000000" pitchFamily="2" charset="-79"/>
                <a:cs typeface="SBL Hebrew" panose="02000000000000000000" pitchFamily="2" charset="-79"/>
              </a:rPr>
              <a:t>אֵ֫לֶּה </a:t>
            </a:r>
            <a:r>
              <a:rPr lang="he-IL" dirty="0" smtClean="0">
                <a:solidFill>
                  <a:srgbClr val="0000FF"/>
                </a:solidFill>
                <a:latin typeface="SBL Hebrew" panose="02000000000000000000" pitchFamily="2" charset="-79"/>
                <a:cs typeface="SBL Hebrew" panose="02000000000000000000" pitchFamily="2" charset="-79"/>
              </a:rPr>
              <a:t>פְקוּדֵי</a:t>
            </a:r>
            <a:r>
              <a:rPr lang="he-IL" dirty="0" smtClean="0">
                <a:latin typeface="SBL Hebrew" panose="02000000000000000000" pitchFamily="2" charset="-79"/>
                <a:cs typeface="SBL Hebrew" panose="02000000000000000000" pitchFamily="2" charset="-79"/>
              </a:rPr>
              <a:t> הַמִּשְׁכָּן מִשְׁכַּן הָעֵדֻת אֲשֶׁר פֻּקַּד עַל־פִּי מֹשֶׁה</a:t>
            </a:r>
            <a:endParaRPr lang="en-US" dirty="0" smtClean="0">
              <a:latin typeface="SBL Hebrew" panose="02000000000000000000" pitchFamily="2" charset="-79"/>
              <a:cs typeface="SBL Hebrew" panose="02000000000000000000" pitchFamily="2" charset="-79"/>
            </a:endParaRPr>
          </a:p>
        </p:txBody>
      </p:sp>
      <p:sp>
        <p:nvSpPr>
          <p:cNvPr id="3" name="TextBox 2"/>
          <p:cNvSpPr txBox="1"/>
          <p:nvPr/>
        </p:nvSpPr>
        <p:spPr>
          <a:xfrm>
            <a:off x="2057400" y="2101334"/>
            <a:ext cx="596638" cy="369332"/>
          </a:xfrm>
          <a:prstGeom prst="rect">
            <a:avLst/>
          </a:prstGeom>
          <a:noFill/>
        </p:spPr>
        <p:txBody>
          <a:bodyPr wrap="none" rtlCol="0">
            <a:spAutoFit/>
          </a:bodyPr>
          <a:lstStyle/>
          <a:p>
            <a:r>
              <a:rPr lang="en-US" dirty="0" smtClean="0">
                <a:solidFill>
                  <a:srgbClr val="FF0000"/>
                </a:solidFill>
              </a:rPr>
              <a:t>m </a:t>
            </a:r>
            <a:r>
              <a:rPr lang="en-US" dirty="0" err="1" smtClean="0">
                <a:solidFill>
                  <a:srgbClr val="FF0000"/>
                </a:solidFill>
              </a:rPr>
              <a:t>pl</a:t>
            </a:r>
            <a:endParaRPr lang="en-US" dirty="0">
              <a:solidFill>
                <a:srgbClr val="FF0000"/>
              </a:solidFill>
            </a:endParaRPr>
          </a:p>
        </p:txBody>
      </p:sp>
      <p:sp>
        <p:nvSpPr>
          <p:cNvPr id="6" name="TextBox 5"/>
          <p:cNvSpPr txBox="1"/>
          <p:nvPr/>
        </p:nvSpPr>
        <p:spPr>
          <a:xfrm>
            <a:off x="6172200" y="2667000"/>
            <a:ext cx="2454583" cy="1200329"/>
          </a:xfrm>
          <a:prstGeom prst="rect">
            <a:avLst/>
          </a:prstGeom>
          <a:noFill/>
        </p:spPr>
        <p:txBody>
          <a:bodyPr wrap="none" rtlCol="0">
            <a:spAutoFit/>
          </a:bodyPr>
          <a:lstStyle/>
          <a:p>
            <a:r>
              <a:rPr lang="en-US" dirty="0">
                <a:solidFill>
                  <a:srgbClr val="FF0000"/>
                </a:solidFill>
              </a:rPr>
              <a:t>Q: visit, observe</a:t>
            </a:r>
          </a:p>
          <a:p>
            <a:r>
              <a:rPr lang="en-US" dirty="0">
                <a:solidFill>
                  <a:srgbClr val="FF0000"/>
                </a:solidFill>
              </a:rPr>
              <a:t>N: be missing, be visited</a:t>
            </a:r>
          </a:p>
          <a:p>
            <a:r>
              <a:rPr lang="en-US" dirty="0">
                <a:solidFill>
                  <a:srgbClr val="FF0000"/>
                </a:solidFill>
              </a:rPr>
              <a:t>P: muster</a:t>
            </a:r>
          </a:p>
          <a:p>
            <a:r>
              <a:rPr lang="en-US" dirty="0">
                <a:solidFill>
                  <a:srgbClr val="FF0000"/>
                </a:solidFill>
              </a:rPr>
              <a:t>H: appoint, deposit</a:t>
            </a:r>
          </a:p>
        </p:txBody>
      </p:sp>
    </p:spTree>
    <p:extLst>
      <p:ext uri="{BB962C8B-B14F-4D97-AF65-F5344CB8AC3E}">
        <p14:creationId xmlns:p14="http://schemas.microsoft.com/office/powerpoint/2010/main" val="4081104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lstStyle/>
          <a:p>
            <a:r>
              <a:rPr lang="en-US" dirty="0" err="1"/>
              <a:t>Qal</a:t>
            </a:r>
            <a:r>
              <a:rPr lang="en-US" dirty="0"/>
              <a:t> passive participle</a:t>
            </a:r>
            <a:endParaRPr lang="en-US" dirty="0"/>
          </a:p>
        </p:txBody>
      </p:sp>
      <p:sp>
        <p:nvSpPr>
          <p:cNvPr id="4" name="Content Placeholder 3"/>
          <p:cNvSpPr>
            <a:spLocks noGrp="1"/>
          </p:cNvSpPr>
          <p:nvPr>
            <p:ph idx="1"/>
          </p:nvPr>
        </p:nvSpPr>
        <p:spPr>
          <a:xfrm>
            <a:off x="457200" y="1447801"/>
            <a:ext cx="8229600" cy="4343399"/>
          </a:xfrm>
        </p:spPr>
        <p:txBody>
          <a:bodyPr>
            <a:normAutofit/>
          </a:bodyPr>
          <a:lstStyle/>
          <a:p>
            <a:pPr marL="0" indent="0">
              <a:buNone/>
            </a:pPr>
            <a:r>
              <a:rPr lang="en-US" dirty="0" smtClean="0"/>
              <a:t>Our word </a:t>
            </a:r>
            <a:r>
              <a:rPr lang="he-IL" dirty="0">
                <a:solidFill>
                  <a:srgbClr val="0000FF"/>
                </a:solidFill>
                <a:latin typeface="SBL Hebrew" panose="02000000000000000000" pitchFamily="2" charset="-79"/>
                <a:cs typeface="SBL Hebrew" panose="02000000000000000000" pitchFamily="2" charset="-79"/>
              </a:rPr>
              <a:t>פְקוּדֵי</a:t>
            </a:r>
            <a:r>
              <a:rPr lang="en-US" dirty="0" smtClean="0"/>
              <a:t> is a </a:t>
            </a:r>
            <a:r>
              <a:rPr lang="en-US" dirty="0" err="1" smtClean="0"/>
              <a:t>Qal</a:t>
            </a:r>
            <a:r>
              <a:rPr lang="en-US" dirty="0" smtClean="0"/>
              <a:t> passive participle in the masculine </a:t>
            </a:r>
            <a:r>
              <a:rPr lang="en-US" dirty="0" smtClean="0"/>
              <a:t>plural construct form.</a:t>
            </a:r>
            <a:endParaRPr lang="en-US" dirty="0" smtClean="0"/>
          </a:p>
        </p:txBody>
      </p:sp>
      <p:sp>
        <p:nvSpPr>
          <p:cNvPr id="5" name="Subtitle 2"/>
          <p:cNvSpPr txBox="1">
            <a:spLocks/>
          </p:cNvSpPr>
          <p:nvPr/>
        </p:nvSpPr>
        <p:spPr>
          <a:xfrm>
            <a:off x="-1" y="762000"/>
            <a:ext cx="8686801"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r>
              <a:rPr lang="he-IL" dirty="0" smtClean="0">
                <a:latin typeface="SBL Hebrew" panose="02000000000000000000" pitchFamily="2" charset="-79"/>
                <a:cs typeface="SBL Hebrew" panose="02000000000000000000" pitchFamily="2" charset="-79"/>
              </a:rPr>
              <a:t>אֵ֫לֶּה </a:t>
            </a:r>
            <a:r>
              <a:rPr lang="he-IL" dirty="0" smtClean="0">
                <a:solidFill>
                  <a:srgbClr val="0000FF"/>
                </a:solidFill>
                <a:latin typeface="SBL Hebrew" panose="02000000000000000000" pitchFamily="2" charset="-79"/>
                <a:cs typeface="SBL Hebrew" panose="02000000000000000000" pitchFamily="2" charset="-79"/>
              </a:rPr>
              <a:t>פְקוּדֵי</a:t>
            </a:r>
            <a:r>
              <a:rPr lang="he-IL" dirty="0" smtClean="0">
                <a:latin typeface="SBL Hebrew" panose="02000000000000000000" pitchFamily="2" charset="-79"/>
                <a:cs typeface="SBL Hebrew" panose="02000000000000000000" pitchFamily="2" charset="-79"/>
              </a:rPr>
              <a:t> הַמִּשְׁכָּן מִשְׁכַּן הָעֵדֻת אֲשֶׁר פֻּקַּד עַל־פִּי מֹשֶׁה</a:t>
            </a:r>
            <a:endParaRPr lang="en-US" dirty="0" smtClean="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40129040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lstStyle/>
          <a:p>
            <a:r>
              <a:rPr lang="en-US" dirty="0" err="1"/>
              <a:t>Qal</a:t>
            </a:r>
            <a:r>
              <a:rPr lang="en-US" dirty="0"/>
              <a:t> passive participle</a:t>
            </a:r>
            <a:endParaRPr lang="en-US" dirty="0"/>
          </a:p>
        </p:txBody>
      </p:sp>
      <p:sp>
        <p:nvSpPr>
          <p:cNvPr id="4" name="Content Placeholder 3"/>
          <p:cNvSpPr>
            <a:spLocks noGrp="1"/>
          </p:cNvSpPr>
          <p:nvPr>
            <p:ph idx="1"/>
          </p:nvPr>
        </p:nvSpPr>
        <p:spPr>
          <a:xfrm>
            <a:off x="457200" y="1447801"/>
            <a:ext cx="8229600" cy="4343399"/>
          </a:xfrm>
        </p:spPr>
        <p:txBody>
          <a:bodyPr>
            <a:normAutofit/>
          </a:bodyPr>
          <a:lstStyle/>
          <a:p>
            <a:pPr marL="0" indent="0">
              <a:buNone/>
            </a:pPr>
            <a:r>
              <a:rPr lang="en-US" dirty="0" smtClean="0"/>
              <a:t>Our word </a:t>
            </a:r>
            <a:r>
              <a:rPr lang="he-IL" dirty="0">
                <a:solidFill>
                  <a:srgbClr val="0000FF"/>
                </a:solidFill>
                <a:latin typeface="SBL Hebrew" panose="02000000000000000000" pitchFamily="2" charset="-79"/>
                <a:cs typeface="SBL Hebrew" panose="02000000000000000000" pitchFamily="2" charset="-79"/>
              </a:rPr>
              <a:t>פְקוּדֵי</a:t>
            </a:r>
            <a:r>
              <a:rPr lang="en-US" dirty="0" smtClean="0"/>
              <a:t> is a </a:t>
            </a:r>
            <a:r>
              <a:rPr lang="en-US" dirty="0" err="1" smtClean="0"/>
              <a:t>Qal</a:t>
            </a:r>
            <a:r>
              <a:rPr lang="en-US" dirty="0" smtClean="0"/>
              <a:t> passive participle in the masculine </a:t>
            </a:r>
            <a:r>
              <a:rPr lang="en-US" dirty="0" smtClean="0"/>
              <a:t>plural construct form.</a:t>
            </a:r>
            <a:endParaRPr lang="en-US" dirty="0" smtClean="0"/>
          </a:p>
        </p:txBody>
      </p:sp>
      <p:sp>
        <p:nvSpPr>
          <p:cNvPr id="5" name="Subtitle 2"/>
          <p:cNvSpPr txBox="1">
            <a:spLocks/>
          </p:cNvSpPr>
          <p:nvPr/>
        </p:nvSpPr>
        <p:spPr>
          <a:xfrm>
            <a:off x="-1" y="762000"/>
            <a:ext cx="8686801"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r>
              <a:rPr lang="he-IL" dirty="0" smtClean="0">
                <a:latin typeface="SBL Hebrew" panose="02000000000000000000" pitchFamily="2" charset="-79"/>
                <a:cs typeface="SBL Hebrew" panose="02000000000000000000" pitchFamily="2" charset="-79"/>
              </a:rPr>
              <a:t>אֵ֫לֶּה </a:t>
            </a:r>
            <a:r>
              <a:rPr lang="he-IL" dirty="0" smtClean="0">
                <a:solidFill>
                  <a:srgbClr val="0000FF"/>
                </a:solidFill>
                <a:latin typeface="SBL Hebrew" panose="02000000000000000000" pitchFamily="2" charset="-79"/>
                <a:cs typeface="SBL Hebrew" panose="02000000000000000000" pitchFamily="2" charset="-79"/>
              </a:rPr>
              <a:t>פְקוּדֵי</a:t>
            </a:r>
            <a:r>
              <a:rPr lang="he-IL" dirty="0" smtClean="0">
                <a:latin typeface="SBL Hebrew" panose="02000000000000000000" pitchFamily="2" charset="-79"/>
                <a:cs typeface="SBL Hebrew" panose="02000000000000000000" pitchFamily="2" charset="-79"/>
              </a:rPr>
              <a:t> הַמִּשְׁכָּן מִשְׁכַּן הָעֵדֻת אֲשֶׁר פֻּקַּד עַל־פִּי מֹשֶׁה</a:t>
            </a:r>
            <a:endParaRPr lang="en-US" dirty="0" smtClean="0">
              <a:latin typeface="SBL Hebrew" panose="02000000000000000000" pitchFamily="2" charset="-79"/>
              <a:cs typeface="SBL Hebrew" panose="02000000000000000000" pitchFamily="2" charset="-79"/>
            </a:endParaRPr>
          </a:p>
        </p:txBody>
      </p:sp>
      <p:sp>
        <p:nvSpPr>
          <p:cNvPr id="3" name="Rectangle 2"/>
          <p:cNvSpPr/>
          <p:nvPr/>
        </p:nvSpPr>
        <p:spPr>
          <a:xfrm>
            <a:off x="609600" y="2785170"/>
            <a:ext cx="8077200" cy="3539430"/>
          </a:xfrm>
          <a:prstGeom prst="rect">
            <a:avLst/>
          </a:prstGeom>
          <a:ln w="28575">
            <a:solidFill>
              <a:schemeClr val="tx1"/>
            </a:solidFill>
          </a:ln>
        </p:spPr>
        <p:txBody>
          <a:bodyPr wrap="square">
            <a:spAutoFit/>
          </a:bodyPr>
          <a:lstStyle/>
          <a:p>
            <a:r>
              <a:rPr lang="en-US" sz="2800" dirty="0" smtClean="0"/>
              <a:t>RULE:</a:t>
            </a:r>
          </a:p>
          <a:p>
            <a:pPr marL="457200" indent="-457200">
              <a:buFont typeface="Arial" panose="020B0604020202020204" pitchFamily="34" charset="0"/>
              <a:buChar char="•"/>
            </a:pPr>
            <a:r>
              <a:rPr lang="en-US" sz="2800" dirty="0" smtClean="0"/>
              <a:t>A </a:t>
            </a:r>
            <a:r>
              <a:rPr lang="en-US" sz="2800" i="1" dirty="0" err="1"/>
              <a:t>shureq</a:t>
            </a:r>
            <a:r>
              <a:rPr lang="en-US" sz="2800" dirty="0"/>
              <a:t>, either </a:t>
            </a:r>
            <a:r>
              <a:rPr lang="en-US" sz="2800" dirty="0" err="1"/>
              <a:t>plene</a:t>
            </a:r>
            <a:r>
              <a:rPr lang="en-US" sz="2800" dirty="0"/>
              <a:t> or </a:t>
            </a:r>
            <a:r>
              <a:rPr lang="en-US" sz="2800" dirty="0" err="1"/>
              <a:t>defectiva</a:t>
            </a:r>
            <a:r>
              <a:rPr lang="en-US" sz="2800" dirty="0"/>
              <a:t>, after the second root letter is the sign of the </a:t>
            </a:r>
            <a:r>
              <a:rPr lang="en-US" sz="2800" dirty="0" err="1"/>
              <a:t>Qal</a:t>
            </a:r>
            <a:r>
              <a:rPr lang="en-US" sz="2800" dirty="0"/>
              <a:t> passive </a:t>
            </a:r>
            <a:r>
              <a:rPr lang="en-US" sz="2800" dirty="0" smtClean="0"/>
              <a:t>participle.</a:t>
            </a:r>
          </a:p>
          <a:p>
            <a:pPr marL="457200" indent="-457200">
              <a:buFont typeface="Arial" panose="020B0604020202020204" pitchFamily="34" charset="0"/>
              <a:buChar char="•"/>
            </a:pPr>
            <a:r>
              <a:rPr lang="en-US" sz="2800" dirty="0" smtClean="0"/>
              <a:t>We </a:t>
            </a:r>
            <a:r>
              <a:rPr lang="en-US" sz="2800" dirty="0"/>
              <a:t>will not assign a discourse function to the </a:t>
            </a:r>
            <a:r>
              <a:rPr lang="en-US" sz="2800" dirty="0" err="1"/>
              <a:t>Qal</a:t>
            </a:r>
            <a:r>
              <a:rPr lang="en-US" sz="2800" dirty="0"/>
              <a:t> passive participle because it is more often used adjectivally (or substantively) than verbally. Translate with an English -</a:t>
            </a:r>
            <a:r>
              <a:rPr lang="en-US" sz="2800" i="1" dirty="0" err="1"/>
              <a:t>ed</a:t>
            </a:r>
            <a:r>
              <a:rPr lang="en-US" sz="2800" dirty="0"/>
              <a:t>-word.</a:t>
            </a:r>
          </a:p>
        </p:txBody>
      </p:sp>
    </p:spTree>
    <p:extLst>
      <p:ext uri="{BB962C8B-B14F-4D97-AF65-F5344CB8AC3E}">
        <p14:creationId xmlns:p14="http://schemas.microsoft.com/office/powerpoint/2010/main" val="12435341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lstStyle/>
          <a:p>
            <a:r>
              <a:rPr lang="en-US" dirty="0" err="1"/>
              <a:t>Qal</a:t>
            </a:r>
            <a:r>
              <a:rPr lang="en-US" dirty="0"/>
              <a:t> passive participle</a:t>
            </a:r>
            <a:endParaRPr lang="en-US" dirty="0"/>
          </a:p>
        </p:txBody>
      </p:sp>
      <p:sp>
        <p:nvSpPr>
          <p:cNvPr id="4" name="Content Placeholder 3"/>
          <p:cNvSpPr>
            <a:spLocks noGrp="1"/>
          </p:cNvSpPr>
          <p:nvPr>
            <p:ph idx="1"/>
          </p:nvPr>
        </p:nvSpPr>
        <p:spPr>
          <a:xfrm>
            <a:off x="457200" y="1447801"/>
            <a:ext cx="8229600" cy="4343399"/>
          </a:xfrm>
        </p:spPr>
        <p:txBody>
          <a:bodyPr>
            <a:normAutofit/>
          </a:bodyPr>
          <a:lstStyle/>
          <a:p>
            <a:pPr marL="0" indent="0">
              <a:buNone/>
            </a:pPr>
            <a:r>
              <a:rPr lang="en-US" dirty="0" smtClean="0"/>
              <a:t>How could we translate the first 3 words?</a:t>
            </a:r>
            <a:endParaRPr lang="en-US" dirty="0" smtClean="0"/>
          </a:p>
        </p:txBody>
      </p:sp>
      <p:sp>
        <p:nvSpPr>
          <p:cNvPr id="5" name="Subtitle 2"/>
          <p:cNvSpPr txBox="1">
            <a:spLocks/>
          </p:cNvSpPr>
          <p:nvPr/>
        </p:nvSpPr>
        <p:spPr>
          <a:xfrm>
            <a:off x="-1" y="762000"/>
            <a:ext cx="8686801"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r>
              <a:rPr lang="he-IL" dirty="0" smtClean="0">
                <a:solidFill>
                  <a:srgbClr val="0000FF"/>
                </a:solidFill>
                <a:latin typeface="SBL Hebrew" panose="02000000000000000000" pitchFamily="2" charset="-79"/>
                <a:cs typeface="SBL Hebrew" panose="02000000000000000000" pitchFamily="2" charset="-79"/>
              </a:rPr>
              <a:t>אֵ֫לֶּה פְקוּדֵי הַמִּשְׁכָּן </a:t>
            </a:r>
            <a:r>
              <a:rPr lang="he-IL" dirty="0" smtClean="0">
                <a:latin typeface="SBL Hebrew" panose="02000000000000000000" pitchFamily="2" charset="-79"/>
                <a:cs typeface="SBL Hebrew" panose="02000000000000000000" pitchFamily="2" charset="-79"/>
              </a:rPr>
              <a:t>מִשְׁכַּן הָעֵדֻת אֲשֶׁר פֻּקַּד עַל־פִּי מֹשֶׁה</a:t>
            </a:r>
            <a:endParaRPr lang="en-US" dirty="0" smtClean="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35077253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lstStyle/>
          <a:p>
            <a:r>
              <a:rPr lang="en-US" dirty="0" err="1"/>
              <a:t>Qal</a:t>
            </a:r>
            <a:r>
              <a:rPr lang="en-US" dirty="0"/>
              <a:t> passive participle</a:t>
            </a:r>
            <a:endParaRPr lang="en-US" dirty="0"/>
          </a:p>
        </p:txBody>
      </p:sp>
      <p:sp>
        <p:nvSpPr>
          <p:cNvPr id="4" name="Content Placeholder 3"/>
          <p:cNvSpPr>
            <a:spLocks noGrp="1"/>
          </p:cNvSpPr>
          <p:nvPr>
            <p:ph idx="1"/>
          </p:nvPr>
        </p:nvSpPr>
        <p:spPr>
          <a:xfrm>
            <a:off x="457200" y="1447801"/>
            <a:ext cx="8229600" cy="4343399"/>
          </a:xfrm>
        </p:spPr>
        <p:txBody>
          <a:bodyPr>
            <a:normAutofit/>
          </a:bodyPr>
          <a:lstStyle/>
          <a:p>
            <a:pPr marL="0" indent="0">
              <a:buNone/>
            </a:pPr>
            <a:r>
              <a:rPr lang="en-US" dirty="0" smtClean="0"/>
              <a:t>How could we translate the first 3 words?</a:t>
            </a:r>
            <a:endParaRPr lang="en-US" dirty="0" smtClean="0"/>
          </a:p>
        </p:txBody>
      </p:sp>
      <p:sp>
        <p:nvSpPr>
          <p:cNvPr id="5" name="Subtitle 2"/>
          <p:cNvSpPr txBox="1">
            <a:spLocks/>
          </p:cNvSpPr>
          <p:nvPr/>
        </p:nvSpPr>
        <p:spPr>
          <a:xfrm>
            <a:off x="-1" y="762000"/>
            <a:ext cx="8686801"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r>
              <a:rPr lang="he-IL" dirty="0" smtClean="0">
                <a:solidFill>
                  <a:srgbClr val="0000FF"/>
                </a:solidFill>
                <a:latin typeface="SBL Hebrew" panose="02000000000000000000" pitchFamily="2" charset="-79"/>
                <a:cs typeface="SBL Hebrew" panose="02000000000000000000" pitchFamily="2" charset="-79"/>
              </a:rPr>
              <a:t>אֵ֫לֶּה פְקוּדֵי הַמִּשְׁכָּן </a:t>
            </a:r>
            <a:r>
              <a:rPr lang="he-IL" dirty="0" smtClean="0">
                <a:latin typeface="SBL Hebrew" panose="02000000000000000000" pitchFamily="2" charset="-79"/>
                <a:cs typeface="SBL Hebrew" panose="02000000000000000000" pitchFamily="2" charset="-79"/>
              </a:rPr>
              <a:t>מִשְׁכַּן הָעֵדֻת אֲשֶׁר פֻּקַּד עַל־פִּי מֹשֶׁה</a:t>
            </a:r>
            <a:endParaRPr lang="en-US" dirty="0" smtClean="0">
              <a:latin typeface="SBL Hebrew" panose="02000000000000000000" pitchFamily="2" charset="-79"/>
              <a:cs typeface="SBL Hebrew" panose="02000000000000000000" pitchFamily="2" charset="-79"/>
            </a:endParaRPr>
          </a:p>
        </p:txBody>
      </p:sp>
      <p:sp>
        <p:nvSpPr>
          <p:cNvPr id="6" name="TextBox 5"/>
          <p:cNvSpPr txBox="1"/>
          <p:nvPr/>
        </p:nvSpPr>
        <p:spPr>
          <a:xfrm>
            <a:off x="533400" y="2282309"/>
            <a:ext cx="5717463" cy="369332"/>
          </a:xfrm>
          <a:prstGeom prst="rect">
            <a:avLst/>
          </a:prstGeom>
          <a:noFill/>
        </p:spPr>
        <p:txBody>
          <a:bodyPr wrap="none" rtlCol="0">
            <a:spAutoFit/>
          </a:bodyPr>
          <a:lstStyle/>
          <a:p>
            <a:r>
              <a:rPr lang="en-US" dirty="0">
                <a:solidFill>
                  <a:srgbClr val="FF0000"/>
                </a:solidFill>
              </a:rPr>
              <a:t>these are the </a:t>
            </a:r>
            <a:r>
              <a:rPr lang="en-US" dirty="0" smtClean="0">
                <a:solidFill>
                  <a:srgbClr val="FF0000"/>
                </a:solidFill>
              </a:rPr>
              <a:t>observed/recorded </a:t>
            </a:r>
            <a:r>
              <a:rPr lang="en-US" dirty="0">
                <a:solidFill>
                  <a:srgbClr val="FF0000"/>
                </a:solidFill>
              </a:rPr>
              <a:t>(things) of the tabernacle</a:t>
            </a:r>
          </a:p>
        </p:txBody>
      </p:sp>
    </p:spTree>
    <p:extLst>
      <p:ext uri="{BB962C8B-B14F-4D97-AF65-F5344CB8AC3E}">
        <p14:creationId xmlns:p14="http://schemas.microsoft.com/office/powerpoint/2010/main" val="3430683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8528</TotalTime>
  <Words>2067</Words>
  <Application>Microsoft Office PowerPoint</Application>
  <PresentationFormat>On-screen Show (4:3)</PresentationFormat>
  <Paragraphs>354</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Rocine Lesson 45</vt:lpstr>
      <vt:lpstr>Goals</vt:lpstr>
      <vt:lpstr>What we already know</vt:lpstr>
      <vt:lpstr>What we already know</vt:lpstr>
      <vt:lpstr>What we already know</vt:lpstr>
      <vt:lpstr>Qal passive participle</vt:lpstr>
      <vt:lpstr>Qal passive participle</vt:lpstr>
      <vt:lpstr>Qal passive participle</vt:lpstr>
      <vt:lpstr>Qal passive participle</vt:lpstr>
      <vt:lpstr>ברך as Qal passive participle</vt:lpstr>
      <vt:lpstr>Qal passive participle</vt:lpstr>
      <vt:lpstr>Qal passive participle</vt:lpstr>
      <vt:lpstr>Qal passive participle</vt:lpstr>
      <vt:lpstr>Qal passive participle</vt:lpstr>
      <vt:lpstr>PowerPoint Presentation</vt:lpstr>
      <vt:lpstr>Pual stem</vt:lpstr>
      <vt:lpstr>Pual stem</vt:lpstr>
      <vt:lpstr>Pual stem</vt:lpstr>
      <vt:lpstr>Pual stem</vt:lpstr>
      <vt:lpstr>Pual stem</vt:lpstr>
      <vt:lpstr>Pual stem</vt:lpstr>
      <vt:lpstr>Pual stem</vt:lpstr>
      <vt:lpstr>Pual stem</vt:lpstr>
      <vt:lpstr>Pual stem</vt:lpstr>
      <vt:lpstr>Pual stem</vt:lpstr>
      <vt:lpstr>The construct form and meaning of פֶה</vt:lpstr>
      <vt:lpstr>PowerPoint Presentation</vt:lpstr>
      <vt:lpstr>The construct form and meaning of פֶה</vt:lpstr>
      <vt:lpstr>The construct form and meaning of פֶה</vt:lpstr>
      <vt:lpstr>The 7 Stems/Binyanim as a System</vt:lpstr>
      <vt:lpstr>The 7 Stems/Binyanim as a System</vt:lpstr>
      <vt:lpstr>The 7 Stems/Binyanim as a System</vt:lpstr>
      <vt:lpstr>The 7 Stems/Binyanim as a System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Samuel 1</dc:title>
  <dc:creator>Charles Grebe</dc:creator>
  <cp:lastModifiedBy>Carlos</cp:lastModifiedBy>
  <cp:revision>829</cp:revision>
  <cp:lastPrinted>2013-11-05T02:18:07Z</cp:lastPrinted>
  <dcterms:created xsi:type="dcterms:W3CDTF">2006-08-16T00:00:00Z</dcterms:created>
  <dcterms:modified xsi:type="dcterms:W3CDTF">2015-06-02T17:10:40Z</dcterms:modified>
</cp:coreProperties>
</file>