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697" r:id="rId2"/>
    <p:sldId id="816" r:id="rId3"/>
    <p:sldId id="817" r:id="rId4"/>
    <p:sldId id="819" r:id="rId5"/>
    <p:sldId id="820" r:id="rId6"/>
    <p:sldId id="821" r:id="rId7"/>
    <p:sldId id="839" r:id="rId8"/>
    <p:sldId id="840" r:id="rId9"/>
    <p:sldId id="818" r:id="rId10"/>
    <p:sldId id="831" r:id="rId11"/>
    <p:sldId id="832" r:id="rId12"/>
    <p:sldId id="834" r:id="rId13"/>
    <p:sldId id="835" r:id="rId14"/>
    <p:sldId id="836" r:id="rId1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3B06"/>
    <a:srgbClr val="FF00FF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5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44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8458200" cy="11430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מוֹת יוּמָת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Leviticus 20:9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Hophal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295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last word in the lesson verse is a </a:t>
            </a:r>
            <a:r>
              <a:rPr lang="en-US" dirty="0" err="1" smtClean="0"/>
              <a:t>Hophal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Let’s try and parse it.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6400800"/>
            <a:ext cx="6566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Also, see </a:t>
            </a:r>
            <a:r>
              <a:rPr lang="en-US" dirty="0" err="1" smtClean="0"/>
              <a:t>AnimatedHebrew</a:t>
            </a:r>
            <a:r>
              <a:rPr lang="en-US" dirty="0" smtClean="0"/>
              <a:t> lecture 31 for a discussion of the </a:t>
            </a:r>
            <a:r>
              <a:rPr lang="en-US" dirty="0" err="1" smtClean="0"/>
              <a:t>Hophal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מוֹת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יוּמָת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44095"/>
              </p:ext>
            </p:extLst>
          </p:nvPr>
        </p:nvGraphicFramePr>
        <p:xfrm>
          <a:off x="228600" y="29510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מות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Hophal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Yiqtol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3ms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Apodosis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die,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be put to death (</a:t>
                      </a:r>
                      <a:r>
                        <a:rPr lang="en-US" sz="1200" dirty="0" err="1" smtClean="0">
                          <a:solidFill>
                            <a:srgbClr val="0000FF"/>
                          </a:solidFill>
                        </a:rPr>
                        <a:t>hophal</a:t>
                      </a:r>
                      <a:r>
                        <a:rPr lang="en-US" sz="1200" dirty="0" smtClean="0">
                          <a:solidFill>
                            <a:srgbClr val="0000FF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94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Hophal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343400"/>
          </a:xfrm>
          <a:ln w="1905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RULE: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/>
              <a:t>Hophal</a:t>
            </a:r>
            <a:r>
              <a:rPr lang="en-US" dirty="0"/>
              <a:t> stem is the passive version of the </a:t>
            </a:r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smtClean="0"/>
              <a:t>stem.</a:t>
            </a:r>
          </a:p>
          <a:p>
            <a:pPr marL="0" indent="0">
              <a:buNone/>
            </a:pPr>
            <a:r>
              <a:rPr lang="en-US" dirty="0"/>
              <a:t>Its sign in all forms is a </a:t>
            </a:r>
            <a:endParaRPr lang="en-US" dirty="0" smtClean="0"/>
          </a:p>
          <a:p>
            <a:r>
              <a:rPr lang="en-US" dirty="0" err="1" smtClean="0"/>
              <a:t>qamets</a:t>
            </a:r>
            <a:r>
              <a:rPr lang="en-US" dirty="0"/>
              <a:t>,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err="1" smtClean="0"/>
              <a:t>shureq</a:t>
            </a:r>
            <a:r>
              <a:rPr lang="en-US" dirty="0"/>
              <a:t>,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or </a:t>
            </a:r>
            <a:r>
              <a:rPr lang="en-US" dirty="0" err="1" smtClean="0"/>
              <a:t>qibbuts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ֻ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</a:pPr>
            <a:r>
              <a:rPr lang="en-US" dirty="0" smtClean="0"/>
              <a:t>under </a:t>
            </a:r>
          </a:p>
          <a:p>
            <a:r>
              <a:rPr lang="en-US" dirty="0" smtClean="0"/>
              <a:t>the </a:t>
            </a:r>
            <a:r>
              <a:rPr lang="en-US" dirty="0"/>
              <a:t>pre-formed letters that correspond to the </a:t>
            </a:r>
            <a:r>
              <a:rPr lang="en-US" dirty="0" err="1"/>
              <a:t>Hiphil</a:t>
            </a:r>
            <a:r>
              <a:rPr lang="en-US" dirty="0"/>
              <a:t> stem </a:t>
            </a:r>
            <a:endParaRPr lang="en-US" dirty="0" smtClean="0"/>
          </a:p>
          <a:p>
            <a:r>
              <a:rPr lang="en-US" dirty="0" smtClean="0"/>
              <a:t>or </a:t>
            </a:r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form’s prefixed subject pronoun.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מוֹת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יוּמָת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1229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Hophal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343400"/>
          </a:xfrm>
          <a:ln w="1905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RULE: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/>
              <a:t>Hophal</a:t>
            </a:r>
            <a:r>
              <a:rPr lang="en-US" dirty="0"/>
              <a:t> stem is the passive version of the </a:t>
            </a:r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smtClean="0"/>
              <a:t>stem.</a:t>
            </a:r>
          </a:p>
          <a:p>
            <a:pPr marL="0" indent="0">
              <a:buNone/>
            </a:pPr>
            <a:r>
              <a:rPr lang="en-US" dirty="0"/>
              <a:t>Its sign in all forms is a </a:t>
            </a:r>
            <a:endParaRPr lang="en-US" dirty="0" smtClean="0"/>
          </a:p>
          <a:p>
            <a:r>
              <a:rPr lang="en-US" dirty="0" err="1" smtClean="0"/>
              <a:t>qamets</a:t>
            </a:r>
            <a:r>
              <a:rPr lang="en-US" dirty="0"/>
              <a:t>,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err="1" smtClean="0"/>
              <a:t>shureq</a:t>
            </a:r>
            <a:r>
              <a:rPr lang="en-US" dirty="0"/>
              <a:t>,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or </a:t>
            </a:r>
            <a:r>
              <a:rPr lang="en-US" dirty="0" err="1" smtClean="0"/>
              <a:t>qibbuts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ֻ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</a:pPr>
            <a:r>
              <a:rPr lang="en-US" dirty="0" smtClean="0"/>
              <a:t>under </a:t>
            </a:r>
          </a:p>
          <a:p>
            <a:r>
              <a:rPr lang="en-US" dirty="0" smtClean="0"/>
              <a:t>the </a:t>
            </a:r>
            <a:r>
              <a:rPr lang="en-US" dirty="0"/>
              <a:t>pre-formed letters that correspond to the </a:t>
            </a:r>
            <a:r>
              <a:rPr lang="en-US" dirty="0" err="1"/>
              <a:t>Hiphil</a:t>
            </a:r>
            <a:r>
              <a:rPr lang="en-US" dirty="0"/>
              <a:t> stem </a:t>
            </a:r>
            <a:endParaRPr lang="en-US" dirty="0" smtClean="0"/>
          </a:p>
          <a:p>
            <a:r>
              <a:rPr lang="en-US" dirty="0" smtClean="0"/>
              <a:t>or </a:t>
            </a:r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form’s prefixed subject pronoun.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מוֹת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יוּמָת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2863334"/>
            <a:ext cx="2975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Strong, I-</a:t>
            </a:r>
            <a:r>
              <a:rPr lang="en-US" dirty="0" err="1" smtClean="0">
                <a:solidFill>
                  <a:srgbClr val="0000FF"/>
                </a:solidFill>
              </a:rPr>
              <a:t>Gutt</a:t>
            </a:r>
            <a:r>
              <a:rPr lang="en-US" dirty="0" smtClean="0">
                <a:solidFill>
                  <a:srgbClr val="0000FF"/>
                </a:solidFill>
              </a:rPr>
              <a:t>, I-Aleph, III-Heh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3251716"/>
            <a:ext cx="2542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I-</a:t>
            </a:r>
            <a:r>
              <a:rPr lang="en-US" dirty="0" err="1" smtClean="0">
                <a:solidFill>
                  <a:srgbClr val="0000FF"/>
                </a:solidFill>
              </a:rPr>
              <a:t>Waw</a:t>
            </a:r>
            <a:r>
              <a:rPr lang="en-US" dirty="0" smtClean="0">
                <a:solidFill>
                  <a:srgbClr val="0000FF"/>
                </a:solidFill>
              </a:rPr>
              <a:t>, Hollow, Geminate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36576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I-Nun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1" y="2894111"/>
            <a:ext cx="2285999" cy="307777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Actually it’s </a:t>
            </a:r>
            <a:r>
              <a:rPr lang="en-US" sz="1400" dirty="0" err="1" smtClean="0">
                <a:solidFill>
                  <a:srgbClr val="C00000"/>
                </a:solidFill>
              </a:rPr>
              <a:t>qamets-hatuph</a:t>
            </a:r>
            <a:r>
              <a:rPr lang="en-US" sz="1400" dirty="0" smtClean="0">
                <a:solidFill>
                  <a:srgbClr val="C00000"/>
                </a:solidFill>
              </a:rPr>
              <a:t>.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8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Hophal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343400"/>
          </a:xfrm>
          <a:ln w="1905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RULE: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/>
              <a:t>Hophal</a:t>
            </a:r>
            <a:r>
              <a:rPr lang="en-US" dirty="0"/>
              <a:t> stem is the passive version of the </a:t>
            </a:r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smtClean="0"/>
              <a:t>stem.</a:t>
            </a:r>
          </a:p>
          <a:p>
            <a:pPr marL="0" indent="0">
              <a:buNone/>
            </a:pPr>
            <a:r>
              <a:rPr lang="en-US" dirty="0"/>
              <a:t>Its sign in all forms is a </a:t>
            </a:r>
            <a:endParaRPr lang="en-US" dirty="0" smtClean="0"/>
          </a:p>
          <a:p>
            <a:r>
              <a:rPr lang="en-US" dirty="0" err="1" smtClean="0"/>
              <a:t>qamets</a:t>
            </a:r>
            <a:r>
              <a:rPr lang="en-US" dirty="0"/>
              <a:t>,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ָ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err="1" smtClean="0"/>
              <a:t>shureq</a:t>
            </a:r>
            <a:r>
              <a:rPr lang="en-US" dirty="0"/>
              <a:t>,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 smtClean="0"/>
              <a:t>or </a:t>
            </a:r>
            <a:r>
              <a:rPr lang="en-US" dirty="0" err="1" smtClean="0"/>
              <a:t>qibbuts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ֻ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>
              <a:buNone/>
            </a:pPr>
            <a:r>
              <a:rPr lang="en-US" dirty="0" smtClean="0"/>
              <a:t>under </a:t>
            </a:r>
          </a:p>
          <a:p>
            <a:r>
              <a:rPr lang="en-US" dirty="0" smtClean="0"/>
              <a:t>the </a:t>
            </a:r>
            <a:r>
              <a:rPr lang="en-US" dirty="0"/>
              <a:t>pre-formed letters that correspond to the </a:t>
            </a:r>
            <a:r>
              <a:rPr lang="en-US" dirty="0" err="1"/>
              <a:t>Hiphil</a:t>
            </a:r>
            <a:r>
              <a:rPr lang="en-US" dirty="0"/>
              <a:t> stem </a:t>
            </a:r>
            <a:endParaRPr lang="en-US" dirty="0" smtClean="0"/>
          </a:p>
          <a:p>
            <a:r>
              <a:rPr lang="en-US" dirty="0" smtClean="0"/>
              <a:t>or </a:t>
            </a:r>
            <a:r>
              <a:rPr lang="en-US" dirty="0"/>
              <a:t>the </a:t>
            </a:r>
            <a:r>
              <a:rPr lang="en-US" dirty="0" err="1"/>
              <a:t>yiqtol</a:t>
            </a:r>
            <a:r>
              <a:rPr lang="en-US" dirty="0"/>
              <a:t> form’s prefixed subject pronoun.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מוֹת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יוּמָת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2863334"/>
            <a:ext cx="2975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Strong, I-</a:t>
            </a:r>
            <a:r>
              <a:rPr lang="en-US" dirty="0" err="1" smtClean="0">
                <a:solidFill>
                  <a:srgbClr val="0000FF"/>
                </a:solidFill>
              </a:rPr>
              <a:t>Gutt</a:t>
            </a:r>
            <a:r>
              <a:rPr lang="en-US" dirty="0" smtClean="0">
                <a:solidFill>
                  <a:srgbClr val="0000FF"/>
                </a:solidFill>
              </a:rPr>
              <a:t>, I-Aleph, III-Heh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3251716"/>
            <a:ext cx="2542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I-</a:t>
            </a:r>
            <a:r>
              <a:rPr lang="en-US" dirty="0" err="1" smtClean="0">
                <a:solidFill>
                  <a:srgbClr val="0000FF"/>
                </a:solidFill>
              </a:rPr>
              <a:t>Waw</a:t>
            </a:r>
            <a:r>
              <a:rPr lang="en-US" dirty="0" smtClean="0">
                <a:solidFill>
                  <a:srgbClr val="0000FF"/>
                </a:solidFill>
              </a:rPr>
              <a:t>, Hollow, Geminate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36576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I-Nun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1" y="2466796"/>
            <a:ext cx="2514599" cy="1169551"/>
          </a:xfrm>
          <a:prstGeom prst="rect">
            <a:avLst/>
          </a:prstGeom>
          <a:noFill/>
          <a:ln w="28575">
            <a:solidFill>
              <a:srgbClr val="7C3B06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7C3B06"/>
                </a:solidFill>
              </a:rPr>
              <a:t>I.e., for any given weak verb, the </a:t>
            </a:r>
            <a:r>
              <a:rPr lang="en-US" sz="1400" dirty="0" err="1" smtClean="0">
                <a:solidFill>
                  <a:srgbClr val="7C3B06"/>
                </a:solidFill>
              </a:rPr>
              <a:t>Hophal</a:t>
            </a:r>
            <a:r>
              <a:rPr lang="en-US" sz="1400" dirty="0" smtClean="0">
                <a:solidFill>
                  <a:srgbClr val="7C3B06"/>
                </a:solidFill>
              </a:rPr>
              <a:t> has the </a:t>
            </a:r>
            <a:r>
              <a:rPr lang="en-US" sz="1400" u="sng" dirty="0" smtClean="0">
                <a:solidFill>
                  <a:srgbClr val="7C3B06"/>
                </a:solidFill>
              </a:rPr>
              <a:t>same vowel</a:t>
            </a:r>
            <a:r>
              <a:rPr lang="en-US" sz="1400" dirty="0" smtClean="0">
                <a:solidFill>
                  <a:srgbClr val="7C3B06"/>
                </a:solidFill>
              </a:rPr>
              <a:t> for </a:t>
            </a:r>
            <a:r>
              <a:rPr lang="en-US" sz="1400" u="sng" dirty="0" smtClean="0">
                <a:solidFill>
                  <a:srgbClr val="7C3B06"/>
                </a:solidFill>
              </a:rPr>
              <a:t>all</a:t>
            </a:r>
            <a:r>
              <a:rPr lang="en-US" sz="1400" dirty="0" smtClean="0">
                <a:solidFill>
                  <a:srgbClr val="7C3B06"/>
                </a:solidFill>
              </a:rPr>
              <a:t> its forms. Very nice!</a:t>
            </a:r>
          </a:p>
          <a:p>
            <a:r>
              <a:rPr lang="en-US" sz="1400" dirty="0" smtClean="0">
                <a:solidFill>
                  <a:srgbClr val="7C3B06"/>
                </a:solidFill>
              </a:rPr>
              <a:t>(Note: there is some variation in the participles.)</a:t>
            </a:r>
            <a:endParaRPr lang="en-US" sz="1400" dirty="0">
              <a:solidFill>
                <a:srgbClr val="7C3B06"/>
              </a:solidFill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2400300" y="2366434"/>
            <a:ext cx="3562350" cy="110066"/>
          </a:xfrm>
          <a:custGeom>
            <a:avLst/>
            <a:gdLst>
              <a:gd name="connsiteX0" fmla="*/ 0 w 3562350"/>
              <a:gd name="connsiteY0" fmla="*/ 110066 h 110066"/>
              <a:gd name="connsiteX1" fmla="*/ 647700 w 3562350"/>
              <a:gd name="connsiteY1" fmla="*/ 5291 h 110066"/>
              <a:gd name="connsiteX2" fmla="*/ 2762250 w 3562350"/>
              <a:gd name="connsiteY2" fmla="*/ 24341 h 110066"/>
              <a:gd name="connsiteX3" fmla="*/ 3562350 w 3562350"/>
              <a:gd name="connsiteY3" fmla="*/ 100541 h 110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2350" h="110066">
                <a:moveTo>
                  <a:pt x="0" y="110066"/>
                </a:moveTo>
                <a:cubicBezTo>
                  <a:pt x="93662" y="64822"/>
                  <a:pt x="187325" y="19578"/>
                  <a:pt x="647700" y="5291"/>
                </a:cubicBezTo>
                <a:cubicBezTo>
                  <a:pt x="1108075" y="-8996"/>
                  <a:pt x="2276475" y="8466"/>
                  <a:pt x="2762250" y="24341"/>
                </a:cubicBezTo>
                <a:cubicBezTo>
                  <a:pt x="3248025" y="40216"/>
                  <a:pt x="3405187" y="70378"/>
                  <a:pt x="3562350" y="100541"/>
                </a:cubicBezTo>
              </a:path>
            </a:pathLst>
          </a:custGeom>
          <a:noFill/>
          <a:ln>
            <a:solidFill>
              <a:srgbClr val="7C3B06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3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מות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מוֹת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יוּמָת</a:t>
            </a:r>
            <a:endParaRPr lang="en-US" dirty="0" smtClean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8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See </a:t>
            </a:r>
            <a:r>
              <a:rPr lang="en-US" dirty="0" err="1" smtClean="0"/>
              <a:t>Rocine</a:t>
            </a:r>
            <a:r>
              <a:rPr lang="en-US" dirty="0" smtClean="0"/>
              <a:t> 44.3c (p. 247) for a table of principal parts for the very common verb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מות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</a:t>
            </a:r>
            <a:r>
              <a:rPr lang="en-US" dirty="0" err="1" smtClean="0"/>
              <a:t>Hiphil</a:t>
            </a:r>
            <a:r>
              <a:rPr lang="en-US" dirty="0" smtClean="0"/>
              <a:t> and </a:t>
            </a:r>
            <a:r>
              <a:rPr lang="en-US" dirty="0" err="1" smtClean="0"/>
              <a:t>Hophal</a:t>
            </a:r>
            <a:r>
              <a:rPr lang="en-US" dirty="0"/>
              <a:t> </a:t>
            </a:r>
            <a:r>
              <a:rPr lang="en-US" dirty="0" smtClean="0"/>
              <a:t>stems.</a:t>
            </a:r>
          </a:p>
        </p:txBody>
      </p:sp>
    </p:spTree>
    <p:extLst>
      <p:ext uri="{BB962C8B-B14F-4D97-AF65-F5344CB8AC3E}">
        <p14:creationId xmlns:p14="http://schemas.microsoft.com/office/powerpoint/2010/main" val="28212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Juridical</a:t>
            </a:r>
            <a:r>
              <a:rPr lang="en-US" dirty="0" smtClean="0"/>
              <a:t> Discourse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rgbClr val="0000FF"/>
                </a:solidFill>
              </a:rPr>
              <a:t>Hophal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stem</a:t>
            </a: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534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the middle part of the lesson verse</a:t>
            </a:r>
          </a:p>
          <a:p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קלל</a:t>
            </a:r>
            <a:r>
              <a:rPr lang="en-US" dirty="0" smtClean="0"/>
              <a:t> means </a:t>
            </a:r>
            <a:r>
              <a:rPr lang="en-US" i="1" dirty="0" smtClean="0"/>
              <a:t>to curse, slight </a:t>
            </a:r>
            <a:r>
              <a:rPr lang="en-US" dirty="0" smtClean="0"/>
              <a:t>in the </a:t>
            </a:r>
            <a:r>
              <a:rPr lang="en-US" dirty="0" err="1" smtClean="0"/>
              <a:t>Piel</a:t>
            </a:r>
            <a:endParaRPr 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אִישׁ אֲשֶׁר יְקַלֵּל אֶת־אָבִיו וְאֶת־אִמּוֹ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מוֹת יוּמָת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937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5344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the middle part of the lesson verse</a:t>
            </a:r>
          </a:p>
          <a:p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קלל</a:t>
            </a:r>
            <a:r>
              <a:rPr lang="en-US" dirty="0" smtClean="0"/>
              <a:t> means </a:t>
            </a:r>
            <a:r>
              <a:rPr lang="en-US" i="1" dirty="0" smtClean="0"/>
              <a:t>to curse, slight </a:t>
            </a:r>
            <a:r>
              <a:rPr lang="en-US" dirty="0" smtClean="0"/>
              <a:t>in the </a:t>
            </a:r>
            <a:r>
              <a:rPr lang="en-US" dirty="0" err="1" smtClean="0"/>
              <a:t>Piel</a:t>
            </a:r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514600" y="2895600"/>
            <a:ext cx="4157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 man who curses his father or his mother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אִישׁ אֲשֶׁר יְקַלֵּל אֶת־אָבִיו וְאֶת־אִמּוֹ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מוֹת יוּמָת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746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Juridical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534400" cy="518159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171700" algn="l"/>
                <a:tab pos="2628900" algn="l"/>
              </a:tabLst>
            </a:pPr>
            <a:r>
              <a:rPr lang="en-US" dirty="0" smtClean="0"/>
              <a:t>This verse is an example of Juridical Discourse</a:t>
            </a:r>
          </a:p>
          <a:p>
            <a:pPr>
              <a:tabLst>
                <a:tab pos="2171700" algn="l"/>
                <a:tab pos="2628900" algn="l"/>
              </a:tabLst>
            </a:pPr>
            <a:r>
              <a:rPr lang="en-US" dirty="0" smtClean="0"/>
              <a:t>Note on pronunciation</a:t>
            </a:r>
          </a:p>
          <a:p>
            <a:pPr lvl="1">
              <a:tabLst>
                <a:tab pos="2171700" algn="l"/>
                <a:tab pos="2628900" algn="l"/>
              </a:tabLst>
            </a:pPr>
            <a:r>
              <a:rPr lang="en-US" dirty="0"/>
              <a:t>j</a:t>
            </a:r>
            <a:r>
              <a:rPr lang="en-US" dirty="0" smtClean="0"/>
              <a:t>uridical	=	</a:t>
            </a:r>
            <a:r>
              <a:rPr lang="en-US" i="1" dirty="0" err="1" smtClean="0"/>
              <a:t>ju</a:t>
            </a:r>
            <a:r>
              <a:rPr lang="en-US" i="1" dirty="0" smtClean="0"/>
              <a:t>/</a:t>
            </a:r>
            <a:r>
              <a:rPr lang="en-US" b="1" i="1" dirty="0" smtClean="0"/>
              <a:t>RI</a:t>
            </a:r>
            <a:r>
              <a:rPr lang="en-US" i="1" dirty="0" smtClean="0"/>
              <a:t>/di/</a:t>
            </a:r>
            <a:r>
              <a:rPr lang="en-US" i="1" dirty="0" err="1" smtClean="0"/>
              <a:t>kel</a:t>
            </a:r>
            <a:endParaRPr lang="en-US" i="1" dirty="0" smtClean="0"/>
          </a:p>
          <a:p>
            <a:pPr lvl="1">
              <a:tabLst>
                <a:tab pos="2171700" algn="l"/>
                <a:tab pos="2628900" algn="l"/>
              </a:tabLst>
            </a:pPr>
            <a:r>
              <a:rPr lang="en-US" dirty="0"/>
              <a:t>j</a:t>
            </a:r>
            <a:r>
              <a:rPr lang="en-US" dirty="0" smtClean="0"/>
              <a:t>udicial	=	</a:t>
            </a:r>
            <a:r>
              <a:rPr lang="en-US" i="1" dirty="0" err="1" smtClean="0"/>
              <a:t>ju</a:t>
            </a:r>
            <a:r>
              <a:rPr lang="en-US" i="1" dirty="0" smtClean="0"/>
              <a:t>/</a:t>
            </a:r>
            <a:r>
              <a:rPr lang="en-US" b="1" i="1" dirty="0" smtClean="0"/>
              <a:t>DISH</a:t>
            </a:r>
            <a:r>
              <a:rPr lang="en-US" i="1" dirty="0" smtClean="0"/>
              <a:t>/el</a:t>
            </a:r>
          </a:p>
          <a:p>
            <a:pPr>
              <a:tabLst>
                <a:tab pos="2171700" algn="l"/>
                <a:tab pos="2628900" algn="l"/>
              </a:tabLst>
            </a:pPr>
            <a:r>
              <a:rPr lang="en-US" dirty="0"/>
              <a:t>Juridical </a:t>
            </a:r>
            <a:r>
              <a:rPr lang="en-US" dirty="0" smtClean="0"/>
              <a:t>Discourse is the genre for legal codes in the Bible</a:t>
            </a:r>
          </a:p>
          <a:p>
            <a:pPr lvl="1">
              <a:tabLst>
                <a:tab pos="2171700" algn="l"/>
                <a:tab pos="2628900" algn="l"/>
              </a:tabLst>
            </a:pPr>
            <a:r>
              <a:rPr lang="en-US" dirty="0" smtClean="0"/>
              <a:t>Mostly found in Exodus – Deuteronomy, but elsewhere as well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מוֹת יוּמָת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467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Juridical Discourse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518159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2171700" algn="l"/>
                <a:tab pos="2628900" algn="l"/>
                <a:tab pos="4686300" algn="l"/>
              </a:tabLst>
            </a:pPr>
            <a:r>
              <a:rPr lang="en-US" dirty="0" smtClean="0"/>
              <a:t>Predominant construction in Juridical Discourse is </a:t>
            </a:r>
            <a:r>
              <a:rPr lang="en-US" b="1" dirty="0" err="1" smtClean="0"/>
              <a:t>protasis</a:t>
            </a:r>
            <a:r>
              <a:rPr lang="en-US" b="1" dirty="0" smtClean="0"/>
              <a:t>-apodosis</a:t>
            </a:r>
            <a:r>
              <a:rPr lang="en-US" dirty="0" smtClean="0"/>
              <a:t>.</a:t>
            </a:r>
          </a:p>
          <a:p>
            <a:pPr>
              <a:tabLst>
                <a:tab pos="2171700" algn="l"/>
                <a:tab pos="2628900" algn="l"/>
                <a:tab pos="4686300" algn="l"/>
              </a:tabLst>
            </a:pPr>
            <a:r>
              <a:rPr lang="en-US" dirty="0" err="1" smtClean="0"/>
              <a:t>Protasis</a:t>
            </a:r>
            <a:r>
              <a:rPr lang="en-US" dirty="0" smtClean="0"/>
              <a:t>	pro – before	When/If</a:t>
            </a:r>
          </a:p>
          <a:p>
            <a:pPr>
              <a:tabLst>
                <a:tab pos="2171700" algn="l"/>
                <a:tab pos="2628900" algn="l"/>
                <a:tab pos="4686300" algn="l"/>
              </a:tabLst>
            </a:pPr>
            <a:r>
              <a:rPr lang="en-US" dirty="0" smtClean="0"/>
              <a:t>Apodosis	</a:t>
            </a:r>
            <a:r>
              <a:rPr lang="en-US" dirty="0" err="1" smtClean="0"/>
              <a:t>apo</a:t>
            </a:r>
            <a:r>
              <a:rPr lang="en-US" dirty="0" smtClean="0"/>
              <a:t> – after	Then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מוֹת יוּמָת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8856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Juridical Discourse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003550"/>
              </p:ext>
            </p:extLst>
          </p:nvPr>
        </p:nvGraphicFramePr>
        <p:xfrm>
          <a:off x="5105400" y="1148358"/>
          <a:ext cx="3886200" cy="32417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33600"/>
                <a:gridCol w="1532626"/>
                <a:gridCol w="219974"/>
              </a:tblGrid>
              <a:tr h="287774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&lt;-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A man </a:t>
                      </a:r>
                      <a:r>
                        <a:rPr lang="en-US" sz="1200" i="1" dirty="0" smtClean="0"/>
                        <a:t>who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curses</a:t>
                      </a:r>
                      <a:r>
                        <a:rPr lang="en-US" sz="1200" i="1" dirty="0" smtClean="0"/>
                        <a:t> 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אִישׁ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אֲשֶׁר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יְקַלֵּל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63825">
                <a:tc>
                  <a:txBody>
                    <a:bodyPr/>
                    <a:lstStyle/>
                    <a:p>
                      <a:endParaRPr lang="en-US" sz="12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Subject</a:t>
                      </a:r>
                      <a:r>
                        <a:rPr lang="en-US" sz="1400" dirty="0" smtClean="0"/>
                        <a:t> &lt;- 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If </a:t>
                      </a:r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an ox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gores</a:t>
                      </a:r>
                      <a:r>
                        <a:rPr lang="en-US" sz="1200" i="1" dirty="0" smtClean="0"/>
                        <a:t> a man 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וְכִי־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יִגַּח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שׁוֹר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אֶת־אִישׁ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followed by</a:t>
                      </a:r>
                      <a:endParaRPr lang="en-US" sz="1400" dirty="0" smtClean="0"/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weqatals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x-</a:t>
                      </a:r>
                      <a:r>
                        <a:rPr lang="en-US" sz="1400" dirty="0" err="1" smtClean="0"/>
                        <a:t>yiqtols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If your brother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becomes poor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US" sz="1200" i="1" dirty="0" smtClean="0">
                          <a:solidFill>
                            <a:srgbClr val="FF0000"/>
                          </a:solidFill>
                        </a:rPr>
                        <a:t> sells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his </a:t>
                      </a:r>
                      <a:r>
                        <a:rPr lang="en-US" sz="1200" i="1" dirty="0" smtClean="0"/>
                        <a:t>property…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כִּי־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יָמוּךְ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אָחִיךָ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/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וּמָכַר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מֵאֲחֻזָּתוֹ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42257"/>
              </p:ext>
            </p:extLst>
          </p:nvPr>
        </p:nvGraphicFramePr>
        <p:xfrm>
          <a:off x="152400" y="1148358"/>
          <a:ext cx="4800600" cy="4644959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625328"/>
                <a:gridCol w="1875234"/>
                <a:gridCol w="300038"/>
              </a:tblGrid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&lt;- </a:t>
                      </a:r>
                      <a:r>
                        <a:rPr lang="en-US" sz="1400" dirty="0" smtClean="0">
                          <a:solidFill>
                            <a:srgbClr val="7030A0"/>
                          </a:solidFill>
                        </a:rPr>
                        <a:t>Inf. Abs.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565336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…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he shall </a:t>
                      </a:r>
                      <a:r>
                        <a:rPr lang="en-US" sz="1200" i="1" dirty="0" smtClean="0">
                          <a:solidFill>
                            <a:srgbClr val="7030A0"/>
                          </a:solidFill>
                        </a:rPr>
                        <a:t>surely</a:t>
                      </a:r>
                      <a:r>
                        <a:rPr lang="en-US" sz="1200" i="1" dirty="0" smtClean="0"/>
                        <a:t>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be put to death</a:t>
                      </a:r>
                      <a:r>
                        <a:rPr lang="en-US" sz="1200" i="1" dirty="0" smtClean="0"/>
                        <a:t>.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מוֹת</a:t>
                      </a:r>
                      <a:r>
                        <a:rPr lang="he-IL" sz="16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יוּמָת</a:t>
                      </a:r>
                      <a:endParaRPr lang="en-US" sz="16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לֹא</a:t>
                      </a:r>
                      <a:r>
                        <a:rPr lang="fr-CA" sz="1400" baseline="0" dirty="0" smtClean="0"/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+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856488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If he (a slave) continues a day or two, 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(an assailant)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will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not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be punished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.</a:t>
                      </a:r>
                      <a:endParaRPr lang="en-US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אִם־יוֹם אוֹ יוֹמַ֫יִם יַעֲמֹד </a:t>
                      </a:r>
                      <a:endParaRPr lang="en-US" sz="16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לֹא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יֻקַּם </a:t>
                      </a:r>
                      <a:endParaRPr lang="en-US" sz="16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FF"/>
                          </a:solidFill>
                        </a:rPr>
                        <a:t>X</a:t>
                      </a:r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565336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If by himself he comes in, 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by himself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go out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.</a:t>
                      </a:r>
                      <a:endParaRPr lang="en-US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אִם־בְּגַפּוֹ יָבֹא </a:t>
                      </a:r>
                      <a:endParaRPr lang="en-US" sz="16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בְּגַפּוֹ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יֵצֵא </a:t>
                      </a:r>
                      <a:endParaRPr lang="en-US" sz="16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One or more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weqatals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1375143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if the one with a discharge spit upon one who is clean,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wash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his garments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rinse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in water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be unclean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until the evening.</a:t>
                      </a:r>
                      <a:endParaRPr lang="he-IL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וְכִי־יָרֹק הַזָּב בַּטָּהוֹר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וְכִבֶּס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בְּגָדָיו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וְרָחַץ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בַּמַּ֫יִם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וְטָמֵא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עַד־הָעָ֫רֶב׃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67400" y="762000"/>
            <a:ext cx="2855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Protasis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dirty="0" smtClean="0"/>
              <a:t> or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</a:t>
            </a:r>
            <a:r>
              <a:rPr lang="en-US" dirty="0" smtClean="0"/>
              <a:t> followed by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76200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Apodosis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9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Juridical Discourse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401425"/>
              </p:ext>
            </p:extLst>
          </p:nvPr>
        </p:nvGraphicFramePr>
        <p:xfrm>
          <a:off x="5105400" y="1148358"/>
          <a:ext cx="3886200" cy="32417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33600"/>
                <a:gridCol w="1532626"/>
                <a:gridCol w="219974"/>
              </a:tblGrid>
              <a:tr h="287774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&lt;- </a:t>
                      </a: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A man </a:t>
                      </a:r>
                      <a:r>
                        <a:rPr lang="en-US" sz="1200" i="1" dirty="0" smtClean="0"/>
                        <a:t>who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curses</a:t>
                      </a:r>
                      <a:r>
                        <a:rPr lang="en-US" sz="1200" i="1" dirty="0" smtClean="0"/>
                        <a:t> 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אִישׁ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אֲשֶׁר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יְקַלֵּל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63825">
                <a:tc>
                  <a:txBody>
                    <a:bodyPr/>
                    <a:lstStyle/>
                    <a:p>
                      <a:endParaRPr lang="en-US" sz="12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Subject</a:t>
                      </a:r>
                      <a:r>
                        <a:rPr lang="en-US" sz="1400" dirty="0" smtClean="0"/>
                        <a:t> &lt;- 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If </a:t>
                      </a:r>
                      <a:r>
                        <a:rPr lang="en-US" sz="1200" i="1" dirty="0" smtClean="0">
                          <a:solidFill>
                            <a:srgbClr val="0000FF"/>
                          </a:solidFill>
                        </a:rPr>
                        <a:t>an ox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gores</a:t>
                      </a:r>
                      <a:r>
                        <a:rPr lang="en-US" sz="1200" i="1" dirty="0" smtClean="0"/>
                        <a:t> a man 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וְכִי־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יִגַּח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שׁוֹר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אֶת־אִישׁ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followed by</a:t>
                      </a:r>
                      <a:endParaRPr lang="en-US" sz="1400" dirty="0" smtClean="0"/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weqatals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x-</a:t>
                      </a:r>
                      <a:r>
                        <a:rPr lang="en-US" sz="1400" dirty="0" err="1" smtClean="0"/>
                        <a:t>yiqtols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633549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If your brother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becomes poor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US" sz="1200" i="1" dirty="0" smtClean="0">
                          <a:solidFill>
                            <a:srgbClr val="FF0000"/>
                          </a:solidFill>
                        </a:rPr>
                        <a:t> sells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en-US" sz="1200" i="1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en-US" sz="1200" i="1" dirty="0" smtClean="0">
                          <a:solidFill>
                            <a:schemeClr val="tx1"/>
                          </a:solidFill>
                        </a:rPr>
                        <a:t>his </a:t>
                      </a:r>
                      <a:r>
                        <a:rPr lang="en-US" sz="1200" i="1" dirty="0" smtClean="0"/>
                        <a:t>property…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כִּי־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יָמוּךְ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אָחִיךָ 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algn="r" rtl="1"/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וּמָכַר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מֵאֲחֻזָּתוֹ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692600"/>
              </p:ext>
            </p:extLst>
          </p:nvPr>
        </p:nvGraphicFramePr>
        <p:xfrm>
          <a:off x="152400" y="1148358"/>
          <a:ext cx="4800600" cy="4644959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2625328"/>
                <a:gridCol w="1875234"/>
                <a:gridCol w="300038"/>
              </a:tblGrid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dirty="0" smtClean="0"/>
                        <a:t>&lt;- </a:t>
                      </a:r>
                      <a:r>
                        <a:rPr lang="en-US" sz="1400" dirty="0" smtClean="0">
                          <a:solidFill>
                            <a:srgbClr val="7030A0"/>
                          </a:solidFill>
                        </a:rPr>
                        <a:t>Inf. Abs.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  <a:tr h="565336"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…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he shall </a:t>
                      </a:r>
                      <a:r>
                        <a:rPr lang="en-US" sz="1200" i="1" dirty="0" smtClean="0">
                          <a:solidFill>
                            <a:srgbClr val="7030A0"/>
                          </a:solidFill>
                        </a:rPr>
                        <a:t>surely</a:t>
                      </a:r>
                      <a:r>
                        <a:rPr lang="en-US" sz="1200" i="1" dirty="0" smtClean="0"/>
                        <a:t> </a:t>
                      </a:r>
                      <a:r>
                        <a:rPr lang="en-US" sz="1200" i="1" dirty="0" smtClean="0">
                          <a:solidFill>
                            <a:srgbClr val="008000"/>
                          </a:solidFill>
                        </a:rPr>
                        <a:t>be put to death</a:t>
                      </a:r>
                      <a:r>
                        <a:rPr lang="en-US" sz="1200" i="1" dirty="0" smtClean="0"/>
                        <a:t>.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16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מוֹת</a:t>
                      </a:r>
                      <a:r>
                        <a:rPr lang="he-IL" sz="16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יוּמָת</a:t>
                      </a:r>
                      <a:endParaRPr lang="en-US" sz="16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לֹא</a:t>
                      </a:r>
                      <a:r>
                        <a:rPr lang="fr-CA" sz="1400" baseline="0" dirty="0" smtClean="0"/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r>
                        <a:rPr lang="en-US" sz="1400" baseline="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r>
                        <a:rPr lang="en-US" sz="1400" baseline="0" dirty="0" smtClean="0"/>
                        <a:t>+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856488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If he (a slave) continues a day or two, 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(an assailant)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will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not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be punished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.</a:t>
                      </a:r>
                      <a:endParaRPr lang="en-US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אִם־יוֹם אוֹ יוֹמַ֫יִם יַעֲמֹד </a:t>
                      </a:r>
                      <a:endParaRPr lang="en-US" sz="16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לֹא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יֻקַּם </a:t>
                      </a:r>
                      <a:endParaRPr lang="en-US" sz="16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FF"/>
                          </a:solidFill>
                        </a:rPr>
                        <a:t>X</a:t>
                      </a:r>
                      <a:r>
                        <a:rPr lang="en-US" sz="1400" dirty="0" smtClean="0"/>
                        <a:t>-</a:t>
                      </a:r>
                      <a:r>
                        <a:rPr lang="en-US" sz="1400" dirty="0" err="1" smtClean="0">
                          <a:solidFill>
                            <a:srgbClr val="008000"/>
                          </a:solidFill>
                        </a:rPr>
                        <a:t>yiqtol</a:t>
                      </a:r>
                      <a:endParaRPr lang="en-US" sz="14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565336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If by himself he comes in, 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by himself </a:t>
                      </a:r>
                      <a:r>
                        <a:rPr lang="en-US" sz="1200" i="1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go out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.</a:t>
                      </a:r>
                      <a:endParaRPr lang="en-US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אִם־בְּגַפּוֹ יָבֹא </a:t>
                      </a:r>
                      <a:endParaRPr lang="en-US" sz="16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בְּגַפּוֹ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6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יֵצֵא </a:t>
                      </a:r>
                      <a:endParaRPr lang="en-US" sz="1600" kern="1200" dirty="0" smtClean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7218">
                <a:tc>
                  <a:txBody>
                    <a:bodyPr/>
                    <a:lstStyle/>
                    <a:p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One or more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weqatals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1375143">
                <a:tc>
                  <a:txBody>
                    <a:bodyPr/>
                    <a:lstStyle/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if the one with a discharge spit upon one who is clean,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then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wash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his garments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rinse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in water</a:t>
                      </a:r>
                    </a:p>
                    <a:p>
                      <a:pPr algn="l" rtl="1"/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and </a:t>
                      </a:r>
                      <a:r>
                        <a:rPr lang="en-US" sz="1200" i="1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he will be unclean </a:t>
                      </a:r>
                      <a:r>
                        <a:rPr lang="en-US" sz="1200" i="1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until the evening.</a:t>
                      </a:r>
                      <a:endParaRPr lang="he-IL" sz="1800" i="1" kern="120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וְכִי־יָרֹק הַזָּב בַּטָּהוֹר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וְכִבֶּס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בְּגָדָיו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וְרָחַץ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בַּמַּ֫יִם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kern="1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וְטָמֵא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עַד־הָעָ֫רֶב׃</a:t>
                      </a:r>
                      <a:r>
                        <a:rPr lang="he-IL" sz="1600" kern="1200" baseline="0" dirty="0" smtClean="0">
                          <a:solidFill>
                            <a:schemeClr val="dk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endParaRPr lang="en-US" sz="1600" kern="1200" baseline="0" dirty="0" smtClean="0">
                        <a:solidFill>
                          <a:schemeClr val="dk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67400" y="762000"/>
            <a:ext cx="2855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Protasis</a:t>
            </a:r>
            <a:r>
              <a:rPr lang="en-US" dirty="0" smtClean="0"/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כִּי</a:t>
            </a:r>
            <a:r>
              <a:rPr lang="en-US" dirty="0" smtClean="0"/>
              <a:t> or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אִם</a:t>
            </a:r>
            <a:r>
              <a:rPr lang="en-US" dirty="0" smtClean="0"/>
              <a:t> followed by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81200" y="762000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Apodosis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05400" y="5257800"/>
            <a:ext cx="3886200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Note: If the </a:t>
            </a:r>
            <a:r>
              <a:rPr lang="en-US" sz="1400" dirty="0" err="1"/>
              <a:t>protasis</a:t>
            </a:r>
            <a:r>
              <a:rPr lang="en-US" sz="1400" dirty="0"/>
              <a:t> ends with a </a:t>
            </a:r>
            <a:r>
              <a:rPr lang="en-US" sz="1400" dirty="0" err="1"/>
              <a:t>weqatal</a:t>
            </a:r>
            <a:r>
              <a:rPr lang="en-US" sz="1400" dirty="0"/>
              <a:t> clause and the apodosis begins with a </a:t>
            </a:r>
            <a:r>
              <a:rPr lang="en-US" sz="1400" dirty="0" err="1"/>
              <a:t>weqatal</a:t>
            </a:r>
            <a:r>
              <a:rPr lang="en-US" sz="1400" dirty="0"/>
              <a:t> clause the boundary between the </a:t>
            </a:r>
            <a:r>
              <a:rPr lang="en-US" sz="1400" dirty="0" err="1"/>
              <a:t>protasis</a:t>
            </a:r>
            <a:r>
              <a:rPr lang="en-US" sz="1400" dirty="0"/>
              <a:t> and apodosis can be challenging to find</a:t>
            </a:r>
            <a:r>
              <a:rPr lang="en-US" sz="1400" dirty="0" smtClean="0"/>
              <a:t>. E.g. compare Lev 25:25 in KJV and RSV.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13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err="1"/>
              <a:t>Hophal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295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last word in the lesson verse is a </a:t>
            </a:r>
            <a:r>
              <a:rPr lang="en-US" dirty="0" err="1" smtClean="0"/>
              <a:t>Hophal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Let’s try and parse it.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6400800"/>
            <a:ext cx="6566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Also, see </a:t>
            </a:r>
            <a:r>
              <a:rPr lang="en-US" dirty="0" err="1" smtClean="0"/>
              <a:t>AnimatedHebrew</a:t>
            </a:r>
            <a:r>
              <a:rPr lang="en-US" dirty="0" smtClean="0"/>
              <a:t> lecture 31 for a discussion of the </a:t>
            </a:r>
            <a:r>
              <a:rPr lang="en-US" dirty="0" err="1" smtClean="0"/>
              <a:t>Hophal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0" y="762000"/>
            <a:ext cx="8458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כִּי־אִישׁ אִישׁ אֲשֶׁר יְקַלֵּל אֶת־אָבִיו וְאֶת־אִמּוֹ מוֹת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יוּמָת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722657"/>
              </p:ext>
            </p:extLst>
          </p:nvPr>
        </p:nvGraphicFramePr>
        <p:xfrm>
          <a:off x="228600" y="29510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666496"/>
                <a:gridCol w="1828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38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8603</TotalTime>
  <Words>910</Words>
  <Application>Microsoft Office PowerPoint</Application>
  <PresentationFormat>On-screen Show (4:3)</PresentationFormat>
  <Paragraphs>192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Rocine Lesson 44</vt:lpstr>
      <vt:lpstr>Goals</vt:lpstr>
      <vt:lpstr>What we already know</vt:lpstr>
      <vt:lpstr>What we already know</vt:lpstr>
      <vt:lpstr>Juridical Discourse</vt:lpstr>
      <vt:lpstr>Juridical Discourse</vt:lpstr>
      <vt:lpstr>Juridical Discourse</vt:lpstr>
      <vt:lpstr>Juridical Discourse</vt:lpstr>
      <vt:lpstr>Hophal stem</vt:lpstr>
      <vt:lpstr>Hophal stem</vt:lpstr>
      <vt:lpstr>Hophal stem</vt:lpstr>
      <vt:lpstr>Hophal stem</vt:lpstr>
      <vt:lpstr>Hophal stem</vt:lpstr>
      <vt:lpstr>מות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811</cp:revision>
  <cp:lastPrinted>2013-11-05T02:18:07Z</cp:lastPrinted>
  <dcterms:created xsi:type="dcterms:W3CDTF">2006-08-16T00:00:00Z</dcterms:created>
  <dcterms:modified xsi:type="dcterms:W3CDTF">2016-02-24T01:22:28Z</dcterms:modified>
</cp:coreProperties>
</file>