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697" r:id="rId2"/>
    <p:sldId id="816" r:id="rId3"/>
    <p:sldId id="817" r:id="rId4"/>
    <p:sldId id="819" r:id="rId5"/>
    <p:sldId id="820" r:id="rId6"/>
    <p:sldId id="821" r:id="rId7"/>
    <p:sldId id="822" r:id="rId8"/>
    <p:sldId id="823" r:id="rId9"/>
    <p:sldId id="826" r:id="rId10"/>
    <p:sldId id="827" r:id="rId11"/>
    <p:sldId id="828" r:id="rId12"/>
    <p:sldId id="829" r:id="rId13"/>
    <p:sldId id="830" r:id="rId14"/>
    <p:sldId id="832" r:id="rId15"/>
    <p:sldId id="834" r:id="rId16"/>
    <p:sldId id="835" r:id="rId17"/>
    <p:sldId id="836" r:id="rId18"/>
    <p:sldId id="837" r:id="rId19"/>
    <p:sldId id="838" r:id="rId20"/>
    <p:sldId id="839" r:id="rId21"/>
    <p:sldId id="840" r:id="rId22"/>
    <p:sldId id="841" r:id="rId23"/>
    <p:sldId id="842" r:id="rId24"/>
    <p:sldId id="843" r:id="rId25"/>
    <p:sldId id="845" r:id="rId26"/>
    <p:sldId id="846" r:id="rId27"/>
    <p:sldId id="847" r:id="rId28"/>
    <p:sldId id="848" r:id="rId29"/>
    <p:sldId id="849" r:id="rId30"/>
    <p:sldId id="850" r:id="rId31"/>
    <p:sldId id="851" r:id="rId32"/>
    <p:sldId id="852" r:id="rId33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7C3B06"/>
    <a:srgbClr val="FF00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21" autoAdjust="0"/>
    <p:restoredTop sz="96462" autoAdjust="0"/>
  </p:normalViewPr>
  <p:slideViewPr>
    <p:cSldViewPr>
      <p:cViewPr>
        <p:scale>
          <a:sx n="100" d="100"/>
          <a:sy n="100" d="100"/>
        </p:scale>
        <p:origin x="-114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CE3CB8F9-8643-459B-915A-0ED1C2124AF6}" type="datetimeFigureOut">
              <a:rPr lang="en-US" smtClean="0"/>
              <a:t>5/19/2015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581E48B9-BB65-4169-89A1-675F08145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591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470025"/>
          </a:xfrm>
        </p:spPr>
        <p:txBody>
          <a:bodyPr/>
          <a:lstStyle/>
          <a:p>
            <a:r>
              <a:rPr lang="en-US" dirty="0" err="1" smtClean="0"/>
              <a:t>Rocine</a:t>
            </a:r>
            <a:r>
              <a:rPr lang="en-US" dirty="0"/>
              <a:t> Lesson </a:t>
            </a:r>
            <a:r>
              <a:rPr lang="en-US" dirty="0" smtClean="0"/>
              <a:t>43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62200"/>
            <a:ext cx="7391400" cy="1143000"/>
          </a:xfrm>
        </p:spPr>
        <p:txBody>
          <a:bodyPr>
            <a:normAutofit/>
          </a:bodyPr>
          <a:lstStyle/>
          <a:p>
            <a:pPr algn="r" rtl="1"/>
            <a:r>
              <a:rPr lang="he-IL" dirty="0">
                <a:solidFill>
                  <a:schemeClr val="tx1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וְשׁוּב עִמִּי וְהִשְׁתַּחֲוֵ֫יתִי לַיהוָה אֱלֹהֶ֫יךָ׃</a:t>
            </a:r>
            <a:endParaRPr lang="en-US" dirty="0" smtClean="0">
              <a:solidFill>
                <a:schemeClr val="tx1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pic>
        <p:nvPicPr>
          <p:cNvPr id="1026" name="Picture 2" descr="D:\My Documents\HebrewCourseBriercrestFirstYear2014\pics\Rocine Book Cov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0"/>
            <a:ext cx="142875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0" y="396240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1 Samuel 15:30</a:t>
            </a:r>
          </a:p>
        </p:txBody>
      </p:sp>
    </p:spTree>
    <p:extLst>
      <p:ext uri="{BB962C8B-B14F-4D97-AF65-F5344CB8AC3E}">
        <p14:creationId xmlns:p14="http://schemas.microsoft.com/office/powerpoint/2010/main" val="320497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Hishtaphel</a:t>
            </a:r>
            <a:r>
              <a:rPr lang="en-US" dirty="0"/>
              <a:t> stem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828801"/>
            <a:ext cx="8458200" cy="20904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Even if we didn’t recognize the root of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וְהִשְׁתַּחֲוֵ֫יתִי</a:t>
            </a:r>
            <a:r>
              <a:rPr lang="en-US" dirty="0" smtClean="0">
                <a:cs typeface="SBL Hebrew" panose="02000000000000000000" pitchFamily="2" charset="-79"/>
              </a:rPr>
              <a:t>,</a:t>
            </a:r>
            <a:r>
              <a:rPr lang="en-US" dirty="0" smtClean="0"/>
              <a:t> what does the beginning and the ending and the place within the general word order of the verse tell us about the word? 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2819400" y="762000"/>
            <a:ext cx="5562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וְשׁוּב עִמִּי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ְ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הִשְׁתַּחֲוֵ֫י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תִי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לַיהוָה אֱלֹהֶ֫יךָ׃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76800" y="3457575"/>
            <a:ext cx="135062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Verb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rgbClr val="FF0000"/>
                </a:solidFill>
              </a:rPr>
              <a:t>W</a:t>
            </a:r>
            <a:r>
              <a:rPr lang="en-US" dirty="0" err="1" smtClean="0">
                <a:solidFill>
                  <a:srgbClr val="FF0000"/>
                </a:solidFill>
              </a:rPr>
              <a:t>eqatal</a:t>
            </a:r>
            <a:endParaRPr lang="en-US" dirty="0" smtClean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Likely 1cs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1042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Hishtaphel</a:t>
            </a:r>
            <a:r>
              <a:rPr lang="en-US" dirty="0"/>
              <a:t> stem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828801"/>
            <a:ext cx="8458200" cy="20904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Even if we didn’t recognize the root of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וְהִשְׁתַּחֲוֵ֫יתִי</a:t>
            </a:r>
            <a:r>
              <a:rPr lang="en-US" dirty="0" smtClean="0">
                <a:cs typeface="SBL Hebrew" panose="02000000000000000000" pitchFamily="2" charset="-79"/>
              </a:rPr>
              <a:t>,</a:t>
            </a:r>
            <a:r>
              <a:rPr lang="en-US" dirty="0" smtClean="0"/>
              <a:t> what does the beginning and the ending and the place within the general word order of the verse tell us about the word? 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2819400" y="762000"/>
            <a:ext cx="5562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וְשׁוּב עִמִּי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ְ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הִשְׁתַּחֲוֵ֫י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תִי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לַיהוָה אֱלֹהֶ֫יךָ׃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76800" y="3457575"/>
            <a:ext cx="135062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Verb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rgbClr val="FF0000"/>
                </a:solidFill>
              </a:rPr>
              <a:t>W</a:t>
            </a:r>
            <a:r>
              <a:rPr lang="en-US" dirty="0" err="1" smtClean="0">
                <a:solidFill>
                  <a:srgbClr val="FF0000"/>
                </a:solidFill>
              </a:rPr>
              <a:t>eqatal</a:t>
            </a:r>
            <a:endParaRPr lang="en-US" dirty="0" smtClean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Likely 1cs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457200" y="4800600"/>
            <a:ext cx="8458200" cy="1371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dirty="0" smtClean="0"/>
              <a:t>This verb is in the </a:t>
            </a:r>
            <a:r>
              <a:rPr lang="en-US" dirty="0" err="1" smtClean="0"/>
              <a:t>Hishtaphel</a:t>
            </a:r>
            <a:r>
              <a:rPr lang="en-US" dirty="0" smtClean="0"/>
              <a:t> stem.</a:t>
            </a:r>
          </a:p>
          <a:p>
            <a:pPr marL="0" indent="0">
              <a:buFont typeface="Arial" pitchFamily="34" charset="0"/>
              <a:buNone/>
            </a:pPr>
            <a:r>
              <a:rPr lang="en-US" dirty="0" smtClean="0"/>
              <a:t>It means </a:t>
            </a:r>
            <a:r>
              <a:rPr lang="en-US" i="1" dirty="0" smtClean="0"/>
              <a:t>to bow down, to worship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85380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Hishtaphel</a:t>
            </a:r>
            <a:r>
              <a:rPr lang="en-US" dirty="0"/>
              <a:t> stem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828801"/>
            <a:ext cx="8458200" cy="3962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REVIEW</a:t>
            </a:r>
          </a:p>
          <a:p>
            <a:r>
              <a:rPr lang="en-US" dirty="0" smtClean="0"/>
              <a:t>What is the primary mainline verb form for hortatory discourse?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2819400" y="762000"/>
            <a:ext cx="5562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וְשׁוּב עִמִּי </a:t>
            </a:r>
            <a:r>
              <a:rPr lang="he-IL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ְ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הִשְׁתַּחֲוֵ֫י</a:t>
            </a:r>
            <a:r>
              <a:rPr lang="he-IL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תִי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לַיהוָה אֱלֹהֶ֫יךָ׃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94703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Hishtaphel</a:t>
            </a:r>
            <a:r>
              <a:rPr lang="en-US" dirty="0"/>
              <a:t> stem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828801"/>
            <a:ext cx="8458200" cy="3962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REVIEW</a:t>
            </a:r>
          </a:p>
          <a:p>
            <a:r>
              <a:rPr lang="en-US" dirty="0" smtClean="0"/>
              <a:t>What is the primary mainline verb form for hortatory discourse?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2819400" y="762000"/>
            <a:ext cx="5562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וְשׁוּב עִמִּי </a:t>
            </a:r>
            <a:r>
              <a:rPr lang="he-IL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ְ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הִשְׁתַּחֲוֵ֫י</a:t>
            </a:r>
            <a:r>
              <a:rPr lang="he-IL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תִי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לַיהוָה אֱלֹהֶ֫יךָ׃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81525" y="3048000"/>
            <a:ext cx="11950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Imperative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739050" y="3048000"/>
            <a:ext cx="1515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 err="1" smtClean="0">
                <a:solidFill>
                  <a:srgbClr val="FF0000"/>
                </a:solidFill>
              </a:rPr>
              <a:t>Rocine</a:t>
            </a:r>
            <a:r>
              <a:rPr lang="en-US" dirty="0" smtClean="0">
                <a:solidFill>
                  <a:srgbClr val="FF0000"/>
                </a:solidFill>
              </a:rPr>
              <a:t> 19.2c)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8028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Hishtaphel</a:t>
            </a:r>
            <a:r>
              <a:rPr lang="en-US" dirty="0"/>
              <a:t> stem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828801"/>
            <a:ext cx="8458200" cy="3962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REVIEW</a:t>
            </a:r>
          </a:p>
          <a:p>
            <a:r>
              <a:rPr lang="en-US" dirty="0" smtClean="0"/>
              <a:t>What mainline verb form often follows an initial imperative in hortatory discourse?</a:t>
            </a:r>
          </a:p>
          <a:p>
            <a:r>
              <a:rPr lang="en-US" dirty="0" smtClean="0"/>
              <a:t>How do we label its function?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2819400" y="762000"/>
            <a:ext cx="5562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וְשׁוּב עִמִּי </a:t>
            </a:r>
            <a:r>
              <a:rPr lang="he-IL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ְ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הִשְׁתַּחֲוֵ֫י</a:t>
            </a:r>
            <a:r>
              <a:rPr lang="he-IL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תִי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לַיהוָה אֱלֹהֶ֫יךָ׃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96449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Hishtaphel</a:t>
            </a:r>
            <a:r>
              <a:rPr lang="en-US" dirty="0"/>
              <a:t> stem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828801"/>
            <a:ext cx="8458200" cy="3962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REVIEW</a:t>
            </a:r>
          </a:p>
          <a:p>
            <a:r>
              <a:rPr lang="en-US" dirty="0" smtClean="0"/>
              <a:t>What mainline verb form often follows an initial imperative in hortatory discourse?</a:t>
            </a:r>
          </a:p>
          <a:p>
            <a:r>
              <a:rPr lang="en-US" dirty="0" smtClean="0"/>
              <a:t>How do we label its function?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2819400" y="762000"/>
            <a:ext cx="5562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וְשׁוּב עִמִּי </a:t>
            </a:r>
            <a:r>
              <a:rPr lang="he-IL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ְ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הִשְׁתַּחֲוֵ֫י</a:t>
            </a:r>
            <a:r>
              <a:rPr lang="he-IL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תִי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לַיהוָה אֱלֹהֶ֫יךָ׃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91167" y="3048000"/>
            <a:ext cx="964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Weqatal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77853" y="3057525"/>
            <a:ext cx="1528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 err="1" smtClean="0">
                <a:solidFill>
                  <a:srgbClr val="FF0000"/>
                </a:solidFill>
              </a:rPr>
              <a:t>Rocine</a:t>
            </a:r>
            <a:r>
              <a:rPr lang="en-US" dirty="0" smtClean="0">
                <a:solidFill>
                  <a:srgbClr val="FF0000"/>
                </a:solidFill>
              </a:rPr>
              <a:t> 19.5a)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591167" y="3581400"/>
            <a:ext cx="19550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Hortatory-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Mitigated mainline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1485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Hishtaphel</a:t>
            </a:r>
            <a:r>
              <a:rPr lang="en-US" dirty="0"/>
              <a:t> stem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828801"/>
            <a:ext cx="8458200" cy="3962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REVIEW</a:t>
            </a:r>
          </a:p>
          <a:p>
            <a:r>
              <a:rPr lang="en-US" dirty="0" smtClean="0"/>
              <a:t>What mainline verb form often follows an initial imperative in hortatory discourse?</a:t>
            </a:r>
          </a:p>
          <a:p>
            <a:r>
              <a:rPr lang="en-US" dirty="0" smtClean="0"/>
              <a:t>How do we label its function?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2819400" y="762000"/>
            <a:ext cx="5562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וְשׁוּב עִמִּי </a:t>
            </a:r>
            <a:r>
              <a:rPr lang="he-IL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ְ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הִשְׁתַּחֲוֵ֫י</a:t>
            </a:r>
            <a:r>
              <a:rPr lang="he-IL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תִי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לַיהוָה אֱלֹהֶ֫יךָ׃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91167" y="3048000"/>
            <a:ext cx="964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Weqatal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77853" y="3057525"/>
            <a:ext cx="1528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 err="1" smtClean="0">
                <a:solidFill>
                  <a:srgbClr val="FF0000"/>
                </a:solidFill>
              </a:rPr>
              <a:t>Rocine</a:t>
            </a:r>
            <a:r>
              <a:rPr lang="en-US" dirty="0" smtClean="0">
                <a:solidFill>
                  <a:srgbClr val="FF0000"/>
                </a:solidFill>
              </a:rPr>
              <a:t> 19.5a)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Content Placeholder 3"/>
          <p:cNvSpPr txBox="1">
            <a:spLocks/>
          </p:cNvSpPr>
          <p:nvPr/>
        </p:nvSpPr>
        <p:spPr>
          <a:xfrm>
            <a:off x="457200" y="4572000"/>
            <a:ext cx="8458200" cy="19812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400" b="1" dirty="0" smtClean="0"/>
              <a:t>RULE</a:t>
            </a:r>
            <a:r>
              <a:rPr lang="en-US" sz="2400" dirty="0" smtClean="0"/>
              <a:t>: </a:t>
            </a:r>
          </a:p>
          <a:p>
            <a:r>
              <a:rPr lang="en-US" sz="2400" dirty="0" smtClean="0"/>
              <a:t>In Hortatory Discourse the </a:t>
            </a:r>
            <a:r>
              <a:rPr lang="en-US" sz="2400" dirty="0" err="1" smtClean="0"/>
              <a:t>weqatal</a:t>
            </a:r>
            <a:r>
              <a:rPr lang="en-US" sz="2400" dirty="0" smtClean="0"/>
              <a:t> is a </a:t>
            </a:r>
            <a:r>
              <a:rPr lang="en-US" sz="2400" b="1" dirty="0" smtClean="0"/>
              <a:t>continuation form</a:t>
            </a:r>
            <a:r>
              <a:rPr lang="en-US" sz="2400" dirty="0" smtClean="0"/>
              <a:t>. </a:t>
            </a:r>
          </a:p>
          <a:p>
            <a:pPr lvl="1"/>
            <a:r>
              <a:rPr lang="en-US" sz="2000" dirty="0" smtClean="0"/>
              <a:t>It generally continues the string of commands which was </a:t>
            </a:r>
            <a:r>
              <a:rPr lang="en-US" sz="2000" b="1" dirty="0" smtClean="0"/>
              <a:t>begun by one or more imperatives</a:t>
            </a:r>
            <a:r>
              <a:rPr lang="en-US" sz="2000" dirty="0" smtClean="0"/>
              <a:t>. </a:t>
            </a:r>
          </a:p>
          <a:p>
            <a:r>
              <a:rPr lang="en-US" sz="2400" dirty="0" smtClean="0"/>
              <a:t>The </a:t>
            </a:r>
            <a:r>
              <a:rPr lang="en-US" sz="2400" dirty="0" err="1" smtClean="0"/>
              <a:t>weqatal</a:t>
            </a:r>
            <a:r>
              <a:rPr lang="en-US" sz="2400" dirty="0" smtClean="0"/>
              <a:t> gives commands in a </a:t>
            </a:r>
            <a:r>
              <a:rPr lang="en-US" sz="2400" b="1" dirty="0" smtClean="0"/>
              <a:t>softened</a:t>
            </a:r>
            <a:r>
              <a:rPr lang="en-US" sz="2400" dirty="0" smtClean="0"/>
              <a:t> or </a:t>
            </a:r>
            <a:r>
              <a:rPr lang="en-US" sz="2400" b="1" dirty="0" smtClean="0"/>
              <a:t>mitigated style </a:t>
            </a:r>
            <a:r>
              <a:rPr lang="en-US" sz="2400" dirty="0" smtClean="0"/>
              <a:t>as compared to the direct order of the imperative. 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6591167" y="3581400"/>
            <a:ext cx="19550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Hortatory-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Mitigated mainline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2781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Hishtaphel</a:t>
            </a:r>
            <a:r>
              <a:rPr lang="en-US" dirty="0"/>
              <a:t> stem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828801"/>
            <a:ext cx="8458200" cy="3962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REVIEW</a:t>
            </a:r>
          </a:p>
          <a:p>
            <a:r>
              <a:rPr lang="en-US" dirty="0" smtClean="0"/>
              <a:t>Is the </a:t>
            </a:r>
            <a:r>
              <a:rPr lang="en-US" dirty="0" err="1" smtClean="0"/>
              <a:t>weqatal</a:t>
            </a:r>
            <a:r>
              <a:rPr lang="en-US" dirty="0" smtClean="0"/>
              <a:t> above a </a:t>
            </a:r>
            <a:r>
              <a:rPr lang="en-US" u="sng" dirty="0" smtClean="0"/>
              <a:t>Mitigated</a:t>
            </a:r>
            <a:r>
              <a:rPr lang="en-US" dirty="0" smtClean="0"/>
              <a:t> </a:t>
            </a:r>
            <a:r>
              <a:rPr lang="en-US" u="sng" dirty="0"/>
              <a:t>M</a:t>
            </a:r>
            <a:r>
              <a:rPr lang="en-US" u="sng" dirty="0" smtClean="0"/>
              <a:t>ainline</a:t>
            </a:r>
            <a:r>
              <a:rPr lang="en-US" dirty="0" smtClean="0"/>
              <a:t> verb continuing the command begun by the imperative that preceded it?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2819400" y="762000"/>
            <a:ext cx="5562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וְשׁוּב עִמִּי </a:t>
            </a:r>
            <a:r>
              <a:rPr lang="he-IL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ְ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הִשְׁתַּחֲוֵ֫י</a:t>
            </a:r>
            <a:r>
              <a:rPr lang="he-IL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תִי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לַיהוָה אֱלֹהֶ֫יךָ׃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41682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Hishtaphel</a:t>
            </a:r>
            <a:r>
              <a:rPr lang="en-US" dirty="0"/>
              <a:t> stem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828801"/>
            <a:ext cx="8458200" cy="3962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REVIEW</a:t>
            </a:r>
          </a:p>
          <a:p>
            <a:r>
              <a:rPr lang="en-US" dirty="0" smtClean="0"/>
              <a:t>Is the </a:t>
            </a:r>
            <a:r>
              <a:rPr lang="en-US" dirty="0" err="1" smtClean="0"/>
              <a:t>weqatal</a:t>
            </a:r>
            <a:r>
              <a:rPr lang="en-US" dirty="0" smtClean="0"/>
              <a:t> above a </a:t>
            </a:r>
            <a:r>
              <a:rPr lang="en-US" u="sng" dirty="0" smtClean="0"/>
              <a:t>Mitigated</a:t>
            </a:r>
            <a:r>
              <a:rPr lang="en-US" dirty="0" smtClean="0"/>
              <a:t> </a:t>
            </a:r>
            <a:r>
              <a:rPr lang="en-US" u="sng" dirty="0"/>
              <a:t>M</a:t>
            </a:r>
            <a:r>
              <a:rPr lang="en-US" u="sng" dirty="0" smtClean="0"/>
              <a:t>ainline</a:t>
            </a:r>
            <a:r>
              <a:rPr lang="en-US" dirty="0" smtClean="0"/>
              <a:t> verb continuing the command begun by the imperative that preceded it?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2819400" y="762000"/>
            <a:ext cx="5562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וְשׁוּב עִמִּי </a:t>
            </a:r>
            <a:r>
              <a:rPr lang="he-IL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ְ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הִשְׁתַּחֲוֵ֫י</a:t>
            </a:r>
            <a:r>
              <a:rPr lang="he-IL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תִי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לַיהוָה אֱלֹהֶ֫יךָ׃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867400" y="3505200"/>
            <a:ext cx="26138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No. It’s the wrong person.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7401" y="4114800"/>
            <a:ext cx="30479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This </a:t>
            </a:r>
            <a:r>
              <a:rPr lang="en-US" dirty="0" err="1" smtClean="0">
                <a:solidFill>
                  <a:srgbClr val="FF0000"/>
                </a:solidFill>
              </a:rPr>
              <a:t>weqatal</a:t>
            </a:r>
            <a:r>
              <a:rPr lang="en-US" dirty="0" smtClean="0">
                <a:solidFill>
                  <a:srgbClr val="FF0000"/>
                </a:solidFill>
              </a:rPr>
              <a:t> is not mainline.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It’s </a:t>
            </a:r>
            <a:r>
              <a:rPr lang="en-US" u="sng" dirty="0" smtClean="0">
                <a:solidFill>
                  <a:srgbClr val="FF0000"/>
                </a:solidFill>
              </a:rPr>
              <a:t>off-line</a:t>
            </a:r>
            <a:r>
              <a:rPr lang="en-US" dirty="0" smtClean="0">
                <a:solidFill>
                  <a:srgbClr val="FF0000"/>
                </a:solidFill>
              </a:rPr>
              <a:t> as is clear here by the switch in person.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813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Hishtaphel</a:t>
            </a:r>
            <a:r>
              <a:rPr lang="en-US" dirty="0"/>
              <a:t> stem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828801"/>
            <a:ext cx="8458200" cy="3962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REVIEW</a:t>
            </a:r>
            <a:endParaRPr lang="en-US" b="1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2819400" y="762000"/>
            <a:ext cx="5562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וְשׁוּב עִמִּי </a:t>
            </a:r>
            <a:r>
              <a:rPr lang="he-IL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ְ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הִשְׁתַּחֲוֵ֫י</a:t>
            </a:r>
            <a:r>
              <a:rPr lang="he-IL" dirty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תִי</a:t>
            </a: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לַיהוָה אֱלֹהֶ֫יךָ׃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228600" y="2590800"/>
            <a:ext cx="8686800" cy="41148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tabLst>
                <a:tab pos="8458200" algn="r"/>
              </a:tabLst>
            </a:pPr>
            <a:r>
              <a:rPr lang="en-US" b="1" dirty="0" smtClean="0"/>
              <a:t>RULE</a:t>
            </a:r>
            <a:r>
              <a:rPr lang="en-US" dirty="0" smtClean="0"/>
              <a:t>:	(</a:t>
            </a:r>
            <a:r>
              <a:rPr lang="en-US" dirty="0" err="1" smtClean="0"/>
              <a:t>Rocine</a:t>
            </a:r>
            <a:r>
              <a:rPr lang="en-US" dirty="0" smtClean="0"/>
              <a:t> 22.3a)</a:t>
            </a:r>
          </a:p>
          <a:p>
            <a:r>
              <a:rPr lang="en-US" dirty="0" smtClean="0"/>
              <a:t>A </a:t>
            </a:r>
            <a:r>
              <a:rPr lang="en-US" dirty="0" err="1"/>
              <a:t>weqatal</a:t>
            </a:r>
            <a:r>
              <a:rPr lang="en-US" dirty="0"/>
              <a:t> or series of </a:t>
            </a:r>
            <a:r>
              <a:rPr lang="en-US" dirty="0" err="1"/>
              <a:t>weqatals</a:t>
            </a:r>
            <a:r>
              <a:rPr lang="en-US" dirty="0"/>
              <a:t> that are subordinate to or serve the mainline of a Hortatory Discourse are </a:t>
            </a:r>
            <a:r>
              <a:rPr lang="en-US" u="sng" dirty="0"/>
              <a:t>off-the-line</a:t>
            </a:r>
            <a:r>
              <a:rPr lang="en-US" dirty="0"/>
              <a:t> verb forms used to give </a:t>
            </a:r>
            <a:r>
              <a:rPr lang="en-US" u="sng" dirty="0"/>
              <a:t>consequence</a:t>
            </a:r>
            <a:r>
              <a:rPr lang="en-US" dirty="0"/>
              <a:t> or </a:t>
            </a:r>
            <a:r>
              <a:rPr lang="en-US" u="sng" dirty="0" smtClean="0"/>
              <a:t>purpose</a:t>
            </a:r>
            <a:r>
              <a:rPr lang="en-US" dirty="0" smtClean="0"/>
              <a:t>.</a:t>
            </a:r>
          </a:p>
          <a:p>
            <a:r>
              <a:rPr lang="en-US" dirty="0" smtClean="0"/>
              <a:t>Translate </a:t>
            </a:r>
            <a:r>
              <a:rPr lang="en-US" dirty="0"/>
              <a:t>the </a:t>
            </a:r>
            <a:r>
              <a:rPr lang="en-US" dirty="0" err="1"/>
              <a:t>weqatal</a:t>
            </a:r>
            <a:r>
              <a:rPr lang="en-US" dirty="0"/>
              <a:t> using </a:t>
            </a:r>
            <a:r>
              <a:rPr lang="en-US" dirty="0" smtClean="0"/>
              <a:t>the English</a:t>
            </a:r>
          </a:p>
          <a:p>
            <a:pPr lvl="1"/>
            <a:r>
              <a:rPr lang="en-US" dirty="0" smtClean="0"/>
              <a:t> </a:t>
            </a:r>
            <a:r>
              <a:rPr lang="en-US" i="1" u="sng" dirty="0"/>
              <a:t>so</a:t>
            </a:r>
            <a:r>
              <a:rPr lang="en-US" dirty="0"/>
              <a:t> for the </a:t>
            </a:r>
            <a:r>
              <a:rPr lang="en-US" i="1" dirty="0" err="1"/>
              <a:t>vav</a:t>
            </a:r>
            <a:r>
              <a:rPr lang="en-US" dirty="0"/>
              <a:t> </a:t>
            </a:r>
            <a:r>
              <a:rPr lang="en-US" dirty="0" smtClean="0"/>
              <a:t>and</a:t>
            </a:r>
          </a:p>
          <a:p>
            <a:pPr lvl="1"/>
            <a:r>
              <a:rPr lang="en-US" dirty="0" smtClean="0"/>
              <a:t> </a:t>
            </a:r>
            <a:r>
              <a:rPr lang="en-US" i="1" u="sng" dirty="0"/>
              <a:t>may be</a:t>
            </a:r>
            <a:r>
              <a:rPr lang="en-US" i="1" dirty="0"/>
              <a:t> </a:t>
            </a:r>
            <a:r>
              <a:rPr lang="en-US" dirty="0"/>
              <a:t>instead of </a:t>
            </a:r>
            <a:r>
              <a:rPr lang="en-US" i="1" dirty="0"/>
              <a:t>will be</a:t>
            </a:r>
            <a:r>
              <a:rPr lang="en-US" dirty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9876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4343399"/>
          </a:xfrm>
        </p:spPr>
        <p:txBody>
          <a:bodyPr>
            <a:normAutofit/>
          </a:bodyPr>
          <a:lstStyle/>
          <a:p>
            <a:r>
              <a:rPr lang="en-US" dirty="0" smtClean="0"/>
              <a:t>Identify </a:t>
            </a:r>
            <a:r>
              <a:rPr lang="en-US" dirty="0"/>
              <a:t>and </a:t>
            </a:r>
            <a:r>
              <a:rPr lang="en-US" dirty="0" smtClean="0"/>
              <a:t>read </a:t>
            </a:r>
          </a:p>
          <a:p>
            <a:pPr lvl="1"/>
            <a:r>
              <a:rPr lang="en-US" dirty="0" smtClean="0"/>
              <a:t>verbs </a:t>
            </a:r>
            <a:r>
              <a:rPr lang="en-US" dirty="0"/>
              <a:t>in the </a:t>
            </a:r>
            <a:r>
              <a:rPr lang="en-US" dirty="0" err="1"/>
              <a:t>Hishtaphel</a:t>
            </a:r>
            <a:r>
              <a:rPr lang="en-US" dirty="0"/>
              <a:t> </a:t>
            </a:r>
            <a:r>
              <a:rPr lang="en-US" dirty="0" smtClean="0"/>
              <a:t>stem</a:t>
            </a:r>
            <a:endParaRPr lang="en-US" dirty="0"/>
          </a:p>
          <a:p>
            <a:r>
              <a:rPr lang="en-US" dirty="0" smtClean="0"/>
              <a:t>Identify</a:t>
            </a:r>
          </a:p>
          <a:p>
            <a:pPr lvl="1"/>
            <a:r>
              <a:rPr lang="en-US" dirty="0" smtClean="0"/>
              <a:t>spelling </a:t>
            </a:r>
            <a:r>
              <a:rPr lang="en-US" dirty="0"/>
              <a:t>peculiarities in the </a:t>
            </a:r>
            <a:r>
              <a:rPr lang="en-US" dirty="0" err="1"/>
              <a:t>Hitpael</a:t>
            </a:r>
            <a:r>
              <a:rPr lang="en-US" dirty="0"/>
              <a:t> </a:t>
            </a:r>
            <a:r>
              <a:rPr lang="en-US" dirty="0" smtClean="0"/>
              <a:t>stem</a:t>
            </a:r>
          </a:p>
        </p:txBody>
      </p:sp>
    </p:spTree>
    <p:extLst>
      <p:ext uri="{BB962C8B-B14F-4D97-AF65-F5344CB8AC3E}">
        <p14:creationId xmlns:p14="http://schemas.microsoft.com/office/powerpoint/2010/main" val="841052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Hishtaphel</a:t>
            </a:r>
            <a:r>
              <a:rPr lang="en-US" dirty="0"/>
              <a:t> stem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828801"/>
            <a:ext cx="8458200" cy="20904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So… how could we translate the lesson verse above?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2819400" y="762000"/>
            <a:ext cx="5562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וְשׁוּב עִמִּי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ְ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הִשְׁתַּחֲוֵ֫י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תִי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לַיהוָה אֱלֹהֶ֫יךָ׃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481211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Hishtaphel</a:t>
            </a:r>
            <a:r>
              <a:rPr lang="en-US" dirty="0"/>
              <a:t> stem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828801"/>
            <a:ext cx="8458200" cy="20904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So… how could we translate the lesson verse above?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2819400" y="762000"/>
            <a:ext cx="5562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וְשׁוּב עִמִּי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ְ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הִשְׁתַּחֲוֵ֫י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תִי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לַיהוָה אֱלֹהֶ֫יךָ׃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09800" y="2895600"/>
            <a:ext cx="53403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Return with me so that I may worship YHWH your God.</a:t>
            </a:r>
          </a:p>
          <a:p>
            <a:pPr algn="r"/>
            <a:r>
              <a:rPr lang="en-US" dirty="0">
                <a:solidFill>
                  <a:srgbClr val="FF0000"/>
                </a:solidFill>
              </a:rPr>
              <a:t>[</a:t>
            </a:r>
            <a:r>
              <a:rPr lang="en-US" dirty="0" smtClean="0">
                <a:solidFill>
                  <a:srgbClr val="FF0000"/>
                </a:solidFill>
              </a:rPr>
              <a:t>Saul speaking to Samuel]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8486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Hishtaphel</a:t>
            </a:r>
            <a:r>
              <a:rPr lang="en-US" dirty="0"/>
              <a:t> stem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828801"/>
            <a:ext cx="8458200" cy="25145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Let’s look at the root of this </a:t>
            </a:r>
            <a:r>
              <a:rPr lang="en-US" dirty="0" err="1" smtClean="0"/>
              <a:t>Hishtaphel</a:t>
            </a:r>
            <a:r>
              <a:rPr lang="en-US" dirty="0" smtClean="0"/>
              <a:t>.</a:t>
            </a:r>
          </a:p>
          <a:p>
            <a:r>
              <a:rPr lang="en-US" dirty="0" smtClean="0"/>
              <a:t>We can identify the </a:t>
            </a:r>
            <a:r>
              <a:rPr lang="en-US" dirty="0" err="1" smtClean="0"/>
              <a:t>waw</a:t>
            </a:r>
            <a:r>
              <a:rPr lang="en-US" dirty="0" smtClean="0"/>
              <a:t> at the front and the </a:t>
            </a:r>
            <a:r>
              <a:rPr lang="en-US" dirty="0" err="1" smtClean="0"/>
              <a:t>tav</a:t>
            </a:r>
            <a:r>
              <a:rPr lang="en-US" dirty="0" smtClean="0"/>
              <a:t> </a:t>
            </a:r>
            <a:r>
              <a:rPr lang="en-US" dirty="0" err="1" smtClean="0"/>
              <a:t>hireq</a:t>
            </a:r>
            <a:r>
              <a:rPr lang="en-US" dirty="0" smtClean="0"/>
              <a:t> </a:t>
            </a:r>
            <a:r>
              <a:rPr lang="en-US" dirty="0" err="1" smtClean="0"/>
              <a:t>yod</a:t>
            </a:r>
            <a:r>
              <a:rPr lang="en-US" dirty="0" smtClean="0"/>
              <a:t> at the end but we’re still left with a lot of letters.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2819400" y="762000"/>
            <a:ext cx="5562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וְשׁוּב עִמִּי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ְ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הִשְׁתַּחֲוֵ֫י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תִי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לַיהוָה אֱלֹהֶ֫יךָ׃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806567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Hishtaphel</a:t>
            </a:r>
            <a:r>
              <a:rPr lang="en-US" dirty="0"/>
              <a:t> stem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828801"/>
            <a:ext cx="8458200" cy="3428999"/>
          </a:xfrm>
        </p:spPr>
        <p:txBody>
          <a:bodyPr>
            <a:normAutofit/>
          </a:bodyPr>
          <a:lstStyle/>
          <a:p>
            <a:r>
              <a:rPr lang="en-US" dirty="0" smtClean="0"/>
              <a:t>This is a word that has its own </a:t>
            </a:r>
            <a:r>
              <a:rPr lang="en-US" dirty="0" err="1" smtClean="0"/>
              <a:t>binyan</a:t>
            </a:r>
            <a:r>
              <a:rPr lang="en-US" dirty="0" smtClean="0"/>
              <a:t>/stem.</a:t>
            </a:r>
          </a:p>
          <a:p>
            <a:r>
              <a:rPr lang="en-US" dirty="0" smtClean="0"/>
              <a:t>It occurs frequently (</a:t>
            </a:r>
            <a:r>
              <a:rPr lang="en-US" dirty="0" smtClean="0"/>
              <a:t>170 </a:t>
            </a:r>
            <a:r>
              <a:rPr lang="en-US" dirty="0" smtClean="0"/>
              <a:t>times in HB).</a:t>
            </a:r>
          </a:p>
          <a:p>
            <a:r>
              <a:rPr lang="en-US" dirty="0" smtClean="0"/>
              <a:t>The root has been variously described as</a:t>
            </a:r>
          </a:p>
          <a:p>
            <a:pPr lvl="1">
              <a:spcBef>
                <a:spcPts val="0"/>
              </a:spcBef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חוה</a:t>
            </a:r>
          </a:p>
          <a:p>
            <a:pPr lvl="1">
              <a:spcBef>
                <a:spcPts val="0"/>
              </a:spcBef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חוו</a:t>
            </a:r>
          </a:p>
          <a:p>
            <a:pPr lvl="1">
              <a:spcBef>
                <a:spcPts val="0"/>
              </a:spcBef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שׁחה</a:t>
            </a:r>
            <a:r>
              <a:rPr lang="en-US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en-US" dirty="0" smtClean="0">
                <a:cs typeface="SBL Hebrew" panose="02000000000000000000" pitchFamily="2" charset="-79"/>
              </a:rPr>
              <a:t>(in BDB)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2819400" y="762000"/>
            <a:ext cx="5562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וְשׁוּב עִמִּי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ְ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הִשְׁתַּחֲוֵ֫י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תִי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לַיהוָה אֱלֹהֶ֫יךָ׃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706114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Hishtaphel</a:t>
            </a:r>
            <a:r>
              <a:rPr lang="en-US" dirty="0"/>
              <a:t> stem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828801"/>
            <a:ext cx="8458200" cy="3505199"/>
          </a:xfrm>
        </p:spPr>
        <p:txBody>
          <a:bodyPr>
            <a:normAutofit/>
          </a:bodyPr>
          <a:lstStyle/>
          <a:p>
            <a:r>
              <a:rPr lang="en-US" dirty="0" smtClean="0"/>
              <a:t>This is a word that has its own </a:t>
            </a:r>
            <a:r>
              <a:rPr lang="en-US" dirty="0" err="1" smtClean="0"/>
              <a:t>binyan</a:t>
            </a:r>
            <a:r>
              <a:rPr lang="en-US" dirty="0" smtClean="0"/>
              <a:t>/stem.</a:t>
            </a:r>
          </a:p>
          <a:p>
            <a:r>
              <a:rPr lang="en-US" dirty="0" smtClean="0"/>
              <a:t>It occurs frequently (170 times in HB).</a:t>
            </a:r>
          </a:p>
          <a:p>
            <a:r>
              <a:rPr lang="en-US" dirty="0" smtClean="0"/>
              <a:t>The root has been variously described as</a:t>
            </a:r>
          </a:p>
          <a:p>
            <a:pPr lvl="1">
              <a:spcBef>
                <a:spcPts val="0"/>
              </a:spcBef>
            </a:pP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חוה</a:t>
            </a:r>
          </a:p>
          <a:p>
            <a:pPr lvl="1">
              <a:spcBef>
                <a:spcPts val="0"/>
              </a:spcBef>
            </a:pP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חוו</a:t>
            </a:r>
          </a:p>
          <a:p>
            <a:pPr lvl="1">
              <a:spcBef>
                <a:spcPts val="0"/>
              </a:spcBef>
            </a:pPr>
            <a:r>
              <a:rPr lang="he-IL" dirty="0">
                <a:latin typeface="SBL Hebrew" panose="02000000000000000000" pitchFamily="2" charset="-79"/>
                <a:cs typeface="SBL Hebrew" panose="02000000000000000000" pitchFamily="2" charset="-79"/>
              </a:rPr>
              <a:t>שׁחה</a:t>
            </a:r>
            <a:r>
              <a:rPr lang="en-US" dirty="0"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en-US" dirty="0">
                <a:cs typeface="SBL Hebrew" panose="02000000000000000000" pitchFamily="2" charset="-79"/>
              </a:rPr>
              <a:t>(in BDB)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2819400" y="762000"/>
            <a:ext cx="5562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וְשׁוּב עִמִּי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ְ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הִשְׁתַּחֲוֵ֫י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תִי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לַיהוָה אֱלֹהֶ֫יךָ׃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457200" y="5029200"/>
            <a:ext cx="8039100" cy="1524000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b="1" dirty="0"/>
              <a:t>RULE: </a:t>
            </a:r>
            <a:r>
              <a:rPr lang="en-US" sz="2800" dirty="0" smtClean="0"/>
              <a:t>The </a:t>
            </a:r>
            <a:r>
              <a:rPr lang="en-US" sz="2800" dirty="0"/>
              <a:t>Hebrew word that means bow down (worshipfully) can be recognized in all its forms by the </a:t>
            </a:r>
            <a:r>
              <a:rPr lang="en-US" sz="2800" dirty="0" smtClean="0"/>
              <a:t>sequence 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שׁתחו</a:t>
            </a:r>
            <a:r>
              <a:rPr lang="en-US" sz="2800" dirty="0" smtClean="0"/>
              <a:t>[__].</a:t>
            </a:r>
          </a:p>
        </p:txBody>
      </p:sp>
    </p:spTree>
    <p:extLst>
      <p:ext uri="{BB962C8B-B14F-4D97-AF65-F5344CB8AC3E}">
        <p14:creationId xmlns:p14="http://schemas.microsoft.com/office/powerpoint/2010/main" val="664210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Hishtaphel</a:t>
            </a:r>
            <a:r>
              <a:rPr lang="en-US" dirty="0"/>
              <a:t> stem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2819400" y="762000"/>
            <a:ext cx="5562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וְשׁוּב עִמִּי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ְ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הִשְׁתַּחֲוֵ֫י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תִי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לַיהוָה אֱלֹהֶ֫יךָ׃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457200" y="5029200"/>
            <a:ext cx="8039100" cy="1524000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b="1" dirty="0"/>
              <a:t>RULE: </a:t>
            </a:r>
            <a:r>
              <a:rPr lang="en-US" sz="2800" dirty="0" smtClean="0"/>
              <a:t>The </a:t>
            </a:r>
            <a:r>
              <a:rPr lang="en-US" sz="2800" dirty="0"/>
              <a:t>Hebrew word that means bow down (worshipfully) can be recognized in all its forms by the </a:t>
            </a:r>
            <a:r>
              <a:rPr lang="en-US" sz="2800" dirty="0" smtClean="0"/>
              <a:t>sequence </a:t>
            </a:r>
            <a:r>
              <a:rPr lang="he-IL" sz="28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שׁתחו</a:t>
            </a:r>
            <a:r>
              <a:rPr lang="en-US" sz="2800" dirty="0" smtClean="0"/>
              <a:t>[__].</a:t>
            </a:r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457200" y="2286000"/>
            <a:ext cx="8039100" cy="2590800"/>
          </a:xfrm>
          <a:prstGeom prst="rect">
            <a:avLst/>
          </a:prstGeom>
          <a:ln w="19050">
            <a:solidFill>
              <a:srgbClr val="7C3B06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b="1" dirty="0">
                <a:solidFill>
                  <a:srgbClr val="7C3B06"/>
                </a:solidFill>
              </a:rPr>
              <a:t>RULE</a:t>
            </a:r>
            <a:r>
              <a:rPr lang="en-US" sz="2800" dirty="0">
                <a:solidFill>
                  <a:srgbClr val="7C3B06"/>
                </a:solidFill>
              </a:rPr>
              <a:t>: The signs of the </a:t>
            </a:r>
            <a:r>
              <a:rPr lang="en-US" sz="2800" dirty="0" err="1">
                <a:solidFill>
                  <a:srgbClr val="7C3B06"/>
                </a:solidFill>
              </a:rPr>
              <a:t>Hitpael</a:t>
            </a:r>
            <a:r>
              <a:rPr lang="en-US" sz="2800" dirty="0">
                <a:solidFill>
                  <a:srgbClr val="7C3B06"/>
                </a:solidFill>
              </a:rPr>
              <a:t> stem are </a:t>
            </a:r>
          </a:p>
          <a:p>
            <a:r>
              <a:rPr lang="en-US" sz="2800" dirty="0">
                <a:solidFill>
                  <a:srgbClr val="7C3B06"/>
                </a:solidFill>
              </a:rPr>
              <a:t>a pre-formed </a:t>
            </a:r>
            <a:r>
              <a:rPr lang="en-US" sz="2800" b="1" i="1" dirty="0">
                <a:solidFill>
                  <a:srgbClr val="7C3B06"/>
                </a:solidFill>
              </a:rPr>
              <a:t>something-</a:t>
            </a:r>
            <a:r>
              <a:rPr lang="en-US" sz="2800" b="1" i="1" dirty="0" err="1">
                <a:solidFill>
                  <a:srgbClr val="7C3B06"/>
                </a:solidFill>
              </a:rPr>
              <a:t>tav</a:t>
            </a:r>
            <a:r>
              <a:rPr lang="en-US" sz="2800" dirty="0">
                <a:solidFill>
                  <a:srgbClr val="7C3B06"/>
                </a:solidFill>
              </a:rPr>
              <a:t> unit [</a:t>
            </a:r>
            <a:r>
              <a:rPr lang="he-IL" sz="2800" dirty="0">
                <a:solidFill>
                  <a:srgbClr val="7C3B06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ת</a:t>
            </a:r>
            <a:r>
              <a:rPr lang="en-US" sz="2800" dirty="0">
                <a:solidFill>
                  <a:srgbClr val="7C3B06"/>
                </a:solidFill>
              </a:rPr>
              <a:t>___]</a:t>
            </a:r>
            <a:endParaRPr lang="en-US" sz="2800" dirty="0" smtClean="0">
              <a:solidFill>
                <a:srgbClr val="7C3B06"/>
              </a:solidFill>
            </a:endParaRPr>
          </a:p>
          <a:p>
            <a:pPr marL="914400" lvl="1" indent="-514350">
              <a:buFont typeface="Wingdings" panose="05000000000000000000" pitchFamily="2" charset="2"/>
              <a:buChar char="Ø"/>
            </a:pPr>
            <a:r>
              <a:rPr lang="he-IL" dirty="0" smtClean="0">
                <a:solidFill>
                  <a:srgbClr val="7C3B06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הִת</a:t>
            </a:r>
            <a:endParaRPr lang="en-US" dirty="0">
              <a:solidFill>
                <a:srgbClr val="7C3B06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914400" lvl="1" indent="-514350">
              <a:buFont typeface="Wingdings" panose="05000000000000000000" pitchFamily="2" charset="2"/>
              <a:buChar char="Ø"/>
            </a:pPr>
            <a:r>
              <a:rPr lang="he-IL" dirty="0" smtClean="0">
                <a:solidFill>
                  <a:srgbClr val="7C3B06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נִת  אֶת  תִּת  יִת</a:t>
            </a:r>
            <a:endParaRPr lang="en-US" dirty="0" smtClean="0">
              <a:solidFill>
                <a:srgbClr val="7C3B06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marL="914400" lvl="1" indent="-514350">
              <a:buFont typeface="Wingdings" panose="05000000000000000000" pitchFamily="2" charset="2"/>
              <a:buChar char="Ø"/>
            </a:pPr>
            <a:r>
              <a:rPr lang="he-IL" dirty="0" smtClean="0">
                <a:solidFill>
                  <a:srgbClr val="7C3B06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מִת</a:t>
            </a:r>
            <a:endParaRPr lang="en-US" dirty="0">
              <a:solidFill>
                <a:srgbClr val="7C3B06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9" name="Content Placeholder 3"/>
          <p:cNvSpPr>
            <a:spLocks noGrp="1"/>
          </p:cNvSpPr>
          <p:nvPr>
            <p:ph idx="1"/>
          </p:nvPr>
        </p:nvSpPr>
        <p:spPr>
          <a:xfrm>
            <a:off x="457200" y="1524001"/>
            <a:ext cx="8458200" cy="68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 blank is filled analogous to the </a:t>
            </a:r>
            <a:r>
              <a:rPr lang="en-US" dirty="0" err="1" smtClean="0">
                <a:solidFill>
                  <a:srgbClr val="7C3B06"/>
                </a:solidFill>
              </a:rPr>
              <a:t>Hitpael</a:t>
            </a:r>
            <a:r>
              <a:rPr lang="en-US" dirty="0" smtClean="0"/>
              <a:t>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54398" y="3857595"/>
            <a:ext cx="4200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7C3B06"/>
                </a:solidFill>
              </a:rPr>
              <a:t>Yiqtol</a:t>
            </a:r>
            <a:r>
              <a:rPr lang="en-US" dirty="0" smtClean="0">
                <a:solidFill>
                  <a:srgbClr val="7C3B06"/>
                </a:solidFill>
              </a:rPr>
              <a:t>/</a:t>
            </a:r>
            <a:r>
              <a:rPr lang="en-US" dirty="0" err="1" smtClean="0">
                <a:solidFill>
                  <a:srgbClr val="7C3B06"/>
                </a:solidFill>
              </a:rPr>
              <a:t>Wayyiqtol</a:t>
            </a:r>
            <a:r>
              <a:rPr lang="en-US" dirty="0">
                <a:solidFill>
                  <a:srgbClr val="7C3B06"/>
                </a:solidFill>
              </a:rPr>
              <a:t> </a:t>
            </a:r>
            <a:r>
              <a:rPr lang="en-US" dirty="0" smtClean="0">
                <a:solidFill>
                  <a:srgbClr val="7C3B06"/>
                </a:solidFill>
              </a:rPr>
              <a:t>(also Jussive/</a:t>
            </a:r>
            <a:r>
              <a:rPr lang="en-US" dirty="0" err="1" smtClean="0">
                <a:solidFill>
                  <a:srgbClr val="7C3B06"/>
                </a:solidFill>
              </a:rPr>
              <a:t>Cohortative</a:t>
            </a:r>
            <a:r>
              <a:rPr lang="en-US" dirty="0" smtClean="0">
                <a:solidFill>
                  <a:srgbClr val="7C3B06"/>
                </a:solidFill>
              </a:rPr>
              <a:t>)</a:t>
            </a:r>
            <a:endParaRPr lang="en-US" dirty="0">
              <a:solidFill>
                <a:srgbClr val="7C3B06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54398" y="3286095"/>
            <a:ext cx="4139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7C3B06"/>
                </a:solidFill>
              </a:rPr>
              <a:t>Qatal</a:t>
            </a:r>
            <a:r>
              <a:rPr lang="en-US" dirty="0" smtClean="0">
                <a:solidFill>
                  <a:srgbClr val="7C3B06"/>
                </a:solidFill>
              </a:rPr>
              <a:t>, Imperatives, Infinitives (</a:t>
            </a:r>
            <a:r>
              <a:rPr lang="en-US" dirty="0" err="1" smtClean="0">
                <a:solidFill>
                  <a:srgbClr val="7C3B06"/>
                </a:solidFill>
              </a:rPr>
              <a:t>inf</a:t>
            </a:r>
            <a:r>
              <a:rPr lang="en-US" dirty="0" smtClean="0">
                <a:solidFill>
                  <a:srgbClr val="7C3B06"/>
                </a:solidFill>
              </a:rPr>
              <a:t> and abs)</a:t>
            </a:r>
            <a:endParaRPr lang="en-US" dirty="0">
              <a:solidFill>
                <a:srgbClr val="7C3B06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054398" y="4390995"/>
            <a:ext cx="10597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7C3B06"/>
                </a:solidFill>
              </a:rPr>
              <a:t>Participle</a:t>
            </a:r>
            <a:endParaRPr lang="en-US" dirty="0">
              <a:solidFill>
                <a:srgbClr val="7C3B06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3673398" y="4042261"/>
            <a:ext cx="381000" cy="0"/>
          </a:xfrm>
          <a:prstGeom prst="straightConnector1">
            <a:avLst/>
          </a:prstGeom>
          <a:ln>
            <a:solidFill>
              <a:srgbClr val="7C3B0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3673398" y="3489841"/>
            <a:ext cx="381000" cy="0"/>
          </a:xfrm>
          <a:prstGeom prst="straightConnector1">
            <a:avLst/>
          </a:prstGeom>
          <a:ln>
            <a:solidFill>
              <a:srgbClr val="7C3B0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3673398" y="4594771"/>
            <a:ext cx="381000" cy="0"/>
          </a:xfrm>
          <a:prstGeom prst="straightConnector1">
            <a:avLst/>
          </a:prstGeom>
          <a:ln>
            <a:solidFill>
              <a:srgbClr val="7C3B0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6637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Hishtaphel</a:t>
            </a:r>
            <a:r>
              <a:rPr lang="en-US" dirty="0"/>
              <a:t> stem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828801"/>
            <a:ext cx="8458200" cy="20904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Let’s parse the </a:t>
            </a:r>
            <a:r>
              <a:rPr lang="en-US" dirty="0" err="1" smtClean="0"/>
              <a:t>Hishtaphel</a:t>
            </a:r>
            <a:r>
              <a:rPr lang="en-US" dirty="0" smtClean="0"/>
              <a:t> verb.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2819400" y="762000"/>
            <a:ext cx="5562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וְשׁוּב עִמִּי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וְהִשְׁתַּחֲוֵ֫יתִי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לַיהוָה אֱלֹהֶ֫יךָ׃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8641742"/>
              </p:ext>
            </p:extLst>
          </p:nvPr>
        </p:nvGraphicFramePr>
        <p:xfrm>
          <a:off x="228600" y="2798618"/>
          <a:ext cx="8686800" cy="13161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04050"/>
                <a:gridCol w="1229550"/>
                <a:gridCol w="1236041"/>
                <a:gridCol w="821863"/>
                <a:gridCol w="2971296"/>
                <a:gridCol w="1524000"/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Stem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Form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PGN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Function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meaning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935182">
                <a:tc>
                  <a:txBody>
                    <a:bodyPr/>
                    <a:lstStyle/>
                    <a:p>
                      <a:pPr algn="ctr" rtl="1"/>
                      <a:endParaRPr lang="en-US" sz="3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9094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Hishtaphel</a:t>
            </a:r>
            <a:r>
              <a:rPr lang="en-US" dirty="0"/>
              <a:t> stem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828801"/>
            <a:ext cx="8458200" cy="20904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Let’s parse the </a:t>
            </a:r>
            <a:r>
              <a:rPr lang="en-US" dirty="0" err="1" smtClean="0"/>
              <a:t>Hishtaphel</a:t>
            </a:r>
            <a:r>
              <a:rPr lang="en-US" dirty="0" smtClean="0"/>
              <a:t> verb.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2819400" y="762000"/>
            <a:ext cx="5562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וְשׁוּב עִמִּי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וְהִשְׁתַּחֲוֵ֫יתִי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לַיהוָה אֱלֹהֶ֫יךָ׃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0005763"/>
              </p:ext>
            </p:extLst>
          </p:nvPr>
        </p:nvGraphicFramePr>
        <p:xfrm>
          <a:off x="228600" y="2798618"/>
          <a:ext cx="8686800" cy="13161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04050"/>
                <a:gridCol w="1229550"/>
                <a:gridCol w="1236041"/>
                <a:gridCol w="821863"/>
                <a:gridCol w="2971296"/>
                <a:gridCol w="1524000"/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Stem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Form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PGN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Function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Root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meaning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935182">
                <a:tc>
                  <a:txBody>
                    <a:bodyPr/>
                    <a:lstStyle/>
                    <a:p>
                      <a:pPr algn="ctr" rtl="1"/>
                      <a:r>
                        <a:rPr lang="he-IL" sz="3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חוה</a:t>
                      </a:r>
                      <a:endParaRPr lang="en-US" sz="3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>
                          <a:solidFill>
                            <a:srgbClr val="0000FF"/>
                          </a:solidFill>
                        </a:rPr>
                        <a:t>Hishtaphel</a:t>
                      </a:r>
                      <a:endParaRPr lang="en-US" sz="1800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rgbClr val="0000FF"/>
                          </a:solidFill>
                        </a:rPr>
                        <a:t>Weqatal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1cs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Hortatory – </a:t>
                      </a:r>
                    </a:p>
                    <a:p>
                      <a:pPr algn="ctr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Consequence</a:t>
                      </a:r>
                      <a:r>
                        <a:rPr lang="en-US" baseline="0" dirty="0" smtClean="0">
                          <a:solidFill>
                            <a:srgbClr val="0000FF"/>
                          </a:solidFill>
                        </a:rPr>
                        <a:t> or Purpose</a:t>
                      </a:r>
                    </a:p>
                    <a:p>
                      <a:pPr algn="ctr"/>
                      <a:r>
                        <a:rPr lang="en-US" baseline="0" dirty="0" smtClean="0">
                          <a:solidFill>
                            <a:srgbClr val="0000FF"/>
                          </a:solidFill>
                        </a:rPr>
                        <a:t>(off-line)</a:t>
                      </a:r>
                      <a:endParaRPr lang="en-US" dirty="0" smtClean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FF"/>
                          </a:solidFill>
                        </a:rPr>
                        <a:t>To bow down, worship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8257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Hishtaphel</a:t>
            </a:r>
            <a:r>
              <a:rPr lang="en-US" dirty="0"/>
              <a:t> stem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2819400" y="762000"/>
            <a:ext cx="5562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וְשׁוּב עִמִּי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וְהִשְׁתַּחֲוֵ֫יתִי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לַיהוָה אֱלֹהֶ֫יךָ׃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2341727"/>
              </p:ext>
            </p:extLst>
          </p:nvPr>
        </p:nvGraphicFramePr>
        <p:xfrm>
          <a:off x="457200" y="1905000"/>
          <a:ext cx="8229600" cy="4648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/>
                <a:gridCol w="3276600"/>
                <a:gridCol w="990600"/>
                <a:gridCol w="3124200"/>
              </a:tblGrid>
              <a:tr h="457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Singular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Plural</a:t>
                      </a:r>
                      <a:endParaRPr lang="en-US" dirty="0"/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3ms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הִשְׁתַּחֲוָה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3cp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הִשְׁתַּחֲוּוּ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3fs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---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---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2ms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הִשְׁתַּחֲוִ֫יתָ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2mp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הִשְׁתַּחֲוִיתֶם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2fs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---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2fp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---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1cs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הִשְׁתַּחֲוֵ֫יתִי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1cp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---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57200" y="1304925"/>
            <a:ext cx="12573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Qatal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57328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Hishtaphel</a:t>
            </a:r>
            <a:r>
              <a:rPr lang="en-US" dirty="0"/>
              <a:t> stem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2819400" y="762000"/>
            <a:ext cx="5562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וְשׁוּב עִמִּי 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וְהִשְׁתַּחֲוֵ֫יתִי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לַיהוָה אֱלֹהֶ֫יךָ׃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410219"/>
              </p:ext>
            </p:extLst>
          </p:nvPr>
        </p:nvGraphicFramePr>
        <p:xfrm>
          <a:off x="457200" y="1905000"/>
          <a:ext cx="8229600" cy="4648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/>
                <a:gridCol w="3276600"/>
                <a:gridCol w="990600"/>
                <a:gridCol w="3124200"/>
              </a:tblGrid>
              <a:tr h="457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Singular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Plural</a:t>
                      </a:r>
                      <a:endParaRPr lang="en-US" dirty="0"/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3ms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הִשְׁתַּחֲוָה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3cp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הִשְׁתַּחֲוּוּ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3fs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---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---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2ms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הִשְׁתַּחֲוִ֫יתָ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2mp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הִשְׁתַּחֲוִיתֶם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2fs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---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2fp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---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1cs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הִשְׁתַּחֲוֵ֫יתִי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1cp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---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155140" y="1421368"/>
            <a:ext cx="6531660" cy="36933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Note: there is a </a:t>
            </a:r>
            <a:r>
              <a:rPr lang="en-US" b="1" dirty="0" err="1" smtClean="0"/>
              <a:t>waw</a:t>
            </a:r>
            <a:r>
              <a:rPr lang="en-US" dirty="0" smtClean="0"/>
              <a:t> in the root which can be potentially confusing.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1304925"/>
            <a:ext cx="12573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Qatal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10774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What we already know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828801"/>
            <a:ext cx="8229600" cy="4343399"/>
          </a:xfrm>
        </p:spPr>
        <p:txBody>
          <a:bodyPr>
            <a:normAutofit/>
          </a:bodyPr>
          <a:lstStyle/>
          <a:p>
            <a:r>
              <a:rPr lang="en-US" dirty="0" smtClean="0"/>
              <a:t>The first word might be either of two different forms. What are they?</a:t>
            </a:r>
          </a:p>
          <a:p>
            <a:r>
              <a:rPr lang="en-US" dirty="0" smtClean="0"/>
              <a:t>Seeing that the word is parallel to a </a:t>
            </a:r>
            <a:r>
              <a:rPr lang="en-US" dirty="0" err="1" smtClean="0"/>
              <a:t>weqatal</a:t>
            </a:r>
            <a:r>
              <a:rPr lang="en-US" dirty="0" smtClean="0"/>
              <a:t> later in the verse, which of the two is more likely?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2819400" y="762000"/>
            <a:ext cx="5562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וְשׁוּב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עִמִּי וְהִשְׁתַּחֲוֵ֫יתִי לַיהוָה אֱלֹהֶ֫יךָ׃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8836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 fontScale="90000"/>
          </a:bodyPr>
          <a:lstStyle/>
          <a:p>
            <a:r>
              <a:rPr lang="en-US" dirty="0"/>
              <a:t>Spelling peculiarities in the </a:t>
            </a:r>
            <a:r>
              <a:rPr lang="en-US" dirty="0" err="1"/>
              <a:t>Hitpael</a:t>
            </a:r>
            <a:r>
              <a:rPr lang="en-US" dirty="0"/>
              <a:t> stem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828801"/>
            <a:ext cx="8458200" cy="3200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b="1" dirty="0" err="1" smtClean="0">
                <a:solidFill>
                  <a:srgbClr val="FF0000"/>
                </a:solidFill>
              </a:rPr>
              <a:t>tav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of the </a:t>
            </a:r>
            <a:r>
              <a:rPr lang="en-US" dirty="0" err="1" smtClean="0"/>
              <a:t>Hithpael</a:t>
            </a:r>
            <a:r>
              <a:rPr lang="en-US" dirty="0" smtClean="0"/>
              <a:t> </a:t>
            </a:r>
            <a:r>
              <a:rPr lang="en-US" dirty="0" err="1" smtClean="0"/>
              <a:t>performative</a:t>
            </a:r>
            <a:r>
              <a:rPr lang="en-US" dirty="0" smtClean="0"/>
              <a:t> will </a:t>
            </a:r>
          </a:p>
          <a:p>
            <a:r>
              <a:rPr lang="en-US" dirty="0" smtClean="0"/>
              <a:t>Metathesize (switch places)</a:t>
            </a:r>
          </a:p>
          <a:p>
            <a:pPr marL="400050" lvl="1" indent="0">
              <a:buNone/>
            </a:pPr>
            <a:r>
              <a:rPr lang="en-US" b="1" dirty="0" smtClean="0"/>
              <a:t>Or</a:t>
            </a:r>
          </a:p>
          <a:p>
            <a:r>
              <a:rPr lang="en-US" dirty="0" smtClean="0"/>
              <a:t>Assimilate </a:t>
            </a:r>
          </a:p>
          <a:p>
            <a:pPr marL="0" indent="0">
              <a:buNone/>
            </a:pPr>
            <a:r>
              <a:rPr lang="en-US" dirty="0"/>
              <a:t>b</a:t>
            </a:r>
            <a:r>
              <a:rPr lang="en-US" dirty="0" smtClean="0"/>
              <a:t>efore certain letters.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28749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 fontScale="90000"/>
          </a:bodyPr>
          <a:lstStyle/>
          <a:p>
            <a:r>
              <a:rPr lang="en-US" dirty="0"/>
              <a:t>Spelling peculiarities in the </a:t>
            </a:r>
            <a:r>
              <a:rPr lang="en-US" dirty="0" err="1"/>
              <a:t>Hitpael</a:t>
            </a:r>
            <a:r>
              <a:rPr lang="en-US" dirty="0"/>
              <a:t> stem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828801"/>
            <a:ext cx="8458200" cy="3200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b="1" dirty="0" err="1" smtClean="0">
                <a:solidFill>
                  <a:srgbClr val="FF0000"/>
                </a:solidFill>
              </a:rPr>
              <a:t>tav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of the </a:t>
            </a:r>
            <a:r>
              <a:rPr lang="en-US" dirty="0" err="1" smtClean="0"/>
              <a:t>Hithpael</a:t>
            </a:r>
            <a:r>
              <a:rPr lang="en-US" dirty="0" smtClean="0"/>
              <a:t> </a:t>
            </a:r>
            <a:r>
              <a:rPr lang="en-US" dirty="0" err="1" smtClean="0"/>
              <a:t>performative</a:t>
            </a:r>
            <a:r>
              <a:rPr lang="en-US" dirty="0" smtClean="0"/>
              <a:t> will </a:t>
            </a:r>
          </a:p>
          <a:p>
            <a:r>
              <a:rPr lang="en-US" dirty="0" smtClean="0"/>
              <a:t>Metathesize (switch places)</a:t>
            </a:r>
          </a:p>
          <a:p>
            <a:pPr marL="400050" lvl="1" indent="0">
              <a:buNone/>
            </a:pPr>
            <a:r>
              <a:rPr lang="en-US" b="1" dirty="0" smtClean="0"/>
              <a:t>Or</a:t>
            </a:r>
          </a:p>
          <a:p>
            <a:r>
              <a:rPr lang="en-US" dirty="0" smtClean="0"/>
              <a:t>Assimilate </a:t>
            </a:r>
          </a:p>
          <a:p>
            <a:pPr marL="0" indent="0">
              <a:buNone/>
            </a:pPr>
            <a:r>
              <a:rPr lang="en-US" dirty="0"/>
              <a:t>b</a:t>
            </a:r>
            <a:r>
              <a:rPr lang="en-US" dirty="0" smtClean="0"/>
              <a:t>efore certain letters.</a:t>
            </a:r>
          </a:p>
          <a:p>
            <a:endParaRPr lang="en-US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6544753" y="2417832"/>
            <a:ext cx="198964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he-IL" sz="4400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ס שׂ שׁ צ</a:t>
            </a:r>
            <a:endParaRPr lang="en-US" sz="4400" dirty="0">
              <a:solidFill>
                <a:srgbClr val="FF0000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17024" y="3505200"/>
            <a:ext cx="141737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he-IL" sz="4400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ד ט ת</a:t>
            </a:r>
            <a:endParaRPr lang="en-US" sz="4400" dirty="0">
              <a:solidFill>
                <a:srgbClr val="FF0000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843460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 fontScale="90000"/>
          </a:bodyPr>
          <a:lstStyle/>
          <a:p>
            <a:r>
              <a:rPr lang="en-US" dirty="0"/>
              <a:t>Spelling peculiarities in the </a:t>
            </a:r>
            <a:r>
              <a:rPr lang="en-US" dirty="0" err="1"/>
              <a:t>Hitpael</a:t>
            </a:r>
            <a:r>
              <a:rPr lang="en-US" dirty="0"/>
              <a:t> stem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828801"/>
            <a:ext cx="8458200" cy="3200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b="1" dirty="0" err="1" smtClean="0">
                <a:solidFill>
                  <a:srgbClr val="FF0000"/>
                </a:solidFill>
              </a:rPr>
              <a:t>tav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of the </a:t>
            </a:r>
            <a:r>
              <a:rPr lang="en-US" dirty="0" err="1" smtClean="0"/>
              <a:t>Hithpael</a:t>
            </a:r>
            <a:r>
              <a:rPr lang="en-US" dirty="0" smtClean="0"/>
              <a:t> </a:t>
            </a:r>
            <a:r>
              <a:rPr lang="en-US" dirty="0" err="1" smtClean="0"/>
              <a:t>performative</a:t>
            </a:r>
            <a:r>
              <a:rPr lang="en-US" dirty="0" smtClean="0"/>
              <a:t> will </a:t>
            </a:r>
          </a:p>
          <a:p>
            <a:r>
              <a:rPr lang="en-US" dirty="0" smtClean="0"/>
              <a:t>Metathesize (switch places)</a:t>
            </a:r>
          </a:p>
          <a:p>
            <a:pPr marL="400050" lvl="1" indent="0">
              <a:buNone/>
            </a:pPr>
            <a:r>
              <a:rPr lang="en-US" b="1" dirty="0" smtClean="0"/>
              <a:t>Or</a:t>
            </a:r>
          </a:p>
          <a:p>
            <a:r>
              <a:rPr lang="en-US" dirty="0" smtClean="0"/>
              <a:t>Assimilate </a:t>
            </a:r>
          </a:p>
          <a:p>
            <a:pPr marL="0" indent="0">
              <a:buNone/>
            </a:pPr>
            <a:r>
              <a:rPr lang="en-US" dirty="0"/>
              <a:t>b</a:t>
            </a:r>
            <a:r>
              <a:rPr lang="en-US" dirty="0" smtClean="0"/>
              <a:t>efore certain letters.</a:t>
            </a:r>
          </a:p>
          <a:p>
            <a:endParaRPr lang="en-US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6544753" y="2417832"/>
            <a:ext cx="198964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he-IL" sz="4400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ס שׂ שׁ צ</a:t>
            </a:r>
            <a:endParaRPr lang="en-US" sz="4400" dirty="0">
              <a:solidFill>
                <a:srgbClr val="FF0000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17024" y="3505200"/>
            <a:ext cx="141737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he-IL" sz="4400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ד ט ת</a:t>
            </a:r>
            <a:endParaRPr lang="en-US" sz="4400" dirty="0">
              <a:solidFill>
                <a:srgbClr val="FF0000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457200" y="5105400"/>
            <a:ext cx="8458200" cy="1447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dirty="0" smtClean="0"/>
              <a:t>See examples in </a:t>
            </a:r>
            <a:r>
              <a:rPr lang="en-US" dirty="0" err="1" smtClean="0"/>
              <a:t>Rocine</a:t>
            </a:r>
            <a:r>
              <a:rPr lang="en-US" dirty="0" smtClean="0"/>
              <a:t> 43.3a &amp; 43.3b.</a:t>
            </a:r>
          </a:p>
        </p:txBody>
      </p:sp>
    </p:spTree>
    <p:extLst>
      <p:ext uri="{BB962C8B-B14F-4D97-AF65-F5344CB8AC3E}">
        <p14:creationId xmlns:p14="http://schemas.microsoft.com/office/powerpoint/2010/main" val="2772065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What we already know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828801"/>
            <a:ext cx="8229600" cy="4343399"/>
          </a:xfrm>
        </p:spPr>
        <p:txBody>
          <a:bodyPr>
            <a:normAutofit/>
          </a:bodyPr>
          <a:lstStyle/>
          <a:p>
            <a:r>
              <a:rPr lang="en-US" dirty="0" smtClean="0"/>
              <a:t>The first word might be either of two different forms. What are they?</a:t>
            </a:r>
          </a:p>
          <a:p>
            <a:r>
              <a:rPr lang="en-US" dirty="0" smtClean="0"/>
              <a:t>Seeing that the word is parallel to a </a:t>
            </a:r>
            <a:r>
              <a:rPr lang="en-US" dirty="0" err="1" smtClean="0"/>
              <a:t>weqatal</a:t>
            </a:r>
            <a:r>
              <a:rPr lang="en-US" dirty="0" smtClean="0"/>
              <a:t> later in the verse, which of the two is more likely?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2819400" y="762000"/>
            <a:ext cx="5562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וְשׁוּב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עִמִּי וְהִשְׁתַּחֲוֵ֫יתִי לַיהוָה אֱלֹהֶ֫יךָ׃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867274" y="2482334"/>
            <a:ext cx="35020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Imperative </a:t>
            </a:r>
            <a:r>
              <a:rPr lang="en-US" dirty="0" err="1" smtClean="0">
                <a:solidFill>
                  <a:srgbClr val="FF0000"/>
                </a:solidFill>
              </a:rPr>
              <a:t>ms</a:t>
            </a:r>
            <a:r>
              <a:rPr lang="en-US" dirty="0" smtClean="0">
                <a:solidFill>
                  <a:srgbClr val="FF0000"/>
                </a:solidFill>
              </a:rPr>
              <a:t> / Infinitive Construct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67274" y="4038600"/>
            <a:ext cx="1574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Imperative </a:t>
            </a:r>
            <a:r>
              <a:rPr lang="en-US" dirty="0" err="1" smtClean="0">
                <a:solidFill>
                  <a:srgbClr val="FF0000"/>
                </a:solidFill>
              </a:rPr>
              <a:t>ms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1840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What we already know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828801"/>
            <a:ext cx="8229600" cy="4343399"/>
          </a:xfrm>
        </p:spPr>
        <p:txBody>
          <a:bodyPr>
            <a:normAutofit/>
          </a:bodyPr>
          <a:lstStyle/>
          <a:p>
            <a:r>
              <a:rPr lang="en-US" dirty="0" smtClean="0"/>
              <a:t>Is the second word a vocative (the participant being addressed) as we often see with an imperative?</a:t>
            </a:r>
          </a:p>
          <a:p>
            <a:r>
              <a:rPr lang="en-US" dirty="0" smtClean="0"/>
              <a:t>What would be the </a:t>
            </a:r>
            <a:r>
              <a:rPr lang="en-US" dirty="0" err="1" smtClean="0"/>
              <a:t>nikkud</a:t>
            </a:r>
            <a:r>
              <a:rPr lang="en-US" dirty="0" smtClean="0"/>
              <a:t> that would mean </a:t>
            </a:r>
            <a:r>
              <a:rPr lang="en-US" i="1" dirty="0" smtClean="0"/>
              <a:t>my people</a:t>
            </a:r>
            <a:r>
              <a:rPr lang="en-US" dirty="0" smtClean="0"/>
              <a:t>?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2819400" y="762000"/>
            <a:ext cx="5562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וְשׁוּב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עִמִּי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וְהִשְׁתַּחֲוֵ֫יתִי לַיהוָה אֱלֹהֶ֫יךָ׃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50534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What we already know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828801"/>
            <a:ext cx="8229600" cy="4343399"/>
          </a:xfrm>
        </p:spPr>
        <p:txBody>
          <a:bodyPr>
            <a:normAutofit/>
          </a:bodyPr>
          <a:lstStyle/>
          <a:p>
            <a:r>
              <a:rPr lang="en-US" dirty="0" smtClean="0"/>
              <a:t>Is the second word a vocative (the participant being addressed) as we often see with an imperative?</a:t>
            </a:r>
          </a:p>
          <a:p>
            <a:r>
              <a:rPr lang="en-US" dirty="0" smtClean="0"/>
              <a:t>What would be the </a:t>
            </a:r>
            <a:r>
              <a:rPr lang="en-US" dirty="0" err="1" smtClean="0"/>
              <a:t>nikkud</a:t>
            </a:r>
            <a:r>
              <a:rPr lang="en-US" dirty="0" smtClean="0"/>
              <a:t> that would mean </a:t>
            </a:r>
            <a:r>
              <a:rPr lang="en-US" i="1" dirty="0" smtClean="0"/>
              <a:t>my people</a:t>
            </a:r>
            <a:r>
              <a:rPr lang="en-US" dirty="0" smtClean="0"/>
              <a:t>?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2819400" y="762000"/>
            <a:ext cx="5562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וְשׁוּב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עִמִּי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וְהִשְׁתַּחֲוֵ֫יתִי לַיהוָה אֱלֹהֶ֫יךָ׃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76600" y="2924175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No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76600" y="4114800"/>
            <a:ext cx="6591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2800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עַמִּי</a:t>
            </a:r>
            <a:endParaRPr lang="en-US" sz="2800" dirty="0">
              <a:solidFill>
                <a:srgbClr val="FF0000"/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15706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What we already know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828801"/>
            <a:ext cx="8229600" cy="434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Translate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וְשׁוּב עִמִּי </a:t>
            </a:r>
            <a:r>
              <a:rPr lang="en-US" dirty="0">
                <a:cs typeface="SBL Hebrew" panose="02000000000000000000" pitchFamily="2" charset="-79"/>
              </a:rPr>
              <a:t>: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2819400" y="762000"/>
            <a:ext cx="5562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וְשׁוּב עִמִּי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וְהִשְׁתַּחֲוֵ֫יתִי לַיהוָה אֱלֹהֶ֫יךָ׃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011171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What we already know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828801"/>
            <a:ext cx="8229600" cy="4343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Translate </a:t>
            </a:r>
            <a:r>
              <a:rPr lang="he-IL" dirty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וְשׁוּב עִמִּי </a:t>
            </a:r>
            <a:r>
              <a:rPr lang="en-US" dirty="0" smtClean="0">
                <a:cs typeface="SBL Hebrew" panose="02000000000000000000" pitchFamily="2" charset="-79"/>
              </a:rPr>
              <a:t>:</a:t>
            </a:r>
            <a:endParaRPr lang="en-US" dirty="0" smtClean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2819400" y="762000"/>
            <a:ext cx="5562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וְשׁוּב עִמִּי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וְהִשְׁתַּחֲוֵ֫יתִי לַיהוָה אֱלֹהֶ֫יךָ׃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0" y="1992868"/>
            <a:ext cx="1642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Return with me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2592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762000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Hishtaphel</a:t>
            </a:r>
            <a:r>
              <a:rPr lang="en-US" dirty="0"/>
              <a:t> stem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828801"/>
            <a:ext cx="8458200" cy="20904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Even if we didn’t recognize the root of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וְהִשְׁתַּחֲוֵ֫יתִי</a:t>
            </a:r>
            <a:r>
              <a:rPr lang="en-US" dirty="0" smtClean="0">
                <a:cs typeface="SBL Hebrew" panose="02000000000000000000" pitchFamily="2" charset="-79"/>
              </a:rPr>
              <a:t>,</a:t>
            </a:r>
            <a:r>
              <a:rPr lang="en-US" dirty="0" smtClean="0"/>
              <a:t> what does the beginning and the ending and the place within the general word order of the verse tell us about the word? 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2819400" y="762000"/>
            <a:ext cx="5562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וְשׁוּב עִמִּי 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ְ</a:t>
            </a:r>
            <a:r>
              <a:rPr lang="he-IL" dirty="0" smtClean="0">
                <a:solidFill>
                  <a:srgbClr val="0000FF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הִשְׁתַּחֲוֵ֫י</a:t>
            </a:r>
            <a:r>
              <a:rPr lang="he-IL" dirty="0" smtClean="0">
                <a:solidFill>
                  <a:srgbClr val="FF0000"/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תִי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לַיהוָה אֱלֹהֶ֫יךָ׃</a:t>
            </a:r>
            <a:endParaRPr lang="en-US" dirty="0" smtClean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913374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8647</TotalTime>
  <Words>1187</Words>
  <Application>Microsoft Office PowerPoint</Application>
  <PresentationFormat>On-screen Show (4:3)</PresentationFormat>
  <Paragraphs>247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Rocine Lesson 43</vt:lpstr>
      <vt:lpstr>Goals</vt:lpstr>
      <vt:lpstr>What we already know</vt:lpstr>
      <vt:lpstr>What we already know</vt:lpstr>
      <vt:lpstr>What we already know</vt:lpstr>
      <vt:lpstr>What we already know</vt:lpstr>
      <vt:lpstr>What we already know</vt:lpstr>
      <vt:lpstr>What we already know</vt:lpstr>
      <vt:lpstr>The Hishtaphel stem</vt:lpstr>
      <vt:lpstr>The Hishtaphel stem</vt:lpstr>
      <vt:lpstr>The Hishtaphel stem</vt:lpstr>
      <vt:lpstr>The Hishtaphel stem</vt:lpstr>
      <vt:lpstr>The Hishtaphel stem</vt:lpstr>
      <vt:lpstr>The Hishtaphel stem</vt:lpstr>
      <vt:lpstr>The Hishtaphel stem</vt:lpstr>
      <vt:lpstr>The Hishtaphel stem</vt:lpstr>
      <vt:lpstr>The Hishtaphel stem</vt:lpstr>
      <vt:lpstr>The Hishtaphel stem</vt:lpstr>
      <vt:lpstr>The Hishtaphel stem</vt:lpstr>
      <vt:lpstr>The Hishtaphel stem</vt:lpstr>
      <vt:lpstr>The Hishtaphel stem</vt:lpstr>
      <vt:lpstr>The Hishtaphel stem</vt:lpstr>
      <vt:lpstr>The Hishtaphel stem</vt:lpstr>
      <vt:lpstr>The Hishtaphel stem</vt:lpstr>
      <vt:lpstr>The Hishtaphel stem</vt:lpstr>
      <vt:lpstr>The Hishtaphel stem</vt:lpstr>
      <vt:lpstr>The Hishtaphel stem</vt:lpstr>
      <vt:lpstr>The Hishtaphel stem</vt:lpstr>
      <vt:lpstr>The Hishtaphel stem</vt:lpstr>
      <vt:lpstr>Spelling peculiarities in the Hitpael stem</vt:lpstr>
      <vt:lpstr>Spelling peculiarities in the Hitpael stem</vt:lpstr>
      <vt:lpstr>Spelling peculiarities in the Hitpael stem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Samuel 1</dc:title>
  <dc:creator>Charles Grebe</dc:creator>
  <cp:lastModifiedBy>Carlos</cp:lastModifiedBy>
  <cp:revision>819</cp:revision>
  <cp:lastPrinted>2013-11-05T02:18:07Z</cp:lastPrinted>
  <dcterms:created xsi:type="dcterms:W3CDTF">2006-08-16T00:00:00Z</dcterms:created>
  <dcterms:modified xsi:type="dcterms:W3CDTF">2015-05-19T19:53:49Z</dcterms:modified>
</cp:coreProperties>
</file>