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697" r:id="rId2"/>
    <p:sldId id="816" r:id="rId3"/>
    <p:sldId id="819" r:id="rId4"/>
    <p:sldId id="821" r:id="rId5"/>
    <p:sldId id="822" r:id="rId6"/>
    <p:sldId id="825" r:id="rId7"/>
    <p:sldId id="824" r:id="rId8"/>
    <p:sldId id="823" r:id="rId9"/>
    <p:sldId id="827" r:id="rId10"/>
    <p:sldId id="828" r:id="rId11"/>
    <p:sldId id="829" r:id="rId12"/>
    <p:sldId id="830" r:id="rId13"/>
    <p:sldId id="832" r:id="rId14"/>
    <p:sldId id="831" r:id="rId15"/>
    <p:sldId id="833" r:id="rId16"/>
    <p:sldId id="834" r:id="rId17"/>
    <p:sldId id="835" r:id="rId18"/>
    <p:sldId id="836" r:id="rId19"/>
    <p:sldId id="837" r:id="rId20"/>
    <p:sldId id="817" r:id="rId21"/>
    <p:sldId id="839" r:id="rId22"/>
    <p:sldId id="840" r:id="rId23"/>
    <p:sldId id="841" r:id="rId24"/>
    <p:sldId id="842" r:id="rId25"/>
    <p:sldId id="843" r:id="rId26"/>
    <p:sldId id="844" r:id="rId27"/>
    <p:sldId id="845" r:id="rId28"/>
    <p:sldId id="846" r:id="rId29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FF"/>
    <a:srgbClr val="0000FF"/>
    <a:srgbClr val="7C3B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21" autoAdjust="0"/>
    <p:restoredTop sz="96462" autoAdjust="0"/>
  </p:normalViewPr>
  <p:slideViewPr>
    <p:cSldViewPr>
      <p:cViewPr>
        <p:scale>
          <a:sx n="100" d="100"/>
          <a:sy n="100" d="100"/>
        </p:scale>
        <p:origin x="-26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E3CB8F9-8643-459B-915A-0ED1C2124AF6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81E48B9-BB65-4169-89A1-675F08145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9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 dirty="0" err="1" smtClean="0"/>
              <a:t>Rocine</a:t>
            </a:r>
            <a:r>
              <a:rPr lang="en-US" dirty="0"/>
              <a:t> Lesson </a:t>
            </a:r>
            <a:r>
              <a:rPr lang="en-US" dirty="0" smtClean="0"/>
              <a:t>42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62200"/>
            <a:ext cx="8839200" cy="1143000"/>
          </a:xfrm>
        </p:spPr>
        <p:txBody>
          <a:bodyPr>
            <a:normAutofit/>
          </a:bodyPr>
          <a:lstStyle/>
          <a:p>
            <a:pPr algn="r" rtl="1"/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וָאֶתְנַפַּל לִפְנֵי יְהוָה אֵת אַרְבָּעִים הַיּוֹם וְאֶת־אַרְבָּעִים הַלַּ֫יְלָה אֲשֶׁר הִתְנַפָּ֫לְתִּי</a:t>
            </a:r>
            <a:endParaRPr lang="en-US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pic>
        <p:nvPicPr>
          <p:cNvPr id="1026" name="Picture 2" descr="D:\My Documents\HebrewCourseBriercrestFirstYear2014\pics\Rocine Book Cov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0"/>
            <a:ext cx="14287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0" y="396240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Deuteronomy 9:25</a:t>
            </a:r>
          </a:p>
        </p:txBody>
      </p:sp>
    </p:spTree>
    <p:extLst>
      <p:ext uri="{BB962C8B-B14F-4D97-AF65-F5344CB8AC3E}">
        <p14:creationId xmlns:p14="http://schemas.microsoft.com/office/powerpoint/2010/main" val="320497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signs of the </a:t>
            </a:r>
            <a:r>
              <a:rPr lang="en-US" dirty="0" err="1"/>
              <a:t>Hitpael</a:t>
            </a:r>
            <a:r>
              <a:rPr lang="en-US" dirty="0"/>
              <a:t> 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76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Let’s part the verbs.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וָאֶתְנַפַּל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לִפְנֵי יְהוָה אֵת אַרְבָּעִים הַיּוֹם וְאֶת־אַרְבָּעִים הַלַּ֫יְלָה אֲשֶׁר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הִתְנַפָּ֫לְתִּי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5784083"/>
              </p:ext>
            </p:extLst>
          </p:nvPr>
        </p:nvGraphicFramePr>
        <p:xfrm>
          <a:off x="533400" y="2798618"/>
          <a:ext cx="8054062" cy="13161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38200"/>
                <a:gridCol w="1066800"/>
                <a:gridCol w="1219200"/>
                <a:gridCol w="762000"/>
                <a:gridCol w="2908475"/>
                <a:gridCol w="1259387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נפל</a:t>
                      </a:r>
                      <a:endParaRPr lang="en-US" sz="3200" dirty="0">
                        <a:solidFill>
                          <a:srgbClr val="FF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rgbClr val="FF0000"/>
                          </a:solidFill>
                        </a:rPr>
                        <a:t>Hithpael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Wayyiqtol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1cs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Historical Narrative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Mainline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To fall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497413"/>
              </p:ext>
            </p:extLst>
          </p:nvPr>
        </p:nvGraphicFramePr>
        <p:xfrm>
          <a:off x="533400" y="4572000"/>
          <a:ext cx="8054062" cy="13161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38200"/>
                <a:gridCol w="1066800"/>
                <a:gridCol w="1219200"/>
                <a:gridCol w="762000"/>
                <a:gridCol w="2908475"/>
                <a:gridCol w="1259387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757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signs of the </a:t>
            </a:r>
            <a:r>
              <a:rPr lang="en-US" dirty="0" err="1"/>
              <a:t>Hitpael</a:t>
            </a:r>
            <a:r>
              <a:rPr lang="en-US" dirty="0"/>
              <a:t> 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76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Let’s part the verbs.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וָאֶתְנַפַּל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לִפְנֵי יְהוָה אֵת אַרְבָּעִים הַיּוֹם וְאֶת־אַרְבָּעִים הַלַּ֫יְלָה אֲשֶׁר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הִתְנַפָּ֫לְתִּי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177411"/>
              </p:ext>
            </p:extLst>
          </p:nvPr>
        </p:nvGraphicFramePr>
        <p:xfrm>
          <a:off x="533400" y="2798618"/>
          <a:ext cx="8054062" cy="13161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38200"/>
                <a:gridCol w="1066800"/>
                <a:gridCol w="1219200"/>
                <a:gridCol w="762000"/>
                <a:gridCol w="2908475"/>
                <a:gridCol w="1259387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נפל</a:t>
                      </a:r>
                      <a:endParaRPr lang="en-US" sz="3200" dirty="0">
                        <a:solidFill>
                          <a:srgbClr val="FF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rgbClr val="FF0000"/>
                          </a:solidFill>
                        </a:rPr>
                        <a:t>Hithpael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Wayyiqtol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1cs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Historical Narrative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Mainline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To fall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944279"/>
              </p:ext>
            </p:extLst>
          </p:nvPr>
        </p:nvGraphicFramePr>
        <p:xfrm>
          <a:off x="533400" y="4572000"/>
          <a:ext cx="8054062" cy="13161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38200"/>
                <a:gridCol w="1066800"/>
                <a:gridCol w="1219200"/>
                <a:gridCol w="762000"/>
                <a:gridCol w="2908475"/>
                <a:gridCol w="1259387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נפל</a:t>
                      </a:r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rgbClr val="0000FF"/>
                          </a:solidFill>
                        </a:rPr>
                        <a:t>Hithpael</a:t>
                      </a:r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Qatal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1cs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Qatal</a:t>
                      </a:r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 in dep. Clause = 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Rel. past background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To fall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043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meaning of the </a:t>
            </a:r>
            <a:r>
              <a:rPr lang="en-US" dirty="0" err="1"/>
              <a:t>Hitpael</a:t>
            </a:r>
            <a:r>
              <a:rPr lang="en-US" dirty="0"/>
              <a:t> 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76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What does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נפל</a:t>
            </a:r>
            <a:r>
              <a:rPr lang="en-US" dirty="0" smtClean="0"/>
              <a:t> mean in the </a:t>
            </a:r>
            <a:r>
              <a:rPr lang="en-US" dirty="0" err="1" smtClean="0"/>
              <a:t>Qal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וָאֶתְנַפַּל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לִפְנֵי יְהוָה אֵת אַרְבָּעִים הַיּוֹם וְאֶת־אַרְבָּעִים הַלַּ֫יְלָה אֲשֶׁר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הִתְנַפָּ֫לְתִּי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2642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meaning of the </a:t>
            </a:r>
            <a:r>
              <a:rPr lang="en-US" dirty="0" err="1"/>
              <a:t>Hitpael</a:t>
            </a:r>
            <a:r>
              <a:rPr lang="en-US" dirty="0"/>
              <a:t> 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76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What does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נפל</a:t>
            </a:r>
            <a:r>
              <a:rPr lang="en-US" dirty="0" smtClean="0"/>
              <a:t> mean in the </a:t>
            </a:r>
            <a:r>
              <a:rPr lang="en-US" dirty="0" err="1" smtClean="0"/>
              <a:t>Qal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וָאֶתְנַפַּל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לִפְנֵי יְהוָה אֵת אַרְבָּעִים הַיּוֹם וְאֶת־אַרְבָּעִים הַלַּ֫יְלָה אֲשֶׁר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הִתְנַפָּ֫לְתִּי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00800" y="2101334"/>
            <a:ext cx="733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To fall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859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meaning of the </a:t>
            </a:r>
            <a:r>
              <a:rPr lang="en-US" dirty="0" err="1"/>
              <a:t>Hitpael</a:t>
            </a:r>
            <a:r>
              <a:rPr lang="en-US" dirty="0"/>
              <a:t> 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2590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What does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נפל</a:t>
            </a:r>
            <a:r>
              <a:rPr lang="en-US" dirty="0" smtClean="0"/>
              <a:t> mean in the </a:t>
            </a:r>
            <a:r>
              <a:rPr lang="en-US" dirty="0" err="1" smtClean="0"/>
              <a:t>Qal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 smtClean="0"/>
              <a:t>In the </a:t>
            </a:r>
            <a:r>
              <a:rPr lang="en-US" dirty="0" err="1" smtClean="0"/>
              <a:t>Hithpael</a:t>
            </a:r>
            <a:r>
              <a:rPr lang="en-US" dirty="0" smtClean="0"/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נפל</a:t>
            </a:r>
            <a:r>
              <a:rPr lang="en-US" dirty="0"/>
              <a:t> </a:t>
            </a:r>
            <a:r>
              <a:rPr lang="en-US" dirty="0" smtClean="0"/>
              <a:t>means</a:t>
            </a:r>
          </a:p>
          <a:p>
            <a:r>
              <a:rPr lang="en-US" i="1" dirty="0" smtClean="0"/>
              <a:t>to prostrate oneself</a:t>
            </a:r>
          </a:p>
          <a:p>
            <a:r>
              <a:rPr lang="en-US" i="1" dirty="0" smtClean="0"/>
              <a:t>to throw </a:t>
            </a:r>
            <a:r>
              <a:rPr lang="en-US" i="1" dirty="0"/>
              <a:t>oneself upon</a:t>
            </a:r>
            <a:r>
              <a:rPr lang="en-US" dirty="0"/>
              <a:t>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וָאֶתְנַפַּל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לִפְנֵי יְהוָה אֵת אַרְבָּעִים הַיּוֹם וְאֶת־אַרְבָּעִים הַלַּ֫יְלָה אֲשֶׁר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הִתְנַפָּ֫לְתִּי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00800" y="2101334"/>
            <a:ext cx="733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To fall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1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meaning of the </a:t>
            </a:r>
            <a:r>
              <a:rPr lang="en-US" dirty="0" err="1"/>
              <a:t>Hitpael</a:t>
            </a:r>
            <a:r>
              <a:rPr lang="en-US" dirty="0"/>
              <a:t> 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91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What does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נפל</a:t>
            </a:r>
            <a:r>
              <a:rPr lang="en-US" dirty="0" smtClean="0"/>
              <a:t> mean in the </a:t>
            </a:r>
            <a:r>
              <a:rPr lang="en-US" dirty="0" err="1" smtClean="0"/>
              <a:t>Qal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 smtClean="0"/>
              <a:t>In the </a:t>
            </a:r>
            <a:r>
              <a:rPr lang="en-US" dirty="0" err="1" smtClean="0"/>
              <a:t>Hithpael</a:t>
            </a:r>
            <a:r>
              <a:rPr lang="en-US" dirty="0" smtClean="0"/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נפל</a:t>
            </a:r>
            <a:r>
              <a:rPr lang="en-US" dirty="0"/>
              <a:t> </a:t>
            </a:r>
            <a:r>
              <a:rPr lang="en-US" dirty="0" smtClean="0"/>
              <a:t>means</a:t>
            </a:r>
          </a:p>
          <a:p>
            <a:r>
              <a:rPr lang="en-US" i="1" dirty="0" smtClean="0"/>
              <a:t>to prostrate oneself</a:t>
            </a:r>
          </a:p>
          <a:p>
            <a:r>
              <a:rPr lang="en-US" i="1" dirty="0" smtClean="0"/>
              <a:t>to throw </a:t>
            </a:r>
            <a:r>
              <a:rPr lang="en-US" i="1" dirty="0"/>
              <a:t>oneself upon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Like the </a:t>
            </a:r>
            <a:r>
              <a:rPr lang="en-US" dirty="0" err="1" smtClean="0"/>
              <a:t>Niphal</a:t>
            </a:r>
            <a:r>
              <a:rPr lang="en-US" dirty="0" smtClean="0"/>
              <a:t>, the </a:t>
            </a:r>
            <a:r>
              <a:rPr lang="en-US" dirty="0" err="1" smtClean="0"/>
              <a:t>Hithpael</a:t>
            </a:r>
            <a:r>
              <a:rPr lang="en-US" dirty="0" smtClean="0"/>
              <a:t> can give a root a </a:t>
            </a:r>
            <a:r>
              <a:rPr lang="en-US" i="1" u="sng" dirty="0" smtClean="0"/>
              <a:t>reflexive</a:t>
            </a:r>
            <a:r>
              <a:rPr lang="en-US" dirty="0" smtClean="0"/>
              <a:t> meaning. </a:t>
            </a:r>
            <a:r>
              <a:rPr lang="en-US" dirty="0"/>
              <a:t>Sometimes </a:t>
            </a:r>
            <a:r>
              <a:rPr lang="en-US" dirty="0" smtClean="0"/>
              <a:t>also a </a:t>
            </a:r>
            <a:r>
              <a:rPr lang="en-US" i="1" dirty="0" err="1"/>
              <a:t>frequentive</a:t>
            </a:r>
            <a:r>
              <a:rPr lang="en-US" dirty="0"/>
              <a:t> or </a:t>
            </a:r>
            <a:r>
              <a:rPr lang="en-US" i="1" dirty="0"/>
              <a:t>repetitive</a:t>
            </a:r>
            <a:r>
              <a:rPr lang="en-US" dirty="0"/>
              <a:t> </a:t>
            </a:r>
            <a:r>
              <a:rPr lang="en-US" dirty="0" smtClean="0"/>
              <a:t>meaning.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וָאֶתְנַפַּל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לִפְנֵי יְהוָה אֵת אַרְבָּעִים הַיּוֹם וְאֶת־אַרְבָּעִים הַלַּ֫יְלָה אֲשֶׁר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הִתְנַפָּ֫לְתִּי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00800" y="2101334"/>
            <a:ext cx="733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To fall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99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meaning of the </a:t>
            </a:r>
            <a:r>
              <a:rPr lang="en-US" dirty="0" err="1"/>
              <a:t>Hitpael</a:t>
            </a:r>
            <a:r>
              <a:rPr lang="en-US" dirty="0"/>
              <a:t> stem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וָאֶתְנַפַּל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לִפְנֵי יְהוָה אֵת אַרְבָּעִים הַיּוֹם וְאֶת־אַרְבָּעִים הַלַּ֫יְלָה אֲשֶׁר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הִתְנַפָּ֫לְתִּי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282497"/>
              </p:ext>
            </p:extLst>
          </p:nvPr>
        </p:nvGraphicFramePr>
        <p:xfrm>
          <a:off x="723900" y="2209800"/>
          <a:ext cx="7696200" cy="36989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900"/>
                <a:gridCol w="2222346"/>
                <a:gridCol w="4368954"/>
              </a:tblGrid>
              <a:tr h="46808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Qal</a:t>
                      </a:r>
                      <a:endParaRPr lang="en-US" dirty="0"/>
                    </a:p>
                  </a:txBody>
                  <a:tcPr marL="274320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Hithpael</a:t>
                      </a:r>
                      <a:endParaRPr lang="en-US" dirty="0"/>
                    </a:p>
                  </a:txBody>
                  <a:tcPr marL="274320"/>
                </a:tc>
              </a:tr>
              <a:tr h="468086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ראה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R="274320"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See</a:t>
                      </a:r>
                      <a:endParaRPr lang="en-US" dirty="0"/>
                    </a:p>
                  </a:txBody>
                  <a:tcPr marL="274320"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Look</a:t>
                      </a:r>
                      <a:r>
                        <a:rPr lang="en-US" baseline="0" dirty="0" smtClean="0"/>
                        <a:t> at one another</a:t>
                      </a:r>
                      <a:endParaRPr lang="en-US" dirty="0"/>
                    </a:p>
                  </a:txBody>
                  <a:tcPr marL="274320" anchor="ctr"/>
                </a:tc>
              </a:tr>
              <a:tr h="468086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הלך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R="274320"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Walk, go</a:t>
                      </a:r>
                      <a:endParaRPr lang="en-US" dirty="0"/>
                    </a:p>
                  </a:txBody>
                  <a:tcPr marL="274320"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 to and fro</a:t>
                      </a:r>
                      <a:endParaRPr lang="en-US" dirty="0"/>
                    </a:p>
                  </a:txBody>
                  <a:tcPr marL="274320" anchor="ctr"/>
                </a:tc>
              </a:tr>
              <a:tr h="468086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לקח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R="274320"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Take</a:t>
                      </a:r>
                      <a:endParaRPr lang="en-US" dirty="0"/>
                    </a:p>
                  </a:txBody>
                  <a:tcPr marL="274320"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Take hold of oneself,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Flash</a:t>
                      </a:r>
                      <a:r>
                        <a:rPr lang="en-US" baseline="0" dirty="0" smtClean="0"/>
                        <a:t> about (said of lightening)</a:t>
                      </a:r>
                      <a:endParaRPr lang="en-US" dirty="0"/>
                    </a:p>
                  </a:txBody>
                  <a:tcPr marL="274320" anchor="ctr"/>
                </a:tc>
              </a:tr>
              <a:tr h="468086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חזק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R="274320"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 strong</a:t>
                      </a:r>
                    </a:p>
                  </a:txBody>
                  <a:tcPr marL="274320"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Strengthen oneself</a:t>
                      </a:r>
                      <a:endParaRPr lang="en-US" dirty="0"/>
                    </a:p>
                  </a:txBody>
                  <a:tcPr marL="274320" anchor="ctr"/>
                </a:tc>
              </a:tr>
              <a:tr h="468086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נשׂא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R="274320"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Lift</a:t>
                      </a:r>
                      <a:endParaRPr lang="en-US" dirty="0"/>
                    </a:p>
                  </a:txBody>
                  <a:tcPr marL="274320"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Exalt oneself</a:t>
                      </a:r>
                      <a:endParaRPr lang="en-US" dirty="0"/>
                    </a:p>
                  </a:txBody>
                  <a:tcPr marL="274320" anchor="ctr"/>
                </a:tc>
              </a:tr>
              <a:tr h="468086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קדשׁ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R="274320"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 holy</a:t>
                      </a:r>
                      <a:endParaRPr lang="en-US" dirty="0"/>
                    </a:p>
                  </a:txBody>
                  <a:tcPr marL="274320"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Display or celebrate one’s holiness</a:t>
                      </a:r>
                      <a:endParaRPr lang="en-US" dirty="0"/>
                    </a:p>
                  </a:txBody>
                  <a:tcPr marL="27432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136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meaning of the </a:t>
            </a:r>
            <a:r>
              <a:rPr lang="en-US" dirty="0" err="1"/>
              <a:t>Hitpael</a:t>
            </a:r>
            <a:r>
              <a:rPr lang="en-US" dirty="0"/>
              <a:t> stem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וָאֶתְנַפַּל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לִפְנֵי יְהוָה אֵת אַרְבָּעִים הַיּוֹם וְאֶת־אַרְבָּעִים הַלַּ֫יְלָה אֲשֶׁר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הִתְנַפָּ֫לְתִּי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91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Genesis </a:t>
            </a:r>
            <a:r>
              <a:rPr lang="en-US" sz="2400" dirty="0" smtClean="0"/>
              <a:t>42:1</a:t>
            </a:r>
          </a:p>
          <a:p>
            <a:pPr marL="0" indent="0" algn="r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וַיַּ֣רְא יַעֲקֹ֔ב כִּ֥י יֶשׁ־שֶׁ֖בֶר בְּמִצְרָ֑יִם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/>
            </a:r>
            <a:b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</a:b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וַיֹּ֤אמֶר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יַעֲקֹב֙ לְבָנָ֔יו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/>
            </a:r>
            <a:b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</a:b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לָ֖מָּה </a:t>
            </a: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תִּתְרָאֽוּ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400" dirty="0" smtClean="0"/>
              <a:t>When </a:t>
            </a:r>
            <a:r>
              <a:rPr lang="en-US" sz="2400" dirty="0"/>
              <a:t>Jacob </a:t>
            </a:r>
            <a:r>
              <a:rPr lang="en-US" sz="2400" dirty="0" smtClean="0"/>
              <a:t>saw that </a:t>
            </a:r>
            <a:r>
              <a:rPr lang="en-US" sz="2400" dirty="0"/>
              <a:t>there was grain </a:t>
            </a:r>
            <a:r>
              <a:rPr lang="en-US" sz="2400" dirty="0" smtClean="0"/>
              <a:t>in Egypt,</a:t>
            </a:r>
            <a:br>
              <a:rPr lang="en-US" sz="2400" dirty="0" smtClean="0"/>
            </a:br>
            <a:r>
              <a:rPr lang="en-US" sz="2400" dirty="0" smtClean="0"/>
              <a:t>he </a:t>
            </a:r>
            <a:r>
              <a:rPr lang="en-US" sz="2400" dirty="0"/>
              <a:t>said to his sons,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	"</a:t>
            </a:r>
            <a:r>
              <a:rPr lang="en-US" sz="2400" dirty="0"/>
              <a:t>Why do you</a:t>
            </a:r>
            <a:r>
              <a:rPr lang="en-US" sz="2400" dirty="0">
                <a:solidFill>
                  <a:srgbClr val="FF00FF"/>
                </a:solidFill>
              </a:rPr>
              <a:t> look at one another</a:t>
            </a:r>
            <a:r>
              <a:rPr lang="en-US" sz="2400" dirty="0"/>
              <a:t>?"</a:t>
            </a:r>
          </a:p>
        </p:txBody>
      </p:sp>
    </p:spTree>
    <p:extLst>
      <p:ext uri="{BB962C8B-B14F-4D97-AF65-F5344CB8AC3E}">
        <p14:creationId xmlns:p14="http://schemas.microsoft.com/office/powerpoint/2010/main" val="165860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meaning of the </a:t>
            </a:r>
            <a:r>
              <a:rPr lang="en-US" dirty="0" err="1"/>
              <a:t>Hitpael</a:t>
            </a:r>
            <a:r>
              <a:rPr lang="en-US" dirty="0"/>
              <a:t> stem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וָאֶתְנַפַּל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לִפְנֵי יְהוָה אֵת אַרְבָּעִים הַיּוֹם וְאֶת־אַרְבָּעִים הַלַּ֫יְלָה אֲשֶׁר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הִתְנַפָּ֫לְתִּי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Genesis </a:t>
            </a:r>
            <a:r>
              <a:rPr lang="en-US" sz="2400" dirty="0" smtClean="0"/>
              <a:t>5:22,24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 algn="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וַיִּתְהַלֵּ֙ךְ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חֲנ֜וֹךְ אֶת־הָֽאֱלֹהִ֗ים אַֽחֲרֵי֙ הוֹלִיד֣וֹ אֶת־מְתוּשֶׁ֔לַח שְׁלֹ֥שׁ מֵא֖וֹת שָׁנָ֑ה וַיּ֥וֹלֶד בָּנִ֖ים וּבָנֽוֹת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וַיִּתְהַלֵּ֥ךְ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חֲנ֖וֹךְ אֶת־הָֽאֱלֹהִ֑ים וְאֵינֶ֕נּוּ כִּֽי־לָקַ֥ח אֹת֖וֹ אֱלֹהִֽים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׃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400" dirty="0" smtClean="0"/>
              <a:t>Enoch </a:t>
            </a:r>
            <a:r>
              <a:rPr lang="en-US" sz="2400" dirty="0">
                <a:solidFill>
                  <a:srgbClr val="FF00FF"/>
                </a:solidFill>
              </a:rPr>
              <a:t>walked with </a:t>
            </a:r>
            <a:r>
              <a:rPr lang="en-US" sz="2400" dirty="0"/>
              <a:t>God after he fathered Methuselah 300 years and had other sons and daughters.</a:t>
            </a:r>
          </a:p>
          <a:p>
            <a:pPr marL="0" indent="0">
              <a:buNone/>
            </a:pPr>
            <a:r>
              <a:rPr lang="en-US" sz="2400" dirty="0"/>
              <a:t>Enoch </a:t>
            </a:r>
            <a:r>
              <a:rPr lang="en-US" sz="2400" dirty="0">
                <a:solidFill>
                  <a:srgbClr val="FF00FF"/>
                </a:solidFill>
              </a:rPr>
              <a:t>walked with </a:t>
            </a:r>
            <a:r>
              <a:rPr lang="en-US" sz="2400" dirty="0"/>
              <a:t>God, and he was not, for God took him.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33700" y="2209800"/>
            <a:ext cx="106311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 smtClean="0"/>
              <a:t>Hiph</a:t>
            </a:r>
            <a:r>
              <a:rPr lang="en-US" sz="1100" dirty="0" smtClean="0"/>
              <a:t> Inf. Const.</a:t>
            </a:r>
          </a:p>
          <a:p>
            <a:r>
              <a:rPr lang="en-US" sz="1100" dirty="0" smtClean="0"/>
              <a:t>+ 3ms </a:t>
            </a:r>
            <a:r>
              <a:rPr lang="en-US" sz="1100" dirty="0" err="1" smtClean="0"/>
              <a:t>sfx</a:t>
            </a:r>
            <a:endParaRPr lang="en-US" sz="11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200400" y="2590800"/>
            <a:ext cx="0" cy="152400"/>
          </a:xfrm>
          <a:prstGeom prst="straightConnector1">
            <a:avLst/>
          </a:prstGeom>
          <a:ln>
            <a:solidFill>
              <a:schemeClr val="tx1"/>
            </a:solidFill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034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meaning of the </a:t>
            </a:r>
            <a:r>
              <a:rPr lang="en-US" dirty="0" err="1"/>
              <a:t>Hitpael</a:t>
            </a:r>
            <a:r>
              <a:rPr lang="en-US" dirty="0"/>
              <a:t> stem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וָאֶתְנַפַּל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לִפְנֵי יְהוָה אֵת אַרְבָּעִים הַיּוֹם וְאֶת־אַרְבָּעִים הַלַּ֫יְלָה אֲשֶׁר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הִתְנַפָּ֫לְתִּי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228600" y="1752600"/>
            <a:ext cx="86106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Exodus 9:24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 algn="r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וַיְהִ֣י בָרָ֔ד וְאֵ֕שׁ </a:t>
            </a: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מִתְלַקַּ֖חַת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בְּת֣וֹךְ הַבָּרָ֑ד כָּבֵ֣ד מְאֹ֔ד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אֲ֠שֶׁר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לֹֽא־הָיָ֤ה כָמֹ֙הוּ֙ בְּכָל־אֶ֣רֶץ מִצְרַ֔יִם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מֵאָ֖ז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הָיְתָ֥ה לְגֽוֹי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000" dirty="0"/>
              <a:t>There was hail and fire </a:t>
            </a:r>
            <a:r>
              <a:rPr lang="en-US" sz="2000" dirty="0">
                <a:solidFill>
                  <a:srgbClr val="FF00FF"/>
                </a:solidFill>
              </a:rPr>
              <a:t>flashing continually </a:t>
            </a:r>
            <a:r>
              <a:rPr lang="en-US" sz="2000" dirty="0"/>
              <a:t>in the midst of the hail, very </a:t>
            </a:r>
            <a:r>
              <a:rPr lang="en-US" sz="2000" dirty="0" smtClean="0"/>
              <a:t>heavy,</a:t>
            </a:r>
          </a:p>
          <a:p>
            <a:pPr marL="0" indent="0">
              <a:buNone/>
            </a:pPr>
            <a:r>
              <a:rPr lang="en-US" sz="2000" dirty="0" smtClean="0"/>
              <a:t>such was not like it in all the land of Egypt</a:t>
            </a:r>
          </a:p>
          <a:p>
            <a:pPr marL="0" indent="0">
              <a:buNone/>
            </a:pPr>
            <a:r>
              <a:rPr lang="en-US" sz="2000" dirty="0" smtClean="0"/>
              <a:t>Since [from when] </a:t>
            </a:r>
            <a:r>
              <a:rPr lang="en-US" sz="2000" dirty="0"/>
              <a:t>it became a nation.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572375" y="2254507"/>
            <a:ext cx="3898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hail</a:t>
            </a:r>
            <a:endParaRPr lang="en-US" sz="1100" dirty="0"/>
          </a:p>
        </p:txBody>
      </p:sp>
      <p:cxnSp>
        <p:nvCxnSpPr>
          <p:cNvPr id="9" name="Straight Arrow Connector 8"/>
          <p:cNvCxnSpPr>
            <a:stCxn id="8" idx="2"/>
          </p:cNvCxnSpPr>
          <p:nvPr/>
        </p:nvCxnSpPr>
        <p:spPr>
          <a:xfrm>
            <a:off x="7767300" y="2516117"/>
            <a:ext cx="0" cy="152400"/>
          </a:xfrm>
          <a:prstGeom prst="straightConnector1">
            <a:avLst/>
          </a:prstGeom>
          <a:ln>
            <a:solidFill>
              <a:schemeClr val="tx1"/>
            </a:solidFill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043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Identify and read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verbs in the </a:t>
            </a:r>
            <a:r>
              <a:rPr lang="en-US" dirty="0" err="1"/>
              <a:t>Hitpael</a:t>
            </a:r>
            <a:r>
              <a:rPr lang="en-US" dirty="0"/>
              <a:t> </a:t>
            </a:r>
            <a:r>
              <a:rPr lang="en-US" dirty="0" smtClean="0"/>
              <a:t>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05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Autofit/>
          </a:bodyPr>
          <a:lstStyle/>
          <a:p>
            <a:r>
              <a:rPr lang="en-US" sz="3200" dirty="0"/>
              <a:t>The </a:t>
            </a:r>
            <a:r>
              <a:rPr lang="en-US" sz="3200" dirty="0" smtClean="0"/>
              <a:t>particle</a:t>
            </a:r>
            <a:r>
              <a:rPr lang="he-IL" sz="32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את</a:t>
            </a:r>
            <a:r>
              <a:rPr lang="he-IL" sz="3200" dirty="0" smtClean="0"/>
              <a:t> </a:t>
            </a:r>
            <a:r>
              <a:rPr lang="en-US" sz="3200" dirty="0" smtClean="0"/>
              <a:t> as </a:t>
            </a:r>
            <a:r>
              <a:rPr lang="en-US" sz="3200" dirty="0"/>
              <a:t>a marker of the accusative case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So far we’ve seen 2 uses for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את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r>
              <a:rPr lang="en-US" dirty="0" smtClean="0"/>
              <a:t>With</a:t>
            </a:r>
          </a:p>
          <a:p>
            <a:r>
              <a:rPr lang="en-US" dirty="0" smtClean="0"/>
              <a:t>DDO (Definite Direct Object marker)</a:t>
            </a:r>
          </a:p>
          <a:p>
            <a:pPr marL="0" indent="0">
              <a:buNone/>
            </a:pPr>
            <a:r>
              <a:rPr lang="en-US" dirty="0" smtClean="0"/>
              <a:t>What does it appear to do in our lesson verse?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6858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וָאֶתְנַפַּל לִפְנֵי יְהוָה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אֵת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אַרְבָּעִים הַיּוֹם וְ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אֶת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־אַרְבָּעִים הַלַּ֫יְלָה אֲשֶׁר הִתְנַפָּ֫לְתִּי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4050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Autofit/>
          </a:bodyPr>
          <a:lstStyle/>
          <a:p>
            <a:r>
              <a:rPr lang="en-US" sz="3200" dirty="0"/>
              <a:t>The </a:t>
            </a:r>
            <a:r>
              <a:rPr lang="en-US" sz="3200" dirty="0" smtClean="0"/>
              <a:t>particle</a:t>
            </a:r>
            <a:r>
              <a:rPr lang="he-IL" sz="32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את</a:t>
            </a:r>
            <a:r>
              <a:rPr lang="he-IL" sz="3200" dirty="0" smtClean="0"/>
              <a:t> </a:t>
            </a:r>
            <a:r>
              <a:rPr lang="en-US" sz="3200" dirty="0" smtClean="0"/>
              <a:t> as </a:t>
            </a:r>
            <a:r>
              <a:rPr lang="en-US" sz="3200" dirty="0"/>
              <a:t>a marker of the accusative case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So far we’ve seen 2 uses for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את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r>
              <a:rPr lang="en-US" dirty="0" smtClean="0"/>
              <a:t>With</a:t>
            </a:r>
          </a:p>
          <a:p>
            <a:r>
              <a:rPr lang="en-US" dirty="0" smtClean="0"/>
              <a:t>DDO (Definite Direct Object marker)</a:t>
            </a:r>
          </a:p>
          <a:p>
            <a:pPr marL="0" indent="0">
              <a:buNone/>
            </a:pPr>
            <a:r>
              <a:rPr lang="en-US" dirty="0" smtClean="0"/>
              <a:t>What does it appear to do in our lesson verse?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6858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וָאֶתְנַפַּל לִפְנֵי יְהוָה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אֵת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אַרְבָּעִים הַיּוֹם וְ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אֶת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־אַרְבָּעִים הַלַּ֫יְלָה אֲשֶׁר הִתְנַפָּ֫לְתִּי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4410075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It sets </a:t>
            </a:r>
            <a:r>
              <a:rPr lang="en-US" dirty="0">
                <a:solidFill>
                  <a:srgbClr val="FF0000"/>
                </a:solidFill>
              </a:rPr>
              <a:t>apart the words which tell </a:t>
            </a:r>
            <a:r>
              <a:rPr lang="en-US" u="sng" dirty="0">
                <a:solidFill>
                  <a:srgbClr val="FF0000"/>
                </a:solidFill>
              </a:rPr>
              <a:t>for how long</a:t>
            </a:r>
            <a:r>
              <a:rPr lang="en-US" dirty="0">
                <a:solidFill>
                  <a:srgbClr val="FF0000"/>
                </a:solidFill>
              </a:rPr>
              <a:t> the speaker prostrated </a:t>
            </a:r>
            <a:r>
              <a:rPr lang="en-US" dirty="0" smtClean="0">
                <a:solidFill>
                  <a:srgbClr val="FF0000"/>
                </a:solidFill>
              </a:rPr>
              <a:t>himself.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This is called an Adverbial Accusative.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3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Autofit/>
          </a:bodyPr>
          <a:lstStyle/>
          <a:p>
            <a:r>
              <a:rPr lang="en-US" sz="3200" dirty="0"/>
              <a:t>The </a:t>
            </a:r>
            <a:r>
              <a:rPr lang="en-US" sz="3200" dirty="0" smtClean="0"/>
              <a:t>particle</a:t>
            </a:r>
            <a:r>
              <a:rPr lang="he-IL" sz="32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את</a:t>
            </a:r>
            <a:r>
              <a:rPr lang="he-IL" sz="3200" dirty="0" smtClean="0"/>
              <a:t> </a:t>
            </a:r>
            <a:r>
              <a:rPr lang="en-US" sz="3200" dirty="0" smtClean="0"/>
              <a:t> as </a:t>
            </a:r>
            <a:r>
              <a:rPr lang="en-US" sz="3200" dirty="0"/>
              <a:t>a marker of the accusative case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Both Adverbs and Direct </a:t>
            </a:r>
            <a:r>
              <a:rPr lang="en-US" dirty="0"/>
              <a:t>O</a:t>
            </a:r>
            <a:r>
              <a:rPr lang="en-US" dirty="0" smtClean="0"/>
              <a:t>bjects are in the Accusative case.</a:t>
            </a:r>
          </a:p>
          <a:p>
            <a:r>
              <a:rPr lang="en-US" dirty="0" smtClean="0"/>
              <a:t>Biblical Hebrew does not mark the accusative case morphologically.</a:t>
            </a:r>
          </a:p>
          <a:p>
            <a:pPr lvl="1"/>
            <a:r>
              <a:rPr lang="en-US" dirty="0" smtClean="0"/>
              <a:t>Greek, Latin, German, Russian do</a:t>
            </a:r>
          </a:p>
          <a:p>
            <a:pPr lvl="1"/>
            <a:r>
              <a:rPr lang="en-US" dirty="0" smtClean="0"/>
              <a:t>English, French, Hebrew don’t (or very little)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6858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וָאֶתְנַפַּל לִפְנֵי יְהוָה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אֵת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אַרְבָּעִים הַיּוֹם וְ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אֶת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־אַרְבָּעִים הַלַּ֫יְלָה אֲשֶׁר הִתְנַפָּ֫לְתִּי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935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Autofit/>
          </a:bodyPr>
          <a:lstStyle/>
          <a:p>
            <a:r>
              <a:rPr lang="en-US" sz="3200" dirty="0"/>
              <a:t>The </a:t>
            </a:r>
            <a:r>
              <a:rPr lang="en-US" sz="3200" dirty="0" smtClean="0"/>
              <a:t>particle</a:t>
            </a:r>
            <a:r>
              <a:rPr lang="he-IL" sz="32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את</a:t>
            </a:r>
            <a:r>
              <a:rPr lang="he-IL" sz="3200" dirty="0" smtClean="0"/>
              <a:t> </a:t>
            </a:r>
            <a:r>
              <a:rPr lang="en-US" sz="3200" dirty="0" smtClean="0"/>
              <a:t> as </a:t>
            </a:r>
            <a:r>
              <a:rPr lang="en-US" sz="3200" dirty="0"/>
              <a:t>a marker of the accusative case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6858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וָאֶתְנַפַּל לִפְנֵי יְהוָה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אֵת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אַרְבָּעִים הַיּוֹם וְ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אֶת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־אַרְבָּעִים הַלַּ֫יְלָה אֲשֶׁר הִתְנַפָּ֫לְתִּי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pic>
        <p:nvPicPr>
          <p:cNvPr id="1026" name="Picture 2" descr="D:\My Documents\HebrewCourseBriercrestFirstYear2014\pics\case\German_definite_article_declensio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484" y="4687155"/>
            <a:ext cx="4724400" cy="1866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My Documents\HebrewCourseBriercrestFirstYear2014\pics\case\partridgeKraussPict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769" y="2553555"/>
            <a:ext cx="7408115" cy="1816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3"/>
          <p:cNvSpPr>
            <a:spLocks noGrp="1"/>
          </p:cNvSpPr>
          <p:nvPr>
            <p:ph idx="1"/>
          </p:nvPr>
        </p:nvSpPr>
        <p:spPr>
          <a:xfrm>
            <a:off x="457200" y="1752602"/>
            <a:ext cx="8229600" cy="8009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German Cases</a:t>
            </a:r>
          </a:p>
        </p:txBody>
      </p:sp>
    </p:spTree>
    <p:extLst>
      <p:ext uri="{BB962C8B-B14F-4D97-AF65-F5344CB8AC3E}">
        <p14:creationId xmlns:p14="http://schemas.microsoft.com/office/powerpoint/2010/main" val="257543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Autofit/>
          </a:bodyPr>
          <a:lstStyle/>
          <a:p>
            <a:r>
              <a:rPr lang="en-US" sz="3200" dirty="0"/>
              <a:t>The </a:t>
            </a:r>
            <a:r>
              <a:rPr lang="en-US" sz="3200" dirty="0" smtClean="0"/>
              <a:t>particle</a:t>
            </a:r>
            <a:r>
              <a:rPr lang="he-IL" sz="32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את</a:t>
            </a:r>
            <a:r>
              <a:rPr lang="he-IL" sz="3200" dirty="0" smtClean="0"/>
              <a:t> </a:t>
            </a:r>
            <a:r>
              <a:rPr lang="en-US" sz="3200" dirty="0" smtClean="0"/>
              <a:t> as </a:t>
            </a:r>
            <a:r>
              <a:rPr lang="en-US" sz="3200" dirty="0"/>
              <a:t>a marker of the accusative case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6858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וָאֶתְנַפַּל לִפְנֵי יְהוָה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אֵת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אַרְבָּעִים הַיּוֹם וְ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אֶת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־אַרְבָּעִים הַלַּ֫יְלָה אֲשֶׁר הִתְנַפָּ֫לְתִּי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idx="1"/>
          </p:nvPr>
        </p:nvSpPr>
        <p:spPr>
          <a:xfrm>
            <a:off x="457200" y="1752602"/>
            <a:ext cx="8229600" cy="8009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English Cases</a:t>
            </a:r>
          </a:p>
        </p:txBody>
      </p:sp>
      <p:pic>
        <p:nvPicPr>
          <p:cNvPr id="2050" name="Picture 2" descr="D:\My Documents\HebrewCourseBriercrestFirstYear2014\pics\case\Pronoun-Cha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766887"/>
            <a:ext cx="5308600" cy="4976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0" y="6477000"/>
            <a:ext cx="9143999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304240" y="3635573"/>
            <a:ext cx="17635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Also called accusative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6248400" y="3789461"/>
            <a:ext cx="75104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679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Autofit/>
          </a:bodyPr>
          <a:lstStyle/>
          <a:p>
            <a:r>
              <a:rPr lang="en-US" sz="3200" dirty="0"/>
              <a:t>The </a:t>
            </a:r>
            <a:r>
              <a:rPr lang="en-US" sz="3200" dirty="0" smtClean="0"/>
              <a:t>particle</a:t>
            </a:r>
            <a:r>
              <a:rPr lang="he-IL" sz="32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את</a:t>
            </a:r>
            <a:r>
              <a:rPr lang="he-IL" sz="3200" dirty="0" smtClean="0"/>
              <a:t> </a:t>
            </a:r>
            <a:r>
              <a:rPr lang="en-US" sz="3200" dirty="0" smtClean="0"/>
              <a:t> as </a:t>
            </a:r>
            <a:r>
              <a:rPr lang="en-US" sz="3200" dirty="0"/>
              <a:t>a marker of the accusative case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48005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Accusative</a:t>
            </a:r>
          </a:p>
          <a:p>
            <a:r>
              <a:rPr lang="en-US" dirty="0" smtClean="0"/>
              <a:t>Means more than just Direct Objects</a:t>
            </a:r>
          </a:p>
          <a:p>
            <a:r>
              <a:rPr lang="en-US" dirty="0" smtClean="0"/>
              <a:t>Def: “that which modifies the verb”</a:t>
            </a:r>
          </a:p>
          <a:p>
            <a:pPr lvl="1"/>
            <a:r>
              <a:rPr lang="en-US" dirty="0" smtClean="0"/>
              <a:t>Hence DO or adverbs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6858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וָאֶתְנַפַּל לִפְנֵי יְהוָה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אֵת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אַרְבָּעִים הַיּוֹם וְ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אֶת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־אַרְבָּעִים הַלַּ֫יְלָה אֲשֶׁר הִתְנַפָּ֫לְתִּי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0887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Autofit/>
          </a:bodyPr>
          <a:lstStyle/>
          <a:p>
            <a:r>
              <a:rPr lang="en-US" sz="3200" dirty="0"/>
              <a:t>The </a:t>
            </a:r>
            <a:r>
              <a:rPr lang="en-US" sz="3200" dirty="0" smtClean="0"/>
              <a:t>particle</a:t>
            </a:r>
            <a:r>
              <a:rPr lang="he-IL" sz="32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את</a:t>
            </a:r>
            <a:r>
              <a:rPr lang="he-IL" sz="3200" dirty="0" smtClean="0"/>
              <a:t> </a:t>
            </a:r>
            <a:r>
              <a:rPr lang="en-US" sz="3200" dirty="0" smtClean="0"/>
              <a:t> as </a:t>
            </a:r>
            <a:r>
              <a:rPr lang="en-US" sz="3200" dirty="0"/>
              <a:t>a marker of the accusative case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5029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Accusative</a:t>
            </a:r>
          </a:p>
          <a:p>
            <a:r>
              <a:rPr lang="en-US" dirty="0" smtClean="0"/>
              <a:t>Means more than just Direct Objects</a:t>
            </a:r>
          </a:p>
          <a:p>
            <a:r>
              <a:rPr lang="en-US" dirty="0" smtClean="0"/>
              <a:t>Def: “that which modifies the verb”</a:t>
            </a:r>
          </a:p>
          <a:p>
            <a:pPr lvl="1"/>
            <a:r>
              <a:rPr lang="en-US" dirty="0" smtClean="0"/>
              <a:t>Hence DO or adverbs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dirty="0" smtClean="0"/>
              <a:t>In Hebrew, these accusatives (adverbs or DO) can be marked by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את</a:t>
            </a:r>
            <a:r>
              <a:rPr lang="fr-CA" dirty="0" smtClean="0"/>
              <a:t> </a:t>
            </a:r>
            <a:r>
              <a:rPr lang="en-US" dirty="0" smtClean="0"/>
              <a:t>IF they are DEFINITE.</a:t>
            </a:r>
          </a:p>
          <a:p>
            <a:r>
              <a:rPr lang="en-US" dirty="0" smtClean="0"/>
              <a:t>Both accusatives can exist WITHOUT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את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when they are INDEFINITE. 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6858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וָאֶתְנַפַּל לִפְנֵי יְהוָה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אֵת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אַרְבָּעִים הַיּוֹם וְ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אֶת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־אַרְבָּעִים הַלַּ֫יְלָה אֲשֶׁר הִתְנַפָּ֫לְתִּי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9193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Autofit/>
          </a:bodyPr>
          <a:lstStyle/>
          <a:p>
            <a:r>
              <a:rPr lang="en-US" sz="3200" dirty="0"/>
              <a:t>The </a:t>
            </a:r>
            <a:r>
              <a:rPr lang="en-US" sz="3200" dirty="0" smtClean="0"/>
              <a:t>particle</a:t>
            </a:r>
            <a:r>
              <a:rPr lang="he-IL" sz="32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את</a:t>
            </a:r>
            <a:r>
              <a:rPr lang="he-IL" sz="3200" dirty="0" smtClean="0"/>
              <a:t> </a:t>
            </a:r>
            <a:r>
              <a:rPr lang="en-US" sz="3200" dirty="0" smtClean="0"/>
              <a:t> as </a:t>
            </a:r>
            <a:r>
              <a:rPr lang="en-US" sz="3200" dirty="0"/>
              <a:t>a marker of the accusative case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6858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וָאֶתְנַפַּל לִפְנֵי יְהוָה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אֵת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אַרְבָּעִים הַיּוֹם וְ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אֶת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־אַרְבָּעִים הַלַּ֫יְלָה אֲשֶׁר הִתְנַפָּ֫לְתִּי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630088"/>
              </p:ext>
            </p:extLst>
          </p:nvPr>
        </p:nvGraphicFramePr>
        <p:xfrm>
          <a:off x="228601" y="2263140"/>
          <a:ext cx="8762999" cy="37566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190999"/>
                <a:gridCol w="762000"/>
                <a:gridCol w="3276600"/>
                <a:gridCol w="533400"/>
              </a:tblGrid>
              <a:tr h="7334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kern="1200" dirty="0" smtClean="0">
                          <a:solidFill>
                            <a:srgbClr val="008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200" b="0" kern="1200" baseline="0" dirty="0" smtClean="0">
                          <a:solidFill>
                            <a:srgbClr val="008000"/>
                          </a:solidFill>
                          <a:latin typeface="+mn-lt"/>
                          <a:ea typeface="+mn-ea"/>
                          <a:cs typeface="+mn-cs"/>
                        </a:rPr>
                        <a:t> prostrated myself before YHWH </a:t>
                      </a: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[for]</a:t>
                      </a:r>
                      <a:r>
                        <a:rPr lang="en-US" sz="1200" b="0" kern="1200" baseline="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 40 days and 40 nights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[Adverbial Accusative of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TIME</a:t>
                      </a:r>
                      <a:r>
                        <a:rPr lang="en-US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Definite</a:t>
                      </a:r>
                      <a:r>
                        <a:rPr lang="en-US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]</a:t>
                      </a:r>
                      <a:endParaRPr lang="en-US" sz="1200" b="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Deut</a:t>
                      </a:r>
                      <a:r>
                        <a:rPr lang="en-US" sz="1200" b="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9:25</a:t>
                      </a:r>
                      <a:endParaRPr lang="en-US" sz="1200" b="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Lesson verse above</a:t>
                      </a:r>
                      <a:endParaRPr lang="he-IL" sz="1600" b="0" kern="120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 anchor="ctr"/>
                </a:tc>
              </a:tr>
              <a:tr h="7334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kern="1200" dirty="0" smtClean="0">
                          <a:solidFill>
                            <a:srgbClr val="008000"/>
                          </a:solidFill>
                          <a:latin typeface="+mn-lt"/>
                          <a:ea typeface="+mn-ea"/>
                          <a:cs typeface="+mn-cs"/>
                        </a:rPr>
                        <a:t>He divided [his troops] against them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[in the]</a:t>
                      </a:r>
                      <a:r>
                        <a:rPr lang="en-US" sz="1200" b="0" kern="120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 night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[Adverbial Accusative of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TIME</a:t>
                      </a:r>
                      <a:r>
                        <a:rPr lang="en-US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US" sz="12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In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definite</a:t>
                      </a:r>
                      <a:r>
                        <a:rPr lang="en-US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, i.e. no </a:t>
                      </a:r>
                      <a:r>
                        <a:rPr lang="he-IL" sz="1200" b="0" kern="1200" baseline="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את</a:t>
                      </a:r>
                      <a:r>
                        <a:rPr lang="en-US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]</a:t>
                      </a:r>
                      <a:endParaRPr lang="en-US" sz="1200" b="0" kern="1200" dirty="0" smtClean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Genesis 14:15</a:t>
                      </a:r>
                      <a:endParaRPr lang="en-US" sz="1200" b="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b="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וַיֵּחָלֵ֙ק עֲלֵיהֶ֧ם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׀ </a:t>
                      </a:r>
                      <a:r>
                        <a:rPr lang="he-IL" sz="2400" b="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לַ֛יְלָה </a:t>
                      </a:r>
                      <a:endParaRPr lang="en-US" sz="2400" b="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2</a:t>
                      </a:r>
                      <a:endParaRPr lang="en-US" b="0" dirty="0"/>
                    </a:p>
                  </a:txBody>
                  <a:tcPr anchor="ctr"/>
                </a:tc>
              </a:tr>
              <a:tr h="7334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kern="1200" dirty="0" smtClean="0">
                          <a:solidFill>
                            <a:srgbClr val="008000"/>
                          </a:solidFill>
                          <a:latin typeface="+mn-lt"/>
                          <a:ea typeface="+mn-ea"/>
                          <a:cs typeface="+mn-cs"/>
                        </a:rPr>
                        <a:t>The woman was taken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[to]</a:t>
                      </a:r>
                      <a:r>
                        <a:rPr lang="en-US" sz="1200" b="0" kern="120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 house</a:t>
                      </a:r>
                      <a:r>
                        <a:rPr lang="en-US" sz="1200" b="0" kern="1200" baseline="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 of Pharaoh</a:t>
                      </a:r>
                      <a:endParaRPr lang="en-US" sz="1200" b="0" kern="1200" dirty="0" smtClean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[Adverbial Accusative of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PLACE</a:t>
                      </a:r>
                      <a:r>
                        <a:rPr lang="en-US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US" sz="12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In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definite</a:t>
                      </a:r>
                      <a:r>
                        <a:rPr lang="en-US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, i.e. no </a:t>
                      </a:r>
                      <a:r>
                        <a:rPr lang="he-IL" sz="1200" b="0" kern="1200" baseline="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את</a:t>
                      </a:r>
                      <a:r>
                        <a:rPr lang="en-US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]</a:t>
                      </a:r>
                      <a:endParaRPr lang="en-US" sz="1200" b="0" kern="1200" dirty="0" smtClean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CA" sz="1200" b="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Genesis</a:t>
                      </a:r>
                      <a:r>
                        <a:rPr lang="fr-CA" sz="1200" b="0" baseline="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12:15</a:t>
                      </a:r>
                      <a:endParaRPr lang="en-US" sz="1200" b="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b="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וַתֻּקַּ֥ח הָאִשָּׁ֖ה </a:t>
                      </a:r>
                      <a:r>
                        <a:rPr lang="he-IL" sz="2400" b="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בֵּ֥ית פַּרְעֹֽה</a:t>
                      </a:r>
                      <a:r>
                        <a:rPr lang="he-IL" sz="2400" b="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׃</a:t>
                      </a:r>
                      <a:endParaRPr lang="en-US" sz="2400" b="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0" dirty="0" smtClean="0"/>
                        <a:t>3</a:t>
                      </a:r>
                      <a:endParaRPr lang="en-US" b="0" dirty="0"/>
                    </a:p>
                  </a:txBody>
                  <a:tcPr anchor="ctr"/>
                </a:tc>
              </a:tr>
              <a:tr h="7334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kern="1200" dirty="0" smtClean="0">
                          <a:solidFill>
                            <a:srgbClr val="008000"/>
                          </a:solidFill>
                          <a:latin typeface="+mn-lt"/>
                          <a:ea typeface="+mn-ea"/>
                          <a:cs typeface="+mn-cs"/>
                        </a:rPr>
                        <a:t>The land was filled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[with]</a:t>
                      </a:r>
                      <a:r>
                        <a:rPr lang="en-US" sz="1200" b="0" kern="120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smtClean="0">
                          <a:solidFill>
                            <a:srgbClr val="FF00FF"/>
                          </a:solidFill>
                          <a:latin typeface="+mn-lt"/>
                          <a:ea typeface="+mn-ea"/>
                          <a:cs typeface="+mn-cs"/>
                        </a:rPr>
                        <a:t>water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[Adverbial Accusative of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MATERIAL</a:t>
                      </a:r>
                      <a:r>
                        <a:rPr lang="en-US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Definite</a:t>
                      </a:r>
                      <a:r>
                        <a:rPr lang="en-US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]</a:t>
                      </a:r>
                      <a:endParaRPr lang="en-US" sz="1200" b="0" kern="1200" dirty="0" smtClean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CA" sz="1200" b="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2 Kings 3:20</a:t>
                      </a:r>
                      <a:endParaRPr lang="en-US" sz="1200" b="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b="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וַתִּמָּלֵ֥א הָאָ֖רֶץ </a:t>
                      </a:r>
                      <a:r>
                        <a:rPr lang="he-IL" sz="2400" b="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אֶת־הַמָּֽיִם</a:t>
                      </a:r>
                      <a:r>
                        <a:rPr lang="he-IL" sz="2400" b="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׃</a:t>
                      </a:r>
                      <a:endParaRPr lang="en-US" sz="2400" b="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0" dirty="0" smtClean="0"/>
                        <a:t>4</a:t>
                      </a:r>
                      <a:endParaRPr lang="en-US" b="0" dirty="0"/>
                    </a:p>
                  </a:txBody>
                  <a:tcPr anchor="ctr"/>
                </a:tc>
              </a:tr>
              <a:tr h="7334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kern="1200" dirty="0" smtClean="0">
                          <a:solidFill>
                            <a:srgbClr val="008000"/>
                          </a:solidFill>
                          <a:latin typeface="+mn-lt"/>
                          <a:ea typeface="+mn-ea"/>
                          <a:cs typeface="+mn-cs"/>
                        </a:rPr>
                        <a:t>And YHWH</a:t>
                      </a:r>
                      <a:r>
                        <a:rPr lang="en-US" sz="1200" b="0" kern="1200" baseline="0" dirty="0" smtClean="0">
                          <a:solidFill>
                            <a:srgbClr val="008000"/>
                          </a:solidFill>
                          <a:latin typeface="+mn-lt"/>
                          <a:ea typeface="+mn-ea"/>
                          <a:cs typeface="+mn-cs"/>
                        </a:rPr>
                        <a:t> God formed </a:t>
                      </a:r>
                      <a:r>
                        <a:rPr lang="en-US" sz="1200" b="0" kern="1200" baseline="0" dirty="0" smtClean="0">
                          <a:solidFill>
                            <a:srgbClr val="FF00FF"/>
                          </a:solidFill>
                          <a:latin typeface="+mn-lt"/>
                          <a:ea typeface="+mn-ea"/>
                          <a:cs typeface="+mn-cs"/>
                        </a:rPr>
                        <a:t>the man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[using]</a:t>
                      </a:r>
                      <a:r>
                        <a:rPr lang="en-US" sz="1200" b="0" kern="120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 dust from the ground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US" sz="1200" b="0" kern="1200" baseline="0" dirty="0" smtClean="0">
                          <a:solidFill>
                            <a:srgbClr val="FF00FF"/>
                          </a:solidFill>
                          <a:latin typeface="+mn-lt"/>
                          <a:ea typeface="+mn-ea"/>
                          <a:cs typeface="+mn-cs"/>
                        </a:rPr>
                        <a:t>the man =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DIRECT OBJECT</a:t>
                      </a:r>
                      <a:r>
                        <a:rPr lang="en-US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Definite</a:t>
                      </a:r>
                      <a:r>
                        <a:rPr lang="en-US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]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US" sz="1200" b="0" kern="120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dust from the ground</a:t>
                      </a:r>
                      <a:r>
                        <a:rPr lang="en-US" sz="1200" b="0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= Adverbial Accusative of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MATERIAL</a:t>
                      </a:r>
                      <a:r>
                        <a:rPr lang="en-US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US" sz="12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In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definite</a:t>
                      </a:r>
                      <a:r>
                        <a:rPr lang="en-US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, i.e. no </a:t>
                      </a:r>
                      <a:r>
                        <a:rPr lang="he-IL" sz="1200" b="0" kern="1200" baseline="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את</a:t>
                      </a:r>
                      <a:r>
                        <a:rPr lang="en-US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]</a:t>
                      </a:r>
                      <a:endParaRPr lang="en-US" sz="1200" b="0" kern="1200" dirty="0" smtClean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CA" sz="1200" b="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Genesis 2:7</a:t>
                      </a:r>
                      <a:endParaRPr lang="en-US" sz="1200" b="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b="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וַיִּיצֶר֩ יְהוָ֙ה אֱלֹהִ֜ים </a:t>
                      </a:r>
                      <a:r>
                        <a:rPr lang="he-IL" sz="2400" b="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אֶת־הָֽאָדָ֗ם</a:t>
                      </a:r>
                      <a:r>
                        <a:rPr lang="he-IL" sz="2400" b="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2400" b="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עָפָר֙ מִן־הָ֣אֲדָמָ֔ה </a:t>
                      </a:r>
                      <a:endParaRPr lang="en-US" sz="2400" b="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="0" dirty="0" smtClean="0"/>
                        <a:t>5</a:t>
                      </a:r>
                      <a:endParaRPr lang="en-US" b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600" y="1882140"/>
            <a:ext cx="6859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 err="1" smtClean="0"/>
              <a:t>Examples</a:t>
            </a:r>
            <a:r>
              <a:rPr lang="fr-CA" dirty="0" smtClean="0"/>
              <a:t> of Accusatives (Direct </a:t>
            </a:r>
            <a:r>
              <a:rPr lang="fr-CA" dirty="0" err="1" smtClean="0"/>
              <a:t>Objects</a:t>
            </a:r>
            <a:r>
              <a:rPr lang="fr-CA" dirty="0" smtClean="0"/>
              <a:t> and Adverbial Accusatives of …)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26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Autofit/>
          </a:bodyPr>
          <a:lstStyle/>
          <a:p>
            <a:r>
              <a:rPr lang="en-US" sz="3200" dirty="0"/>
              <a:t>The </a:t>
            </a:r>
            <a:r>
              <a:rPr lang="en-US" sz="3200" dirty="0" smtClean="0"/>
              <a:t>particle</a:t>
            </a:r>
            <a:r>
              <a:rPr lang="he-IL" sz="32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את</a:t>
            </a:r>
            <a:r>
              <a:rPr lang="he-IL" sz="3200" dirty="0" smtClean="0"/>
              <a:t> </a:t>
            </a:r>
            <a:r>
              <a:rPr lang="en-US" sz="3200" dirty="0" smtClean="0"/>
              <a:t> as </a:t>
            </a:r>
            <a:r>
              <a:rPr lang="en-US" sz="3200" dirty="0"/>
              <a:t>a marker of the accusative case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את</a:t>
            </a:r>
            <a:r>
              <a:rPr lang="en-US" dirty="0" smtClean="0"/>
              <a:t> can sometimes also mark a subject</a:t>
            </a:r>
          </a:p>
          <a:p>
            <a:r>
              <a:rPr lang="en-US" dirty="0" smtClean="0"/>
              <a:t>This is NOT an accusative. It would be nominative.</a:t>
            </a:r>
          </a:p>
          <a:p>
            <a:r>
              <a:rPr lang="en-US" dirty="0" smtClean="0"/>
              <a:t>A bit of a “mystery” (</a:t>
            </a:r>
            <a:r>
              <a:rPr lang="en-US" dirty="0" err="1" smtClean="0"/>
              <a:t>Rocine</a:t>
            </a:r>
            <a:r>
              <a:rPr lang="en-US" dirty="0" smtClean="0"/>
              <a:t> p. 238)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6858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וָאֶתְנַפַּל לִפְנֵי יְהוָה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אֵת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אַרְבָּעִים הַיּוֹם וְ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אֶת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־אַרְבָּעִים הַלַּ֫יְלָה אֲשֶׁר הִתְנַפָּ֫לְתִּי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0354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886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Identify the </a:t>
            </a:r>
            <a:r>
              <a:rPr lang="en-US" dirty="0" err="1" smtClean="0">
                <a:solidFill>
                  <a:srgbClr val="FF0000"/>
                </a:solidFill>
              </a:rPr>
              <a:t>wayyiqtol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and the </a:t>
            </a:r>
            <a:r>
              <a:rPr lang="en-US" dirty="0" err="1" smtClean="0">
                <a:solidFill>
                  <a:srgbClr val="0000FF"/>
                </a:solidFill>
              </a:rPr>
              <a:t>qatal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in this verse.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וָאֶתְנַפַּל לִפְנֵי יְהוָה אֵת אַרְבָּעִים הַיּוֹם וְאֶת־אַרְבָּעִים הַלַּ֫יְלָה אֲשֶׁר הִתְנַפָּ֫לְתִּי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4241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886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Identify the </a:t>
            </a:r>
            <a:r>
              <a:rPr lang="en-US" dirty="0" err="1" smtClean="0">
                <a:solidFill>
                  <a:srgbClr val="FF0000"/>
                </a:solidFill>
              </a:rPr>
              <a:t>wayyiqtol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and the </a:t>
            </a:r>
            <a:r>
              <a:rPr lang="en-US" dirty="0" err="1" smtClean="0">
                <a:solidFill>
                  <a:srgbClr val="0000FF"/>
                </a:solidFill>
              </a:rPr>
              <a:t>qatal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in this verse.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וָאֶתְנַפַּל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לִפְנֵי יְהוָה אֵת אַרְבָּעִים הַיּוֹם וְאֶת־אַרְבָּעִים הַלַּ֫יְלָה אֲשֶׁר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הִתְנַפָּ֫לְתִּי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097318" y="381000"/>
            <a:ext cx="5132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FF0000"/>
                </a:solidFill>
              </a:rPr>
              <a:t>Prefix</a:t>
            </a:r>
            <a:endParaRPr lang="en-US" sz="11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29285" y="1981200"/>
            <a:ext cx="4459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0000FF"/>
                </a:solidFill>
              </a:rPr>
              <a:t>Affix</a:t>
            </a:r>
            <a:endParaRPr lang="en-US" sz="1100" dirty="0">
              <a:solidFill>
                <a:srgbClr val="0000FF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8534400" y="642610"/>
            <a:ext cx="1" cy="19559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6" idx="0"/>
          </p:cNvCxnSpPr>
          <p:nvPr/>
        </p:nvCxnSpPr>
        <p:spPr>
          <a:xfrm flipV="1">
            <a:off x="6852263" y="1752600"/>
            <a:ext cx="0" cy="22860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848600" y="119390"/>
            <a:ext cx="1088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 smtClean="0">
                <a:solidFill>
                  <a:srgbClr val="FF0000"/>
                </a:solidFill>
              </a:rPr>
              <a:t>Wayyiqtol</a:t>
            </a:r>
            <a:r>
              <a:rPr lang="en-US" sz="1100" dirty="0" smtClean="0">
                <a:solidFill>
                  <a:srgbClr val="FF0000"/>
                </a:solidFill>
              </a:rPr>
              <a:t> </a:t>
            </a:r>
            <a:r>
              <a:rPr lang="en-US" sz="1100" dirty="0" err="1" smtClean="0">
                <a:solidFill>
                  <a:srgbClr val="FF0000"/>
                </a:solidFill>
              </a:rPr>
              <a:t>Waw</a:t>
            </a:r>
            <a:endParaRPr lang="en-US" sz="1100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>
            <a:stCxn id="2" idx="3"/>
          </p:cNvCxnSpPr>
          <p:nvPr/>
        </p:nvCxnSpPr>
        <p:spPr>
          <a:xfrm>
            <a:off x="8705850" y="381000"/>
            <a:ext cx="0" cy="4381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982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signs of the </a:t>
            </a:r>
            <a:r>
              <a:rPr lang="en-US" dirty="0" err="1"/>
              <a:t>Hitpael</a:t>
            </a:r>
            <a:r>
              <a:rPr lang="en-US" dirty="0"/>
              <a:t> 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76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signs of the </a:t>
            </a:r>
            <a:r>
              <a:rPr lang="en-US" dirty="0" err="1" smtClean="0"/>
              <a:t>Hithpael</a:t>
            </a:r>
            <a:r>
              <a:rPr lang="en-US" dirty="0" smtClean="0"/>
              <a:t> are very clear.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וָ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אֶתְ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נַפַּל לִפְנֵי יְהוָה אֵת אַרְבָּעִים הַיּוֹם וְאֶת־אַרְבָּעִים הַלַּ֫יְלָה אֲשֶׁר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הִתְ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נַפָּ֫לְתִּי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57200" y="2819400"/>
            <a:ext cx="8229600" cy="19812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RULE: The signs of the </a:t>
            </a:r>
            <a:r>
              <a:rPr lang="en-US" dirty="0" err="1"/>
              <a:t>Hitpael</a:t>
            </a:r>
            <a:r>
              <a:rPr lang="en-US" dirty="0"/>
              <a:t> stem are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 pre-formed </a:t>
            </a:r>
            <a:r>
              <a:rPr lang="en-US" b="1" i="1" dirty="0"/>
              <a:t>something-</a:t>
            </a:r>
            <a:r>
              <a:rPr lang="en-US" b="1" i="1" dirty="0" err="1"/>
              <a:t>tav</a:t>
            </a:r>
            <a:r>
              <a:rPr lang="en-US" dirty="0"/>
              <a:t> </a:t>
            </a:r>
            <a:r>
              <a:rPr lang="en-US" dirty="0" smtClean="0"/>
              <a:t>unit [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ת</a:t>
            </a:r>
            <a:r>
              <a:rPr lang="en-US" dirty="0" smtClean="0"/>
              <a:t>___]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and </a:t>
            </a:r>
            <a:r>
              <a:rPr lang="en-US" dirty="0"/>
              <a:t>a </a:t>
            </a:r>
            <a:r>
              <a:rPr lang="en-US" b="1" i="1" dirty="0" err="1"/>
              <a:t>dagesh</a:t>
            </a:r>
            <a:r>
              <a:rPr lang="en-US" b="1" i="1" dirty="0"/>
              <a:t> forte </a:t>
            </a:r>
            <a:r>
              <a:rPr lang="en-US" dirty="0"/>
              <a:t>in the middle root letter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3273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signs of the </a:t>
            </a:r>
            <a:r>
              <a:rPr lang="en-US" dirty="0" err="1"/>
              <a:t>Hitpael</a:t>
            </a:r>
            <a:r>
              <a:rPr lang="en-US" dirty="0"/>
              <a:t> 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76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signs of the </a:t>
            </a:r>
            <a:r>
              <a:rPr lang="en-US" dirty="0" err="1" smtClean="0"/>
              <a:t>Hithpael</a:t>
            </a:r>
            <a:r>
              <a:rPr lang="en-US" dirty="0" smtClean="0"/>
              <a:t> are very clear.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וָ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אֶתְ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נַפַּל לִפְנֵי יְהוָה אֵת אַרְבָּעִים הַיּוֹם וְאֶת־אַרְבָּעִים הַלַּ֫יְלָה אֲשֶׁר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הִתְ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נַפָּ֫לְתִּי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57200" y="2819400"/>
            <a:ext cx="8229600" cy="36576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RULE: The signs of the </a:t>
            </a:r>
            <a:r>
              <a:rPr lang="en-US" dirty="0" err="1"/>
              <a:t>Hitpael</a:t>
            </a:r>
            <a:r>
              <a:rPr lang="en-US" dirty="0"/>
              <a:t> stem are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 pre-formed </a:t>
            </a:r>
            <a:r>
              <a:rPr lang="en-US" b="1" i="1" dirty="0"/>
              <a:t>something-</a:t>
            </a:r>
            <a:r>
              <a:rPr lang="en-US" b="1" i="1" dirty="0" err="1"/>
              <a:t>tav</a:t>
            </a:r>
            <a:r>
              <a:rPr lang="en-US" dirty="0"/>
              <a:t> unit [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ת</a:t>
            </a:r>
            <a:r>
              <a:rPr lang="en-US" dirty="0"/>
              <a:t>___]</a:t>
            </a:r>
            <a:endParaRPr lang="en-US" dirty="0" smtClean="0"/>
          </a:p>
          <a:p>
            <a:pPr marL="914400" lvl="1" indent="-514350">
              <a:buFont typeface="Wingdings" panose="05000000000000000000" pitchFamily="2" charset="2"/>
              <a:buChar char="Ø"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הִת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914400" lvl="1" indent="-514350">
              <a:buFont typeface="Wingdings" panose="05000000000000000000" pitchFamily="2" charset="2"/>
              <a:buChar char="Ø"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נִת  אֶת  תִּת  יִת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914400" lvl="1" indent="-514350">
              <a:buFont typeface="Wingdings" panose="05000000000000000000" pitchFamily="2" charset="2"/>
              <a:buChar char="Ø"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מִת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and a </a:t>
            </a:r>
            <a:r>
              <a:rPr lang="en-US" b="1" i="1" dirty="0" err="1"/>
              <a:t>dagesh</a:t>
            </a:r>
            <a:r>
              <a:rPr lang="en-US" b="1" i="1" dirty="0"/>
              <a:t> forte </a:t>
            </a:r>
            <a:r>
              <a:rPr lang="en-US" dirty="0"/>
              <a:t>in the middle root letter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4287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signs of the </a:t>
            </a:r>
            <a:r>
              <a:rPr lang="en-US" dirty="0" err="1"/>
              <a:t>Hitpael</a:t>
            </a:r>
            <a:r>
              <a:rPr lang="en-US" dirty="0"/>
              <a:t> 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76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signs of the </a:t>
            </a:r>
            <a:r>
              <a:rPr lang="en-US" dirty="0" err="1" smtClean="0"/>
              <a:t>Hithpael</a:t>
            </a:r>
            <a:r>
              <a:rPr lang="en-US" dirty="0" smtClean="0"/>
              <a:t> are very clear.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וָ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אֶתְ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נַפַּל לִפְנֵי יְהוָה אֵת אַרְבָּעִים הַיּוֹם וְאֶת־אַרְבָּעִים הַלַּ֫יְלָה אֲשֶׁר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הִתְ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נַפָּ֫לְתִּי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57200" y="2819400"/>
            <a:ext cx="8229600" cy="36576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RULE: The signs of the </a:t>
            </a:r>
            <a:r>
              <a:rPr lang="en-US" dirty="0" err="1"/>
              <a:t>Hitpael</a:t>
            </a:r>
            <a:r>
              <a:rPr lang="en-US" dirty="0"/>
              <a:t> stem are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 pre-formed </a:t>
            </a:r>
            <a:r>
              <a:rPr lang="en-US" b="1" i="1" dirty="0"/>
              <a:t>something-</a:t>
            </a:r>
            <a:r>
              <a:rPr lang="en-US" b="1" i="1" dirty="0" err="1"/>
              <a:t>tav</a:t>
            </a:r>
            <a:r>
              <a:rPr lang="en-US" dirty="0"/>
              <a:t> unit [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ת</a:t>
            </a:r>
            <a:r>
              <a:rPr lang="en-US" dirty="0"/>
              <a:t>___]</a:t>
            </a:r>
            <a:endParaRPr lang="en-US" dirty="0" smtClean="0"/>
          </a:p>
          <a:p>
            <a:pPr marL="914400" lvl="1" indent="-514350">
              <a:buFont typeface="Wingdings" panose="05000000000000000000" pitchFamily="2" charset="2"/>
              <a:buChar char="Ø"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הִת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914400" lvl="1" indent="-514350">
              <a:buFont typeface="Wingdings" panose="05000000000000000000" pitchFamily="2" charset="2"/>
              <a:buChar char="Ø"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נִת  אֶת  תִּת  יִת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914400" lvl="1" indent="-514350">
              <a:buFont typeface="Wingdings" panose="05000000000000000000" pitchFamily="2" charset="2"/>
              <a:buChar char="Ø"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מִת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and a </a:t>
            </a:r>
            <a:r>
              <a:rPr lang="en-US" b="1" i="1" dirty="0" err="1"/>
              <a:t>dagesh</a:t>
            </a:r>
            <a:r>
              <a:rPr lang="en-US" b="1" i="1" dirty="0"/>
              <a:t> forte </a:t>
            </a:r>
            <a:r>
              <a:rPr lang="en-US" dirty="0"/>
              <a:t>in the middle root letter</a:t>
            </a:r>
            <a:r>
              <a:rPr lang="en-US" dirty="0" smtClean="0"/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14800" y="4070002"/>
            <a:ext cx="3581400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FF"/>
                </a:solidFill>
              </a:rPr>
              <a:t>Can you guess which pre-formed units go on which forms?</a:t>
            </a:r>
            <a:endParaRPr lang="en-US" sz="2800" dirty="0">
              <a:solidFill>
                <a:srgbClr val="FF00FF"/>
              </a:solidFill>
            </a:endParaRPr>
          </a:p>
        </p:txBody>
      </p:sp>
      <p:sp>
        <p:nvSpPr>
          <p:cNvPr id="10" name="Right Brace 9"/>
          <p:cNvSpPr/>
          <p:nvPr/>
        </p:nvSpPr>
        <p:spPr>
          <a:xfrm>
            <a:off x="3657600" y="4038600"/>
            <a:ext cx="304800" cy="1447800"/>
          </a:xfrm>
          <a:prstGeom prst="rightBrace">
            <a:avLst/>
          </a:prstGeom>
          <a:ln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86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signs of the </a:t>
            </a:r>
            <a:r>
              <a:rPr lang="en-US" dirty="0" err="1"/>
              <a:t>Hitpael</a:t>
            </a:r>
            <a:r>
              <a:rPr lang="en-US" dirty="0"/>
              <a:t> 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76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signs of the </a:t>
            </a:r>
            <a:r>
              <a:rPr lang="en-US" dirty="0" err="1" smtClean="0"/>
              <a:t>Hithpael</a:t>
            </a:r>
            <a:r>
              <a:rPr lang="en-US" dirty="0" smtClean="0"/>
              <a:t> are very clear.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וָ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אֶתְ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נַפַּל לִפְנֵי יְהוָה אֵת אַרְבָּעִים הַיּוֹם וְאֶת־אַרְבָּעִים הַלַּ֫יְלָה אֲשֶׁר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הִתְ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נַפָּ֫לְתִּי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57200" y="2819400"/>
            <a:ext cx="8229600" cy="36576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RULE: The signs of the </a:t>
            </a:r>
            <a:r>
              <a:rPr lang="en-US" dirty="0" err="1"/>
              <a:t>Hitpael</a:t>
            </a:r>
            <a:r>
              <a:rPr lang="en-US" dirty="0"/>
              <a:t> stem are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 pre-formed </a:t>
            </a:r>
            <a:r>
              <a:rPr lang="en-US" b="1" i="1" dirty="0"/>
              <a:t>something-</a:t>
            </a:r>
            <a:r>
              <a:rPr lang="en-US" b="1" i="1" dirty="0" err="1"/>
              <a:t>tav</a:t>
            </a:r>
            <a:r>
              <a:rPr lang="en-US" dirty="0"/>
              <a:t> unit [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ת</a:t>
            </a:r>
            <a:r>
              <a:rPr lang="en-US" dirty="0"/>
              <a:t>___]</a:t>
            </a:r>
            <a:endParaRPr lang="en-US" dirty="0" smtClean="0"/>
          </a:p>
          <a:p>
            <a:pPr marL="914400" lvl="1" indent="-514350">
              <a:buFont typeface="Wingdings" panose="05000000000000000000" pitchFamily="2" charset="2"/>
              <a:buChar char="Ø"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הִת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914400" lvl="1" indent="-514350">
              <a:buFont typeface="Wingdings" panose="05000000000000000000" pitchFamily="2" charset="2"/>
              <a:buChar char="Ø"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נִת  אֶת  תִּת  יִת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914400" lvl="1" indent="-514350">
              <a:buFont typeface="Wingdings" panose="05000000000000000000" pitchFamily="2" charset="2"/>
              <a:buChar char="Ø"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מִת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and a </a:t>
            </a:r>
            <a:r>
              <a:rPr lang="en-US" b="1" i="1" dirty="0" err="1"/>
              <a:t>dagesh</a:t>
            </a:r>
            <a:r>
              <a:rPr lang="en-US" b="1" i="1" dirty="0"/>
              <a:t> forte </a:t>
            </a:r>
            <a:r>
              <a:rPr lang="en-US" dirty="0"/>
              <a:t>in the middle root letter</a:t>
            </a:r>
            <a:r>
              <a:rPr lang="en-US" dirty="0" smtClean="0"/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114800" y="4572000"/>
            <a:ext cx="4649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FF00FF"/>
                </a:solidFill>
              </a:rPr>
              <a:t>Yiqtol</a:t>
            </a:r>
            <a:r>
              <a:rPr lang="en-US" sz="2000" dirty="0" smtClean="0">
                <a:solidFill>
                  <a:srgbClr val="FF00FF"/>
                </a:solidFill>
              </a:rPr>
              <a:t>/</a:t>
            </a:r>
            <a:r>
              <a:rPr lang="en-US" sz="2000" dirty="0" err="1" smtClean="0">
                <a:solidFill>
                  <a:srgbClr val="FF00FF"/>
                </a:solidFill>
              </a:rPr>
              <a:t>Wayyiqtol</a:t>
            </a:r>
            <a:r>
              <a:rPr lang="en-US" sz="2000" dirty="0">
                <a:solidFill>
                  <a:srgbClr val="FF00FF"/>
                </a:solidFill>
              </a:rPr>
              <a:t> </a:t>
            </a:r>
            <a:r>
              <a:rPr lang="en-US" sz="2000" dirty="0" smtClean="0">
                <a:solidFill>
                  <a:srgbClr val="FF00FF"/>
                </a:solidFill>
              </a:rPr>
              <a:t>(also Jussive/</a:t>
            </a:r>
            <a:r>
              <a:rPr lang="en-US" sz="2000" dirty="0" err="1" smtClean="0">
                <a:solidFill>
                  <a:srgbClr val="FF00FF"/>
                </a:solidFill>
              </a:rPr>
              <a:t>Cohortative</a:t>
            </a:r>
            <a:r>
              <a:rPr lang="en-US" sz="2000" dirty="0" smtClean="0">
                <a:solidFill>
                  <a:srgbClr val="FF00FF"/>
                </a:solidFill>
              </a:rPr>
              <a:t>)</a:t>
            </a:r>
            <a:endParaRPr lang="en-US" sz="2000" dirty="0">
              <a:solidFill>
                <a:srgbClr val="FF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14800" y="4000500"/>
            <a:ext cx="45833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FF00FF"/>
                </a:solidFill>
              </a:rPr>
              <a:t>Qatal</a:t>
            </a:r>
            <a:r>
              <a:rPr lang="en-US" sz="2000" dirty="0" smtClean="0">
                <a:solidFill>
                  <a:srgbClr val="FF00FF"/>
                </a:solidFill>
              </a:rPr>
              <a:t>, Imperatives, Infinitives (</a:t>
            </a:r>
            <a:r>
              <a:rPr lang="en-US" sz="2000" dirty="0" err="1" smtClean="0">
                <a:solidFill>
                  <a:srgbClr val="FF00FF"/>
                </a:solidFill>
              </a:rPr>
              <a:t>inf</a:t>
            </a:r>
            <a:r>
              <a:rPr lang="en-US" sz="2000" dirty="0" smtClean="0">
                <a:solidFill>
                  <a:srgbClr val="FF00FF"/>
                </a:solidFill>
              </a:rPr>
              <a:t> and abs)</a:t>
            </a:r>
            <a:endParaRPr lang="en-US" sz="2000" dirty="0">
              <a:solidFill>
                <a:srgbClr val="FF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14800" y="5105400"/>
            <a:ext cx="11617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FF"/>
                </a:solidFill>
              </a:rPr>
              <a:t>Participle</a:t>
            </a:r>
            <a:endParaRPr lang="en-US" sz="2000" dirty="0">
              <a:solidFill>
                <a:srgbClr val="FF00FF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3733800" y="4756666"/>
            <a:ext cx="381000" cy="0"/>
          </a:xfrm>
          <a:prstGeom prst="straightConnector1">
            <a:avLst/>
          </a:prstGeom>
          <a:ln>
            <a:solidFill>
              <a:srgbClr val="FF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3733800" y="4204246"/>
            <a:ext cx="381000" cy="0"/>
          </a:xfrm>
          <a:prstGeom prst="straightConnector1">
            <a:avLst/>
          </a:prstGeom>
          <a:ln>
            <a:solidFill>
              <a:srgbClr val="FF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3733800" y="5309176"/>
            <a:ext cx="381000" cy="0"/>
          </a:xfrm>
          <a:prstGeom prst="straightConnector1">
            <a:avLst/>
          </a:prstGeom>
          <a:ln>
            <a:solidFill>
              <a:srgbClr val="FF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048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signs of the </a:t>
            </a:r>
            <a:r>
              <a:rPr lang="en-US" dirty="0" err="1"/>
              <a:t>Hitpael</a:t>
            </a:r>
            <a:r>
              <a:rPr lang="en-US" dirty="0"/>
              <a:t> 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76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Let’s part the verbs.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וָאֶתְנַפַּל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לִפְנֵי יְהוָה אֵת אַרְבָּעִים הַיּוֹם וְאֶת־אַרְבָּעִים הַלַּ֫יְלָה אֲשֶׁר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הִתְנַפָּ֫לְתִּי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628530"/>
              </p:ext>
            </p:extLst>
          </p:nvPr>
        </p:nvGraphicFramePr>
        <p:xfrm>
          <a:off x="533400" y="2798618"/>
          <a:ext cx="8054062" cy="13161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38200"/>
                <a:gridCol w="1066800"/>
                <a:gridCol w="1219200"/>
                <a:gridCol w="762000"/>
                <a:gridCol w="2908475"/>
                <a:gridCol w="1259387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endParaRPr lang="en-US" sz="3200" dirty="0">
                        <a:solidFill>
                          <a:srgbClr val="FF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953257"/>
              </p:ext>
            </p:extLst>
          </p:nvPr>
        </p:nvGraphicFramePr>
        <p:xfrm>
          <a:off x="533400" y="4572000"/>
          <a:ext cx="8054062" cy="13161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38200"/>
                <a:gridCol w="1066800"/>
                <a:gridCol w="1219200"/>
                <a:gridCol w="762000"/>
                <a:gridCol w="2908475"/>
                <a:gridCol w="1259387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70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8983</TotalTime>
  <Words>1423</Words>
  <Application>Microsoft Office PowerPoint</Application>
  <PresentationFormat>On-screen Show (4:3)</PresentationFormat>
  <Paragraphs>268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Rocine Lesson 42</vt:lpstr>
      <vt:lpstr>Goals</vt:lpstr>
      <vt:lpstr>What we already know</vt:lpstr>
      <vt:lpstr>What we already know</vt:lpstr>
      <vt:lpstr>The signs of the Hitpael stem</vt:lpstr>
      <vt:lpstr>The signs of the Hitpael stem</vt:lpstr>
      <vt:lpstr>The signs of the Hitpael stem</vt:lpstr>
      <vt:lpstr>The signs of the Hitpael stem</vt:lpstr>
      <vt:lpstr>The signs of the Hitpael stem</vt:lpstr>
      <vt:lpstr>The signs of the Hitpael stem</vt:lpstr>
      <vt:lpstr>The signs of the Hitpael stem</vt:lpstr>
      <vt:lpstr>The meaning of the Hitpael stem</vt:lpstr>
      <vt:lpstr>The meaning of the Hitpael stem</vt:lpstr>
      <vt:lpstr>The meaning of the Hitpael stem</vt:lpstr>
      <vt:lpstr>The meaning of the Hitpael stem</vt:lpstr>
      <vt:lpstr>The meaning of the Hitpael stem</vt:lpstr>
      <vt:lpstr>The meaning of the Hitpael stem</vt:lpstr>
      <vt:lpstr>The meaning of the Hitpael stem</vt:lpstr>
      <vt:lpstr>The meaning of the Hitpael stem</vt:lpstr>
      <vt:lpstr>The particleאת  as a marker of the accusative case</vt:lpstr>
      <vt:lpstr>The particleאת  as a marker of the accusative case</vt:lpstr>
      <vt:lpstr>The particleאת  as a marker of the accusative case</vt:lpstr>
      <vt:lpstr>The particleאת  as a marker of the accusative case</vt:lpstr>
      <vt:lpstr>The particleאת  as a marker of the accusative case</vt:lpstr>
      <vt:lpstr>The particleאת  as a marker of the accusative case</vt:lpstr>
      <vt:lpstr>The particleאת  as a marker of the accusative case</vt:lpstr>
      <vt:lpstr>The particleאת  as a marker of the accusative case</vt:lpstr>
      <vt:lpstr>The particleאת  as a marker of the accusative case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Carlos</cp:lastModifiedBy>
  <cp:revision>823</cp:revision>
  <cp:lastPrinted>2013-11-05T02:18:07Z</cp:lastPrinted>
  <dcterms:created xsi:type="dcterms:W3CDTF">2006-08-16T00:00:00Z</dcterms:created>
  <dcterms:modified xsi:type="dcterms:W3CDTF">2016-02-10T14:00:09Z</dcterms:modified>
</cp:coreProperties>
</file>