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97" r:id="rId2"/>
    <p:sldId id="816" r:id="rId3"/>
    <p:sldId id="817" r:id="rId4"/>
    <p:sldId id="819" r:id="rId5"/>
    <p:sldId id="820" r:id="rId6"/>
    <p:sldId id="818" r:id="rId7"/>
    <p:sldId id="822" r:id="rId8"/>
    <p:sldId id="823" r:id="rId9"/>
    <p:sldId id="824" r:id="rId10"/>
    <p:sldId id="825" r:id="rId11"/>
    <p:sldId id="826" r:id="rId12"/>
    <p:sldId id="829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2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763000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הַנִּרְאֶה אֵלָיו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12:7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1"/>
            <a:ext cx="8534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Niphal</a:t>
            </a:r>
            <a:r>
              <a:rPr lang="en-US" dirty="0" smtClean="0"/>
              <a:t> Participle.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2819400"/>
            <a:ext cx="8305800" cy="25908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RULE:</a:t>
            </a:r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with the </a:t>
            </a:r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/>
              <a:t> and </a:t>
            </a:r>
            <a:r>
              <a:rPr lang="en-US" dirty="0" err="1"/>
              <a:t>weqatal</a:t>
            </a:r>
            <a:r>
              <a:rPr lang="en-US" dirty="0"/>
              <a:t>, the sign of the </a:t>
            </a:r>
            <a:r>
              <a:rPr lang="en-US" dirty="0" err="1"/>
              <a:t>Niphal</a:t>
            </a:r>
            <a:r>
              <a:rPr lang="en-US" dirty="0"/>
              <a:t> participle is a pre-formed nun. </a:t>
            </a:r>
            <a:endParaRPr lang="en-US" dirty="0" smtClean="0"/>
          </a:p>
          <a:p>
            <a:pPr lvl="2"/>
            <a:r>
              <a:rPr lang="en-US" dirty="0" smtClean="0"/>
              <a:t>Remember </a:t>
            </a:r>
            <a:r>
              <a:rPr lang="en-US" dirty="0"/>
              <a:t>that the </a:t>
            </a:r>
            <a:r>
              <a:rPr lang="en-US" dirty="0" err="1"/>
              <a:t>Qal</a:t>
            </a:r>
            <a:r>
              <a:rPr lang="en-US" dirty="0"/>
              <a:t> and </a:t>
            </a:r>
            <a:r>
              <a:rPr lang="en-US" dirty="0" err="1"/>
              <a:t>Niphal</a:t>
            </a:r>
            <a:r>
              <a:rPr lang="en-US" dirty="0"/>
              <a:t> participles are the only stems that do not use pre-formed mems.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5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15764"/>
              </p:ext>
            </p:extLst>
          </p:nvPr>
        </p:nvGraphicFramePr>
        <p:xfrm>
          <a:off x="457200" y="914396"/>
          <a:ext cx="8229599" cy="2493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24"/>
                <a:gridCol w="1244076"/>
                <a:gridCol w="1874834"/>
                <a:gridCol w="1559455"/>
                <a:gridCol w="1559455"/>
                <a:gridCol w="1559455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Hollow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כון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III-Heh</a:t>
                      </a:r>
                      <a:endParaRPr lang="en-US" sz="1400" dirty="0" smtClean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נִקְטָל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נָכוֹן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נִבְזֶה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נִקְטֶ֫לֶת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נוֹשָׁ֫בֶת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נְכוֹנָה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נִתֶּ֫נֶת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נַחְלָה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נְקְטָלִים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נוֹשָׁבִים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נְכֹנִים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נִתָּנִים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נִבְזִים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נְקְטָלוֹת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נוֹשָׁבוֹת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נִתָּנוֹת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C3B06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נִגְלֹת</a:t>
                      </a:r>
                      <a:endParaRPr lang="en-US" sz="2400" kern="1200" dirty="0">
                        <a:solidFill>
                          <a:srgbClr val="7C3B06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smtClean="0"/>
              <a:t>Participles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691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36945"/>
              </p:ext>
            </p:extLst>
          </p:nvPr>
        </p:nvGraphicFramePr>
        <p:xfrm>
          <a:off x="457200" y="914396"/>
          <a:ext cx="8229599" cy="2493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24"/>
                <a:gridCol w="1244076"/>
                <a:gridCol w="1874834"/>
                <a:gridCol w="1559455"/>
                <a:gridCol w="1559455"/>
                <a:gridCol w="1559455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Hollow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כון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III-Heh</a:t>
                      </a:r>
                      <a:endParaRPr lang="en-US" sz="1400" dirty="0" smtClean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נִקְטָל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נָכוֹן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נִבְזֶה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נִקְטֶ֫לֶת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נוֹשָׁ֫בֶת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נְכוֹנָה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נִתֶּ֫נֶת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נַחְלָה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נְקְטָלִים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נוֹשָׁבִים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נְכֹנִים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נִתָּנִים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נִבְזִים</a:t>
                      </a:r>
                      <a:endParaRPr lang="en-US" sz="2400" kern="1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נְקְטָלוֹת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נוֹשָׁבוֹת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נִתָּנוֹת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C3B06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נִגְלֹת</a:t>
                      </a:r>
                      <a:endParaRPr lang="en-US" sz="2400" kern="1200" dirty="0">
                        <a:solidFill>
                          <a:srgbClr val="7C3B06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smtClean="0"/>
              <a:t>Participles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7200" y="4181475"/>
            <a:ext cx="4419600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in the III-Heh, the expected </a:t>
            </a:r>
            <a:r>
              <a:rPr lang="en-US" dirty="0" err="1">
                <a:solidFill>
                  <a:srgbClr val="FF0000"/>
                </a:solidFill>
              </a:rPr>
              <a:t>Q</a:t>
            </a:r>
            <a:r>
              <a:rPr lang="en-US" dirty="0" err="1" smtClean="0">
                <a:solidFill>
                  <a:srgbClr val="FF0000"/>
                </a:solidFill>
              </a:rPr>
              <a:t>amets</a:t>
            </a:r>
            <a:r>
              <a:rPr lang="en-US" dirty="0" smtClean="0">
                <a:solidFill>
                  <a:srgbClr val="FF0000"/>
                </a:solidFill>
              </a:rPr>
              <a:t> Theme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owel </a:t>
            </a:r>
            <a:r>
              <a:rPr lang="en-US" dirty="0" smtClean="0"/>
              <a:t>is lost in the </a:t>
            </a:r>
            <a:r>
              <a:rPr lang="en-US" dirty="0" err="1" smtClean="0"/>
              <a:t>ms</a:t>
            </a:r>
            <a:r>
              <a:rPr lang="en-US" dirty="0" smtClean="0"/>
              <a:t> 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confuse the fs form for the </a:t>
            </a:r>
            <a:r>
              <a:rPr lang="en-US" dirty="0" err="1" smtClean="0"/>
              <a:t>ms</a:t>
            </a:r>
            <a:r>
              <a:rPr lang="en-US" dirty="0" smtClean="0"/>
              <a:t> form. The </a:t>
            </a:r>
            <a:r>
              <a:rPr lang="en-US" dirty="0" err="1" smtClean="0"/>
              <a:t>qamets</a:t>
            </a:r>
            <a:r>
              <a:rPr lang="en-US" dirty="0" smtClean="0"/>
              <a:t> in the fs form is not actually the theme vowel. It’s part of the affix. The </a:t>
            </a:r>
            <a:r>
              <a:rPr lang="en-US" dirty="0" err="1" smtClean="0"/>
              <a:t>qamets</a:t>
            </a:r>
            <a:r>
              <a:rPr lang="en-US" dirty="0" smtClean="0"/>
              <a:t> theme vowel is lost in all the forms of the III-Heh. </a:t>
            </a:r>
          </a:p>
        </p:txBody>
      </p:sp>
      <p:sp>
        <p:nvSpPr>
          <p:cNvPr id="8" name="Oval 7"/>
          <p:cNvSpPr/>
          <p:nvPr/>
        </p:nvSpPr>
        <p:spPr>
          <a:xfrm>
            <a:off x="1533525" y="1647825"/>
            <a:ext cx="304800" cy="266700"/>
          </a:xfrm>
          <a:prstGeom prst="ellipse">
            <a:avLst/>
          </a:prstGeom>
          <a:noFill/>
          <a:ln w="76200">
            <a:solidFill>
              <a:srgbClr val="0000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67100" y="1647825"/>
            <a:ext cx="304800" cy="266700"/>
          </a:xfrm>
          <a:prstGeom prst="ellipse">
            <a:avLst/>
          </a:prstGeom>
          <a:noFill/>
          <a:ln w="76200">
            <a:solidFill>
              <a:srgbClr val="0000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96075" y="1647825"/>
            <a:ext cx="304800" cy="266700"/>
          </a:xfrm>
          <a:prstGeom prst="ellipse">
            <a:avLst/>
          </a:prstGeom>
          <a:noFill/>
          <a:ln w="76200">
            <a:solidFill>
              <a:srgbClr val="0000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143875" y="1647825"/>
            <a:ext cx="304800" cy="266700"/>
          </a:xfrm>
          <a:prstGeom prst="ellipse">
            <a:avLst/>
          </a:prstGeom>
          <a:noFill/>
          <a:ln w="762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105775" y="2133600"/>
            <a:ext cx="304800" cy="266700"/>
          </a:xfrm>
          <a:prstGeom prst="ellipse">
            <a:avLst/>
          </a:prstGeom>
          <a:noFill/>
          <a:ln w="76200">
            <a:solidFill>
              <a:srgbClr val="FF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smtClean="0"/>
              <a:t>participle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Name the root and stem/</a:t>
            </a:r>
            <a:r>
              <a:rPr lang="en-US" dirty="0" err="1" smtClean="0"/>
              <a:t>binyan</a:t>
            </a:r>
            <a:r>
              <a:rPr lang="en-US" dirty="0" smtClean="0"/>
              <a:t> of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וַיֵּרָא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וַיִּירָא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הַנִּרְאֶה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56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2514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Name the root and stem/</a:t>
            </a:r>
            <a:r>
              <a:rPr lang="en-US" dirty="0" err="1" smtClean="0"/>
              <a:t>binyan</a:t>
            </a:r>
            <a:r>
              <a:rPr lang="en-US" dirty="0" smtClean="0"/>
              <a:t> of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וַיֵּרָא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וַיִּירָא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הַנִּרְאֶה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224420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38735"/>
            <a:ext cx="681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35280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222146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Niphal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270587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33528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46996" y="2221468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39.2f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46996" y="270587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21.2c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46996" y="33528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21.2c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2264658"/>
            <a:ext cx="26997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rgbClr val="FF0000"/>
                </a:solidFill>
              </a:rPr>
              <a:t>Niphal</a:t>
            </a:r>
            <a:r>
              <a:rPr lang="en-US" sz="1100" dirty="0" smtClean="0">
                <a:solidFill>
                  <a:srgbClr val="FF0000"/>
                </a:solidFill>
              </a:rPr>
              <a:t> nun can’t assimilate to </a:t>
            </a:r>
            <a:r>
              <a:rPr lang="en-US" sz="1100" dirty="0" err="1" smtClean="0">
                <a:solidFill>
                  <a:srgbClr val="FF0000"/>
                </a:solidFill>
              </a:rPr>
              <a:t>resh</a:t>
            </a:r>
            <a:r>
              <a:rPr lang="en-US" sz="1100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so </a:t>
            </a:r>
            <a:r>
              <a:rPr lang="en-US" sz="1100" dirty="0" err="1" smtClean="0">
                <a:solidFill>
                  <a:srgbClr val="FF0000"/>
                </a:solidFill>
              </a:rPr>
              <a:t>hireq</a:t>
            </a:r>
            <a:r>
              <a:rPr lang="en-US" sz="1100" dirty="0" smtClean="0">
                <a:solidFill>
                  <a:srgbClr val="FF0000"/>
                </a:solidFill>
              </a:rPr>
              <a:t> lengthens to </a:t>
            </a:r>
            <a:r>
              <a:rPr lang="en-US" sz="1100" dirty="0" err="1" smtClean="0">
                <a:solidFill>
                  <a:srgbClr val="FF0000"/>
                </a:solidFill>
              </a:rPr>
              <a:t>tsere</a:t>
            </a:r>
            <a:r>
              <a:rPr lang="en-US" sz="1100" dirty="0" smtClean="0">
                <a:solidFill>
                  <a:srgbClr val="FF0000"/>
                </a:solidFill>
              </a:rPr>
              <a:t> to compensate.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2749064"/>
            <a:ext cx="1999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True I-</a:t>
            </a:r>
            <a:r>
              <a:rPr lang="en-US" sz="1100" dirty="0" err="1" smtClean="0">
                <a:solidFill>
                  <a:srgbClr val="FF0000"/>
                </a:solidFill>
              </a:rPr>
              <a:t>Yod</a:t>
            </a:r>
            <a:r>
              <a:rPr lang="en-US" sz="1100" dirty="0" smtClean="0">
                <a:solidFill>
                  <a:srgbClr val="FF0000"/>
                </a:solidFill>
              </a:rPr>
              <a:t> so we see both </a:t>
            </a:r>
            <a:r>
              <a:rPr lang="en-US" sz="1100" dirty="0" err="1" smtClean="0">
                <a:solidFill>
                  <a:srgbClr val="FF0000"/>
                </a:solidFill>
              </a:rPr>
              <a:t>yods</a:t>
            </a:r>
            <a:r>
              <a:rPr lang="en-US" sz="1100" dirty="0" smtClean="0">
                <a:solidFill>
                  <a:srgbClr val="FF0000"/>
                </a:solidFill>
              </a:rPr>
              <a:t>.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5800" y="3395990"/>
            <a:ext cx="18710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Missing letter rule for III-Heh.</a:t>
            </a:r>
          </a:p>
        </p:txBody>
      </p:sp>
    </p:spTree>
    <p:extLst>
      <p:ext uri="{BB962C8B-B14F-4D97-AF65-F5344CB8AC3E}">
        <p14:creationId xmlns:p14="http://schemas.microsoft.com/office/powerpoint/2010/main" val="29831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2514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Name the root and stem/</a:t>
            </a:r>
            <a:r>
              <a:rPr lang="en-US" dirty="0" err="1" smtClean="0"/>
              <a:t>binyan</a:t>
            </a:r>
            <a:r>
              <a:rPr lang="en-US" dirty="0" smtClean="0"/>
              <a:t> of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וַיֵּרָא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וַיִּירָא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הַנִּרְאֶה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224420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2738735"/>
            <a:ext cx="681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35280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ראה</a:t>
            </a:r>
            <a:endParaRPr lang="en-US" sz="2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222146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Niphal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270587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33528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Qal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46996" y="2221468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39.2f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46996" y="270587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21.2c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46996" y="33528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21.2c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2264658"/>
            <a:ext cx="26997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rgbClr val="FF0000"/>
                </a:solidFill>
              </a:rPr>
              <a:t>Niphal</a:t>
            </a:r>
            <a:r>
              <a:rPr lang="en-US" sz="1100" dirty="0" smtClean="0">
                <a:solidFill>
                  <a:srgbClr val="FF0000"/>
                </a:solidFill>
              </a:rPr>
              <a:t> nun can’t assimilate to </a:t>
            </a:r>
            <a:r>
              <a:rPr lang="en-US" sz="1100" dirty="0" err="1" smtClean="0">
                <a:solidFill>
                  <a:srgbClr val="FF0000"/>
                </a:solidFill>
              </a:rPr>
              <a:t>resh</a:t>
            </a:r>
            <a:r>
              <a:rPr lang="en-US" sz="1100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so </a:t>
            </a:r>
            <a:r>
              <a:rPr lang="en-US" sz="1100" dirty="0" err="1" smtClean="0">
                <a:solidFill>
                  <a:srgbClr val="FF0000"/>
                </a:solidFill>
              </a:rPr>
              <a:t>hireq</a:t>
            </a:r>
            <a:r>
              <a:rPr lang="en-US" sz="1100" dirty="0" smtClean="0">
                <a:solidFill>
                  <a:srgbClr val="FF0000"/>
                </a:solidFill>
              </a:rPr>
              <a:t> lengthens to </a:t>
            </a:r>
            <a:r>
              <a:rPr lang="en-US" sz="1100" dirty="0" err="1" smtClean="0">
                <a:solidFill>
                  <a:srgbClr val="FF0000"/>
                </a:solidFill>
              </a:rPr>
              <a:t>tsere</a:t>
            </a:r>
            <a:r>
              <a:rPr lang="en-US" sz="1100" dirty="0" smtClean="0">
                <a:solidFill>
                  <a:srgbClr val="FF0000"/>
                </a:solidFill>
              </a:rPr>
              <a:t> to compensate.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2749064"/>
            <a:ext cx="1999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True I-</a:t>
            </a:r>
            <a:r>
              <a:rPr lang="en-US" sz="1100" dirty="0" err="1" smtClean="0">
                <a:solidFill>
                  <a:srgbClr val="FF0000"/>
                </a:solidFill>
              </a:rPr>
              <a:t>Yod</a:t>
            </a:r>
            <a:r>
              <a:rPr lang="en-US" sz="1100" dirty="0" smtClean="0">
                <a:solidFill>
                  <a:srgbClr val="FF0000"/>
                </a:solidFill>
              </a:rPr>
              <a:t> so we see both </a:t>
            </a:r>
            <a:r>
              <a:rPr lang="en-US" sz="1100" dirty="0" err="1" smtClean="0">
                <a:solidFill>
                  <a:srgbClr val="FF0000"/>
                </a:solidFill>
              </a:rPr>
              <a:t>yods</a:t>
            </a:r>
            <a:r>
              <a:rPr lang="en-US" sz="1100" dirty="0" smtClean="0">
                <a:solidFill>
                  <a:srgbClr val="FF0000"/>
                </a:solidFill>
              </a:rPr>
              <a:t>.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5800" y="3395990"/>
            <a:ext cx="18710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Missing letter rule for III-Heh.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53451" y="4343399"/>
            <a:ext cx="6437099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Missing Letter </a:t>
            </a:r>
            <a:r>
              <a:rPr lang="en-US" dirty="0"/>
              <a:t>R</a:t>
            </a:r>
            <a:r>
              <a:rPr lang="en-US" dirty="0" smtClean="0"/>
              <a:t>ule for III-Heh: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a root letter is </a:t>
            </a:r>
            <a:r>
              <a:rPr lang="en-US" u="sng" dirty="0"/>
              <a:t>completely</a:t>
            </a:r>
            <a:r>
              <a:rPr lang="en-US" dirty="0"/>
              <a:t> </a:t>
            </a:r>
            <a:r>
              <a:rPr lang="en-US" dirty="0" smtClean="0"/>
              <a:t>missing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And the </a:t>
            </a:r>
            <a:r>
              <a:rPr lang="en-US" dirty="0" err="1"/>
              <a:t>nikkud</a:t>
            </a:r>
            <a:r>
              <a:rPr lang="en-US" dirty="0"/>
              <a:t> under the prefix pronoun is anything other than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tsere</a:t>
            </a:r>
            <a:r>
              <a:rPr lang="en-US" dirty="0" smtClean="0"/>
              <a:t> 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ֵ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or </a:t>
            </a:r>
            <a:r>
              <a:rPr lang="en-US" dirty="0" err="1"/>
              <a:t>qamets</a:t>
            </a:r>
            <a:r>
              <a:rPr lang="en-US" dirty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missing letter is </a:t>
            </a:r>
            <a:r>
              <a:rPr lang="en-US" dirty="0" smtClean="0"/>
              <a:t>a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he-IL" dirty="0" smtClean="0"/>
              <a:t> </a:t>
            </a:r>
            <a:r>
              <a:rPr lang="en-US" dirty="0" smtClean="0"/>
              <a:t> from </a:t>
            </a:r>
            <a:r>
              <a:rPr lang="en-US" dirty="0"/>
              <a:t>the end of the root.</a:t>
            </a:r>
          </a:p>
        </p:txBody>
      </p:sp>
    </p:spTree>
    <p:extLst>
      <p:ext uri="{BB962C8B-B14F-4D97-AF65-F5344CB8AC3E}">
        <p14:creationId xmlns:p14="http://schemas.microsoft.com/office/powerpoint/2010/main" val="22895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1"/>
            <a:ext cx="8534400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one verb form which can have the definite article attached to it like our lesson </a:t>
            </a:r>
            <a:r>
              <a:rPr lang="en-US" dirty="0" smtClean="0"/>
              <a:t>word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en-US" dirty="0" smtClean="0">
                <a:cs typeface="SBL Hebrew" panose="02000000000000000000" pitchFamily="2" charset="-79"/>
              </a:rPr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48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1"/>
            <a:ext cx="8534400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one verb form which can have the definite article attached to it like our lesson </a:t>
            </a:r>
            <a:r>
              <a:rPr lang="en-US" dirty="0" smtClean="0"/>
              <a:t>word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en-US" dirty="0" smtClean="0">
                <a:cs typeface="SBL Hebrew" panose="02000000000000000000" pitchFamily="2" charset="-79"/>
              </a:rPr>
              <a:t>?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57400" y="2581275"/>
            <a:ext cx="218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Participle (12.2b)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1"/>
            <a:ext cx="85344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one verb form which can have the definite article attached to it like our lesson </a:t>
            </a:r>
            <a:r>
              <a:rPr lang="en-US" dirty="0" smtClean="0"/>
              <a:t>word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en-US" dirty="0" smtClean="0">
                <a:cs typeface="SBL Hebrew" panose="02000000000000000000" pitchFamily="2" charset="-79"/>
              </a:rPr>
              <a:t>?</a:t>
            </a:r>
          </a:p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How is it usually translated?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57400" y="2581275"/>
            <a:ext cx="218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Participle (12.2b)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763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וַיֵּרָא יְהוָה אֶל־אַבְרָם וַיִּבֶן שָׁם מִזְבֵּ֫חַ לַיהוָה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אֵלָיו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524001"/>
            <a:ext cx="85344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one verb form which can have the definite article attached to it like our lesson </a:t>
            </a:r>
            <a:r>
              <a:rPr lang="en-US" dirty="0" smtClean="0"/>
              <a:t>word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הַנִּרְאֶה</a:t>
            </a:r>
            <a:r>
              <a:rPr lang="en-US" dirty="0" smtClean="0">
                <a:cs typeface="SBL Hebrew" panose="02000000000000000000" pitchFamily="2" charset="-79"/>
              </a:rPr>
              <a:t>?</a:t>
            </a:r>
          </a:p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How is it usually translated?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57400" y="2581275"/>
            <a:ext cx="218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Participle (12.2b)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3190875"/>
            <a:ext cx="2451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 a relative clause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i.e. </a:t>
            </a:r>
            <a:r>
              <a:rPr lang="en-US" i="1" dirty="0" smtClean="0">
                <a:solidFill>
                  <a:srgbClr val="FF0000"/>
                </a:solidFill>
              </a:rPr>
              <a:t>the one who</a:t>
            </a:r>
            <a:r>
              <a:rPr lang="en-US" dirty="0" smtClean="0">
                <a:solidFill>
                  <a:srgbClr val="FF0000"/>
                </a:solidFill>
              </a:rPr>
              <a:t> or </a:t>
            </a:r>
            <a:r>
              <a:rPr lang="en-US" i="1" dirty="0" smtClean="0">
                <a:solidFill>
                  <a:srgbClr val="FF0000"/>
                </a:solidFill>
              </a:rPr>
              <a:t>who.</a:t>
            </a:r>
          </a:p>
        </p:txBody>
      </p:sp>
    </p:spTree>
    <p:extLst>
      <p:ext uri="{BB962C8B-B14F-4D97-AF65-F5344CB8AC3E}">
        <p14:creationId xmlns:p14="http://schemas.microsoft.com/office/powerpoint/2010/main" val="14043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8567</TotalTime>
  <Words>561</Words>
  <Application>Microsoft Office PowerPoint</Application>
  <PresentationFormat>On-screen Show (4:3)</PresentationFormat>
  <Paragraphs>145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Rocine Lesson 40</vt:lpstr>
      <vt:lpstr>Goals</vt:lpstr>
      <vt:lpstr>What we already know</vt:lpstr>
      <vt:lpstr>What we already know</vt:lpstr>
      <vt:lpstr>What we already know</vt:lpstr>
      <vt:lpstr>Goals</vt:lpstr>
      <vt:lpstr>Goals</vt:lpstr>
      <vt:lpstr>Goals</vt:lpstr>
      <vt:lpstr>Goals</vt:lpstr>
      <vt:lpstr>Goals</vt:lpstr>
      <vt:lpstr>Niphal Participles</vt:lpstr>
      <vt:lpstr>Niphal Participles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789</cp:revision>
  <cp:lastPrinted>2013-11-05T02:18:07Z</cp:lastPrinted>
  <dcterms:created xsi:type="dcterms:W3CDTF">2006-08-16T00:00:00Z</dcterms:created>
  <dcterms:modified xsi:type="dcterms:W3CDTF">2015-05-04T20:22:21Z</dcterms:modified>
</cp:coreProperties>
</file>