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697" r:id="rId2"/>
    <p:sldId id="816" r:id="rId3"/>
    <p:sldId id="817" r:id="rId4"/>
    <p:sldId id="819" r:id="rId5"/>
    <p:sldId id="821" r:id="rId6"/>
    <p:sldId id="823" r:id="rId7"/>
    <p:sldId id="825" r:id="rId8"/>
    <p:sldId id="824" r:id="rId9"/>
    <p:sldId id="826" r:id="rId10"/>
    <p:sldId id="827" r:id="rId11"/>
    <p:sldId id="820" r:id="rId12"/>
    <p:sldId id="830" r:id="rId13"/>
    <p:sldId id="831" r:id="rId14"/>
    <p:sldId id="832" r:id="rId15"/>
    <p:sldId id="833" r:id="rId16"/>
    <p:sldId id="835" r:id="rId17"/>
    <p:sldId id="836" r:id="rId18"/>
    <p:sldId id="838" r:id="rId19"/>
    <p:sldId id="839" r:id="rId20"/>
    <p:sldId id="841" r:id="rId21"/>
    <p:sldId id="842" r:id="rId22"/>
    <p:sldId id="843" r:id="rId23"/>
    <p:sldId id="844" r:id="rId24"/>
    <p:sldId id="845" r:id="rId25"/>
    <p:sldId id="829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6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9144000" cy="1143000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אִשָּׁבֵ֫עַ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21:24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look at the second verb.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Niphal</a:t>
            </a:r>
            <a:r>
              <a:rPr lang="en-US" dirty="0" smtClean="0"/>
              <a:t> Nun assimilates in the </a:t>
            </a:r>
            <a:r>
              <a:rPr lang="en-US" dirty="0" err="1" smtClean="0"/>
              <a:t>yiqtol</a:t>
            </a:r>
            <a:r>
              <a:rPr lang="en-US" dirty="0" smtClean="0"/>
              <a:t> because when you add the </a:t>
            </a:r>
            <a:r>
              <a:rPr lang="en-US" dirty="0" err="1" smtClean="0"/>
              <a:t>yiqtol</a:t>
            </a:r>
            <a:r>
              <a:rPr lang="en-US" dirty="0" smtClean="0"/>
              <a:t>/</a:t>
            </a:r>
            <a:r>
              <a:rPr lang="en-US" dirty="0" err="1" smtClean="0"/>
              <a:t>wayyiqtol</a:t>
            </a:r>
            <a:r>
              <a:rPr lang="en-US" dirty="0" smtClean="0"/>
              <a:t> prefix, the </a:t>
            </a:r>
            <a:r>
              <a:rPr lang="en-US" dirty="0" err="1"/>
              <a:t>N</a:t>
            </a:r>
            <a:r>
              <a:rPr lang="en-US" dirty="0" err="1" smtClean="0"/>
              <a:t>iphal</a:t>
            </a:r>
            <a:r>
              <a:rPr lang="en-US" dirty="0" smtClean="0"/>
              <a:t> Nun ‘finds itself’ at the end of a closed syllable with no intervening vowel between it and the next consonant, and so it assimilates.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5181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44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r>
              <a:rPr lang="he-IL" sz="4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</a:t>
            </a:r>
            <a:r>
              <a:rPr lang="he-IL" sz="44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שָׁבע -&gt; אשָּׁבע</a:t>
            </a:r>
            <a:endParaRPr lang="en-US" sz="4400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97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verb.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383868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89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Let’s parse the verb.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03464"/>
              </p:ext>
            </p:extLst>
          </p:nvPr>
        </p:nvGraphicFramePr>
        <p:xfrm>
          <a:off x="533400" y="34290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96607"/>
                <a:gridCol w="1185833"/>
                <a:gridCol w="871567"/>
                <a:gridCol w="2984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שׁבע</a:t>
                      </a:r>
                      <a:endParaRPr lang="en-US" sz="3200" dirty="0">
                        <a:solidFill>
                          <a:srgbClr val="FF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Niphal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1cs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X-</a:t>
                      </a:r>
                      <a:r>
                        <a:rPr lang="en-US" dirty="0" err="1" smtClean="0">
                          <a:solidFill>
                            <a:srgbClr val="FF00FF"/>
                          </a:solidFill>
                        </a:rPr>
                        <a:t>yiqtol</a:t>
                      </a:r>
                      <a:r>
                        <a:rPr lang="en-US" baseline="0" dirty="0" smtClean="0">
                          <a:solidFill>
                            <a:srgbClr val="FF00FF"/>
                          </a:solidFill>
                        </a:rPr>
                        <a:t> = 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FF00FF"/>
                          </a:solidFill>
                        </a:rPr>
                        <a:t>Topicalization (non-past)</a:t>
                      </a:r>
                      <a:endParaRPr lang="en-US" dirty="0" smtClean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FF"/>
                          </a:solidFill>
                        </a:rPr>
                        <a:t>To swear</a:t>
                      </a:r>
                      <a:endParaRPr lang="en-US" dirty="0">
                        <a:solidFill>
                          <a:srgbClr val="FF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3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2514600"/>
            <a:ext cx="5410200" cy="378565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 the strong verb we expect to see a </a:t>
            </a:r>
            <a:r>
              <a:rPr lang="en-US" sz="2000" dirty="0" err="1" smtClean="0"/>
              <a:t>segol</a:t>
            </a:r>
            <a:r>
              <a:rPr lang="en-US" sz="2000" dirty="0" smtClean="0"/>
              <a:t> as the 1cs prefix vowel.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 the </a:t>
            </a:r>
            <a:r>
              <a:rPr lang="en-US" sz="2000" dirty="0" err="1" smtClean="0"/>
              <a:t>Niphal</a:t>
            </a:r>
            <a:r>
              <a:rPr lang="en-US" sz="2000" dirty="0" smtClean="0"/>
              <a:t> </a:t>
            </a:r>
            <a:r>
              <a:rPr lang="en-US" sz="2000" dirty="0" err="1" smtClean="0"/>
              <a:t>Yiqtol</a:t>
            </a:r>
            <a:r>
              <a:rPr lang="en-US" sz="2000" dirty="0" smtClean="0"/>
              <a:t> 1cs, sometimes it will be a </a:t>
            </a:r>
            <a:r>
              <a:rPr lang="en-US" sz="2000" dirty="0" err="1" smtClean="0"/>
              <a:t>segol</a:t>
            </a:r>
            <a:r>
              <a:rPr lang="en-US" sz="2000" dirty="0" smtClean="0"/>
              <a:t> and sometimes a </a:t>
            </a:r>
            <a:r>
              <a:rPr lang="en-US" sz="2000" dirty="0" err="1" smtClean="0"/>
              <a:t>hireq</a:t>
            </a:r>
            <a:r>
              <a:rPr lang="en-US" sz="2000" dirty="0" smtClean="0"/>
              <a:t> as above.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E.g.</a:t>
            </a: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0" algn="r"/>
              </a:tabLst>
            </a:pPr>
            <a:r>
              <a:rPr lang="en-US" sz="2000" dirty="0" smtClean="0"/>
              <a:t>Gen 21:4 </a:t>
            </a:r>
            <a:r>
              <a:rPr lang="en-US" sz="2000" dirty="0"/>
              <a:t>“I </a:t>
            </a:r>
            <a:r>
              <a:rPr lang="en-US" sz="2000" dirty="0" smtClean="0"/>
              <a:t>will swear”</a:t>
            </a:r>
            <a:r>
              <a:rPr lang="en-US" sz="2000" dirty="0"/>
              <a:t>	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אִשָּׁבֵעַ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629150" algn="r"/>
              </a:tabLst>
            </a:pPr>
            <a:r>
              <a:rPr lang="en-US" sz="2000" dirty="0" err="1" smtClean="0"/>
              <a:t>Ezek</a:t>
            </a:r>
            <a:r>
              <a:rPr lang="en-US" sz="2000" dirty="0" smtClean="0"/>
              <a:t> 16:8 “I swore”	</a:t>
            </a:r>
            <a:r>
              <a:rPr lang="he-IL" sz="2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וָאֶשָּׁבַע</a:t>
            </a:r>
            <a:endParaRPr lang="en-US" sz="20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629150" algn="r"/>
              </a:tabLst>
            </a:pPr>
            <a:endParaRPr lang="en-US" sz="20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0" algn="r"/>
              </a:tabLst>
            </a:pPr>
            <a:r>
              <a:rPr lang="en-US" sz="2000" dirty="0"/>
              <a:t>Gen 4:14 “I shall be hidden”	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אֶסָּתֵר</a:t>
            </a:r>
            <a:endParaRPr lang="en-US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4572000" algn="r"/>
              </a:tabLst>
            </a:pPr>
            <a:r>
              <a:rPr lang="en-US" sz="2000" dirty="0"/>
              <a:t>Lev 10:3 “I will be sanctified”	</a:t>
            </a:r>
            <a:r>
              <a:rPr lang="he-IL" sz="2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אֶקָּדֵשׁ</a:t>
            </a:r>
            <a:endParaRPr lang="en-US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219699" y="1371601"/>
            <a:ext cx="0" cy="11429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9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2413338"/>
            <a:ext cx="67056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RULE: The sign of the </a:t>
            </a:r>
            <a:r>
              <a:rPr lang="en-US" sz="2400" dirty="0" err="1"/>
              <a:t>Niphal</a:t>
            </a:r>
            <a:r>
              <a:rPr lang="en-US" sz="2400" dirty="0"/>
              <a:t> </a:t>
            </a:r>
            <a:r>
              <a:rPr lang="en-US" sz="2400" dirty="0" err="1"/>
              <a:t>yiqtol</a:t>
            </a:r>
            <a:r>
              <a:rPr lang="en-US" sz="2400" dirty="0"/>
              <a:t> and </a:t>
            </a:r>
            <a:r>
              <a:rPr lang="en-US" sz="2400" dirty="0" err="1"/>
              <a:t>wayyiqtol</a:t>
            </a:r>
            <a:r>
              <a:rPr lang="en-US" sz="2400" dirty="0"/>
              <a:t> is a </a:t>
            </a:r>
            <a:r>
              <a:rPr lang="en-US" sz="2400" dirty="0" err="1"/>
              <a:t>dagesh</a:t>
            </a:r>
            <a:r>
              <a:rPr lang="en-US" sz="2400" dirty="0"/>
              <a:t> forte in the first root letter</a:t>
            </a:r>
            <a:r>
              <a:rPr lang="en-US" sz="2400" dirty="0" smtClean="0"/>
              <a:t>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810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2413338"/>
            <a:ext cx="67056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RULE: The sign of the </a:t>
            </a:r>
            <a:r>
              <a:rPr lang="en-US" sz="2400" dirty="0" err="1"/>
              <a:t>Niphal</a:t>
            </a:r>
            <a:r>
              <a:rPr lang="en-US" sz="2400" dirty="0"/>
              <a:t> </a:t>
            </a:r>
            <a:r>
              <a:rPr lang="en-US" sz="2400" dirty="0" err="1"/>
              <a:t>yiqtol</a:t>
            </a:r>
            <a:r>
              <a:rPr lang="en-US" sz="2400" dirty="0"/>
              <a:t> and </a:t>
            </a:r>
            <a:r>
              <a:rPr lang="en-US" sz="2400" dirty="0" err="1"/>
              <a:t>wayyiqtol</a:t>
            </a:r>
            <a:r>
              <a:rPr lang="en-US" sz="2400" dirty="0"/>
              <a:t> is a </a:t>
            </a:r>
            <a:r>
              <a:rPr lang="en-US" sz="2400" dirty="0" err="1"/>
              <a:t>dagesh</a:t>
            </a:r>
            <a:r>
              <a:rPr lang="en-US" sz="2400" dirty="0"/>
              <a:t> forte in the first root letter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3505200"/>
            <a:ext cx="86106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But …</a:t>
            </a:r>
          </a:p>
          <a:p>
            <a:r>
              <a:rPr lang="en-US" dirty="0"/>
              <a:t>o</a:t>
            </a:r>
            <a:r>
              <a:rPr lang="en-US" dirty="0" smtClean="0"/>
              <a:t>ther things (like I-Nun verbs) can cause a </a:t>
            </a:r>
            <a:r>
              <a:rPr lang="en-US" dirty="0" err="1" smtClean="0"/>
              <a:t>dagesh</a:t>
            </a:r>
            <a:r>
              <a:rPr lang="en-US" dirty="0" smtClean="0"/>
              <a:t> forte to appear in the first root letter.</a:t>
            </a:r>
          </a:p>
          <a:p>
            <a:r>
              <a:rPr lang="en-US" dirty="0" smtClean="0"/>
              <a:t>We need a little more to identify a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97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2 primary signs for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667000"/>
            <a:ext cx="5105400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Auditory Sign: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i</a:t>
            </a:r>
            <a:r>
              <a:rPr lang="en-US" sz="2400" dirty="0" smtClean="0"/>
              <a:t>-a-ay sound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hireq</a:t>
            </a:r>
            <a:r>
              <a:rPr lang="en-US" sz="2400" dirty="0" smtClean="0"/>
              <a:t>/</a:t>
            </a:r>
            <a:r>
              <a:rPr lang="en-US" sz="2400" dirty="0" err="1" smtClean="0"/>
              <a:t>qamets</a:t>
            </a:r>
            <a:r>
              <a:rPr lang="en-US" sz="2400" dirty="0" smtClean="0"/>
              <a:t>/</a:t>
            </a:r>
            <a:r>
              <a:rPr lang="en-US" sz="2400" dirty="0" err="1" smtClean="0"/>
              <a:t>tsere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Visual Sign: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‘</a:t>
            </a:r>
            <a:r>
              <a:rPr lang="en-US" sz="2400" dirty="0" err="1" smtClean="0"/>
              <a:t>Niphal</a:t>
            </a:r>
            <a:r>
              <a:rPr lang="en-US" sz="2400" dirty="0" smtClean="0"/>
              <a:t> triangle’ at the front 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hireq</a:t>
            </a:r>
            <a:r>
              <a:rPr lang="en-US" sz="2400" dirty="0" smtClean="0"/>
              <a:t>/</a:t>
            </a:r>
            <a:r>
              <a:rPr lang="en-US" sz="2400" dirty="0" err="1" smtClean="0"/>
              <a:t>dagesh</a:t>
            </a:r>
            <a:r>
              <a:rPr lang="en-US" sz="2400" dirty="0" smtClean="0"/>
              <a:t>/</a:t>
            </a:r>
            <a:r>
              <a:rPr lang="en-US" sz="2400" dirty="0" err="1" smtClean="0"/>
              <a:t>qamets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09600" y="6400800"/>
            <a:ext cx="53340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See Animated Hebrew lecture 26 for details.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2 primary signs for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667000"/>
            <a:ext cx="5105400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Auditory Sign: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i</a:t>
            </a:r>
            <a:r>
              <a:rPr lang="en-US" sz="2400" dirty="0" smtClean="0"/>
              <a:t>-a-ay sound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hireq</a:t>
            </a:r>
            <a:r>
              <a:rPr lang="en-US" sz="2400" dirty="0" smtClean="0"/>
              <a:t>/</a:t>
            </a:r>
            <a:r>
              <a:rPr lang="en-US" sz="2400" dirty="0" err="1" smtClean="0"/>
              <a:t>qamets</a:t>
            </a:r>
            <a:r>
              <a:rPr lang="en-US" sz="2400" dirty="0" smtClean="0"/>
              <a:t>/</a:t>
            </a:r>
            <a:r>
              <a:rPr lang="en-US" sz="2400" dirty="0" err="1" smtClean="0"/>
              <a:t>tsere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Visual Sign: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‘</a:t>
            </a:r>
            <a:r>
              <a:rPr lang="en-US" sz="2400" dirty="0" err="1" smtClean="0"/>
              <a:t>Niphal</a:t>
            </a:r>
            <a:r>
              <a:rPr lang="en-US" sz="2400" dirty="0" smtClean="0"/>
              <a:t> triangle’ at the front 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hireq</a:t>
            </a:r>
            <a:r>
              <a:rPr lang="en-US" sz="2400" dirty="0" smtClean="0"/>
              <a:t>/</a:t>
            </a:r>
            <a:r>
              <a:rPr lang="en-US" sz="2400" dirty="0" err="1" smtClean="0"/>
              <a:t>dagesh</a:t>
            </a:r>
            <a:r>
              <a:rPr lang="en-US" sz="2400" dirty="0" smtClean="0"/>
              <a:t>/</a:t>
            </a:r>
            <a:r>
              <a:rPr lang="en-US" sz="2400" dirty="0" err="1" smtClean="0"/>
              <a:t>qamets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609600" y="6400800"/>
            <a:ext cx="533400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See Animated Hebrew lecture 26 for details.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1" y="2667000"/>
            <a:ext cx="3124200" cy="31085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 that </a:t>
            </a:r>
            <a:r>
              <a:rPr lang="en-US" sz="2000" dirty="0" err="1" smtClean="0"/>
              <a:t>Piel</a:t>
            </a:r>
            <a:r>
              <a:rPr lang="en-US" sz="2000" dirty="0" smtClean="0"/>
              <a:t> </a:t>
            </a:r>
            <a:r>
              <a:rPr lang="en-US" sz="2000" dirty="0" err="1" smtClean="0"/>
              <a:t>yiqtol</a:t>
            </a:r>
            <a:r>
              <a:rPr lang="en-US" sz="2000" dirty="0" smtClean="0"/>
              <a:t> also has the </a:t>
            </a:r>
            <a:r>
              <a:rPr lang="en-US" sz="2000" dirty="0" err="1" smtClean="0"/>
              <a:t>i</a:t>
            </a:r>
            <a:r>
              <a:rPr lang="en-US" sz="2000" dirty="0" smtClean="0"/>
              <a:t>-a-ay sound but it will be </a:t>
            </a:r>
            <a:r>
              <a:rPr lang="en-US" sz="2000" dirty="0" err="1" smtClean="0"/>
              <a:t>shewa</a:t>
            </a:r>
            <a:r>
              <a:rPr lang="en-US" sz="2000" dirty="0" smtClean="0"/>
              <a:t>/</a:t>
            </a:r>
            <a:r>
              <a:rPr lang="en-US" sz="2000" dirty="0" err="1" smtClean="0"/>
              <a:t>patach</a:t>
            </a:r>
            <a:r>
              <a:rPr lang="en-US" sz="2000" dirty="0" smtClean="0"/>
              <a:t>/</a:t>
            </a:r>
            <a:r>
              <a:rPr lang="en-US" sz="2000" dirty="0" err="1" smtClean="0"/>
              <a:t>tsere</a:t>
            </a:r>
            <a:r>
              <a:rPr lang="en-US" sz="2000" dirty="0" smtClean="0"/>
              <a:t> and you’ll have the </a:t>
            </a:r>
            <a:r>
              <a:rPr lang="en-US" sz="2000" dirty="0" err="1" smtClean="0"/>
              <a:t>dagesh</a:t>
            </a:r>
            <a:r>
              <a:rPr lang="en-US" sz="2000" dirty="0" smtClean="0"/>
              <a:t> forte in the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, not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root letter.</a:t>
            </a:r>
          </a:p>
          <a:p>
            <a:r>
              <a:rPr lang="en-US" sz="2000" dirty="0" smtClean="0"/>
              <a:t>Compare: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US" sz="2000" dirty="0" err="1" smtClean="0"/>
              <a:t>Piel</a:t>
            </a:r>
            <a:r>
              <a:rPr lang="en-US" sz="2000" dirty="0" smtClean="0"/>
              <a:t>	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יְקַטֵּל</a:t>
            </a:r>
            <a:endParaRPr lang="en-US" sz="20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US" sz="2000" dirty="0" err="1" smtClean="0"/>
              <a:t>Niphal</a:t>
            </a:r>
            <a:r>
              <a:rPr lang="en-US" sz="2000" dirty="0" smtClean="0"/>
              <a:t>	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יִקָּטֵל</a:t>
            </a:r>
            <a:endParaRPr lang="en-US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545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 (weak verbs)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Why might the following weak verbs cause changes in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I-Guttural</a:t>
            </a:r>
          </a:p>
          <a:p>
            <a:r>
              <a:rPr lang="en-US" dirty="0"/>
              <a:t>I-</a:t>
            </a:r>
            <a:r>
              <a:rPr lang="en-US" dirty="0" err="1"/>
              <a:t>Yod</a:t>
            </a:r>
            <a:r>
              <a:rPr lang="en-US" dirty="0"/>
              <a:t> (I-</a:t>
            </a:r>
            <a:r>
              <a:rPr lang="en-US" dirty="0" err="1"/>
              <a:t>Waw</a:t>
            </a:r>
            <a:r>
              <a:rPr lang="en-US" dirty="0" smtClean="0"/>
              <a:t>)</a:t>
            </a:r>
          </a:p>
          <a:p>
            <a:r>
              <a:rPr lang="en-US" dirty="0" smtClean="0"/>
              <a:t>I-Nun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22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 (weak verbs)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Why might the following weak verbs cause changes in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I-Guttural</a:t>
            </a:r>
          </a:p>
          <a:p>
            <a:r>
              <a:rPr lang="en-US" dirty="0"/>
              <a:t>I-</a:t>
            </a:r>
            <a:r>
              <a:rPr lang="en-US" dirty="0" err="1"/>
              <a:t>Yod</a:t>
            </a:r>
            <a:r>
              <a:rPr lang="en-US" dirty="0"/>
              <a:t> (I-</a:t>
            </a:r>
            <a:r>
              <a:rPr lang="en-US" dirty="0" err="1"/>
              <a:t>Waw</a:t>
            </a:r>
            <a:r>
              <a:rPr lang="en-US" dirty="0" smtClean="0"/>
              <a:t>)</a:t>
            </a:r>
          </a:p>
          <a:p>
            <a:r>
              <a:rPr lang="en-US" dirty="0" smtClean="0"/>
              <a:t>I-Nun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5234" y="3429000"/>
            <a:ext cx="5273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 you double the original </a:t>
            </a:r>
            <a:r>
              <a:rPr lang="en-US" dirty="0" err="1" smtClean="0">
                <a:solidFill>
                  <a:srgbClr val="FF0000"/>
                </a:solidFill>
              </a:rPr>
              <a:t>waw</a:t>
            </a:r>
            <a:r>
              <a:rPr lang="en-US" dirty="0" smtClean="0">
                <a:solidFill>
                  <a:srgbClr val="FF0000"/>
                </a:solidFill>
              </a:rPr>
              <a:t>?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E.g. Very few hollow verbs have a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בּוֹא</a:t>
            </a:r>
            <a:r>
              <a:rPr lang="en-US" dirty="0" smtClean="0">
                <a:solidFill>
                  <a:srgbClr val="FF0000"/>
                </a:solidFill>
              </a:rPr>
              <a:t> has no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5234" y="2971800"/>
            <a:ext cx="5403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you do because you can’t double the guttural?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5234" y="4143375"/>
            <a:ext cx="294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you do with 2 nuns?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 smtClean="0"/>
              <a:t>yiqtol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 (weak verbs)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Why might the following weak verbs cause changes in the </a:t>
            </a:r>
            <a:r>
              <a:rPr lang="en-US" dirty="0" err="1" smtClean="0"/>
              <a:t>Niphal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I-Guttural</a:t>
            </a:r>
          </a:p>
          <a:p>
            <a:r>
              <a:rPr lang="en-US" dirty="0"/>
              <a:t>I-</a:t>
            </a:r>
            <a:r>
              <a:rPr lang="en-US" dirty="0" err="1"/>
              <a:t>Yod</a:t>
            </a:r>
            <a:r>
              <a:rPr lang="en-US" dirty="0"/>
              <a:t> (I-</a:t>
            </a:r>
            <a:r>
              <a:rPr lang="en-US" dirty="0" err="1"/>
              <a:t>Waw</a:t>
            </a:r>
            <a:r>
              <a:rPr lang="en-US" dirty="0" smtClean="0"/>
              <a:t>)</a:t>
            </a:r>
          </a:p>
          <a:p>
            <a:r>
              <a:rPr lang="en-US" dirty="0" smtClean="0"/>
              <a:t>I-Nun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5234" y="3505200"/>
            <a:ext cx="5502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Waw</a:t>
            </a:r>
            <a:r>
              <a:rPr lang="en-US" dirty="0" smtClean="0">
                <a:solidFill>
                  <a:srgbClr val="0000FF"/>
                </a:solidFill>
              </a:rPr>
              <a:t> doubles as a consonant like in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צִוָּא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cs typeface="SBL Hebrew" panose="02000000000000000000" pitchFamily="2" charset="-79"/>
              </a:rPr>
              <a:t>‘he commanded’</a:t>
            </a:r>
            <a:r>
              <a:rPr lang="en-US" dirty="0" smtClean="0">
                <a:solidFill>
                  <a:srgbClr val="0000FF"/>
                </a:solidFill>
              </a:rPr>
              <a:t>. That’s not a </a:t>
            </a:r>
            <a:r>
              <a:rPr lang="en-US" dirty="0" err="1" smtClean="0">
                <a:solidFill>
                  <a:srgbClr val="0000FF"/>
                </a:solidFill>
              </a:rPr>
              <a:t>shuruk</a:t>
            </a:r>
            <a:r>
              <a:rPr lang="en-US" dirty="0" smtClean="0">
                <a:solidFill>
                  <a:srgbClr val="0000FF"/>
                </a:solidFill>
              </a:rPr>
              <a:t>, it’s a double consonantal </a:t>
            </a:r>
            <a:r>
              <a:rPr lang="en-US" dirty="0" err="1" smtClean="0">
                <a:solidFill>
                  <a:srgbClr val="0000FF"/>
                </a:solidFill>
              </a:rPr>
              <a:t>waw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5234" y="2971800"/>
            <a:ext cx="458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Prefix vowel lengthens to </a:t>
            </a:r>
            <a:r>
              <a:rPr lang="en-US" dirty="0" err="1" smtClean="0">
                <a:solidFill>
                  <a:srgbClr val="0000FF"/>
                </a:solidFill>
              </a:rPr>
              <a:t>tsere</a:t>
            </a:r>
            <a:r>
              <a:rPr lang="en-US" dirty="0" smtClean="0">
                <a:solidFill>
                  <a:srgbClr val="0000FF"/>
                </a:solidFill>
              </a:rPr>
              <a:t> to compensate.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5234" y="4143375"/>
            <a:ext cx="4816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Niphal</a:t>
            </a:r>
            <a:r>
              <a:rPr lang="en-US" dirty="0" smtClean="0">
                <a:solidFill>
                  <a:srgbClr val="0000FF"/>
                </a:solidFill>
              </a:rPr>
              <a:t> Nun does not assimilate. The 1</a:t>
            </a:r>
            <a:r>
              <a:rPr lang="en-US" baseline="30000" dirty="0" smtClean="0">
                <a:solidFill>
                  <a:srgbClr val="0000FF"/>
                </a:solidFill>
              </a:rPr>
              <a:t>st</a:t>
            </a:r>
            <a:r>
              <a:rPr lang="en-US" dirty="0" smtClean="0">
                <a:solidFill>
                  <a:srgbClr val="0000FF"/>
                </a:solidFill>
              </a:rPr>
              <a:t> root nun assimilates.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65234" y="5181600"/>
            <a:ext cx="4816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Let’s look at each of these.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6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670490"/>
              </p:ext>
            </p:extLst>
          </p:nvPr>
        </p:nvGraphicFramePr>
        <p:xfrm>
          <a:off x="457200" y="914396"/>
          <a:ext cx="8229600" cy="5486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4987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I-Guttural </a:t>
                      </a:r>
                      <a:r>
                        <a:rPr lang="he-IL" sz="1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עמד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Yod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Waw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 </a:t>
                      </a:r>
                      <a:r>
                        <a:rPr lang="he-IL" sz="18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ישׁב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I-Nun </a:t>
                      </a:r>
                      <a:r>
                        <a:rPr lang="he-IL" sz="18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נצל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תִּקָּֽטְלִי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תִּוָּֽשְׁבִי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תִּנָּצְֽלִי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יִוָּֽשְׁבוּ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תִּקָּֽטְלוּ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תִּוָּֽשְׁבוּ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נִקָּטֵל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נִוָּשֵׁב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 smtClean="0"/>
              <a:t>Yiqtol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392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973721"/>
              </p:ext>
            </p:extLst>
          </p:nvPr>
        </p:nvGraphicFramePr>
        <p:xfrm>
          <a:off x="457200" y="914396"/>
          <a:ext cx="8229600" cy="5486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4987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I-Guttural </a:t>
                      </a:r>
                      <a:r>
                        <a:rPr lang="he-IL" sz="1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עמד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Yod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Waw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 </a:t>
                      </a:r>
                      <a:r>
                        <a:rPr lang="he-IL" sz="18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ישׁב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I-Nun </a:t>
                      </a:r>
                      <a:r>
                        <a:rPr lang="he-IL" sz="18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נצל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תִּקָּֽטְלִי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תִּוָּֽשְׁבִי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תִּנָּצְֽלִי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יִוָּֽשְׁבוּ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תִּקָּֽטְלוּ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תִּוָּֽשְׁבוּ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נִקָּטֵל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נִוָּשֵׁב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/>
              <a:t>Yiqtol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4606925" y="1676399"/>
            <a:ext cx="226020" cy="212725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81600" y="1321096"/>
            <a:ext cx="2366665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Hireq</a:t>
            </a:r>
            <a:r>
              <a:rPr lang="en-US" dirty="0" smtClean="0"/>
              <a:t> lengthens to compensate for lack of doubling in guttural.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876800" y="1782761"/>
            <a:ext cx="304800" cy="0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8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617041"/>
              </p:ext>
            </p:extLst>
          </p:nvPr>
        </p:nvGraphicFramePr>
        <p:xfrm>
          <a:off x="457200" y="914396"/>
          <a:ext cx="8229600" cy="5486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4987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I-Guttural </a:t>
                      </a:r>
                      <a:r>
                        <a:rPr lang="he-IL" sz="1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עמד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Yod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Waw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 </a:t>
                      </a:r>
                      <a:r>
                        <a:rPr lang="he-IL" sz="18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ישׁב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I-Nun </a:t>
                      </a:r>
                      <a:r>
                        <a:rPr lang="he-IL" sz="18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נצל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תִּקָּֽטְלִי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תִּוָּֽשְׁבִי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תִּנָּצְֽלִי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יִוָּֽשְׁבוּ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תִּקָּֽטְלוּ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תִּוָּֽשְׁבוּ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נִקָּטֵל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נִוָּשֵׁב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/>
              <a:t>Yiqtol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6400800" y="1466848"/>
            <a:ext cx="304800" cy="438152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0600" y="2057400"/>
            <a:ext cx="4191000" cy="258532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I-</a:t>
            </a:r>
            <a:r>
              <a:rPr lang="en-US" dirty="0" err="1" smtClean="0"/>
              <a:t>Yod</a:t>
            </a:r>
            <a:r>
              <a:rPr lang="en-US" dirty="0" smtClean="0"/>
              <a:t> (I-</a:t>
            </a:r>
            <a:r>
              <a:rPr lang="en-US" dirty="0" err="1" smtClean="0"/>
              <a:t>Waw</a:t>
            </a:r>
            <a:r>
              <a:rPr lang="en-US" dirty="0" smtClean="0"/>
              <a:t>) verbs we see the original </a:t>
            </a:r>
            <a:r>
              <a:rPr lang="en-US" dirty="0" err="1" smtClean="0"/>
              <a:t>waw</a:t>
            </a:r>
            <a:r>
              <a:rPr lang="en-US" dirty="0" smtClean="0"/>
              <a:t> in the </a:t>
            </a:r>
            <a:r>
              <a:rPr lang="en-US" dirty="0" err="1" smtClean="0"/>
              <a:t>Hiphil</a:t>
            </a:r>
            <a:r>
              <a:rPr lang="en-US" dirty="0" smtClean="0"/>
              <a:t> and </a:t>
            </a:r>
            <a:r>
              <a:rPr lang="en-US" dirty="0" err="1" smtClean="0"/>
              <a:t>Niphal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Here the </a:t>
            </a:r>
            <a:r>
              <a:rPr lang="en-US" dirty="0" err="1" smtClean="0"/>
              <a:t>waw</a:t>
            </a:r>
            <a:r>
              <a:rPr lang="en-US" dirty="0" smtClean="0"/>
              <a:t> doubles like in the strong verbs.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know the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en-US" dirty="0" smtClean="0"/>
              <a:t> symbol is </a:t>
            </a:r>
            <a:r>
              <a:rPr lang="en-US" u="sng" dirty="0" smtClean="0"/>
              <a:t>not</a:t>
            </a:r>
            <a:r>
              <a:rPr lang="en-US" dirty="0" smtClean="0"/>
              <a:t> the vowel </a:t>
            </a:r>
            <a:r>
              <a:rPr lang="en-US" dirty="0" err="1" smtClean="0"/>
              <a:t>sheruk</a:t>
            </a:r>
            <a:r>
              <a:rPr lang="en-US" dirty="0" smtClean="0"/>
              <a:t> because there is a </a:t>
            </a:r>
            <a:r>
              <a:rPr lang="en-US" dirty="0" err="1" smtClean="0"/>
              <a:t>qamets</a:t>
            </a:r>
            <a:r>
              <a:rPr lang="en-US" dirty="0" smtClean="0"/>
              <a:t> under it and you can’t have 2 vowels in a row in Hebrew so this is the doubled consonantal </a:t>
            </a:r>
            <a:r>
              <a:rPr lang="en-US" dirty="0" err="1" smtClean="0"/>
              <a:t>waw</a:t>
            </a:r>
            <a:r>
              <a:rPr lang="en-US" dirty="0" smtClean="0"/>
              <a:t>. </a:t>
            </a:r>
            <a:endParaRPr lang="en-US" dirty="0"/>
          </a:p>
        </p:txBody>
      </p:sp>
      <p:cxnSp>
        <p:nvCxnSpPr>
          <p:cNvPr id="6" name="Straight Arrow Connector 5"/>
          <p:cNvCxnSpPr>
            <a:stCxn id="3" idx="3"/>
          </p:cNvCxnSpPr>
          <p:nvPr/>
        </p:nvCxnSpPr>
        <p:spPr>
          <a:xfrm flipV="1">
            <a:off x="5181600" y="1905000"/>
            <a:ext cx="1219200" cy="1445062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2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80106"/>
              </p:ext>
            </p:extLst>
          </p:nvPr>
        </p:nvGraphicFramePr>
        <p:xfrm>
          <a:off x="457200" y="914396"/>
          <a:ext cx="8229600" cy="5486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49876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Strong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I-Guttural </a:t>
                      </a:r>
                      <a:r>
                        <a:rPr lang="he-IL" sz="18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עמד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Yod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(I-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Waw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) </a:t>
                      </a:r>
                      <a:r>
                        <a:rPr lang="he-IL" sz="18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ישׁב</a:t>
                      </a:r>
                      <a:endParaRPr lang="en-US" sz="14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I-Nun </a:t>
                      </a:r>
                      <a:r>
                        <a:rPr lang="he-IL" sz="18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נצל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</a:tabLst>
                        <a:defRPr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 smtClean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</a:t>
                      </a:r>
                      <a:r>
                        <a:rPr lang="he-IL" sz="2400" kern="1200" baseline="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תִּקָּֽטְלִי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תֵּֽעָֽמְדִי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תִּוָּֽשְׁבִי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תִּנָּצְֽלִי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אֶקָּטֵל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אִוָּשֵׁב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יִקָּֽטְלוּ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יִוָּֽשְׁבוּ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תִּקָּֽטְלוּ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תֵּֽעָֽמְדוּ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תִּוָּֽשְׁבוּ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תִּנָּֽצְלוּ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תִּקָּטַ֫לְנָה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תֵּֽעָמַ֫דְנָה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תִּוָּשַׁ֫בְנָה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תִּנָּצַ֫לְנָה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4987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נִקָּטֵל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נֵֽעָמֵד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נִוָּשֵׁב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נִנָּצֵל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Niphal</a:t>
            </a:r>
            <a:r>
              <a:rPr lang="en-US" sz="3200" dirty="0" smtClean="0"/>
              <a:t> </a:t>
            </a:r>
            <a:r>
              <a:rPr lang="en-US" sz="3200" dirty="0" err="1"/>
              <a:t>Yiqtol</a:t>
            </a:r>
            <a:endParaRPr lang="en-US" sz="3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Oval 1"/>
          <p:cNvSpPr/>
          <p:nvPr/>
        </p:nvSpPr>
        <p:spPr>
          <a:xfrm>
            <a:off x="8334375" y="1466848"/>
            <a:ext cx="304800" cy="438152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47800" y="1981200"/>
            <a:ext cx="5486400" cy="273921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nun we see is the First Root </a:t>
            </a:r>
            <a:r>
              <a:rPr lang="en-US" dirty="0"/>
              <a:t>N</a:t>
            </a:r>
            <a:r>
              <a:rPr lang="en-US" dirty="0" smtClean="0"/>
              <a:t>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dagesh</a:t>
            </a:r>
            <a:r>
              <a:rPr lang="en-US" dirty="0" smtClean="0"/>
              <a:t> is the </a:t>
            </a:r>
            <a:r>
              <a:rPr lang="en-US" dirty="0" err="1" smtClean="0"/>
              <a:t>Niphal</a:t>
            </a:r>
            <a:r>
              <a:rPr lang="en-US" dirty="0" smtClean="0"/>
              <a:t> Nun.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we pull apart the elements it would look like this.</a:t>
            </a:r>
          </a:p>
          <a:p>
            <a:pPr marL="914400" lvl="1"/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יִ</a:t>
            </a:r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נְ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 </a:t>
            </a:r>
            <a:r>
              <a:rPr lang="he-IL" sz="28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צֵל</a:t>
            </a:r>
            <a:endParaRPr lang="en-US" sz="2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742950" indent="-342900">
              <a:buFont typeface="+mj-lt"/>
              <a:buAutoNum type="arabicPeriod"/>
            </a:pPr>
            <a:r>
              <a:rPr lang="en-US" dirty="0">
                <a:cs typeface="SBL Hebrew" panose="02000000000000000000" pitchFamily="2" charset="-79"/>
              </a:rPr>
              <a:t>The </a:t>
            </a:r>
            <a:r>
              <a:rPr lang="en-US" dirty="0" err="1">
                <a:solidFill>
                  <a:srgbClr val="FF0000"/>
                </a:solidFill>
                <a:cs typeface="SBL Hebrew" panose="02000000000000000000" pitchFamily="2" charset="-79"/>
              </a:rPr>
              <a:t>Niphal</a:t>
            </a:r>
            <a:r>
              <a:rPr lang="en-US" dirty="0">
                <a:solidFill>
                  <a:srgbClr val="FF0000"/>
                </a:solidFill>
                <a:cs typeface="SBL Hebrew" panose="02000000000000000000" pitchFamily="2" charset="-79"/>
              </a:rPr>
              <a:t> Nun </a:t>
            </a:r>
            <a:r>
              <a:rPr lang="en-US" dirty="0" smtClean="0">
                <a:cs typeface="SBL Hebrew" panose="02000000000000000000" pitchFamily="2" charset="-79"/>
              </a:rPr>
              <a:t>assimilates </a:t>
            </a:r>
            <a:r>
              <a:rPr lang="en-US" dirty="0">
                <a:cs typeface="SBL Hebrew" panose="02000000000000000000" pitchFamily="2" charset="-79"/>
              </a:rPr>
              <a:t>because it </a:t>
            </a:r>
            <a:r>
              <a:rPr lang="en-US" dirty="0" smtClean="0">
                <a:cs typeface="SBL Hebrew" panose="02000000000000000000" pitchFamily="2" charset="-79"/>
              </a:rPr>
              <a:t>ends a </a:t>
            </a:r>
            <a:r>
              <a:rPr lang="en-US" dirty="0">
                <a:cs typeface="SBL Hebrew" panose="02000000000000000000" pitchFamily="2" charset="-79"/>
              </a:rPr>
              <a:t>closed syllable, i.e. there is no vowel between it and the 1</a:t>
            </a:r>
            <a:r>
              <a:rPr lang="en-US" baseline="30000" dirty="0">
                <a:cs typeface="SBL Hebrew" panose="02000000000000000000" pitchFamily="2" charset="-79"/>
              </a:rPr>
              <a:t>st</a:t>
            </a:r>
            <a:r>
              <a:rPr lang="en-US" dirty="0">
                <a:cs typeface="SBL Hebrew" panose="02000000000000000000" pitchFamily="2" charset="-79"/>
              </a:rPr>
              <a:t> Root Nun</a:t>
            </a:r>
            <a:r>
              <a:rPr lang="en-US" dirty="0" smtClean="0">
                <a:cs typeface="SBL Hebrew" panose="02000000000000000000" pitchFamily="2" charset="-79"/>
              </a:rPr>
              <a:t>. The </a:t>
            </a:r>
            <a:r>
              <a:rPr lang="en-US" dirty="0" err="1" smtClean="0">
                <a:cs typeface="SBL Hebrew" panose="02000000000000000000" pitchFamily="2" charset="-79"/>
              </a:rPr>
              <a:t>shewa</a:t>
            </a:r>
            <a:r>
              <a:rPr lang="en-US" dirty="0" smtClean="0">
                <a:cs typeface="SBL Hebrew" panose="02000000000000000000" pitchFamily="2" charset="-79"/>
              </a:rPr>
              <a:t> is silent.</a:t>
            </a:r>
            <a:endParaRPr lang="en-US" dirty="0">
              <a:cs typeface="SBL Hebrew" panose="02000000000000000000" pitchFamily="2" charset="-79"/>
            </a:endParaRPr>
          </a:p>
          <a:p>
            <a:pPr marL="742950" indent="-342900">
              <a:buFont typeface="+mj-lt"/>
              <a:buAutoNum type="arabicPeriod"/>
            </a:pPr>
            <a:r>
              <a:rPr lang="en-US" dirty="0" smtClean="0">
                <a:cs typeface="SBL Hebrew" panose="02000000000000000000" pitchFamily="2" charset="-79"/>
              </a:rPr>
              <a:t>The </a:t>
            </a:r>
            <a:r>
              <a:rPr lang="en-US" dirty="0" smtClean="0">
                <a:solidFill>
                  <a:srgbClr val="0000FF"/>
                </a:solidFill>
                <a:cs typeface="SBL Hebrew" panose="02000000000000000000" pitchFamily="2" charset="-79"/>
              </a:rPr>
              <a:t>First Root </a:t>
            </a:r>
            <a:r>
              <a:rPr lang="en-US" dirty="0">
                <a:solidFill>
                  <a:srgbClr val="0000FF"/>
                </a:solidFill>
                <a:cs typeface="SBL Hebrew" panose="02000000000000000000" pitchFamily="2" charset="-79"/>
              </a:rPr>
              <a:t>N</a:t>
            </a:r>
            <a:r>
              <a:rPr lang="en-US" dirty="0" smtClean="0">
                <a:solidFill>
                  <a:srgbClr val="0000FF"/>
                </a:solidFill>
                <a:cs typeface="SBL Hebrew" panose="02000000000000000000" pitchFamily="2" charset="-79"/>
              </a:rPr>
              <a:t>un </a:t>
            </a:r>
            <a:r>
              <a:rPr lang="en-US" dirty="0" smtClean="0">
                <a:cs typeface="SBL Hebrew" panose="02000000000000000000" pitchFamily="2" charset="-79"/>
              </a:rPr>
              <a:t>does </a:t>
            </a:r>
            <a:r>
              <a:rPr lang="en-US" u="sng" dirty="0" smtClean="0">
                <a:cs typeface="SBL Hebrew" panose="02000000000000000000" pitchFamily="2" charset="-79"/>
              </a:rPr>
              <a:t>NOT</a:t>
            </a:r>
            <a:r>
              <a:rPr lang="en-US" dirty="0" smtClean="0">
                <a:cs typeface="SBL Hebrew" panose="02000000000000000000" pitchFamily="2" charset="-79"/>
              </a:rPr>
              <a:t> assimilate because there is a vowel between it and the </a:t>
            </a:r>
            <a:r>
              <a:rPr lang="en-US" dirty="0" err="1" smtClean="0">
                <a:cs typeface="SBL Hebrew" panose="02000000000000000000" pitchFamily="2" charset="-79"/>
              </a:rPr>
              <a:t>tsade</a:t>
            </a:r>
            <a:r>
              <a:rPr lang="en-US" dirty="0" smtClean="0">
                <a:cs typeface="SBL Hebrew" panose="02000000000000000000" pitchFamily="2" charset="-79"/>
              </a:rPr>
              <a:t>.</a:t>
            </a:r>
          </a:p>
        </p:txBody>
      </p:sp>
      <p:cxnSp>
        <p:nvCxnSpPr>
          <p:cNvPr id="6" name="Straight Arrow Connector 5"/>
          <p:cNvCxnSpPr>
            <a:stCxn id="3" idx="3"/>
          </p:cNvCxnSpPr>
          <p:nvPr/>
        </p:nvCxnSpPr>
        <p:spPr>
          <a:xfrm flipV="1">
            <a:off x="6934200" y="1838328"/>
            <a:ext cx="1400175" cy="1512478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0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Niphal’s</a:t>
            </a:r>
            <a:r>
              <a:rPr lang="en-US" dirty="0"/>
              <a:t> reflexive sense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9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 well as being the passive of the </a:t>
            </a:r>
            <a:r>
              <a:rPr lang="en-US" dirty="0" err="1" smtClean="0"/>
              <a:t>Qal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Niphal</a:t>
            </a:r>
            <a:r>
              <a:rPr lang="en-US" dirty="0" smtClean="0"/>
              <a:t> can also have a reflexive sense. 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066800" y="2819400"/>
            <a:ext cx="7086600" cy="2209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DEFINITION: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a verb is </a:t>
            </a:r>
            <a:r>
              <a:rPr lang="en-US" i="1" dirty="0"/>
              <a:t>reflexive</a:t>
            </a:r>
            <a:r>
              <a:rPr lang="en-US" dirty="0"/>
              <a:t> the subject of the verb receives the action of the verb as with other passive verbs. However, the subject of a reflexive verb is </a:t>
            </a:r>
            <a:r>
              <a:rPr lang="en-US" i="1" dirty="0"/>
              <a:t>also the doer of the action</a:t>
            </a:r>
            <a:r>
              <a:rPr lang="en-US" dirty="0"/>
              <a:t>. </a:t>
            </a:r>
            <a:r>
              <a:rPr lang="en-US" i="1" dirty="0"/>
              <a:t>Reflexive</a:t>
            </a:r>
            <a:r>
              <a:rPr lang="en-US" dirty="0"/>
              <a:t> action is therefore action done to oneself or in one’s own interests</a:t>
            </a:r>
            <a:r>
              <a:rPr lang="en-US" dirty="0" smtClean="0"/>
              <a:t>.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057275" y="5514975"/>
            <a:ext cx="7086600" cy="6477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See Animated Hebrew lecture 25 for some finer distinctions in the </a:t>
            </a:r>
            <a:r>
              <a:rPr lang="en-US" dirty="0" err="1" smtClean="0"/>
              <a:t>Niphal</a:t>
            </a:r>
            <a:r>
              <a:rPr lang="en-US" dirty="0" smtClean="0"/>
              <a:t>, e.g. reciprocal</a:t>
            </a:r>
            <a:r>
              <a:rPr lang="en-US" dirty="0"/>
              <a:t>, </a:t>
            </a:r>
            <a:r>
              <a:rPr lang="en-US" dirty="0" err="1"/>
              <a:t>resultitive</a:t>
            </a:r>
            <a:r>
              <a:rPr lang="en-US" dirty="0"/>
              <a:t>, </a:t>
            </a:r>
            <a:r>
              <a:rPr lang="en-US" dirty="0" smtClean="0"/>
              <a:t>middle, etc.</a:t>
            </a:r>
          </a:p>
        </p:txBody>
      </p:sp>
    </p:spTree>
    <p:extLst>
      <p:ext uri="{BB962C8B-B14F-4D97-AF65-F5344CB8AC3E}">
        <p14:creationId xmlns:p14="http://schemas.microsoft.com/office/powerpoint/2010/main" val="8859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first 2 words.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אָנֹכִי אִשָּׁבֵ֫עַ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641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first 2 words.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אָנֹכִי אִשָּׁבֵ֫עַ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2599" y="1905000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Abraham said.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7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look at the second verb.</a:t>
            </a:r>
          </a:p>
          <a:p>
            <a:r>
              <a:rPr lang="en-US" dirty="0" smtClean="0"/>
              <a:t>Do we see any evidence of a </a:t>
            </a:r>
            <a:r>
              <a:rPr lang="en-US" u="sng" dirty="0" smtClean="0"/>
              <a:t>consonant</a:t>
            </a:r>
            <a:r>
              <a:rPr lang="en-US" dirty="0" smtClean="0"/>
              <a:t> added to the root that we can’t account for by some other means? </a:t>
            </a:r>
            <a:r>
              <a:rPr lang="en-US" sz="1600" dirty="0" smtClean="0"/>
              <a:t>(e.g. prefix, affix, prefix complement, inseparable preposition, pronominal suffix, etc.)</a:t>
            </a:r>
            <a:endParaRPr lang="en-US" sz="3600" dirty="0" smtClean="0"/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853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Let’s look at the second verb.</a:t>
            </a:r>
          </a:p>
          <a:p>
            <a:r>
              <a:rPr lang="en-US" dirty="0" smtClean="0"/>
              <a:t>Do we see any evidence of a </a:t>
            </a:r>
            <a:r>
              <a:rPr lang="en-US" u="sng" dirty="0" smtClean="0"/>
              <a:t>consonant</a:t>
            </a:r>
            <a:r>
              <a:rPr lang="en-US" dirty="0" smtClean="0"/>
              <a:t> added to the root that we can’t account for by some other means? </a:t>
            </a:r>
            <a:r>
              <a:rPr lang="en-US" sz="1600" dirty="0" smtClean="0"/>
              <a:t>(e.g. prefix, affix</a:t>
            </a:r>
            <a:r>
              <a:rPr lang="en-US" sz="1600" dirty="0"/>
              <a:t>, prefix complement </a:t>
            </a:r>
            <a:r>
              <a:rPr lang="en-US" sz="1600" dirty="0" smtClean="0"/>
              <a:t>inseparable preposition, pronominal suffix, etc.)</a:t>
            </a:r>
            <a:endParaRPr lang="en-US" sz="3600" dirty="0" smtClean="0"/>
          </a:p>
          <a:p>
            <a:r>
              <a:rPr lang="en-US" dirty="0" smtClean="0"/>
              <a:t>If we can, then we probably have an </a:t>
            </a:r>
            <a:r>
              <a:rPr lang="en-US" u="sng" dirty="0" smtClean="0"/>
              <a:t>augment</a:t>
            </a:r>
            <a:r>
              <a:rPr lang="en-US" dirty="0" smtClean="0"/>
              <a:t> to the 3 root letters in our verb and therefore we have a stem/</a:t>
            </a:r>
            <a:r>
              <a:rPr lang="en-US" dirty="0" err="1" smtClean="0"/>
              <a:t>binyan</a:t>
            </a:r>
            <a:r>
              <a:rPr lang="en-US" dirty="0" smtClean="0"/>
              <a:t> other than </a:t>
            </a:r>
            <a:r>
              <a:rPr lang="en-US" dirty="0" err="1" smtClean="0"/>
              <a:t>Qal</a:t>
            </a:r>
            <a:r>
              <a:rPr lang="en-US" dirty="0" smtClean="0"/>
              <a:t>. </a:t>
            </a:r>
            <a:r>
              <a:rPr lang="en-US" dirty="0" err="1" smtClean="0"/>
              <a:t>Binyanim</a:t>
            </a:r>
            <a:r>
              <a:rPr lang="en-US" dirty="0" smtClean="0"/>
              <a:t> are built (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בנה</a:t>
            </a:r>
            <a:r>
              <a:rPr lang="en-US" dirty="0" smtClean="0"/>
              <a:t>) by adding consonantal augments to the basic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binyan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49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look at the second verb.</a:t>
            </a:r>
          </a:p>
          <a:p>
            <a:r>
              <a:rPr lang="en-US" dirty="0" smtClean="0"/>
              <a:t>Where is the augment in this verb?</a:t>
            </a:r>
          </a:p>
          <a:p>
            <a:r>
              <a:rPr lang="en-US" dirty="0" smtClean="0"/>
              <a:t>Where is the augment in the </a:t>
            </a:r>
            <a:r>
              <a:rPr lang="en-US" dirty="0" err="1" smtClean="0"/>
              <a:t>Piel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95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look at the second verb.</a:t>
            </a:r>
          </a:p>
          <a:p>
            <a:r>
              <a:rPr lang="en-US" dirty="0" smtClean="0"/>
              <a:t>Where is the augment in this verb?</a:t>
            </a:r>
          </a:p>
          <a:p>
            <a:r>
              <a:rPr lang="en-US" dirty="0" smtClean="0"/>
              <a:t>Where is the augment in the </a:t>
            </a:r>
            <a:r>
              <a:rPr lang="en-US" dirty="0" err="1" smtClean="0"/>
              <a:t>Piel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0331" y="2447925"/>
            <a:ext cx="2393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in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root letter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50331" y="3048000"/>
            <a:ext cx="2443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in 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root letter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1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Niphal</a:t>
            </a:r>
            <a:r>
              <a:rPr lang="en-US" dirty="0"/>
              <a:t> </a:t>
            </a:r>
            <a:r>
              <a:rPr lang="en-US" dirty="0" err="1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look at the second verb.</a:t>
            </a:r>
          </a:p>
          <a:p>
            <a:r>
              <a:rPr lang="en-US" dirty="0" smtClean="0"/>
              <a:t>Our verb is a </a:t>
            </a:r>
            <a:r>
              <a:rPr lang="en-US" dirty="0" err="1" smtClean="0"/>
              <a:t>Niphal</a:t>
            </a:r>
            <a:r>
              <a:rPr lang="en-US" dirty="0" smtClean="0"/>
              <a:t> and the </a:t>
            </a:r>
            <a:r>
              <a:rPr lang="en-US" dirty="0" err="1" smtClean="0"/>
              <a:t>dagesh</a:t>
            </a:r>
            <a:r>
              <a:rPr lang="en-US" dirty="0" smtClean="0"/>
              <a:t> is the assimilated </a:t>
            </a:r>
            <a:r>
              <a:rPr lang="en-US" dirty="0" err="1" smtClean="0"/>
              <a:t>Niphal</a:t>
            </a:r>
            <a:r>
              <a:rPr lang="en-US" dirty="0" smtClean="0"/>
              <a:t> Nun.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8382000" cy="571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אַבְרָהָם אָנֹכִי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אִשָּׁבֵ֫עַ</a:t>
            </a:r>
            <a:endParaRPr lang="en-US" dirty="0" smtClean="0">
              <a:solidFill>
                <a:srgbClr val="FF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641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8754</TotalTime>
  <Words>1344</Words>
  <Application>Microsoft Office PowerPoint</Application>
  <PresentationFormat>On-screen Show (4:3)</PresentationFormat>
  <Paragraphs>382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Rocine Lesson 39</vt:lpstr>
      <vt:lpstr>Goals</vt:lpstr>
      <vt:lpstr>What we already know</vt:lpstr>
      <vt:lpstr>What we already know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</vt:lpstr>
      <vt:lpstr>Niphal yiqtol (weak verbs)</vt:lpstr>
      <vt:lpstr>Niphal yiqtol (weak verbs)</vt:lpstr>
      <vt:lpstr>Niphal yiqtol (weak verbs)</vt:lpstr>
      <vt:lpstr>Niphal Yiqtol</vt:lpstr>
      <vt:lpstr>Niphal Yiqtol</vt:lpstr>
      <vt:lpstr>Niphal Yiqtol</vt:lpstr>
      <vt:lpstr>Niphal Yiqtol</vt:lpstr>
      <vt:lpstr>The Niphal’s reflexive sense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811</cp:revision>
  <cp:lastPrinted>2013-11-05T02:18:07Z</cp:lastPrinted>
  <dcterms:created xsi:type="dcterms:W3CDTF">2006-08-16T00:00:00Z</dcterms:created>
  <dcterms:modified xsi:type="dcterms:W3CDTF">2016-01-20T14:00:37Z</dcterms:modified>
</cp:coreProperties>
</file>