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697" r:id="rId2"/>
    <p:sldId id="660" r:id="rId3"/>
    <p:sldId id="816" r:id="rId4"/>
    <p:sldId id="818" r:id="rId5"/>
    <p:sldId id="822" r:id="rId6"/>
    <p:sldId id="823" r:id="rId7"/>
    <p:sldId id="824" r:id="rId8"/>
    <p:sldId id="825" r:id="rId9"/>
    <p:sldId id="826" r:id="rId10"/>
    <p:sldId id="828" r:id="rId11"/>
    <p:sldId id="829" r:id="rId12"/>
    <p:sldId id="831" r:id="rId13"/>
    <p:sldId id="833" r:id="rId14"/>
    <p:sldId id="834" r:id="rId15"/>
    <p:sldId id="835" r:id="rId16"/>
    <p:sldId id="836" r:id="rId17"/>
    <p:sldId id="837" r:id="rId18"/>
    <p:sldId id="838" r:id="rId19"/>
    <p:sldId id="839" r:id="rId20"/>
    <p:sldId id="840" r:id="rId21"/>
    <p:sldId id="842" r:id="rId22"/>
    <p:sldId id="841" r:id="rId23"/>
    <p:sldId id="847" r:id="rId24"/>
    <p:sldId id="850" r:id="rId25"/>
    <p:sldId id="852" r:id="rId26"/>
    <p:sldId id="854" r:id="rId27"/>
    <p:sldId id="849" r:id="rId28"/>
    <p:sldId id="853" r:id="rId29"/>
    <p:sldId id="855" r:id="rId30"/>
    <p:sldId id="851" r:id="rId31"/>
    <p:sldId id="856" r:id="rId32"/>
    <p:sldId id="858" r:id="rId33"/>
    <p:sldId id="859" r:id="rId34"/>
    <p:sldId id="860" r:id="rId35"/>
    <p:sldId id="862" r:id="rId3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0000FF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54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144000" cy="609600"/>
          </a:xfrm>
        </p:spPr>
        <p:txBody>
          <a:bodyPr>
            <a:normAutofit/>
          </a:bodyPr>
          <a:lstStyle/>
          <a:p>
            <a:pPr defTabSz="457200" rtl="1"/>
            <a:r>
              <a:rPr lang="he-IL" sz="2800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</a:t>
            </a:r>
            <a:r>
              <a:rPr lang="he-IL" sz="28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 </a:t>
            </a:r>
            <a:r>
              <a:rPr lang="he-IL" sz="2800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 </a:t>
            </a:r>
            <a:r>
              <a:rPr lang="he-IL" sz="2800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8006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1 Samuel 10:2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third word is made up of 4 parts.</a:t>
            </a:r>
          </a:p>
          <a:p>
            <a:r>
              <a:rPr lang="en-US" dirty="0" smtClean="0"/>
              <a:t> 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מֵ</a:t>
            </a:r>
            <a:r>
              <a:rPr lang="en-US" dirty="0" smtClean="0"/>
              <a:t>	=	preposition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עִם</a:t>
            </a:r>
            <a:r>
              <a:rPr lang="en-US" dirty="0" smtClean="0"/>
              <a:t>	=	preposition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</a:t>
            </a:r>
            <a:r>
              <a:rPr lang="en-US" dirty="0" smtClean="0">
                <a:solidFill>
                  <a:srgbClr val="FF0000"/>
                </a:solidFill>
              </a:rPr>
              <a:t>	=	?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ִי</a:t>
            </a:r>
            <a:r>
              <a:rPr lang="en-US" dirty="0" smtClean="0"/>
              <a:t>	=	pronominal suffix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הַיּוֹם </a:t>
            </a:r>
            <a:r>
              <a:rPr lang="he-IL" sz="28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מֵעִמָּדִי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Prepositions with pronominal suffixes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4771072"/>
            <a:ext cx="88392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origin and function of the </a:t>
            </a:r>
            <a:r>
              <a:rPr lang="en-US" dirty="0" err="1" smtClean="0">
                <a:solidFill>
                  <a:srgbClr val="FF0000"/>
                </a:solidFill>
              </a:rPr>
              <a:t>dalet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a point of disagreement among Hebrew grammarians.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Joüon</a:t>
            </a:r>
            <a:r>
              <a:rPr lang="en-US" dirty="0" smtClean="0"/>
              <a:t> suggests </a:t>
            </a:r>
            <a:r>
              <a:rPr lang="en-US" dirty="0"/>
              <a:t>the form is a derivative </a:t>
            </a:r>
            <a:r>
              <a:rPr lang="en-US" dirty="0" smtClean="0"/>
              <a:t>of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יָדִי</a:t>
            </a:r>
            <a:r>
              <a:rPr lang="he-IL" dirty="0" smtClean="0"/>
              <a:t> </a:t>
            </a:r>
            <a:r>
              <a:rPr lang="he-IL" dirty="0"/>
              <a:t>+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עִם</a:t>
            </a:r>
            <a:r>
              <a:rPr lang="he-IL" dirty="0"/>
              <a:t> </a:t>
            </a:r>
            <a:r>
              <a:rPr lang="en-US" dirty="0" smtClean="0"/>
              <a:t> meaning </a:t>
            </a:r>
            <a:r>
              <a:rPr lang="en-US" i="1" dirty="0"/>
              <a:t>next to me</a:t>
            </a:r>
            <a:r>
              <a:rPr lang="en-US" dirty="0"/>
              <a:t>, </a:t>
            </a:r>
            <a:r>
              <a:rPr lang="en-US" i="1" dirty="0"/>
              <a:t>near me</a:t>
            </a:r>
            <a:r>
              <a:rPr lang="en-US" dirty="0"/>
              <a:t>, </a:t>
            </a:r>
            <a:r>
              <a:rPr lang="en-US" i="1" dirty="0"/>
              <a:t>with me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Joüon</a:t>
            </a:r>
            <a:r>
              <a:rPr lang="en-US" dirty="0" smtClean="0"/>
              <a:t>-Muraoka (1993), 395.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Gesenius</a:t>
            </a:r>
            <a:r>
              <a:rPr lang="en-US" dirty="0" smtClean="0"/>
              <a:t> </a:t>
            </a:r>
            <a:r>
              <a:rPr lang="en-US" dirty="0"/>
              <a:t>says it is probably a derivative of the </a:t>
            </a:r>
            <a:r>
              <a:rPr lang="en-US" dirty="0" smtClean="0"/>
              <a:t>Arabic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ענדי</a:t>
            </a:r>
            <a:r>
              <a:rPr lang="he-IL" dirty="0" smtClean="0"/>
              <a:t> </a:t>
            </a:r>
            <a:r>
              <a:rPr lang="en-US" dirty="0" smtClean="0"/>
              <a:t> meaning </a:t>
            </a:r>
            <a:r>
              <a:rPr lang="en-US" i="1" dirty="0"/>
              <a:t>beside</a:t>
            </a:r>
            <a:r>
              <a:rPr lang="en-US" dirty="0"/>
              <a:t>, </a:t>
            </a:r>
            <a:r>
              <a:rPr lang="en-US" i="1" dirty="0" smtClean="0"/>
              <a:t>with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Gesenius</a:t>
            </a:r>
            <a:r>
              <a:rPr lang="en-US" dirty="0" smtClean="0"/>
              <a:t> (1910), 301.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781800" y="1219200"/>
            <a:ext cx="0" cy="304800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80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My Documents\HebrewCourseBriercrestFirstYear2014\_lessons\Semester 1 Lessons\Day20\pics\Syntax books\Gesenius'_Hebrew_Grammar_1910_Kautzsch-Cowley_edi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3353545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Reference Grammars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82145" y="762000"/>
            <a:ext cx="5181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Classic Grammar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Monumental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Scientific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Major influence on all </a:t>
            </a:r>
            <a:br>
              <a:rPr lang="en-US" sz="1600" dirty="0" smtClean="0"/>
            </a:br>
            <a:r>
              <a:rPr lang="en-US" sz="1600" dirty="0" smtClean="0"/>
              <a:t>subsequent Hebrew grammars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Originally published by Wilhelm </a:t>
            </a:r>
            <a:r>
              <a:rPr lang="en-US" sz="1600" dirty="0" err="1" smtClean="0"/>
              <a:t>Gesenius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in 1813 when he was 27 years old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Underwent 28 editions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Revised by Emil </a:t>
            </a:r>
            <a:r>
              <a:rPr lang="en-US" sz="1600" dirty="0" err="1" smtClean="0"/>
              <a:t>Kautzsch</a:t>
            </a: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Translated </a:t>
            </a:r>
            <a:r>
              <a:rPr lang="en-US" sz="1600" dirty="0"/>
              <a:t>into English by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Arthur </a:t>
            </a:r>
            <a:r>
              <a:rPr lang="en-US" sz="1600" dirty="0"/>
              <a:t>Cowley </a:t>
            </a:r>
            <a:r>
              <a:rPr lang="en-US" sz="1600" dirty="0" smtClean="0"/>
              <a:t>in 1910</a:t>
            </a:r>
            <a:endParaRPr lang="en-US" sz="16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Best edition known as GKC or </a:t>
            </a:r>
            <a:br>
              <a:rPr lang="en-US" sz="1600" dirty="0" smtClean="0"/>
            </a:br>
            <a:r>
              <a:rPr lang="en-US" sz="1600" dirty="0" err="1" smtClean="0"/>
              <a:t>Gesenius</a:t>
            </a:r>
            <a:r>
              <a:rPr lang="en-US" sz="1600" dirty="0" smtClean="0"/>
              <a:t>/</a:t>
            </a:r>
            <a:r>
              <a:rPr lang="en-US" sz="1600" dirty="0" err="1" smtClean="0"/>
              <a:t>Kautzsch</a:t>
            </a:r>
            <a:r>
              <a:rPr lang="en-US" sz="1600" dirty="0" smtClean="0"/>
              <a:t>/Cowley (1910)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 the public domain and available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Comes as part of </a:t>
            </a:r>
            <a:r>
              <a:rPr lang="en-US" sz="1600" dirty="0" err="1" smtClean="0"/>
              <a:t>BibleWorks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ISBN 978-0486443447</a:t>
            </a:r>
            <a:endParaRPr lang="en-US" sz="1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582145" y="58674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http://en.wikisource.org/wiki/Gesenius'_</a:t>
            </a:r>
            <a:r>
              <a:rPr lang="en-US" sz="1600" dirty="0" smtClean="0"/>
              <a:t>Hebrew_Grammar</a:t>
            </a:r>
            <a:endParaRPr lang="en-US" sz="1600" dirty="0"/>
          </a:p>
          <a:p>
            <a:r>
              <a:rPr lang="en-US" sz="1600" dirty="0"/>
              <a:t>http://hebrewbiblescholar.com/gesenius/</a:t>
            </a:r>
          </a:p>
        </p:txBody>
      </p:sp>
      <p:pic>
        <p:nvPicPr>
          <p:cNvPr id="1029" name="Picture 5" descr="D:\My Documents\HebrewCourseBriercrestFirstYear2014\pics\people\Wilhelm Geseni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0" y="609600"/>
            <a:ext cx="1352550" cy="19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My Documents\HebrewCourseBriercrestFirstYear2014\pics\people\Emil Kautzs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321" y="2905170"/>
            <a:ext cx="1303464" cy="227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39050" y="5181600"/>
            <a:ext cx="1330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Emil </a:t>
            </a:r>
            <a:r>
              <a:rPr lang="en-US" sz="1200" dirty="0" err="1"/>
              <a:t>Kautzsch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7639050" y="2500937"/>
            <a:ext cx="1330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Wilhelm </a:t>
            </a:r>
            <a:r>
              <a:rPr lang="en-US" sz="1200" dirty="0" err="1"/>
              <a:t>Gesenius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6690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Reference Grammars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43300" y="762000"/>
            <a:ext cx="518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More up to date than GKC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First published by Paul </a:t>
            </a:r>
            <a:r>
              <a:rPr lang="en-US" sz="1600" dirty="0" err="1"/>
              <a:t>Joüon</a:t>
            </a:r>
            <a:r>
              <a:rPr lang="en-US" sz="1600" dirty="0"/>
              <a:t> in </a:t>
            </a:r>
            <a:r>
              <a:rPr lang="en-US" sz="1600" dirty="0" smtClean="0"/>
              <a:t>1923 in 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Revised </a:t>
            </a:r>
            <a:r>
              <a:rPr lang="en-US" sz="1600" dirty="0"/>
              <a:t>and </a:t>
            </a:r>
            <a:r>
              <a:rPr lang="en-US" sz="1600" dirty="0" smtClean="0"/>
              <a:t>translated by </a:t>
            </a:r>
            <a:r>
              <a:rPr lang="en-US" sz="1600" dirty="0" err="1"/>
              <a:t>Takamitsu</a:t>
            </a:r>
            <a:r>
              <a:rPr lang="en-US" sz="1600" dirty="0"/>
              <a:t> </a:t>
            </a:r>
            <a:r>
              <a:rPr lang="en-US" sz="1600" dirty="0" smtClean="0"/>
              <a:t>Muraoka in 1991 and 2001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Best </a:t>
            </a:r>
            <a:r>
              <a:rPr lang="en-US" sz="1600" dirty="0"/>
              <a:t>version </a:t>
            </a:r>
            <a:r>
              <a:rPr lang="en-US" sz="1600" dirty="0" smtClean="0"/>
              <a:t>known as </a:t>
            </a:r>
            <a:r>
              <a:rPr lang="en-US" sz="1600" dirty="0"/>
              <a:t>“</a:t>
            </a:r>
            <a:r>
              <a:rPr lang="en-US" sz="1600" dirty="0" err="1"/>
              <a:t>Joüon</a:t>
            </a:r>
            <a:r>
              <a:rPr lang="en-US" sz="1600" dirty="0"/>
              <a:t>-Muraoka</a:t>
            </a:r>
            <a:r>
              <a:rPr lang="en-US" sz="1600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Somewhat expensive; often comes in 2 volumes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Comes as part of </a:t>
            </a:r>
            <a:r>
              <a:rPr lang="en-US" sz="1600" dirty="0" err="1" smtClean="0"/>
              <a:t>BibleWorks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ISBN </a:t>
            </a:r>
            <a:r>
              <a:rPr lang="en-US" sz="1600" dirty="0"/>
              <a:t>978-8876536298</a:t>
            </a:r>
            <a:endParaRPr lang="en-US" sz="1600" dirty="0" smtClean="0"/>
          </a:p>
        </p:txBody>
      </p:sp>
      <p:pic>
        <p:nvPicPr>
          <p:cNvPr id="2050" name="Picture 2" descr="D:\My Documents\HebrewCourseBriercrestFirstYear2014\_lessons\Semester 1 Lessons\Day20\pics\Syntax books\Jouon Murao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838200"/>
            <a:ext cx="33051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582145" y="58674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http://www.amazon.com/dp/8876536299/</a:t>
            </a:r>
          </a:p>
          <a:p>
            <a:r>
              <a:rPr lang="en-US" sz="1600" dirty="0" smtClean="0"/>
              <a:t>http</a:t>
            </a:r>
            <a:r>
              <a:rPr lang="en-US" sz="1600" dirty="0"/>
              <a:t>://hebrewbiblescholar.com/jouon-muraoka/</a:t>
            </a:r>
          </a:p>
        </p:txBody>
      </p:sp>
      <p:sp>
        <p:nvSpPr>
          <p:cNvPr id="9" name="Rectangle 8"/>
          <p:cNvSpPr/>
          <p:nvPr/>
        </p:nvSpPr>
        <p:spPr>
          <a:xfrm>
            <a:off x="6629400" y="5449847"/>
            <a:ext cx="19811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/>
              <a:t>Takamitsu</a:t>
            </a:r>
            <a:r>
              <a:rPr lang="en-US" sz="1200" dirty="0"/>
              <a:t> </a:t>
            </a:r>
            <a:r>
              <a:rPr lang="en-US" sz="1200" dirty="0" smtClean="0"/>
              <a:t>Muraoka</a:t>
            </a:r>
            <a:endParaRPr lang="en-US" sz="1200" dirty="0"/>
          </a:p>
        </p:txBody>
      </p:sp>
      <p:pic>
        <p:nvPicPr>
          <p:cNvPr id="2052" name="Picture 4" descr="D:\My Documents\HebrewCourseBriercrestFirstYear2014\pics\people\Muraoka-cropp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595523"/>
            <a:ext cx="1981127" cy="285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369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Reference Grammars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724274" y="762000"/>
            <a:ext cx="53435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An important grammar for Hebrew syntax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Considerably easier to read than either GKC or JM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Modern terminology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Clear organization and layout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Lots of Hebrew examples and all are translated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Published </a:t>
            </a:r>
            <a:r>
              <a:rPr lang="en-US" sz="1600" dirty="0"/>
              <a:t>by Bruce </a:t>
            </a:r>
            <a:r>
              <a:rPr lang="en-US" sz="1600" dirty="0" err="1"/>
              <a:t>Waltke</a:t>
            </a:r>
            <a:r>
              <a:rPr lang="en-US" sz="1600" dirty="0"/>
              <a:t> and Michael O’Connor </a:t>
            </a:r>
            <a:r>
              <a:rPr lang="en-US" sz="1600" dirty="0" smtClean="0"/>
              <a:t>in 1990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Referred to as “</a:t>
            </a:r>
            <a:r>
              <a:rPr lang="en-US" sz="1600" dirty="0" err="1" smtClean="0"/>
              <a:t>Waltke</a:t>
            </a:r>
            <a:r>
              <a:rPr lang="en-US" sz="1600" dirty="0" smtClean="0"/>
              <a:t>/O’Connor</a:t>
            </a:r>
            <a:r>
              <a:rPr lang="en-US" sz="1600" dirty="0"/>
              <a:t>,” </a:t>
            </a:r>
            <a:r>
              <a:rPr lang="en-US" sz="1600" dirty="0" smtClean="0"/>
              <a:t>or </a:t>
            </a:r>
            <a:r>
              <a:rPr lang="en-US" sz="1600" dirty="0"/>
              <a:t>“IBHS</a:t>
            </a:r>
            <a:r>
              <a:rPr lang="en-US" sz="1600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Comes as part of </a:t>
            </a:r>
            <a:r>
              <a:rPr lang="en-US" sz="1600" dirty="0" err="1" smtClean="0"/>
              <a:t>BibleWorks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ISBN 978-0931464317</a:t>
            </a:r>
          </a:p>
        </p:txBody>
      </p:sp>
      <p:pic>
        <p:nvPicPr>
          <p:cNvPr id="3074" name="Picture 2" descr="D:\My Documents\HebrewCourseBriercrestFirstYear2014\_lessons\Semester 1 Lessons\Day20\pics\Syntax books\Waltke OConnor Biblical Hebrew Synt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85825"/>
            <a:ext cx="35623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My Documents\HebrewCourseBriercrestFirstYear2014\pics\people\waltk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3352800"/>
            <a:ext cx="1457325" cy="193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My Documents\HebrewCourseBriercrestFirstYear2014\pics\people\Michael Patrick OConn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509" y="3352800"/>
            <a:ext cx="1647492" cy="201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4410075" y="5307955"/>
            <a:ext cx="1457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Bruce </a:t>
            </a:r>
            <a:r>
              <a:rPr lang="en-US" sz="1200" dirty="0" err="1"/>
              <a:t>Waltke</a:t>
            </a:r>
            <a:r>
              <a:rPr lang="en-US" sz="12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34509" y="5307955"/>
            <a:ext cx="15903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Michael O’Connor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33800" y="58674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http://www.amazon.com/dp/0931464315</a:t>
            </a:r>
            <a:r>
              <a:rPr lang="en-US" sz="1600" dirty="0" smtClean="0"/>
              <a:t>/</a:t>
            </a:r>
            <a:endParaRPr lang="en-US" sz="1600" dirty="0"/>
          </a:p>
          <a:p>
            <a:r>
              <a:rPr lang="en-US" sz="1600" dirty="0"/>
              <a:t>http://hebrewbiblescholar.com/waltke-oconnor</a:t>
            </a:r>
            <a:r>
              <a:rPr lang="en-US" sz="1600" dirty="0" smtClean="0"/>
              <a:t>/</a:t>
            </a:r>
          </a:p>
          <a:p>
            <a:r>
              <a:rPr lang="en-US" sz="1600" dirty="0"/>
              <a:t>http://www.sbl-site.org/publications/article.aspx?articleId=693</a:t>
            </a:r>
          </a:p>
        </p:txBody>
      </p:sp>
    </p:spTree>
    <p:extLst>
      <p:ext uri="{BB962C8B-B14F-4D97-AF65-F5344CB8AC3E}">
        <p14:creationId xmlns:p14="http://schemas.microsoft.com/office/powerpoint/2010/main" val="1825838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04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third word is made up of 4 parts.</a:t>
            </a:r>
          </a:p>
          <a:p>
            <a:r>
              <a:rPr lang="en-US" dirty="0" smtClean="0"/>
              <a:t> 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מֵ</a:t>
            </a:r>
            <a:r>
              <a:rPr lang="en-US" dirty="0" smtClean="0"/>
              <a:t>	=	preposition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עִם</a:t>
            </a:r>
            <a:r>
              <a:rPr lang="en-US" dirty="0" smtClean="0"/>
              <a:t>	=	preposition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ד</a:t>
            </a:r>
            <a:r>
              <a:rPr lang="en-US" dirty="0" smtClean="0"/>
              <a:t>	=	?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ִי</a:t>
            </a:r>
            <a:r>
              <a:rPr lang="en-US" dirty="0" smtClean="0"/>
              <a:t>	=	pronominal suffix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הַיּוֹם </a:t>
            </a:r>
            <a:r>
              <a:rPr lang="he-IL" sz="28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מֵעִמָּדִי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Prepositions with pronominal suffixes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44958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The preposition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עִם</a:t>
            </a:r>
            <a:r>
              <a:rPr lang="en-US" dirty="0" smtClean="0"/>
              <a:t> with pronominal suffixes follows the normal patterns that we’ve seen before </a:t>
            </a:r>
            <a:r>
              <a:rPr lang="en-US" u="sng" dirty="0" smtClean="0"/>
              <a:t>except</a:t>
            </a:r>
            <a:r>
              <a:rPr lang="en-US" dirty="0" smtClean="0"/>
              <a:t> for the 1cs form which sometimes has the </a:t>
            </a:r>
            <a:r>
              <a:rPr lang="en-US" u="sng" dirty="0" smtClean="0"/>
              <a:t>extra </a:t>
            </a:r>
            <a:r>
              <a:rPr lang="en-US" u="sng" dirty="0" err="1" smtClean="0"/>
              <a:t>dalet</a:t>
            </a:r>
            <a:r>
              <a:rPr lang="en-US" dirty="0" smtClean="0"/>
              <a:t> as above.</a:t>
            </a:r>
          </a:p>
          <a:p>
            <a:pPr marL="0" indent="0">
              <a:buNone/>
            </a:pPr>
            <a:r>
              <a:rPr lang="en-US" dirty="0" smtClean="0"/>
              <a:t>(See table in </a:t>
            </a:r>
            <a:r>
              <a:rPr lang="en-US" dirty="0" err="1" smtClean="0"/>
              <a:t>Rocine</a:t>
            </a:r>
            <a:r>
              <a:rPr lang="en-US" dirty="0" smtClean="0"/>
              <a:t> 38.2a, top of p. 217)</a:t>
            </a:r>
          </a:p>
        </p:txBody>
      </p:sp>
    </p:spTree>
    <p:extLst>
      <p:ext uri="{BB962C8B-B14F-4D97-AF65-F5344CB8AC3E}">
        <p14:creationId xmlns:p14="http://schemas.microsoft.com/office/powerpoint/2010/main" val="43725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04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third word is made up of 4 parts.</a:t>
            </a:r>
          </a:p>
          <a:p>
            <a:r>
              <a:rPr lang="en-US" dirty="0" smtClean="0"/>
              <a:t> 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מֵ</a:t>
            </a:r>
            <a:r>
              <a:rPr lang="en-US" dirty="0" smtClean="0"/>
              <a:t>	=	preposition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עִם</a:t>
            </a:r>
            <a:r>
              <a:rPr lang="en-US" dirty="0" smtClean="0"/>
              <a:t>	=	preposition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ד</a:t>
            </a:r>
            <a:r>
              <a:rPr lang="en-US" dirty="0" smtClean="0"/>
              <a:t>	=	?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ִי</a:t>
            </a:r>
            <a:r>
              <a:rPr lang="en-US" dirty="0" smtClean="0"/>
              <a:t>	=	pronominal suffix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הַיּוֹם </a:t>
            </a:r>
            <a:r>
              <a:rPr lang="he-IL" sz="28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מֵעִמָּדִי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Prepositions with pronominal suffixes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44958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Some other prepositions (e.g.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עַד</a:t>
            </a:r>
            <a:r>
              <a:rPr lang="en-US" dirty="0" smtClean="0"/>
              <a:t>,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אֶל</a:t>
            </a:r>
            <a:r>
              <a:rPr lang="en-US" dirty="0" smtClean="0"/>
              <a:t>,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</a:t>
            </a:r>
            <a:r>
              <a:rPr lang="en-US" dirty="0" smtClean="0"/>
              <a:t>) add an </a:t>
            </a:r>
            <a:r>
              <a:rPr lang="en-US" u="sng" dirty="0" smtClean="0"/>
              <a:t>extra </a:t>
            </a:r>
            <a:r>
              <a:rPr lang="en-US" u="sng" dirty="0" err="1" smtClean="0"/>
              <a:t>yod</a:t>
            </a:r>
            <a:r>
              <a:rPr lang="en-US" dirty="0" smtClean="0"/>
              <a:t> before the suffix as happens with plural nouns.</a:t>
            </a:r>
          </a:p>
          <a:p>
            <a:pPr marL="0" indent="0">
              <a:buNone/>
            </a:pPr>
            <a:r>
              <a:rPr lang="en-US" dirty="0"/>
              <a:t>(See table in </a:t>
            </a:r>
            <a:r>
              <a:rPr lang="en-US" dirty="0" err="1"/>
              <a:t>Rocine</a:t>
            </a:r>
            <a:r>
              <a:rPr lang="en-US" dirty="0"/>
              <a:t> </a:t>
            </a:r>
            <a:r>
              <a:rPr lang="en-US" dirty="0" smtClean="0"/>
              <a:t>38.2b, middle of </a:t>
            </a:r>
            <a:r>
              <a:rPr lang="en-US" dirty="0"/>
              <a:t>p. 217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5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04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See discussion in </a:t>
            </a:r>
            <a:r>
              <a:rPr lang="en-US" dirty="0" err="1" smtClean="0"/>
              <a:t>Rocine</a:t>
            </a:r>
            <a:r>
              <a:rPr lang="en-US" dirty="0" smtClean="0"/>
              <a:t> 38.3.</a:t>
            </a:r>
          </a:p>
          <a:p>
            <a:r>
              <a:rPr lang="en-US" dirty="0" smtClean="0"/>
              <a:t>Note table of masculine/feminine, absolute/construct at top of page 218.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See also Animated Hebrew Lecture 25.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The cardinal numbers 1–10</a:t>
            </a:r>
          </a:p>
        </p:txBody>
      </p:sp>
    </p:spTree>
    <p:extLst>
      <p:ext uri="{BB962C8B-B14F-4D97-AF65-F5344CB8AC3E}">
        <p14:creationId xmlns:p14="http://schemas.microsoft.com/office/powerpoint/2010/main" val="5622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121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nun in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נִמְצְאוּ</a:t>
            </a:r>
            <a:r>
              <a:rPr lang="en-US" dirty="0" smtClean="0"/>
              <a:t> is not the </a:t>
            </a:r>
            <a:r>
              <a:rPr lang="en-US" dirty="0" err="1" smtClean="0"/>
              <a:t>Qal</a:t>
            </a:r>
            <a:r>
              <a:rPr lang="en-US" dirty="0" smtClean="0"/>
              <a:t> 1cp nun prefix but the </a:t>
            </a:r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performative</a:t>
            </a:r>
            <a:r>
              <a:rPr lang="en-US" dirty="0" smtClean="0"/>
              <a:t> nun.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וּמָצָאתָ שְׁנֵי אֲנָשִׁים וְאָמְרוּ אֵ֫לֶיךָ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נִמְצְאוּ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829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וּמָצָאתָ שְׁנֵי אֲנָשִׁים וְאָמְרוּ אֵ֫לֶיךָ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נִמְצְאוּ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600200"/>
            <a:ext cx="8534400" cy="39703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RULE</a:t>
            </a:r>
            <a:r>
              <a:rPr lang="en-US" sz="2800" dirty="0"/>
              <a:t>: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 </a:t>
            </a:r>
            <a:r>
              <a:rPr lang="en-US" sz="2800" dirty="0"/>
              <a:t>pre-formed nun is the sign of the </a:t>
            </a:r>
            <a:r>
              <a:rPr lang="en-US" sz="2800" dirty="0" err="1">
                <a:solidFill>
                  <a:srgbClr val="0000FF"/>
                </a:solidFill>
              </a:rPr>
              <a:t>Niphal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/>
              <a:t>qatal</a:t>
            </a:r>
            <a:r>
              <a:rPr lang="en-US" sz="2800" dirty="0"/>
              <a:t> and </a:t>
            </a:r>
            <a:r>
              <a:rPr lang="en-US" sz="2800" dirty="0" err="1"/>
              <a:t>weqatal</a:t>
            </a:r>
            <a:r>
              <a:rPr lang="en-US" sz="2800" dirty="0"/>
              <a:t>.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 err="1"/>
              <a:t>Niphal</a:t>
            </a:r>
            <a:r>
              <a:rPr lang="en-US" sz="2800" dirty="0"/>
              <a:t> stem gives a </a:t>
            </a:r>
            <a:r>
              <a:rPr lang="en-US" sz="2800" dirty="0">
                <a:solidFill>
                  <a:srgbClr val="0000FF"/>
                </a:solidFill>
              </a:rPr>
              <a:t>passive</a:t>
            </a:r>
            <a:r>
              <a:rPr lang="en-US" sz="2800" dirty="0"/>
              <a:t> or </a:t>
            </a:r>
            <a:r>
              <a:rPr lang="en-US" sz="2800" dirty="0">
                <a:solidFill>
                  <a:srgbClr val="0000FF"/>
                </a:solidFill>
              </a:rPr>
              <a:t>reflexive</a:t>
            </a:r>
            <a:r>
              <a:rPr lang="en-US" sz="2800" dirty="0"/>
              <a:t> sense to a root.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We </a:t>
            </a:r>
            <a:r>
              <a:rPr lang="en-US" sz="2800" dirty="0"/>
              <a:t>do not translate the </a:t>
            </a:r>
            <a:r>
              <a:rPr lang="en-US" sz="2800" dirty="0" err="1"/>
              <a:t>Niphal</a:t>
            </a:r>
            <a:r>
              <a:rPr lang="en-US" sz="2800" dirty="0"/>
              <a:t> </a:t>
            </a:r>
            <a:r>
              <a:rPr lang="en-US" sz="2800" dirty="0" err="1"/>
              <a:t>qatal</a:t>
            </a:r>
            <a:r>
              <a:rPr lang="en-US" sz="2800" dirty="0"/>
              <a:t> with the </a:t>
            </a:r>
            <a:r>
              <a:rPr lang="en-US" sz="2800" dirty="0" err="1"/>
              <a:t>er</a:t>
            </a:r>
            <a:r>
              <a:rPr lang="en-US" sz="2800" dirty="0"/>
              <a:t>-word or </a:t>
            </a:r>
            <a:r>
              <a:rPr lang="en-US" sz="2800" dirty="0" err="1"/>
              <a:t>ing</a:t>
            </a:r>
            <a:r>
              <a:rPr lang="en-US" sz="2800" dirty="0"/>
              <a:t>-word plus possessive pronoun that we have used with all the active </a:t>
            </a:r>
            <a:r>
              <a:rPr lang="en-US" sz="2800" dirty="0" err="1"/>
              <a:t>qatals</a:t>
            </a:r>
            <a:r>
              <a:rPr lang="en-US" sz="2800" dirty="0"/>
              <a:t> and </a:t>
            </a:r>
            <a:r>
              <a:rPr lang="en-US" sz="2800" dirty="0" err="1"/>
              <a:t>weqatals</a:t>
            </a:r>
            <a:r>
              <a:rPr lang="en-US" sz="2800" dirty="0"/>
              <a:t> in independent clauses so far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841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וּמָצָאתָ שְׁנֵי אֲנָשִׁים וְאָמְרוּ אֵ֫לֶיךָ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נִמְצְאוּ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600200"/>
            <a:ext cx="8534400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DEFINITION</a:t>
            </a:r>
            <a:r>
              <a:rPr lang="en-US" sz="2800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 smtClean="0"/>
              <a:t>Passivity</a:t>
            </a:r>
            <a:r>
              <a:rPr lang="en-US" sz="2800" dirty="0" smtClean="0"/>
              <a:t> is when the subject of the verb is the recipient of the action of the verb rather than the doer of the action.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We can speak of the voice of a sentence as being either </a:t>
            </a:r>
            <a:r>
              <a:rPr lang="en-US" sz="2800" i="1" dirty="0" smtClean="0"/>
              <a:t>active</a:t>
            </a:r>
            <a:r>
              <a:rPr lang="en-US" sz="2800" dirty="0" smtClean="0"/>
              <a:t> or </a:t>
            </a:r>
            <a:r>
              <a:rPr lang="en-US" sz="2800" i="1" dirty="0" smtClean="0"/>
              <a:t>passive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04800" y="4800600"/>
            <a:ext cx="8534400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Active </a:t>
            </a:r>
            <a:r>
              <a:rPr lang="en-US" sz="2800" dirty="0" smtClean="0"/>
              <a:t>voice:	I </a:t>
            </a:r>
            <a:r>
              <a:rPr lang="en-US" sz="2800" dirty="0"/>
              <a:t>ate the bear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Passive </a:t>
            </a:r>
            <a:r>
              <a:rPr lang="en-US" sz="2800" dirty="0" smtClean="0"/>
              <a:t>voice:	I </a:t>
            </a:r>
            <a:r>
              <a:rPr lang="en-US" sz="2800" dirty="0"/>
              <a:t>was eaten by the bear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Passive </a:t>
            </a:r>
            <a:r>
              <a:rPr lang="en-US" sz="2800" dirty="0" smtClean="0"/>
              <a:t>voice:	The </a:t>
            </a:r>
            <a:r>
              <a:rPr lang="en-US" sz="2800" dirty="0"/>
              <a:t>bear was eaten by me.</a:t>
            </a:r>
          </a:p>
        </p:txBody>
      </p:sp>
    </p:spTree>
    <p:extLst>
      <p:ext uri="{BB962C8B-B14F-4D97-AF65-F5344CB8AC3E}">
        <p14:creationId xmlns:p14="http://schemas.microsoft.com/office/powerpoint/2010/main" val="278371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/>
              <a:t>pronominal suffixes attached to </a:t>
            </a:r>
            <a:r>
              <a:rPr lang="en-US" dirty="0" smtClean="0"/>
              <a:t>prepositions</a:t>
            </a:r>
            <a:endParaRPr lang="en-US" dirty="0"/>
          </a:p>
          <a:p>
            <a:r>
              <a:rPr lang="en-US" dirty="0" smtClean="0"/>
              <a:t>cardinal </a:t>
            </a:r>
            <a:r>
              <a:rPr lang="en-US" dirty="0"/>
              <a:t>numbers </a:t>
            </a:r>
            <a:r>
              <a:rPr lang="en-US" dirty="0" smtClean="0"/>
              <a:t>1 – 10</a:t>
            </a:r>
            <a:endParaRPr lang="en-US" dirty="0"/>
          </a:p>
          <a:p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761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נִמְצְאוּ</a:t>
            </a:r>
            <a:endParaRPr lang="en-US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וּמָצָאתָ שְׁנֵי אֲנָשִׁים וְאָמְרוּ אֵ֫לֶיךָ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נִמְצְאוּ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253211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31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761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נִמְצְאוּ</a:t>
            </a:r>
            <a:endParaRPr lang="en-US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וּמָצָאתָ שְׁנֵי אֲנָשִׁים וְאָמְרוּ אֵ֫לֶיךָ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נִמְצְאוּ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00590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מצא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Niphal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3cp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Open an oral Historical Narrative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(See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FF"/>
                          </a:solidFill>
                        </a:rPr>
                        <a:t>Rocine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26.2)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find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Niph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to be found)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Opening oral Historical Narratives with a </a:t>
            </a:r>
            <a:r>
              <a:rPr lang="en-US" sz="3600" dirty="0" err="1"/>
              <a:t>qatal</a:t>
            </a:r>
            <a:endParaRPr lang="en-US" sz="36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8600" y="914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וַיֹּאמְרוּ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בָּ֫אנוּ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אֶל־הָאָ֫רֶץ אֲשֶׁר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שְׁלַחְתָּ֫נוּ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57200" y="1828800"/>
            <a:ext cx="8534400" cy="2438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r>
              <a:rPr lang="en-US" b="1" dirty="0" smtClean="0"/>
              <a:t>A </a:t>
            </a:r>
            <a:r>
              <a:rPr lang="en-US" b="1" dirty="0"/>
              <a:t>clause-initial </a:t>
            </a:r>
            <a:r>
              <a:rPr lang="en-US" b="1" dirty="0" err="1"/>
              <a:t>qatal</a:t>
            </a:r>
            <a:r>
              <a:rPr lang="en-US" b="1" dirty="0"/>
              <a:t> </a:t>
            </a:r>
            <a:r>
              <a:rPr lang="en-US" b="1" u="sng" dirty="0"/>
              <a:t>often</a:t>
            </a:r>
            <a:r>
              <a:rPr lang="en-US" b="1" dirty="0"/>
              <a:t> opens Historical Narrative that is within direct speech. </a:t>
            </a:r>
            <a:endParaRPr lang="en-US" b="1" dirty="0" smtClean="0"/>
          </a:p>
          <a:p>
            <a:r>
              <a:rPr lang="en-US" b="1" dirty="0" smtClean="0"/>
              <a:t>A </a:t>
            </a:r>
            <a:r>
              <a:rPr lang="en-US" b="1" dirty="0" err="1"/>
              <a:t>wayyiqtol</a:t>
            </a:r>
            <a:r>
              <a:rPr lang="en-US" b="1" dirty="0"/>
              <a:t> </a:t>
            </a:r>
            <a:r>
              <a:rPr lang="en-US" b="1" u="sng" dirty="0"/>
              <a:t>never</a:t>
            </a:r>
            <a:r>
              <a:rPr lang="en-US" b="1" dirty="0"/>
              <a:t> </a:t>
            </a:r>
            <a:r>
              <a:rPr lang="en-US" b="1" dirty="0" smtClean="0"/>
              <a:t>does.</a:t>
            </a:r>
            <a:endParaRPr lang="en-US" dirty="0" smtClean="0"/>
          </a:p>
          <a:p>
            <a:pPr lvl="1"/>
            <a:r>
              <a:rPr lang="en-US" dirty="0" smtClean="0"/>
              <a:t>After </a:t>
            </a:r>
            <a:r>
              <a:rPr lang="en-US" dirty="0"/>
              <a:t>the opening clause of an oral Historical Narrative, it proceeds just like any non-oral Historical Narrative.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4400" y="4345126"/>
            <a:ext cx="3352800" cy="17543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 oral H.N. can also begin with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X-</a:t>
            </a:r>
            <a:r>
              <a:rPr lang="en-US" dirty="0" err="1" smtClean="0"/>
              <a:t>qatal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Verbless</a:t>
            </a:r>
            <a:r>
              <a:rPr lang="en-US" dirty="0" smtClean="0"/>
              <a:t> clause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Clause with a participle</a:t>
            </a:r>
          </a:p>
          <a:p>
            <a:r>
              <a:rPr lang="en-US" dirty="0" smtClean="0"/>
              <a:t>BUT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 a </a:t>
            </a:r>
            <a:r>
              <a:rPr lang="en-US" dirty="0" err="1" smtClean="0"/>
              <a:t>wayyiqtol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0" y="4345126"/>
            <a:ext cx="28194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Historical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egins with </a:t>
            </a:r>
            <a:r>
              <a:rPr lang="en-US" dirty="0" err="1" smtClean="0"/>
              <a:t>Wayyiqtol</a:t>
            </a:r>
            <a:endParaRPr lang="en-US" dirty="0" smtClean="0"/>
          </a:p>
          <a:p>
            <a:r>
              <a:rPr lang="en-US" dirty="0" smtClean="0"/>
              <a:t>Oral </a:t>
            </a:r>
            <a:r>
              <a:rPr lang="en-US" dirty="0"/>
              <a:t>Historical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Does not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20998650">
            <a:off x="-35509" y="727685"/>
            <a:ext cx="360290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rom </a:t>
            </a:r>
            <a:r>
              <a:rPr lang="en-US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Rocine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26.2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22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207547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2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553282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701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258466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559355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2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90622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0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559118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3350" y="1676400"/>
            <a:ext cx="92075" cy="4800600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5426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0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269353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I-Nun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3350" y="1676400"/>
            <a:ext cx="92075" cy="4800600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5426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context if our lesson verse is direct speech.</a:t>
            </a:r>
          </a:p>
          <a:p>
            <a:r>
              <a:rPr lang="en-US" dirty="0" smtClean="0"/>
              <a:t>Can you spot the </a:t>
            </a:r>
            <a:r>
              <a:rPr lang="en-US" dirty="0" err="1" smtClean="0"/>
              <a:t>weqatals</a:t>
            </a:r>
            <a:r>
              <a:rPr lang="en-US" dirty="0" smtClean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וּמָצָאתָ שְׁנֵי אֲנָשִׁים וְאָמְרוּ 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225339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I-Nun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נִתַּ֫תָּ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נִתַּ֫נּוּ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3350" y="1676400"/>
            <a:ext cx="92075" cy="4800600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5426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376070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I-Nun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נִתַּ֫תָּ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נִתַּ֫נּוּ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3350" y="1676400"/>
            <a:ext cx="92075" cy="4800600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5426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89950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9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751635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I-Nun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נִתַּ֫תָּ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נִתַּ֫נּוּ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3350" y="1676400"/>
            <a:ext cx="92075" cy="4800600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5426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89950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36440" y="172765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340824" y="166083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6440" y="227882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7340824" y="221200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440" y="28195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7340824" y="27527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6440" y="336247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7340824" y="329565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36440" y="391748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340824" y="385066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6440" y="44578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340824" y="43910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36440" y="501982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340824" y="495300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36440" y="55627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0824" y="54959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6440" y="611519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7340824" y="604837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115175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I-Nun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נִתַּ֫תָּ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נִתַּ֫נּוּ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3350" y="1676400"/>
            <a:ext cx="92075" cy="4800600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5426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89950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36440" y="172765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340824" y="166083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6440" y="227882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7340824" y="221200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440" y="28195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7340824" y="27527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6440" y="336247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7340824" y="329565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36440" y="391748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340824" y="385066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6440" y="44578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340824" y="43910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36440" y="501982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340824" y="495300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36440" y="55627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0824" y="54959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6440" y="611519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7340824" y="604837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8576" y="1894341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4" name="Freeform 33"/>
          <p:cNvSpPr/>
          <p:nvPr/>
        </p:nvSpPr>
        <p:spPr>
          <a:xfrm>
            <a:off x="7362825" y="2024067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908576" y="2450593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6" name="Freeform 35"/>
          <p:cNvSpPr/>
          <p:nvPr/>
        </p:nvSpPr>
        <p:spPr>
          <a:xfrm>
            <a:off x="7362825" y="2580319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908576" y="30093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8" name="Freeform 37"/>
          <p:cNvSpPr/>
          <p:nvPr/>
        </p:nvSpPr>
        <p:spPr>
          <a:xfrm>
            <a:off x="7362825" y="31390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908576" y="355406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0" name="Freeform 39"/>
          <p:cNvSpPr/>
          <p:nvPr/>
        </p:nvSpPr>
        <p:spPr>
          <a:xfrm>
            <a:off x="7362825" y="368378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908576" y="4103208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2" name="Freeform 41"/>
          <p:cNvSpPr/>
          <p:nvPr/>
        </p:nvSpPr>
        <p:spPr>
          <a:xfrm>
            <a:off x="7362825" y="4232934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908576" y="46476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4" name="Freeform 43"/>
          <p:cNvSpPr/>
          <p:nvPr/>
        </p:nvSpPr>
        <p:spPr>
          <a:xfrm>
            <a:off x="7362825" y="47773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08576" y="520008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6" name="Freeform 45"/>
          <p:cNvSpPr/>
          <p:nvPr/>
        </p:nvSpPr>
        <p:spPr>
          <a:xfrm>
            <a:off x="7362825" y="532980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908576" y="57525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8" name="Freeform 47"/>
          <p:cNvSpPr/>
          <p:nvPr/>
        </p:nvSpPr>
        <p:spPr>
          <a:xfrm>
            <a:off x="7362825" y="58822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908576" y="6295457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50" name="Freeform 49"/>
          <p:cNvSpPr/>
          <p:nvPr/>
        </p:nvSpPr>
        <p:spPr>
          <a:xfrm>
            <a:off x="7362825" y="6425183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923242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I-Nun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נִתַּ֫תָּ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נִתַּ֫נּוּ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3350" y="1676400"/>
            <a:ext cx="92075" cy="4800600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5426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89950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36440" y="172765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340824" y="166083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6440" y="227882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7340824" y="221200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440" y="28195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7340824" y="27527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6440" y="336247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7340824" y="329565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36440" y="391748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340824" y="385066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6440" y="44578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340824" y="43910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36440" y="501982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340824" y="495300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36440" y="55627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0824" y="54959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6440" y="611519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7340824" y="604837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8576" y="1894341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4" name="Freeform 33"/>
          <p:cNvSpPr/>
          <p:nvPr/>
        </p:nvSpPr>
        <p:spPr>
          <a:xfrm>
            <a:off x="7362825" y="2024067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908576" y="2450593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6" name="Freeform 35"/>
          <p:cNvSpPr/>
          <p:nvPr/>
        </p:nvSpPr>
        <p:spPr>
          <a:xfrm>
            <a:off x="7362825" y="2580319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908576" y="30093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8" name="Freeform 37"/>
          <p:cNvSpPr/>
          <p:nvPr/>
        </p:nvSpPr>
        <p:spPr>
          <a:xfrm>
            <a:off x="7362825" y="31390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908576" y="355406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0" name="Freeform 39"/>
          <p:cNvSpPr/>
          <p:nvPr/>
        </p:nvSpPr>
        <p:spPr>
          <a:xfrm>
            <a:off x="7362825" y="368378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908576" y="4103208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2" name="Freeform 41"/>
          <p:cNvSpPr/>
          <p:nvPr/>
        </p:nvSpPr>
        <p:spPr>
          <a:xfrm>
            <a:off x="7362825" y="4232934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908576" y="46476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4" name="Freeform 43"/>
          <p:cNvSpPr/>
          <p:nvPr/>
        </p:nvSpPr>
        <p:spPr>
          <a:xfrm>
            <a:off x="7362825" y="47773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08576" y="520008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6" name="Freeform 45"/>
          <p:cNvSpPr/>
          <p:nvPr/>
        </p:nvSpPr>
        <p:spPr>
          <a:xfrm>
            <a:off x="7362825" y="532980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908576" y="57525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8" name="Freeform 47"/>
          <p:cNvSpPr/>
          <p:nvPr/>
        </p:nvSpPr>
        <p:spPr>
          <a:xfrm>
            <a:off x="7362825" y="58822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908576" y="6295457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50" name="Freeform 49"/>
          <p:cNvSpPr/>
          <p:nvPr/>
        </p:nvSpPr>
        <p:spPr>
          <a:xfrm>
            <a:off x="7362825" y="6425183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507367" y="4953000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708900" y="4991100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507367" y="5498157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7708900" y="5536257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507367" y="6056014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7708900" y="6124575"/>
            <a:ext cx="514350" cy="16192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507367" y="2759590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7708900" y="2797690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7507367" y="3311185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7708900" y="3349285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07367" y="3857625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7708900" y="3895725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9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659040"/>
              </p:ext>
            </p:extLst>
          </p:nvPr>
        </p:nvGraphicFramePr>
        <p:xfrm>
          <a:off x="457200" y="10668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kern="12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Yod</a:t>
                      </a:r>
                      <a:endParaRPr lang="en-US" sz="14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Niphal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I-Nun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נִקְטְלָה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נִקְטַ֫לְתָּ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נוֹדַ֫עְתָּ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נִתַּ֫תָּ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נִקְטַלְתְּ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נוֹדַעְתְּ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נִתַּתְּ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נִקְטַ֫לְתִּי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נוֹדַ֫עְתִּי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נִתַּ֫תִּי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נִקְטְלוּ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נוֹדְעוּ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נִקְטַלְתֶּם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נוֹדַעְתֶּם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נִקְטַלְתֶּן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נוֹדַעְתֶּן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נִתַּתֶּן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נִקְטַ֫לְנוּ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נוֹדַ֫עְנוּ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נִתַּ֫נּוּ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83350" y="1676400"/>
            <a:ext cx="92075" cy="4800600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75426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676400"/>
            <a:ext cx="119063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89950" y="1676400"/>
            <a:ext cx="107950" cy="4800600"/>
          </a:xfrm>
          <a:prstGeom prst="rect">
            <a:avLst/>
          </a:prstGeom>
          <a:solidFill>
            <a:srgbClr val="FF00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36440" y="172765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340824" y="166083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6440" y="227882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7340824" y="221200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6440" y="28195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7340824" y="27527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6440" y="336247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7340824" y="329565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36440" y="391748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340824" y="385066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36440" y="44578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340824" y="43910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36440" y="5019822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7340824" y="4953000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36440" y="556274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7340824" y="549592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36440" y="6115197"/>
            <a:ext cx="55496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00" dirty="0" err="1" smtClean="0">
                <a:solidFill>
                  <a:srgbClr val="C00000"/>
                </a:solidFill>
              </a:rPr>
              <a:t>dagesh</a:t>
            </a:r>
            <a:endParaRPr lang="en-US" sz="1000" dirty="0">
              <a:solidFill>
                <a:srgbClr val="C00000"/>
              </a:solidFill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7340824" y="6048375"/>
            <a:ext cx="1041168" cy="172733"/>
          </a:xfrm>
          <a:custGeom>
            <a:avLst/>
            <a:gdLst>
              <a:gd name="connsiteX0" fmla="*/ 0 w 1243013"/>
              <a:gd name="connsiteY0" fmla="*/ 172733 h 172733"/>
              <a:gd name="connsiteX1" fmla="*/ 514350 w 1243013"/>
              <a:gd name="connsiteY1" fmla="*/ 20333 h 172733"/>
              <a:gd name="connsiteX2" fmla="*/ 1119188 w 1243013"/>
              <a:gd name="connsiteY2" fmla="*/ 10808 h 172733"/>
              <a:gd name="connsiteX3" fmla="*/ 1243013 w 1243013"/>
              <a:gd name="connsiteY3" fmla="*/ 106058 h 1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3013" h="172733">
                <a:moveTo>
                  <a:pt x="0" y="172733"/>
                </a:moveTo>
                <a:cubicBezTo>
                  <a:pt x="163909" y="110026"/>
                  <a:pt x="327819" y="47320"/>
                  <a:pt x="514350" y="20333"/>
                </a:cubicBezTo>
                <a:cubicBezTo>
                  <a:pt x="700881" y="-6654"/>
                  <a:pt x="997744" y="-3480"/>
                  <a:pt x="1119188" y="10808"/>
                </a:cubicBezTo>
                <a:cubicBezTo>
                  <a:pt x="1240632" y="25095"/>
                  <a:pt x="1241822" y="65576"/>
                  <a:pt x="1243013" y="106058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8576" y="1894341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4" name="Freeform 33"/>
          <p:cNvSpPr/>
          <p:nvPr/>
        </p:nvSpPr>
        <p:spPr>
          <a:xfrm>
            <a:off x="7362825" y="2024067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908576" y="2450593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6" name="Freeform 35"/>
          <p:cNvSpPr/>
          <p:nvPr/>
        </p:nvSpPr>
        <p:spPr>
          <a:xfrm>
            <a:off x="7362825" y="2580319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908576" y="30093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38" name="Freeform 37"/>
          <p:cNvSpPr/>
          <p:nvPr/>
        </p:nvSpPr>
        <p:spPr>
          <a:xfrm>
            <a:off x="7362825" y="31390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908576" y="355406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0" name="Freeform 39"/>
          <p:cNvSpPr/>
          <p:nvPr/>
        </p:nvSpPr>
        <p:spPr>
          <a:xfrm>
            <a:off x="7362825" y="368378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908576" y="4103208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2" name="Freeform 41"/>
          <p:cNvSpPr/>
          <p:nvPr/>
        </p:nvSpPr>
        <p:spPr>
          <a:xfrm>
            <a:off x="7362825" y="4232934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908576" y="46476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4" name="Freeform 43"/>
          <p:cNvSpPr/>
          <p:nvPr/>
        </p:nvSpPr>
        <p:spPr>
          <a:xfrm>
            <a:off x="7362825" y="47773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08576" y="520008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6" name="Freeform 45"/>
          <p:cNvSpPr/>
          <p:nvPr/>
        </p:nvSpPr>
        <p:spPr>
          <a:xfrm>
            <a:off x="7362825" y="532980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908576" y="5752532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48" name="Freeform 47"/>
          <p:cNvSpPr/>
          <p:nvPr/>
        </p:nvSpPr>
        <p:spPr>
          <a:xfrm>
            <a:off x="7362825" y="5882258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908576" y="6295457"/>
            <a:ext cx="482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err="1" smtClean="0"/>
              <a:t>hireq</a:t>
            </a:r>
            <a:endParaRPr lang="en-US" sz="1000" dirty="0"/>
          </a:p>
        </p:txBody>
      </p:sp>
      <p:sp>
        <p:nvSpPr>
          <p:cNvPr id="50" name="Freeform 49"/>
          <p:cNvSpPr/>
          <p:nvPr/>
        </p:nvSpPr>
        <p:spPr>
          <a:xfrm>
            <a:off x="7362825" y="6425183"/>
            <a:ext cx="1157288" cy="91722"/>
          </a:xfrm>
          <a:custGeom>
            <a:avLst/>
            <a:gdLst>
              <a:gd name="connsiteX0" fmla="*/ 0 w 1157288"/>
              <a:gd name="connsiteY0" fmla="*/ 0 h 91722"/>
              <a:gd name="connsiteX1" fmla="*/ 509588 w 1157288"/>
              <a:gd name="connsiteY1" fmla="*/ 85725 h 91722"/>
              <a:gd name="connsiteX2" fmla="*/ 990600 w 1157288"/>
              <a:gd name="connsiteY2" fmla="*/ 76200 h 91722"/>
              <a:gd name="connsiteX3" fmla="*/ 1157288 w 1157288"/>
              <a:gd name="connsiteY3" fmla="*/ 9525 h 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288" h="91722">
                <a:moveTo>
                  <a:pt x="0" y="0"/>
                </a:moveTo>
                <a:cubicBezTo>
                  <a:pt x="172244" y="36512"/>
                  <a:pt x="344488" y="73025"/>
                  <a:pt x="509588" y="85725"/>
                </a:cubicBezTo>
                <a:cubicBezTo>
                  <a:pt x="674688" y="98425"/>
                  <a:pt x="882650" y="88900"/>
                  <a:pt x="990600" y="76200"/>
                </a:cubicBezTo>
                <a:cubicBezTo>
                  <a:pt x="1098550" y="63500"/>
                  <a:pt x="1127919" y="36512"/>
                  <a:pt x="1157288" y="952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507367" y="4953000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708900" y="4991100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507367" y="5498157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7708900" y="5536257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507367" y="6056014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7708900" y="6124575"/>
            <a:ext cx="514350" cy="16192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507367" y="2759590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7708900" y="2797690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7507367" y="3311185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7708900" y="3349285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07367" y="3857625"/>
            <a:ext cx="2872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rtl="1"/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4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7708900" y="3895725"/>
            <a:ext cx="498475" cy="180975"/>
          </a:xfrm>
          <a:custGeom>
            <a:avLst/>
            <a:gdLst>
              <a:gd name="connsiteX0" fmla="*/ 0 w 523875"/>
              <a:gd name="connsiteY0" fmla="*/ 169351 h 169351"/>
              <a:gd name="connsiteX1" fmla="*/ 111125 w 523875"/>
              <a:gd name="connsiteY1" fmla="*/ 137601 h 169351"/>
              <a:gd name="connsiteX2" fmla="*/ 215900 w 523875"/>
              <a:gd name="connsiteY2" fmla="*/ 23301 h 169351"/>
              <a:gd name="connsiteX3" fmla="*/ 352425 w 523875"/>
              <a:gd name="connsiteY3" fmla="*/ 1076 h 169351"/>
              <a:gd name="connsiteX4" fmla="*/ 495300 w 523875"/>
              <a:gd name="connsiteY4" fmla="*/ 10601 h 169351"/>
              <a:gd name="connsiteX5" fmla="*/ 523875 w 523875"/>
              <a:gd name="connsiteY5" fmla="*/ 70926 h 169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875" h="169351">
                <a:moveTo>
                  <a:pt x="0" y="169351"/>
                </a:moveTo>
                <a:cubicBezTo>
                  <a:pt x="37571" y="165647"/>
                  <a:pt x="75142" y="161943"/>
                  <a:pt x="111125" y="137601"/>
                </a:cubicBezTo>
                <a:cubicBezTo>
                  <a:pt x="147108" y="113259"/>
                  <a:pt x="175683" y="46055"/>
                  <a:pt x="215900" y="23301"/>
                </a:cubicBezTo>
                <a:cubicBezTo>
                  <a:pt x="256117" y="547"/>
                  <a:pt x="305858" y="3193"/>
                  <a:pt x="352425" y="1076"/>
                </a:cubicBezTo>
                <a:cubicBezTo>
                  <a:pt x="398992" y="-1041"/>
                  <a:pt x="466725" y="-1041"/>
                  <a:pt x="495300" y="10601"/>
                </a:cubicBezTo>
                <a:cubicBezTo>
                  <a:pt x="523875" y="22243"/>
                  <a:pt x="523875" y="46584"/>
                  <a:pt x="523875" y="70926"/>
                </a:cubicBezTo>
              </a:path>
            </a:pathLst>
          </a:custGeom>
          <a:noFill/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108610" y="381000"/>
            <a:ext cx="134959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Look for </a:t>
            </a:r>
            <a:r>
              <a:rPr lang="en-US" sz="1400" dirty="0" err="1" smtClean="0"/>
              <a:t>dagesh</a:t>
            </a:r>
            <a:endParaRPr lang="en-US" sz="1400" dirty="0" smtClean="0"/>
          </a:p>
          <a:p>
            <a:r>
              <a:rPr lang="en-US" sz="1400" dirty="0" smtClean="0"/>
              <a:t>Look for </a:t>
            </a:r>
            <a:r>
              <a:rPr lang="en-US" sz="1400" dirty="0" err="1" smtClean="0"/>
              <a:t>hireq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7065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context if our lesson verse is direct speech.</a:t>
            </a:r>
          </a:p>
          <a:p>
            <a:r>
              <a:rPr lang="en-US" dirty="0" smtClean="0"/>
              <a:t>Can you spot the </a:t>
            </a:r>
            <a:r>
              <a:rPr lang="en-US" dirty="0" err="1" smtClean="0"/>
              <a:t>weqatals</a:t>
            </a:r>
            <a:r>
              <a:rPr lang="en-US" dirty="0" smtClean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867400" y="1219200"/>
            <a:ext cx="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429000" y="1219200"/>
            <a:ext cx="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our 3 ‘direct speech’ genres…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Prediction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Instruction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Exhortation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nd the stock translation of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en-US" dirty="0" smtClean="0"/>
              <a:t> 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i="1" dirty="0" smtClean="0"/>
              <a:t>and they shall say…</a:t>
            </a:r>
            <a:r>
              <a:rPr lang="en-US" dirty="0" smtClean="0"/>
              <a:t>”, </a:t>
            </a:r>
          </a:p>
          <a:p>
            <a:pPr marL="0" indent="0">
              <a:buNone/>
            </a:pPr>
            <a:r>
              <a:rPr lang="en-US" dirty="0" smtClean="0"/>
              <a:t>which genre best fits our verse and why?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 הַיּוֹם מֵעִמָּדִי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28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114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first verb. If you need help look at the next slide.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הַיּוֹם מֵעִמָּדִי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364651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0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137899"/>
              </p:ext>
            </p:extLst>
          </p:nvPr>
        </p:nvGraphicFramePr>
        <p:xfrm>
          <a:off x="333375" y="2128631"/>
          <a:ext cx="8458200" cy="2900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III-Heh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Hollow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I-</a:t>
                      </a:r>
                      <a:r>
                        <a:rPr lang="en-US" dirty="0" err="1" smtClean="0"/>
                        <a:t>Yod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b="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נתן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0615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לִקְטֹל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לִהְיוֹת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לָבוֹא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לָשֶׁ֫בֶת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לָתֵת</a:t>
                      </a:r>
                      <a:endParaRPr lang="en-US" sz="3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075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kill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be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enter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sit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give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5943600"/>
            <a:ext cx="8382000" cy="533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These are forms to memorize. See </a:t>
            </a:r>
            <a:r>
              <a:rPr lang="en-US" sz="2400" dirty="0" err="1" smtClean="0"/>
              <a:t>Rocine</a:t>
            </a:r>
            <a:r>
              <a:rPr lang="en-US" sz="2400" dirty="0" smtClean="0"/>
              <a:t> </a:t>
            </a:r>
            <a:r>
              <a:rPr lang="en-US" sz="2400" dirty="0"/>
              <a:t>16.4c</a:t>
            </a:r>
            <a:r>
              <a:rPr lang="en-US" sz="2400" dirty="0" smtClean="0"/>
              <a:t>. for full chart.</a:t>
            </a:r>
          </a:p>
          <a:p>
            <a:pPr marL="0" indent="0" algn="ctr">
              <a:buNone/>
            </a:pP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 rot="20998650">
            <a:off x="55692" y="1011820"/>
            <a:ext cx="380328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rom </a:t>
            </a:r>
            <a:r>
              <a:rPr lang="en-US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Rocine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16.4c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281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114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first verb. If you need help look at the next slide.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הַיּוֹם מֵעִמָּדִי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86787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הלךְ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Inf</a:t>
                      </a:r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 const.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To walk, go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0" y="5029200"/>
            <a:ext cx="4904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Prefix =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בְּ</a:t>
            </a:r>
            <a:r>
              <a:rPr lang="en-US" dirty="0" smtClean="0"/>
              <a:t> temporal on an inf. const. (</a:t>
            </a:r>
            <a:r>
              <a:rPr lang="en-US" dirty="0" err="1" smtClean="0"/>
              <a:t>Rocine</a:t>
            </a:r>
            <a:r>
              <a:rPr lang="en-US" dirty="0" smtClean="0"/>
              <a:t> 34.4a)</a:t>
            </a:r>
          </a:p>
          <a:p>
            <a:r>
              <a:rPr lang="en-US" dirty="0" smtClean="0"/>
              <a:t>Suffix =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ךָ</a:t>
            </a:r>
            <a:r>
              <a:rPr lang="en-US" dirty="0" smtClean="0"/>
              <a:t> 2ms </a:t>
            </a:r>
            <a:r>
              <a:rPr lang="en-US" dirty="0" err="1" smtClean="0"/>
              <a:t>sfx</a:t>
            </a:r>
            <a:r>
              <a:rPr lang="en-US" dirty="0" smtClean="0"/>
              <a:t>, here functioning as the subject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5867400"/>
            <a:ext cx="5970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Infinitives construct have neither PGN nor discourse </a:t>
            </a:r>
            <a:r>
              <a:rPr lang="en-US" dirty="0"/>
              <a:t>f</a:t>
            </a:r>
            <a:r>
              <a:rPr lang="en-US" dirty="0" smtClean="0"/>
              <a:t>unction.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Rocine</a:t>
            </a:r>
            <a:r>
              <a:rPr lang="en-US" dirty="0" smtClean="0"/>
              <a:t> 34.4a, middle of page 88)</a:t>
            </a:r>
          </a:p>
        </p:txBody>
      </p:sp>
    </p:spTree>
    <p:extLst>
      <p:ext uri="{BB962C8B-B14F-4D97-AF65-F5344CB8AC3E}">
        <p14:creationId xmlns:p14="http://schemas.microsoft.com/office/powerpoint/2010/main" val="10196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third word is made up of 4 parts.</a:t>
            </a:r>
          </a:p>
          <a:p>
            <a:r>
              <a:rPr lang="en-US" dirty="0" smtClean="0"/>
              <a:t> 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מֵ</a:t>
            </a:r>
            <a:r>
              <a:rPr lang="en-US" dirty="0" smtClean="0"/>
              <a:t>	=	preposition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עִם</a:t>
            </a:r>
            <a:r>
              <a:rPr lang="en-US" dirty="0" smtClean="0"/>
              <a:t>	=	preposition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ד</a:t>
            </a:r>
            <a:r>
              <a:rPr lang="en-US" dirty="0" smtClean="0"/>
              <a:t>	=	?</a:t>
            </a:r>
          </a:p>
          <a:p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ִי</a:t>
            </a:r>
            <a:r>
              <a:rPr lang="en-US" dirty="0" smtClean="0"/>
              <a:t>	=	pronominal suffix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rtl="1">
              <a:buNone/>
            </a:pPr>
            <a:r>
              <a:rPr lang="he-IL" sz="28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בְּלֶכְתְּךָ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הַיּוֹם </a:t>
            </a:r>
            <a:r>
              <a:rPr lang="he-IL" sz="2800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מֵעִמָּדִי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וּמָצָאתָ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שְׁנֵי אֲנָשִׁים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וְאָמְרוּ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אֵ֫לֶיךָ נִמְצְאוּ הָאֲתֹנוֹת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Prepositions with pronominal suffixes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781800" y="1219200"/>
            <a:ext cx="0" cy="304800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3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8942</TotalTime>
  <Words>1703</Words>
  <Application>Microsoft Office PowerPoint</Application>
  <PresentationFormat>On-screen Show (4:3)</PresentationFormat>
  <Paragraphs>837</Paragraphs>
  <Slides>35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Rocine Lesson 38</vt:lpstr>
      <vt:lpstr>Goals</vt:lpstr>
      <vt:lpstr>What we already know</vt:lpstr>
      <vt:lpstr>What we already know</vt:lpstr>
      <vt:lpstr>What we already know</vt:lpstr>
      <vt:lpstr>What we already know</vt:lpstr>
      <vt:lpstr>The Qal infinitive construct</vt:lpstr>
      <vt:lpstr>What we already know</vt:lpstr>
      <vt:lpstr>Prepositions with pronominal suffixes</vt:lpstr>
      <vt:lpstr>Prepositions with pronominal suffixes</vt:lpstr>
      <vt:lpstr>PowerPoint Presentation</vt:lpstr>
      <vt:lpstr>PowerPoint Presentation</vt:lpstr>
      <vt:lpstr>PowerPoint Presentation</vt:lpstr>
      <vt:lpstr>Prepositions with pronominal suffixes</vt:lpstr>
      <vt:lpstr>Prepositions with pronominal suffixes</vt:lpstr>
      <vt:lpstr>The cardinal numbers 1–10</vt:lpstr>
      <vt:lpstr>Niphal qatal</vt:lpstr>
      <vt:lpstr>Niphal qatal</vt:lpstr>
      <vt:lpstr>Niphal qatal</vt:lpstr>
      <vt:lpstr>Niphal qatal</vt:lpstr>
      <vt:lpstr>Niphal qatal</vt:lpstr>
      <vt:lpstr>Opening oral Historical Narratives with a qatal</vt:lpstr>
      <vt:lpstr>Niphal Qatal</vt:lpstr>
      <vt:lpstr>Niphal Qatal</vt:lpstr>
      <vt:lpstr>Niphal Qatal</vt:lpstr>
      <vt:lpstr>Niphal Qatal</vt:lpstr>
      <vt:lpstr>Niphal Qatal</vt:lpstr>
      <vt:lpstr>Niphal Qatal</vt:lpstr>
      <vt:lpstr>Niphal Qatal</vt:lpstr>
      <vt:lpstr>Niphal Qatal</vt:lpstr>
      <vt:lpstr>Niphal Qatal</vt:lpstr>
      <vt:lpstr>Niphal Qatal</vt:lpstr>
      <vt:lpstr>Niphal Qatal</vt:lpstr>
      <vt:lpstr>Niphal Qatal</vt:lpstr>
      <vt:lpstr>Niphal Qatal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841</cp:revision>
  <cp:lastPrinted>2013-11-05T02:18:07Z</cp:lastPrinted>
  <dcterms:created xsi:type="dcterms:W3CDTF">2006-08-16T00:00:00Z</dcterms:created>
  <dcterms:modified xsi:type="dcterms:W3CDTF">2015-04-06T15:09:48Z</dcterms:modified>
</cp:coreProperties>
</file>