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697" r:id="rId2"/>
    <p:sldId id="660" r:id="rId3"/>
    <p:sldId id="816" r:id="rId4"/>
    <p:sldId id="819" r:id="rId5"/>
    <p:sldId id="820" r:id="rId6"/>
    <p:sldId id="821" r:id="rId7"/>
    <p:sldId id="822" r:id="rId8"/>
    <p:sldId id="823" r:id="rId9"/>
    <p:sldId id="824" r:id="rId10"/>
    <p:sldId id="825" r:id="rId11"/>
    <p:sldId id="826" r:id="rId12"/>
    <p:sldId id="829" r:id="rId13"/>
    <p:sldId id="831" r:id="rId14"/>
    <p:sldId id="833" r:id="rId15"/>
    <p:sldId id="832" r:id="rId16"/>
    <p:sldId id="834" r:id="rId17"/>
    <p:sldId id="837" r:id="rId18"/>
    <p:sldId id="841" r:id="rId19"/>
    <p:sldId id="842" r:id="rId20"/>
    <p:sldId id="843" r:id="rId21"/>
    <p:sldId id="840" r:id="rId22"/>
    <p:sldId id="844" r:id="rId23"/>
    <p:sldId id="845" r:id="rId24"/>
    <p:sldId id="846" r:id="rId25"/>
    <p:sldId id="857" r:id="rId26"/>
    <p:sldId id="858" r:id="rId27"/>
    <p:sldId id="855" r:id="rId28"/>
    <p:sldId id="847" r:id="rId29"/>
    <p:sldId id="848" r:id="rId30"/>
    <p:sldId id="854" r:id="rId31"/>
    <p:sldId id="850" r:id="rId32"/>
    <p:sldId id="852" r:id="rId33"/>
    <p:sldId id="853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00FF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6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362200"/>
            <a:ext cx="8305801" cy="21336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אֶת־הַסּוּס וְאֶת־הָרָ֫כֶב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1 Kings 20:21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Parse the third verb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447684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attack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2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534400" cy="43433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THE BIG QUESTION</a:t>
            </a:r>
          </a:p>
          <a:p>
            <a:pPr marL="0" indent="0" algn="ctr">
              <a:buNone/>
            </a:pPr>
            <a:r>
              <a:rPr lang="en-US" dirty="0" smtClean="0"/>
              <a:t>Why do we have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/>
              <a:t> here?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823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what have we seen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36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what have we seen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do?</a:t>
            </a:r>
          </a:p>
          <a:p>
            <a:r>
              <a:rPr lang="en-US" dirty="0" smtClean="0"/>
              <a:t>Where/how does it function as a </a:t>
            </a:r>
            <a:r>
              <a:rPr lang="en-US" u="sng" dirty="0" smtClean="0"/>
              <a:t>mainline</a:t>
            </a:r>
            <a:r>
              <a:rPr lang="en-US" dirty="0" smtClean="0"/>
              <a:t> verb?</a:t>
            </a:r>
          </a:p>
          <a:p>
            <a:r>
              <a:rPr lang="en-US" dirty="0" smtClean="0"/>
              <a:t>Where/how does it function as an </a:t>
            </a:r>
            <a:r>
              <a:rPr lang="en-US" u="sng" dirty="0" smtClean="0"/>
              <a:t>offline</a:t>
            </a:r>
            <a:r>
              <a:rPr lang="en-US" dirty="0" smtClean="0"/>
              <a:t>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702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far what have we seen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do?</a:t>
            </a:r>
          </a:p>
          <a:p>
            <a:r>
              <a:rPr lang="en-US" dirty="0" smtClean="0"/>
              <a:t>Where/how does it function as a </a:t>
            </a:r>
            <a:r>
              <a:rPr lang="en-US" u="sng" dirty="0" smtClean="0"/>
              <a:t>mainline</a:t>
            </a:r>
            <a:r>
              <a:rPr lang="en-US" dirty="0" smtClean="0"/>
              <a:t> verb?</a:t>
            </a:r>
          </a:p>
          <a:p>
            <a:r>
              <a:rPr lang="en-US" dirty="0" smtClean="0"/>
              <a:t>Where/how does it function as an </a:t>
            </a:r>
            <a:r>
              <a:rPr lang="en-US" u="sng" dirty="0" smtClean="0"/>
              <a:t>offline</a:t>
            </a:r>
            <a:r>
              <a:rPr lang="en-US" dirty="0" smtClean="0"/>
              <a:t>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0089"/>
              </p:ext>
            </p:extLst>
          </p:nvPr>
        </p:nvGraphicFramePr>
        <p:xfrm>
          <a:off x="381000" y="3657600"/>
          <a:ext cx="8458200" cy="257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057400"/>
                <a:gridCol w="2667000"/>
              </a:tblGrid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Genre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Mainline/Offline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Predictive Narrative,</a:t>
                      </a:r>
                    </a:p>
                    <a:p>
                      <a:pPr algn="l"/>
                      <a:r>
                        <a:rPr lang="en-US" sz="2000" dirty="0" smtClean="0"/>
                        <a:t>Instructional Discourse,</a:t>
                      </a:r>
                    </a:p>
                    <a:p>
                      <a:pPr algn="l"/>
                      <a:r>
                        <a:rPr lang="en-US" sz="2000" dirty="0" smtClean="0"/>
                        <a:t>Hortatory (Mitigated)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shall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Hortatory Discourse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That he might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Procedural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would attack</a:t>
                      </a:r>
                      <a:endParaRPr lang="en-US" sz="20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0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have any indication that we have switched to any of these genres below?</a:t>
            </a:r>
          </a:p>
          <a:p>
            <a:pPr lvl="1"/>
            <a:r>
              <a:rPr lang="en-US" dirty="0" smtClean="0"/>
              <a:t>How would we know if we had</a:t>
            </a:r>
            <a:r>
              <a:rPr lang="en-US" dirty="0" smtClean="0"/>
              <a:t>?</a:t>
            </a:r>
            <a:endParaRPr lang="en-US" sz="16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29614"/>
              </p:ext>
            </p:extLst>
          </p:nvPr>
        </p:nvGraphicFramePr>
        <p:xfrm>
          <a:off x="381000" y="3979818"/>
          <a:ext cx="8458200" cy="2573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057400"/>
                <a:gridCol w="2667000"/>
              </a:tblGrid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Genre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Mainline/Offline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Predictive Narrative,</a:t>
                      </a:r>
                    </a:p>
                    <a:p>
                      <a:pPr algn="l"/>
                      <a:r>
                        <a:rPr lang="en-US" sz="2000" dirty="0" smtClean="0"/>
                        <a:t>Instructional Discourse,</a:t>
                      </a:r>
                    </a:p>
                    <a:p>
                      <a:pPr algn="l"/>
                      <a:r>
                        <a:rPr lang="en-US" sz="2000" dirty="0" smtClean="0"/>
                        <a:t>Hortatory (Mitigated)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shall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Hortatory Discourse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That he might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Procedural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would attack</a:t>
                      </a:r>
                      <a:endParaRPr lang="en-US" sz="20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8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4 Discourse Switch Cues we saw in (</a:t>
            </a:r>
            <a:r>
              <a:rPr lang="en-US" dirty="0" err="1" smtClean="0"/>
              <a:t>Rocine</a:t>
            </a:r>
            <a:r>
              <a:rPr lang="en-US" dirty="0" smtClean="0"/>
              <a:t> 36)?</a:t>
            </a:r>
            <a:endParaRPr lang="en-US" sz="20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88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718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14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imperative)</a:t>
            </a: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err="1" smtClean="0"/>
              <a:t>wayyiqtols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576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</a:t>
            </a:r>
            <a:r>
              <a:rPr lang="en-US" dirty="0" smtClean="0"/>
              <a:t>read</a:t>
            </a:r>
          </a:p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isolated </a:t>
            </a:r>
            <a:r>
              <a:rPr lang="en-US" dirty="0" err="1">
                <a:solidFill>
                  <a:srgbClr val="FF0000"/>
                </a:solidFill>
              </a:rPr>
              <a:t>weqatal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within a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imperative)</a:t>
            </a: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err="1"/>
              <a:t>wayyiqtols</a:t>
            </a:r>
            <a:endParaRPr lang="en-US" dirty="0"/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Expressions of time </a:t>
            </a:r>
            <a:r>
              <a:rPr lang="en-US" dirty="0" smtClean="0"/>
              <a:t>duration 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080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imperative)</a:t>
            </a: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string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/>
              <a:t>of </a:t>
            </a:r>
            <a:r>
              <a:rPr lang="en-US" dirty="0" err="1"/>
              <a:t>wayyiqtols</a:t>
            </a:r>
            <a:endParaRPr lang="en-US" dirty="0"/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Expressions of time </a:t>
            </a:r>
            <a:r>
              <a:rPr lang="en-US" dirty="0" smtClean="0"/>
              <a:t>duration 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676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Indicates +projection genres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28600" y="1600200"/>
            <a:ext cx="8763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334000" y="5867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Indicates Procedural Discourse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28600" y="4038600"/>
            <a:ext cx="8763000" cy="2362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2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86800" cy="4343399"/>
          </a:xfrm>
        </p:spPr>
        <p:txBody>
          <a:bodyPr>
            <a:normAutofit/>
          </a:bodyPr>
          <a:lstStyle/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Speech </a:t>
            </a:r>
            <a:r>
              <a:rPr lang="en-US" dirty="0" smtClean="0"/>
              <a:t>introduction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וַיֹאמֶר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Shift from a </a:t>
            </a:r>
            <a:r>
              <a:rPr lang="en-US" dirty="0">
                <a:solidFill>
                  <a:srgbClr val="008000"/>
                </a:solidFill>
              </a:rPr>
              <a:t>string </a:t>
            </a:r>
            <a:r>
              <a:rPr lang="en-US" dirty="0"/>
              <a:t>of one mainline </a:t>
            </a:r>
            <a:r>
              <a:rPr lang="en-US" dirty="0" smtClean="0"/>
              <a:t>type to another</a:t>
            </a:r>
            <a:br>
              <a:rPr lang="en-US" dirty="0" smtClean="0"/>
            </a:br>
            <a:r>
              <a:rPr lang="en-US" dirty="0" smtClean="0"/>
              <a:t>(e.g</a:t>
            </a:r>
            <a:r>
              <a:rPr lang="en-US" dirty="0"/>
              <a:t>. </a:t>
            </a:r>
            <a:r>
              <a:rPr lang="en-US" dirty="0" err="1"/>
              <a:t>wayyiqtol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weqatal</a:t>
            </a:r>
            <a:r>
              <a:rPr lang="en-US" dirty="0" smtClean="0"/>
              <a:t> </a:t>
            </a:r>
            <a:r>
              <a:rPr lang="en-US" dirty="0"/>
              <a:t>or imperative)</a:t>
            </a:r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An X-</a:t>
            </a:r>
            <a:r>
              <a:rPr lang="en-US" dirty="0" err="1"/>
              <a:t>yiqtol</a:t>
            </a:r>
            <a:r>
              <a:rPr lang="en-US" dirty="0"/>
              <a:t> within a </a:t>
            </a:r>
            <a:r>
              <a:rPr lang="en-US" dirty="0">
                <a:solidFill>
                  <a:srgbClr val="008000"/>
                </a:solidFill>
              </a:rPr>
              <a:t>string </a:t>
            </a:r>
            <a:r>
              <a:rPr lang="en-US" dirty="0"/>
              <a:t>of </a:t>
            </a:r>
            <a:r>
              <a:rPr lang="en-US" dirty="0" err="1"/>
              <a:t>wayyiqtols</a:t>
            </a:r>
            <a:endParaRPr lang="en-US" dirty="0"/>
          </a:p>
          <a:p>
            <a:pPr marL="514350" lvl="1" indent="-514350"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Expressions of time </a:t>
            </a:r>
            <a:r>
              <a:rPr lang="en-US" dirty="0" smtClean="0"/>
              <a:t>duration </a:t>
            </a:r>
            <a:br>
              <a:rPr lang="en-US" dirty="0" smtClean="0"/>
            </a:br>
            <a:r>
              <a:rPr lang="en-US" dirty="0" smtClean="0"/>
              <a:t>e.g</a:t>
            </a:r>
            <a:r>
              <a:rPr lang="en-US" dirty="0"/>
              <a:t>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מִיָּמִים יָמִ֫ימָה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676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Indicates +projection genres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28600" y="1600200"/>
            <a:ext cx="8763000" cy="2362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5334000" y="5867400"/>
            <a:ext cx="3429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2"/>
                </a:solidFill>
              </a:rPr>
              <a:t>Indicates Procedural Discourse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28600" y="4038600"/>
            <a:ext cx="8763000" cy="236220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225239" y="3495675"/>
            <a:ext cx="1451936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term</a:t>
            </a:r>
          </a:p>
          <a:p>
            <a:pPr algn="ctr"/>
            <a:r>
              <a:rPr lang="en-US" sz="2000" dirty="0" smtClean="0">
                <a:solidFill>
                  <a:srgbClr val="008000"/>
                </a:solidFill>
              </a:rPr>
              <a:t>string</a:t>
            </a:r>
          </a:p>
          <a:p>
            <a:pPr algn="ctr"/>
            <a:r>
              <a:rPr lang="en-US" sz="2000" dirty="0" smtClean="0"/>
              <a:t>is important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710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see a DSC above?</a:t>
            </a:r>
            <a:endParaRPr lang="en-US" sz="20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26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see a DSC above?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4475" y="18192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see a DSC above?</a:t>
            </a:r>
          </a:p>
          <a:p>
            <a:r>
              <a:rPr lang="en-US" dirty="0" smtClean="0"/>
              <a:t>What about DSC #2.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4475" y="18192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85800" y="2971800"/>
            <a:ext cx="8077200" cy="10858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Aft>
                <a:spcPts val="2400"/>
              </a:spcAft>
              <a:buFont typeface="+mj-lt"/>
              <a:buAutoNum type="arabicPeriod" startAt="2"/>
            </a:pPr>
            <a:r>
              <a:rPr lang="en-US" dirty="0" smtClean="0"/>
              <a:t>Shift from a </a:t>
            </a:r>
            <a:r>
              <a:rPr lang="en-US" dirty="0" smtClean="0">
                <a:solidFill>
                  <a:srgbClr val="008000"/>
                </a:solidFill>
              </a:rPr>
              <a:t>string </a:t>
            </a:r>
            <a:r>
              <a:rPr lang="en-US" dirty="0" smtClean="0"/>
              <a:t>of one mainline type to another</a:t>
            </a:r>
            <a:br>
              <a:rPr lang="en-US" dirty="0" smtClean="0"/>
            </a:br>
            <a:r>
              <a:rPr lang="en-US" dirty="0" smtClean="0"/>
              <a:t>(e.g. </a:t>
            </a:r>
            <a:r>
              <a:rPr lang="en-US" dirty="0" err="1" smtClean="0"/>
              <a:t>wayyiqtol</a:t>
            </a:r>
            <a:r>
              <a:rPr lang="en-US" dirty="0" smtClean="0"/>
              <a:t> to </a:t>
            </a:r>
            <a:r>
              <a:rPr lang="en-US" dirty="0" err="1" smtClean="0"/>
              <a:t>weqatal</a:t>
            </a:r>
            <a:r>
              <a:rPr lang="en-US" dirty="0" smtClean="0"/>
              <a:t> or imperative)</a:t>
            </a:r>
          </a:p>
        </p:txBody>
      </p:sp>
    </p:spTree>
    <p:extLst>
      <p:ext uri="{BB962C8B-B14F-4D97-AF65-F5344CB8AC3E}">
        <p14:creationId xmlns:p14="http://schemas.microsoft.com/office/powerpoint/2010/main" val="30891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see a DSC above?</a:t>
            </a:r>
          </a:p>
          <a:p>
            <a:r>
              <a:rPr lang="en-US" dirty="0" smtClean="0"/>
              <a:t>What about DSC #2.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4475" y="18192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85800" y="2971800"/>
            <a:ext cx="8077200" cy="108585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Aft>
                <a:spcPts val="2400"/>
              </a:spcAft>
              <a:buFont typeface="+mj-lt"/>
              <a:buAutoNum type="arabicPeriod" startAt="2"/>
            </a:pPr>
            <a:r>
              <a:rPr lang="en-US" dirty="0" smtClean="0"/>
              <a:t>Shift from a </a:t>
            </a:r>
            <a:r>
              <a:rPr lang="en-US" dirty="0" smtClean="0">
                <a:solidFill>
                  <a:srgbClr val="008000"/>
                </a:solidFill>
              </a:rPr>
              <a:t>string </a:t>
            </a:r>
            <a:r>
              <a:rPr lang="en-US" dirty="0" smtClean="0"/>
              <a:t>of one mainline type to another</a:t>
            </a:r>
            <a:br>
              <a:rPr lang="en-US" dirty="0" smtClean="0"/>
            </a:br>
            <a:r>
              <a:rPr lang="en-US" dirty="0" smtClean="0"/>
              <a:t>(e.g. </a:t>
            </a:r>
            <a:r>
              <a:rPr lang="en-US" dirty="0" err="1" smtClean="0"/>
              <a:t>wayyiqtol</a:t>
            </a:r>
            <a:r>
              <a:rPr lang="en-US" dirty="0" smtClean="0"/>
              <a:t> to </a:t>
            </a:r>
            <a:r>
              <a:rPr lang="en-US" dirty="0" err="1" smtClean="0"/>
              <a:t>weqatal</a:t>
            </a:r>
            <a:r>
              <a:rPr lang="en-US" dirty="0" smtClean="0"/>
              <a:t> or imperative)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399" y="4410670"/>
            <a:ext cx="8001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DSC #2 does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apply because we have not switched from a </a:t>
            </a:r>
            <a:r>
              <a:rPr lang="en-US" dirty="0" smtClean="0">
                <a:solidFill>
                  <a:srgbClr val="008000"/>
                </a:solidFill>
              </a:rPr>
              <a:t>string</a:t>
            </a:r>
            <a:r>
              <a:rPr lang="en-US" dirty="0" smtClean="0">
                <a:solidFill>
                  <a:srgbClr val="FF0000"/>
                </a:solidFill>
              </a:rPr>
              <a:t> of mainline verbs (in our case </a:t>
            </a:r>
            <a:r>
              <a:rPr lang="en-US" dirty="0" err="1" smtClean="0">
                <a:solidFill>
                  <a:srgbClr val="FF0000"/>
                </a:solidFill>
              </a:rPr>
              <a:t>wayyiqtols</a:t>
            </a:r>
            <a:r>
              <a:rPr lang="en-US" dirty="0" smtClean="0">
                <a:solidFill>
                  <a:srgbClr val="FF0000"/>
                </a:solidFill>
              </a:rPr>
              <a:t>) to another, i.e. </a:t>
            </a:r>
            <a:r>
              <a:rPr lang="en-US" i="1" dirty="0" smtClean="0">
                <a:solidFill>
                  <a:srgbClr val="FF0000"/>
                </a:solidFill>
              </a:rPr>
              <a:t>to another </a:t>
            </a:r>
            <a:r>
              <a:rPr lang="en-US" i="1" dirty="0" smtClean="0">
                <a:solidFill>
                  <a:srgbClr val="008000"/>
                </a:solidFill>
              </a:rPr>
              <a:t>string</a:t>
            </a:r>
            <a:r>
              <a:rPr lang="en-US" i="1" dirty="0" smtClean="0">
                <a:solidFill>
                  <a:srgbClr val="FF0000"/>
                </a:solidFill>
              </a:rPr>
              <a:t> of mainline verbs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This is the case of an </a:t>
            </a:r>
            <a:r>
              <a:rPr lang="en-US" u="sng" dirty="0" smtClean="0">
                <a:solidFill>
                  <a:srgbClr val="FF0000"/>
                </a:solidFill>
              </a:rPr>
              <a:t>isolated </a:t>
            </a:r>
            <a:r>
              <a:rPr lang="en-US" u="sng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610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Do we see a DSC above?</a:t>
            </a:r>
            <a:endParaRPr lang="en-US" sz="2000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4475" y="1819275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895600"/>
            <a:ext cx="8839200" cy="304698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/>
              <a:t>RULE</a:t>
            </a:r>
            <a:r>
              <a:rPr lang="en-US" sz="3200" dirty="0"/>
              <a:t>: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An </a:t>
            </a:r>
            <a:r>
              <a:rPr lang="en-US" sz="3200" dirty="0"/>
              <a:t>isolated </a:t>
            </a:r>
            <a:r>
              <a:rPr lang="en-US" sz="3200" dirty="0" err="1"/>
              <a:t>weqatal</a:t>
            </a:r>
            <a:r>
              <a:rPr lang="en-US" sz="3200" dirty="0"/>
              <a:t> </a:t>
            </a:r>
            <a:r>
              <a:rPr lang="en-US" sz="3200" i="1" dirty="0">
                <a:solidFill>
                  <a:schemeClr val="tx2"/>
                </a:solidFill>
              </a:rPr>
              <a:t>that stands in for a </a:t>
            </a:r>
            <a:r>
              <a:rPr lang="en-US" sz="3200" i="1" dirty="0" err="1">
                <a:solidFill>
                  <a:schemeClr val="tx2"/>
                </a:solidFill>
              </a:rPr>
              <a:t>wayyiqtol</a:t>
            </a:r>
            <a:r>
              <a:rPr lang="en-US" sz="3200" dirty="0"/>
              <a:t> within a </a:t>
            </a:r>
            <a:r>
              <a:rPr lang="en-US" sz="3200" dirty="0" err="1"/>
              <a:t>wayyiqtol</a:t>
            </a:r>
            <a:r>
              <a:rPr lang="en-US" sz="3200" dirty="0"/>
              <a:t> string marks a </a:t>
            </a:r>
            <a:r>
              <a:rPr lang="en-US" sz="3200" u="sng" dirty="0"/>
              <a:t>climactic</a:t>
            </a:r>
            <a:r>
              <a:rPr lang="en-US" sz="3200" dirty="0"/>
              <a:t> or </a:t>
            </a:r>
            <a:r>
              <a:rPr lang="en-US" sz="3200" u="sng" dirty="0"/>
              <a:t>pivotal</a:t>
            </a:r>
            <a:r>
              <a:rPr lang="en-US" sz="3200" dirty="0"/>
              <a:t> event in a narrative.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isolated </a:t>
            </a:r>
            <a:r>
              <a:rPr lang="en-US" sz="3200" dirty="0" err="1"/>
              <a:t>weqatal</a:t>
            </a:r>
            <a:r>
              <a:rPr lang="en-US" sz="3200" dirty="0"/>
              <a:t> is a </a:t>
            </a:r>
            <a:r>
              <a:rPr lang="en-US" sz="3200" i="1" dirty="0">
                <a:solidFill>
                  <a:schemeClr val="tx2"/>
                </a:solidFill>
              </a:rPr>
              <a:t>surrogate mainline </a:t>
            </a:r>
            <a:r>
              <a:rPr lang="en-US" sz="3200" dirty="0"/>
              <a:t>in Historical Narrative.</a:t>
            </a:r>
          </a:p>
        </p:txBody>
      </p:sp>
    </p:spTree>
    <p:extLst>
      <p:ext uri="{BB962C8B-B14F-4D97-AF65-F5344CB8AC3E}">
        <p14:creationId xmlns:p14="http://schemas.microsoft.com/office/powerpoint/2010/main" val="10914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Back to our question. </a:t>
            </a:r>
          </a:p>
          <a:p>
            <a:r>
              <a:rPr lang="en-US" dirty="0" smtClean="0"/>
              <a:t>What is the function of the </a:t>
            </a:r>
            <a:r>
              <a:rPr lang="en-US" dirty="0" err="1" smtClean="0"/>
              <a:t>weqatal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288602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attack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5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Back to our question. </a:t>
            </a:r>
          </a:p>
          <a:p>
            <a:r>
              <a:rPr lang="en-US" dirty="0" smtClean="0"/>
              <a:t>What is the function of the </a:t>
            </a:r>
            <a:r>
              <a:rPr lang="en-US" dirty="0" err="1" smtClean="0"/>
              <a:t>weqatal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864383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Pivotal/climactic event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attack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3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Translate the first clause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וַיַּךְ אֶת־הַסּוּס וְאֶת־הָרָ֫כֶב 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Back to our question. </a:t>
            </a:r>
          </a:p>
          <a:p>
            <a:r>
              <a:rPr lang="en-US" dirty="0" smtClean="0"/>
              <a:t>What is the function of the </a:t>
            </a:r>
            <a:r>
              <a:rPr lang="en-US" dirty="0" err="1" smtClean="0"/>
              <a:t>weqatal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24424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נכה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Weqatal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Historical Narrative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Isolated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weqatal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Pivotal/climactic event</a:t>
                      </a:r>
                      <a:endParaRPr lang="en-US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 attack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hiph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312775"/>
              </p:ext>
            </p:extLst>
          </p:nvPr>
        </p:nvGraphicFramePr>
        <p:xfrm>
          <a:off x="381000" y="2514600"/>
          <a:ext cx="8458200" cy="30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362200"/>
                <a:gridCol w="2590800"/>
              </a:tblGrid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Genre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Mainline/Offline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Translation</a:t>
                      </a:r>
                      <a:endParaRPr lang="en-US" sz="2000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Predictive Narrative,</a:t>
                      </a:r>
                    </a:p>
                    <a:p>
                      <a:pPr algn="l"/>
                      <a:r>
                        <a:rPr lang="en-US" sz="2000" dirty="0" smtClean="0"/>
                        <a:t>Instructional Discourse,</a:t>
                      </a:r>
                    </a:p>
                    <a:p>
                      <a:pPr algn="l"/>
                      <a:r>
                        <a:rPr lang="en-US" sz="2000" dirty="0" smtClean="0"/>
                        <a:t>Hortatory (Mitigated)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shall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Hortatory Discourse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Offline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That he might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Procedural Discourse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would attack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5225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Historical Narrative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Mainline (surrogate)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He attacked</a:t>
                      </a:r>
                      <a:endParaRPr lang="en-US" sz="2000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 we can add to our chart of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functions.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979218" y="5791200"/>
            <a:ext cx="382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Look at all the things a </a:t>
            </a: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do.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6172200"/>
            <a:ext cx="84267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you don’t know your genres, all you have to go on is a vague sense of ‘context’.</a:t>
            </a:r>
          </a:p>
          <a:p>
            <a:pPr algn="ctr"/>
            <a:r>
              <a:rPr lang="en-US" dirty="0"/>
              <a:t>That’s the value of discourse analysis.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620000" y="56388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3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685800"/>
            <a:ext cx="8590375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71500" algn="l"/>
                <a:tab pos="4114800" algn="l"/>
                <a:tab pos="6172200" algn="l"/>
              </a:tabLst>
            </a:pPr>
            <a:r>
              <a:rPr lang="en-US" sz="2500" b="1" dirty="0" smtClean="0"/>
              <a:t>1.</a:t>
            </a:r>
            <a:r>
              <a:rPr lang="en-US" sz="2500" b="1" dirty="0" smtClean="0"/>
              <a:t>	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371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24538" y="1017657"/>
            <a:ext cx="4684936" cy="70788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Where does </a:t>
            </a:r>
            <a:r>
              <a:rPr lang="en-US" sz="2000" dirty="0" smtClean="0">
                <a:solidFill>
                  <a:srgbClr val="FF0000"/>
                </a:solidFill>
              </a:rPr>
              <a:t>Isolated </a:t>
            </a:r>
            <a:r>
              <a:rPr lang="en-US" sz="2000" dirty="0" err="1" smtClean="0">
                <a:solidFill>
                  <a:srgbClr val="FF0000"/>
                </a:solidFill>
              </a:rPr>
              <a:t>Weqatal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belong in the</a:t>
            </a:r>
          </a:p>
          <a:p>
            <a:pPr algn="ctr"/>
            <a:r>
              <a:rPr lang="en-US" sz="2000" dirty="0" smtClean="0"/>
              <a:t>Historical Narrative Discourse Profile?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651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199" y="685800"/>
            <a:ext cx="8590375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571500" algn="l"/>
                <a:tab pos="4114800" algn="l"/>
                <a:tab pos="6172200" algn="l"/>
              </a:tabLst>
            </a:pPr>
            <a:r>
              <a:rPr lang="en-US" sz="2500" b="1" dirty="0" smtClean="0"/>
              <a:t>1a.	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 smtClean="0"/>
          </a:p>
          <a:p>
            <a:pPr marL="0" indent="0">
              <a:buNone/>
              <a:tabLst>
                <a:tab pos="571500" algn="l"/>
                <a:tab pos="4114800" algn="l"/>
                <a:tab pos="6172200" algn="l"/>
              </a:tabLst>
            </a:pPr>
            <a:r>
              <a:rPr lang="en-US" sz="2500" b="1" dirty="0" smtClean="0">
                <a:solidFill>
                  <a:srgbClr val="FF0000"/>
                </a:solidFill>
              </a:rPr>
              <a:t>1b.	Pivotal/climactic event on the mainline</a:t>
            </a:r>
            <a:r>
              <a:rPr lang="en-US" sz="2500" dirty="0" smtClean="0">
                <a:solidFill>
                  <a:srgbClr val="FF0000"/>
                </a:solidFill>
              </a:rPr>
              <a:t>: Isolated </a:t>
            </a:r>
            <a:r>
              <a:rPr lang="en-US" sz="2500" dirty="0" err="1" smtClean="0">
                <a:solidFill>
                  <a:srgbClr val="FF0000"/>
                </a:solidFill>
              </a:rPr>
              <a:t>Weqatal</a:t>
            </a:r>
            <a:endParaRPr lang="en-US" sz="2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795338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Embedded Procedural Discourse</a:t>
            </a:r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smtClean="0"/>
              <a:t>Transition 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3684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4827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84785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Historical Narrative Discourse Profile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462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Translate the first clause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וַיַּךְ אֶת־הַסּוּס וְאֶת־הָרָ֫כֶב 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800226"/>
            <a:ext cx="267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king of Israel went out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3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root of the second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35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root of the second verb?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286000"/>
            <a:ext cx="30359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נכה</a:t>
            </a:r>
            <a:endParaRPr lang="en-US" dirty="0" smtClean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Doubly weak: I-Nun/III-Heh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Occurrences in HB</a:t>
            </a:r>
            <a:endParaRPr lang="en-US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Hiphil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479x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Hophal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16x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Niphal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1x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Piel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1x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Pual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1x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286000" algn="r"/>
              </a:tabLst>
            </a:pPr>
            <a:r>
              <a:rPr lang="en-US" dirty="0" err="1" smtClean="0"/>
              <a:t>Qal</a:t>
            </a:r>
            <a:r>
              <a:rPr lang="en-US" dirty="0" smtClean="0"/>
              <a:t>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(horse) and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רֶכֶב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(chariot) are singular in form but refer to a whole set of those entities. </a:t>
            </a:r>
          </a:p>
          <a:p>
            <a:r>
              <a:rPr lang="en-US" dirty="0" smtClean="0"/>
              <a:t>Translate the second clause.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אֶת־ה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ַסּוּס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וְאֶת־ה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רָ֫כֶב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431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Both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(horse) and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רֶכֶב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(chariot) are singular in form but refer to a whole set of those entities. </a:t>
            </a:r>
          </a:p>
          <a:p>
            <a:r>
              <a:rPr lang="en-US" dirty="0" smtClean="0"/>
              <a:t>Translate the second clause.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וַיֵּצֵא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אֶת־הַ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סּוּס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וְאֶת־הָ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רָ֫כֶב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וְהִכָּה 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And he attacked the horses and chariots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3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isolated </a:t>
            </a:r>
            <a:r>
              <a:rPr lang="en-US" dirty="0" err="1"/>
              <a:t>weqatal</a:t>
            </a:r>
            <a:r>
              <a:rPr lang="en-US" dirty="0"/>
              <a:t> in a </a:t>
            </a:r>
            <a:r>
              <a:rPr lang="en-US" dirty="0" err="1"/>
              <a:t>wayyiqtol</a:t>
            </a:r>
            <a:r>
              <a:rPr lang="en-US" dirty="0"/>
              <a:t> string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76401"/>
            <a:ext cx="83820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Parse the third verb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991601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וַיֵּצֵא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מֶ֫לֶךְ יְשְׂרָאֵל </a:t>
            </a:r>
            <a:r>
              <a:rPr lang="he-IL" sz="28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וַיַּךְ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אֶת־הַסּוּס וְאֶת־הָרָ֫כֶב </a:t>
            </a:r>
            <a:r>
              <a:rPr lang="he-IL" sz="2800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וְהִכָּה</a:t>
            </a:r>
            <a:r>
              <a:rPr lang="he-IL" sz="28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בַאֲרָם מַכָּה גְדוֹלָה׃</a:t>
            </a:r>
            <a:endParaRPr lang="en-US" sz="28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65936"/>
              </p:ext>
            </p:extLst>
          </p:nvPr>
        </p:nvGraphicFramePr>
        <p:xfrm>
          <a:off x="533400" y="34290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9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8572</TotalTime>
  <Words>1239</Words>
  <Application>Microsoft Office PowerPoint</Application>
  <PresentationFormat>On-screen Show (4:3)</PresentationFormat>
  <Paragraphs>286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Rocine Lesson 37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The isolated weqatal in a wayyiqtol string</vt:lpstr>
      <vt:lpstr>Historical Narrative Discourse Profile</vt:lpstr>
      <vt:lpstr>Historical Narrative Discourse Profile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821</cp:revision>
  <cp:lastPrinted>2013-11-05T02:18:07Z</cp:lastPrinted>
  <dcterms:created xsi:type="dcterms:W3CDTF">2006-08-16T00:00:00Z</dcterms:created>
  <dcterms:modified xsi:type="dcterms:W3CDTF">2015-03-31T13:09:42Z</dcterms:modified>
</cp:coreProperties>
</file>