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697" r:id="rId2"/>
    <p:sldId id="660" r:id="rId3"/>
    <p:sldId id="854" r:id="rId4"/>
    <p:sldId id="816" r:id="rId5"/>
    <p:sldId id="819" r:id="rId6"/>
    <p:sldId id="821" r:id="rId7"/>
    <p:sldId id="824" r:id="rId8"/>
    <p:sldId id="827" r:id="rId9"/>
    <p:sldId id="826" r:id="rId10"/>
    <p:sldId id="825" r:id="rId11"/>
    <p:sldId id="828" r:id="rId12"/>
    <p:sldId id="829" r:id="rId13"/>
    <p:sldId id="830" r:id="rId14"/>
    <p:sldId id="831" r:id="rId15"/>
    <p:sldId id="832" r:id="rId16"/>
    <p:sldId id="833" r:id="rId17"/>
    <p:sldId id="834" r:id="rId18"/>
    <p:sldId id="836" r:id="rId19"/>
    <p:sldId id="837" r:id="rId20"/>
    <p:sldId id="817" r:id="rId21"/>
    <p:sldId id="839" r:id="rId22"/>
    <p:sldId id="838" r:id="rId23"/>
    <p:sldId id="841" r:id="rId24"/>
    <p:sldId id="842" r:id="rId25"/>
    <p:sldId id="840" r:id="rId26"/>
    <p:sldId id="843" r:id="rId27"/>
    <p:sldId id="847" r:id="rId28"/>
    <p:sldId id="848" r:id="rId29"/>
    <p:sldId id="852" r:id="rId30"/>
    <p:sldId id="849" r:id="rId31"/>
    <p:sldId id="850" r:id="rId32"/>
    <p:sldId id="851" r:id="rId33"/>
    <p:sldId id="853" r:id="rId3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7C3B0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7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0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36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8534400" cy="2133600"/>
          </a:xfrm>
        </p:spPr>
        <p:txBody>
          <a:bodyPr>
            <a:normAutofit/>
          </a:bodyPr>
          <a:lstStyle/>
          <a:p>
            <a:pPr algn="r" defTabSz="457200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וּמְעִיל קָטֹן תַּעֲשֶׂה־לּוֹ אִמּוֹ וְהַעַלְתָה לוֹ מִיָּמִים יָמִ֫ימָה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48006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1 Samuel 2:19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X-</a:t>
            </a:r>
            <a:r>
              <a:rPr lang="en-US" dirty="0" err="1"/>
              <a:t>Yiqtol</a:t>
            </a:r>
            <a:r>
              <a:rPr lang="en-US" dirty="0"/>
              <a:t> and Procedural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5334000" cy="657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we have an X-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מְעִיל קָטֹן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תַּעֲשֶׂה־לּוֹ אִמּוֹ וְהַעַלְתָה לוֹ מִיָּמִים יָמִ֫ימָה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48600" y="1604546"/>
            <a:ext cx="1145955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Waw</a:t>
            </a:r>
            <a:endParaRPr lang="en-US" sz="1600" dirty="0"/>
          </a:p>
          <a:p>
            <a:pPr algn="ctr"/>
            <a:r>
              <a:rPr lang="en-US" sz="1600" dirty="0" smtClean="0"/>
              <a:t>conjunctive</a:t>
            </a:r>
          </a:p>
        </p:txBody>
      </p:sp>
      <p:cxnSp>
        <p:nvCxnSpPr>
          <p:cNvPr id="7" name="Straight Arrow Connector 6"/>
          <p:cNvCxnSpPr>
            <a:stCxn id="3" idx="0"/>
          </p:cNvCxnSpPr>
          <p:nvPr/>
        </p:nvCxnSpPr>
        <p:spPr>
          <a:xfrm flipH="1" flipV="1">
            <a:off x="8421577" y="1371600"/>
            <a:ext cx="1" cy="2329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72371" y="2410539"/>
            <a:ext cx="780983" cy="58477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 noun</a:t>
            </a:r>
          </a:p>
          <a:p>
            <a:pPr algn="ctr"/>
            <a:r>
              <a:rPr lang="en-US" sz="1600" dirty="0" smtClean="0"/>
              <a:t>phrase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7658100" y="1724025"/>
            <a:ext cx="4762" cy="68651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Brace 9"/>
          <p:cNvSpPr/>
          <p:nvPr/>
        </p:nvSpPr>
        <p:spPr>
          <a:xfrm rot="5400000">
            <a:off x="7539039" y="852488"/>
            <a:ext cx="247647" cy="1285875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 rot="5400000">
            <a:off x="6276975" y="1047749"/>
            <a:ext cx="238124" cy="90487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67454" y="2410539"/>
            <a:ext cx="65716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Yiqtol</a:t>
            </a:r>
            <a:endParaRPr lang="en-US" sz="1600" dirty="0" smtClean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396037" y="1724025"/>
            <a:ext cx="4762" cy="6865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 txBox="1">
            <a:spLocks/>
          </p:cNvSpPr>
          <p:nvPr/>
        </p:nvSpPr>
        <p:spPr>
          <a:xfrm>
            <a:off x="457200" y="3352800"/>
            <a:ext cx="8077200" cy="30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If this verse was in a +projection / forward looking / ‘direct speech’ genre, where </a:t>
            </a:r>
            <a:r>
              <a:rPr lang="en-US" dirty="0" err="1"/>
              <a:t>weqatal</a:t>
            </a:r>
            <a:r>
              <a:rPr lang="en-US" dirty="0"/>
              <a:t> is the mainline verb form, what would be the function of the X-</a:t>
            </a:r>
            <a:r>
              <a:rPr lang="en-US" dirty="0" err="1"/>
              <a:t>yiqtol</a:t>
            </a:r>
            <a:r>
              <a:rPr lang="en-US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24455" y="5074682"/>
            <a:ext cx="2481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Topicalization (non-past)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0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X-</a:t>
            </a:r>
            <a:r>
              <a:rPr lang="en-US" dirty="0" err="1"/>
              <a:t>Yiqtol</a:t>
            </a:r>
            <a:r>
              <a:rPr lang="en-US" dirty="0"/>
              <a:t> and Procedural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5334000" cy="657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we have an X-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מְעִיל קָטֹן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תַּעֲשֶׂה־לּוֹ אִמּוֹ וְהַעַלְתָה לוֹ מִיָּמִים יָמִ֫ימָה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48600" y="1604546"/>
            <a:ext cx="1145955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Waw</a:t>
            </a:r>
            <a:endParaRPr lang="en-US" sz="1600" dirty="0"/>
          </a:p>
          <a:p>
            <a:pPr algn="ctr"/>
            <a:r>
              <a:rPr lang="en-US" sz="1600" dirty="0" smtClean="0"/>
              <a:t>conjunctive</a:t>
            </a:r>
          </a:p>
        </p:txBody>
      </p:sp>
      <p:cxnSp>
        <p:nvCxnSpPr>
          <p:cNvPr id="7" name="Straight Arrow Connector 6"/>
          <p:cNvCxnSpPr>
            <a:stCxn id="3" idx="0"/>
          </p:cNvCxnSpPr>
          <p:nvPr/>
        </p:nvCxnSpPr>
        <p:spPr>
          <a:xfrm flipH="1" flipV="1">
            <a:off x="8421577" y="1371600"/>
            <a:ext cx="1" cy="2329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72371" y="2410539"/>
            <a:ext cx="780983" cy="58477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 noun</a:t>
            </a:r>
          </a:p>
          <a:p>
            <a:pPr algn="ctr"/>
            <a:r>
              <a:rPr lang="en-US" sz="1600" dirty="0" smtClean="0"/>
              <a:t>phrase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7658100" y="1724025"/>
            <a:ext cx="4762" cy="68651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Brace 9"/>
          <p:cNvSpPr/>
          <p:nvPr/>
        </p:nvSpPr>
        <p:spPr>
          <a:xfrm rot="5400000">
            <a:off x="7539039" y="852488"/>
            <a:ext cx="247647" cy="1285875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 rot="5400000">
            <a:off x="6276975" y="1047749"/>
            <a:ext cx="238124" cy="90487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67454" y="2410539"/>
            <a:ext cx="65716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Yiqtol</a:t>
            </a:r>
            <a:endParaRPr lang="en-US" sz="1600" dirty="0" smtClean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396037" y="1724025"/>
            <a:ext cx="4762" cy="6865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 txBox="1">
            <a:spLocks/>
          </p:cNvSpPr>
          <p:nvPr/>
        </p:nvSpPr>
        <p:spPr>
          <a:xfrm>
            <a:off x="457200" y="3352800"/>
            <a:ext cx="8077200" cy="3048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Procedural Discourse also has </a:t>
            </a:r>
            <a:r>
              <a:rPr lang="en-US" dirty="0" err="1" smtClean="0"/>
              <a:t>weqatal</a:t>
            </a:r>
            <a:r>
              <a:rPr lang="en-US" dirty="0" smtClean="0"/>
              <a:t> as the </a:t>
            </a:r>
            <a:r>
              <a:rPr lang="en-US" dirty="0"/>
              <a:t>mainline verb form, </a:t>
            </a:r>
            <a:r>
              <a:rPr lang="en-US" dirty="0" smtClean="0"/>
              <a:t>so it’s not surprising that the X-</a:t>
            </a:r>
            <a:r>
              <a:rPr lang="en-US" dirty="0" err="1" smtClean="0"/>
              <a:t>yiqtol</a:t>
            </a:r>
            <a:r>
              <a:rPr lang="en-US" dirty="0" smtClean="0"/>
              <a:t> will have a function similar to what it does in +projection genres.</a:t>
            </a:r>
          </a:p>
          <a:p>
            <a:r>
              <a:rPr lang="en-US" dirty="0" smtClean="0"/>
              <a:t>But it is has a narrower,  more </a:t>
            </a:r>
            <a:r>
              <a:rPr lang="en-US" dirty="0" err="1" smtClean="0"/>
              <a:t>specificed</a:t>
            </a:r>
            <a:r>
              <a:rPr lang="en-US" dirty="0" smtClean="0"/>
              <a:t>, function in </a:t>
            </a:r>
            <a:r>
              <a:rPr lang="en-US" dirty="0"/>
              <a:t>Procedural </a:t>
            </a:r>
            <a:r>
              <a:rPr lang="en-US" dirty="0" smtClean="0"/>
              <a:t>Discourse.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27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X-</a:t>
            </a:r>
            <a:r>
              <a:rPr lang="en-US" dirty="0" err="1"/>
              <a:t>Yiqtol</a:t>
            </a:r>
            <a:r>
              <a:rPr lang="en-US" dirty="0"/>
              <a:t> and Procedural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5334000" cy="657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we have an X-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מְעִיל קָטֹן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תַּעֲשֶׂה־לּוֹ אִמּוֹ וְהַעַלְתָה לוֹ מִיָּמִים יָמִ֫ימָה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48600" y="1604546"/>
            <a:ext cx="1145955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Waw</a:t>
            </a:r>
            <a:endParaRPr lang="en-US" sz="1600" dirty="0"/>
          </a:p>
          <a:p>
            <a:pPr algn="ctr"/>
            <a:r>
              <a:rPr lang="en-US" sz="1600" dirty="0" smtClean="0"/>
              <a:t>conjunctive</a:t>
            </a:r>
          </a:p>
        </p:txBody>
      </p:sp>
      <p:cxnSp>
        <p:nvCxnSpPr>
          <p:cNvPr id="7" name="Straight Arrow Connector 6"/>
          <p:cNvCxnSpPr>
            <a:stCxn id="3" idx="0"/>
          </p:cNvCxnSpPr>
          <p:nvPr/>
        </p:nvCxnSpPr>
        <p:spPr>
          <a:xfrm flipH="1" flipV="1">
            <a:off x="8421577" y="1371600"/>
            <a:ext cx="1" cy="2329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72371" y="2410539"/>
            <a:ext cx="780983" cy="58477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 noun</a:t>
            </a:r>
          </a:p>
          <a:p>
            <a:pPr algn="ctr"/>
            <a:r>
              <a:rPr lang="en-US" sz="1600" dirty="0" smtClean="0"/>
              <a:t>phrase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7658100" y="1724025"/>
            <a:ext cx="4762" cy="68651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Brace 9"/>
          <p:cNvSpPr/>
          <p:nvPr/>
        </p:nvSpPr>
        <p:spPr>
          <a:xfrm rot="5400000">
            <a:off x="7539039" y="852488"/>
            <a:ext cx="247647" cy="1285875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 rot="5400000">
            <a:off x="6276975" y="1047749"/>
            <a:ext cx="238124" cy="90487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67454" y="2410539"/>
            <a:ext cx="65716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Yiqtol</a:t>
            </a:r>
            <a:endParaRPr lang="en-US" sz="1600" dirty="0" smtClean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396037" y="1724025"/>
            <a:ext cx="4762" cy="6865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 txBox="1">
            <a:spLocks/>
          </p:cNvSpPr>
          <p:nvPr/>
        </p:nvSpPr>
        <p:spPr>
          <a:xfrm>
            <a:off x="457200" y="3352800"/>
            <a:ext cx="8077200" cy="3048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the +projection genres, the </a:t>
            </a:r>
            <a:r>
              <a:rPr lang="en-US" dirty="0" err="1"/>
              <a:t>yiqtol</a:t>
            </a:r>
            <a:r>
              <a:rPr lang="en-US" dirty="0"/>
              <a:t> describes an event in the future,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singular </a:t>
            </a:r>
            <a:r>
              <a:rPr lang="en-US" dirty="0" smtClean="0"/>
              <a:t>event</a:t>
            </a:r>
          </a:p>
          <a:p>
            <a:r>
              <a:rPr lang="en-US" dirty="0" smtClean="0"/>
              <a:t>a repeated event</a:t>
            </a:r>
          </a:p>
          <a:p>
            <a:r>
              <a:rPr lang="en-US" dirty="0" smtClean="0"/>
              <a:t>or an incipient event (i.e. the </a:t>
            </a:r>
            <a:r>
              <a:rPr lang="en-US" dirty="0"/>
              <a:t>beginning of a process</a:t>
            </a:r>
            <a:r>
              <a:rPr lang="en-US" dirty="0" smtClean="0"/>
              <a:t>.)</a:t>
            </a:r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Procedural </a:t>
            </a:r>
            <a:r>
              <a:rPr lang="en-US" dirty="0" smtClean="0"/>
              <a:t>Discourse, the </a:t>
            </a:r>
            <a:r>
              <a:rPr lang="en-US" dirty="0" err="1" smtClean="0"/>
              <a:t>yiqtol</a:t>
            </a:r>
            <a:r>
              <a:rPr lang="en-US" dirty="0" smtClean="0"/>
              <a:t> describes an event in the past, but it describes a</a:t>
            </a:r>
          </a:p>
          <a:p>
            <a:r>
              <a:rPr lang="en-US" dirty="0"/>
              <a:t>r</a:t>
            </a:r>
            <a:r>
              <a:rPr lang="en-US" dirty="0" smtClean="0"/>
              <a:t>epeated or habitual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35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X-</a:t>
            </a:r>
            <a:r>
              <a:rPr lang="en-US" dirty="0" err="1"/>
              <a:t>Yiqtol</a:t>
            </a:r>
            <a:r>
              <a:rPr lang="en-US" dirty="0"/>
              <a:t> and Procedural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5334000" cy="657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we have an X-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מְעִיל קָטֹן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תַּעֲשֶׂה־לּוֹ אִמּוֹ וְהַעַלְתָה לוֹ מִיָּמִים יָמִ֫ימָה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48600" y="1604546"/>
            <a:ext cx="1145955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Waw</a:t>
            </a:r>
            <a:endParaRPr lang="en-US" sz="1600" dirty="0"/>
          </a:p>
          <a:p>
            <a:pPr algn="ctr"/>
            <a:r>
              <a:rPr lang="en-US" sz="1600" dirty="0" smtClean="0"/>
              <a:t>conjunctive</a:t>
            </a:r>
          </a:p>
        </p:txBody>
      </p:sp>
      <p:cxnSp>
        <p:nvCxnSpPr>
          <p:cNvPr id="7" name="Straight Arrow Connector 6"/>
          <p:cNvCxnSpPr>
            <a:stCxn id="3" idx="0"/>
          </p:cNvCxnSpPr>
          <p:nvPr/>
        </p:nvCxnSpPr>
        <p:spPr>
          <a:xfrm flipH="1" flipV="1">
            <a:off x="8421577" y="1371600"/>
            <a:ext cx="1" cy="2329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72371" y="2410539"/>
            <a:ext cx="780983" cy="58477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 noun</a:t>
            </a:r>
          </a:p>
          <a:p>
            <a:pPr algn="ctr"/>
            <a:r>
              <a:rPr lang="en-US" sz="1600" dirty="0" smtClean="0"/>
              <a:t>phrase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7658100" y="1724025"/>
            <a:ext cx="4762" cy="68651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Brace 9"/>
          <p:cNvSpPr/>
          <p:nvPr/>
        </p:nvSpPr>
        <p:spPr>
          <a:xfrm rot="5400000">
            <a:off x="7539039" y="852488"/>
            <a:ext cx="247647" cy="1285875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 rot="5400000">
            <a:off x="6276975" y="1047749"/>
            <a:ext cx="238124" cy="90487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67454" y="2410539"/>
            <a:ext cx="65716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Yiqtol</a:t>
            </a:r>
            <a:endParaRPr lang="en-US" sz="1600" dirty="0" smtClean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396037" y="1724025"/>
            <a:ext cx="4762" cy="6865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 txBox="1">
            <a:spLocks/>
          </p:cNvSpPr>
          <p:nvPr/>
        </p:nvSpPr>
        <p:spPr>
          <a:xfrm>
            <a:off x="457200" y="3352800"/>
            <a:ext cx="8077200" cy="2667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RULE:</a:t>
            </a:r>
          </a:p>
          <a:p>
            <a:r>
              <a:rPr lang="en-US" dirty="0" smtClean="0"/>
              <a:t>A </a:t>
            </a:r>
            <a:r>
              <a:rPr lang="en-US" b="1" dirty="0" err="1"/>
              <a:t>yiqtol</a:t>
            </a:r>
            <a:r>
              <a:rPr lang="en-US" dirty="0"/>
              <a:t> verb form, when used in a main clause rather than a dependent clause in Procedural Discourse, refers to </a:t>
            </a:r>
            <a:r>
              <a:rPr lang="en-US" b="1" dirty="0"/>
              <a:t>repeated or habitual action </a:t>
            </a:r>
            <a:r>
              <a:rPr lang="en-US" dirty="0"/>
              <a:t>in the </a:t>
            </a:r>
            <a:r>
              <a:rPr lang="en-US" b="1" dirty="0"/>
              <a:t>past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Translate </a:t>
            </a:r>
            <a:r>
              <a:rPr lang="en-US" dirty="0"/>
              <a:t>using the English word </a:t>
            </a:r>
            <a:r>
              <a:rPr lang="en-US" b="1" i="1" dirty="0"/>
              <a:t>would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40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X-</a:t>
            </a:r>
            <a:r>
              <a:rPr lang="en-US" dirty="0" err="1"/>
              <a:t>Yiqtol</a:t>
            </a:r>
            <a:r>
              <a:rPr lang="en-US" dirty="0"/>
              <a:t> and Procedural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5334000" cy="657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parse the two verbs.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וּמְעִיל קָטֹן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תַּעֲשֶׂה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־לּוֹ אִמּוֹ וְ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הַעַלְתָה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לוֹ מִיָּמִים יָמִ֫ימָה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995426"/>
              </p:ext>
            </p:extLst>
          </p:nvPr>
        </p:nvGraphicFramePr>
        <p:xfrm>
          <a:off x="533400" y="3429000"/>
          <a:ext cx="8054062" cy="2251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96607"/>
                <a:gridCol w="11858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עשה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עלה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31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X-</a:t>
            </a:r>
            <a:r>
              <a:rPr lang="en-US" dirty="0" err="1"/>
              <a:t>Yiqtol</a:t>
            </a:r>
            <a:r>
              <a:rPr lang="en-US" dirty="0"/>
              <a:t> and Procedural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5334000" cy="657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parse the two verbs.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וּמְעִיל קָטֹן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תַּעֲשֶׂה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־לּוֹ אִמּוֹ וְ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הַעַלְתָה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לוֹ מִיָּמִים יָמִ֫ימָה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496553"/>
              </p:ext>
            </p:extLst>
          </p:nvPr>
        </p:nvGraphicFramePr>
        <p:xfrm>
          <a:off x="533400" y="3429000"/>
          <a:ext cx="8054062" cy="2251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96607"/>
                <a:gridCol w="11858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עשה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X-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Yiqtol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3fs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Procedural Discourse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Topicalization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(past repeated/habitual action)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do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עלה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44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X-</a:t>
            </a:r>
            <a:r>
              <a:rPr lang="en-US" dirty="0" err="1"/>
              <a:t>Yiqtol</a:t>
            </a:r>
            <a:r>
              <a:rPr lang="en-US" dirty="0"/>
              <a:t> and Procedural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5334000" cy="657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parse the two verbs.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וּמְעִיל קָטֹן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תַּעֲשֶׂה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־לּוֹ אִמּוֹ וְ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הַעַלְתָה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לוֹ מִיָּמִים יָמִ֫ימָה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506381"/>
              </p:ext>
            </p:extLst>
          </p:nvPr>
        </p:nvGraphicFramePr>
        <p:xfrm>
          <a:off x="533400" y="3429000"/>
          <a:ext cx="8054062" cy="2251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96607"/>
                <a:gridCol w="11858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עשה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X-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Yiqtol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3fs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Procedural Discourse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Topicalization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(past repeated/habitual action)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do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עלה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Hiphil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Weqatal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3fs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Procedural Discourse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Mainline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00FF"/>
                          </a:solidFill>
                        </a:rPr>
                        <a:t>(customary action in the past)</a:t>
                      </a:r>
                      <a:endParaRPr lang="en-US" sz="1600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To go up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(</a:t>
                      </a:r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hiph</a:t>
                      </a:r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: to bring up)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95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X-</a:t>
            </a:r>
            <a:r>
              <a:rPr lang="en-US" dirty="0" err="1"/>
              <a:t>Yiqtol</a:t>
            </a:r>
            <a:r>
              <a:rPr lang="en-US" dirty="0"/>
              <a:t> and Procedural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5334000" cy="657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parse the two verbs.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וּמְעִיל קָטֹן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תַּעֲשֶׂה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־לּוֹ אִמּוֹ וְ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הַעַלְתָה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לוֹ מִיָּמִים יָמִ֫ימָה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138416"/>
              </p:ext>
            </p:extLst>
          </p:nvPr>
        </p:nvGraphicFramePr>
        <p:xfrm>
          <a:off x="533400" y="3429000"/>
          <a:ext cx="8054062" cy="2251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96607"/>
                <a:gridCol w="11858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עשה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X-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Yiqtol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3fs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Procedural Discourse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Topicalization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(past repeated/habitual action)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do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עלה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Hiphil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Weqatal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3fs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Procedural Discourse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Mainline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00FF"/>
                          </a:solidFill>
                        </a:rPr>
                        <a:t>(customary action in the past)</a:t>
                      </a:r>
                      <a:endParaRPr lang="en-US" sz="1600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To go up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(</a:t>
                      </a:r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hiph</a:t>
                      </a:r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: to bring up)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4419600" y="3733800"/>
            <a:ext cx="2819400" cy="2057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60198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Notice that in this genre, these 2 verb forms have basically the same function.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difference is that the X-</a:t>
            </a:r>
            <a:r>
              <a:rPr lang="en-US" dirty="0" err="1" smtClean="0"/>
              <a:t>yiqtol</a:t>
            </a:r>
            <a:r>
              <a:rPr lang="en-US" dirty="0" smtClean="0"/>
              <a:t> syntax also topicalizes the ‘X’ element.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X-</a:t>
            </a:r>
            <a:r>
              <a:rPr lang="en-US" dirty="0" err="1"/>
              <a:t>Yiqtol</a:t>
            </a:r>
            <a:r>
              <a:rPr lang="en-US" dirty="0"/>
              <a:t> and Procedural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0"/>
            <a:ext cx="84582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One more thing. What kind of </a:t>
            </a:r>
            <a:r>
              <a:rPr lang="en-US" dirty="0" err="1" smtClean="0"/>
              <a:t>waw</a:t>
            </a:r>
            <a:r>
              <a:rPr lang="en-US" dirty="0" smtClean="0"/>
              <a:t> is on the </a:t>
            </a:r>
            <a:r>
              <a:rPr lang="en-US" dirty="0" err="1" smtClean="0"/>
              <a:t>weqatal</a:t>
            </a:r>
            <a:r>
              <a:rPr lang="en-US" dirty="0" smtClean="0"/>
              <a:t>? Consecutive or conjunctive?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מְעִיל קָטֹן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תַּעֲשֶׂה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־לּוֹ אִמּוֹ וְ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הַעַלְתָה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לוֹ מִיָּמִים יָמִ֫ימָה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48600" y="1604546"/>
            <a:ext cx="1145955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Waw</a:t>
            </a:r>
            <a:endParaRPr lang="en-US" sz="1600" dirty="0"/>
          </a:p>
          <a:p>
            <a:pPr algn="ctr"/>
            <a:r>
              <a:rPr lang="en-US" sz="1600" dirty="0" smtClean="0"/>
              <a:t>conjunctive</a:t>
            </a:r>
          </a:p>
        </p:txBody>
      </p:sp>
      <p:cxnSp>
        <p:nvCxnSpPr>
          <p:cNvPr id="9" name="Straight Arrow Connector 8"/>
          <p:cNvCxnSpPr>
            <a:stCxn id="8" idx="0"/>
          </p:cNvCxnSpPr>
          <p:nvPr/>
        </p:nvCxnSpPr>
        <p:spPr>
          <a:xfrm flipH="1" flipV="1">
            <a:off x="8421577" y="1371600"/>
            <a:ext cx="1" cy="2329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16633" y="1604546"/>
            <a:ext cx="27924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?</a:t>
            </a:r>
          </a:p>
        </p:txBody>
      </p:sp>
      <p:cxnSp>
        <p:nvCxnSpPr>
          <p:cNvPr id="11" name="Straight Arrow Connector 10"/>
          <p:cNvCxnSpPr>
            <a:stCxn id="10" idx="0"/>
          </p:cNvCxnSpPr>
          <p:nvPr/>
        </p:nvCxnSpPr>
        <p:spPr>
          <a:xfrm flipV="1">
            <a:off x="4656255" y="1371600"/>
            <a:ext cx="0" cy="2329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86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X-</a:t>
            </a:r>
            <a:r>
              <a:rPr lang="en-US" dirty="0" err="1"/>
              <a:t>Yiqtol</a:t>
            </a:r>
            <a:r>
              <a:rPr lang="en-US" dirty="0"/>
              <a:t> and Procedural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0"/>
            <a:ext cx="84582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One more thing. What kind of </a:t>
            </a:r>
            <a:r>
              <a:rPr lang="en-US" dirty="0" err="1" smtClean="0"/>
              <a:t>waw</a:t>
            </a:r>
            <a:r>
              <a:rPr lang="en-US" dirty="0" smtClean="0"/>
              <a:t> is on the </a:t>
            </a:r>
            <a:r>
              <a:rPr lang="en-US" dirty="0" err="1" smtClean="0"/>
              <a:t>weqatal</a:t>
            </a:r>
            <a:r>
              <a:rPr lang="en-US" dirty="0" smtClean="0"/>
              <a:t>? Consecutive or conjunctive?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מְעִיל קָטֹן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תַּעֲשֶׂה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־לּוֹ אִמּוֹ וְ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הַעַלְתָה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לוֹ מִיָּמִים יָמִ֫ימָה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48600" y="1604546"/>
            <a:ext cx="1145955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Waw</a:t>
            </a:r>
            <a:endParaRPr lang="en-US" sz="1600" dirty="0"/>
          </a:p>
          <a:p>
            <a:pPr algn="ctr"/>
            <a:r>
              <a:rPr lang="en-US" sz="1600" dirty="0" smtClean="0"/>
              <a:t>conjunctive</a:t>
            </a:r>
          </a:p>
        </p:txBody>
      </p:sp>
      <p:cxnSp>
        <p:nvCxnSpPr>
          <p:cNvPr id="9" name="Straight Arrow Connector 8"/>
          <p:cNvCxnSpPr>
            <a:stCxn id="8" idx="0"/>
          </p:cNvCxnSpPr>
          <p:nvPr/>
        </p:nvCxnSpPr>
        <p:spPr>
          <a:xfrm flipH="1" flipV="1">
            <a:off x="8421577" y="1371600"/>
            <a:ext cx="1" cy="2329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16633" y="1604546"/>
            <a:ext cx="27924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?</a:t>
            </a:r>
          </a:p>
        </p:txBody>
      </p:sp>
      <p:cxnSp>
        <p:nvCxnSpPr>
          <p:cNvPr id="11" name="Straight Arrow Connector 10"/>
          <p:cNvCxnSpPr>
            <a:stCxn id="10" idx="0"/>
          </p:cNvCxnSpPr>
          <p:nvPr/>
        </p:nvCxnSpPr>
        <p:spPr>
          <a:xfrm flipV="1">
            <a:off x="4656255" y="1371600"/>
            <a:ext cx="0" cy="2329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3"/>
          <p:cNvSpPr txBox="1">
            <a:spLocks/>
          </p:cNvSpPr>
          <p:nvPr/>
        </p:nvSpPr>
        <p:spPr>
          <a:xfrm>
            <a:off x="457200" y="3505200"/>
            <a:ext cx="84582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I’m not sure. In the past I would have considered this a </a:t>
            </a:r>
            <a:r>
              <a:rPr lang="en-US" dirty="0" err="1" smtClean="0"/>
              <a:t>waw</a:t>
            </a:r>
            <a:r>
              <a:rPr lang="en-US" dirty="0" smtClean="0"/>
              <a:t>-conjunctive, because it’s certainly not a </a:t>
            </a:r>
            <a:r>
              <a:rPr lang="en-US" dirty="0" err="1" smtClean="0"/>
              <a:t>waw-conversive</a:t>
            </a:r>
            <a:r>
              <a:rPr lang="en-US" dirty="0" smtClean="0"/>
              <a:t>, i.e. a </a:t>
            </a:r>
            <a:r>
              <a:rPr lang="en-US" dirty="0" err="1" smtClean="0"/>
              <a:t>waw</a:t>
            </a:r>
            <a:r>
              <a:rPr lang="en-US" dirty="0" smtClean="0"/>
              <a:t> that ‘converts’ a perfect to a future. But it could perhaps be considered a </a:t>
            </a:r>
            <a:r>
              <a:rPr lang="en-US" dirty="0" err="1" smtClean="0"/>
              <a:t>waw</a:t>
            </a:r>
            <a:r>
              <a:rPr lang="en-US" dirty="0" smtClean="0"/>
              <a:t>-consecutive. There may be some confusion here due to conflicting or inadequate approaches to describing the Hebrew verb system.</a:t>
            </a:r>
          </a:p>
        </p:txBody>
      </p:sp>
    </p:spTree>
    <p:extLst>
      <p:ext uri="{BB962C8B-B14F-4D97-AF65-F5344CB8AC3E}">
        <p14:creationId xmlns:p14="http://schemas.microsoft.com/office/powerpoint/2010/main" val="351063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6868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X-</a:t>
            </a:r>
            <a:r>
              <a:rPr lang="en-US" dirty="0" err="1"/>
              <a:t>yiqtol</a:t>
            </a:r>
            <a:r>
              <a:rPr lang="en-US" dirty="0"/>
              <a:t> construction in Procedural </a:t>
            </a:r>
            <a:r>
              <a:rPr lang="en-US" dirty="0" smtClean="0"/>
              <a:t>Discourse</a:t>
            </a:r>
            <a:endParaRPr lang="en-US" dirty="0"/>
          </a:p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עלה</a:t>
            </a:r>
            <a:r>
              <a:rPr lang="en-US" dirty="0" smtClean="0"/>
              <a:t> in </a:t>
            </a:r>
            <a:r>
              <a:rPr lang="en-US" dirty="0"/>
              <a:t>the </a:t>
            </a:r>
            <a:r>
              <a:rPr lang="en-US" dirty="0" err="1"/>
              <a:t>Qal</a:t>
            </a:r>
            <a:r>
              <a:rPr lang="en-US" dirty="0"/>
              <a:t> and </a:t>
            </a:r>
            <a:r>
              <a:rPr lang="en-US" dirty="0" err="1"/>
              <a:t>Hiphil</a:t>
            </a:r>
            <a:r>
              <a:rPr lang="en-US" dirty="0"/>
              <a:t> </a:t>
            </a:r>
            <a:r>
              <a:rPr lang="en-US" dirty="0" err="1"/>
              <a:t>qatal</a:t>
            </a:r>
            <a:r>
              <a:rPr lang="en-US" dirty="0"/>
              <a:t> and </a:t>
            </a:r>
            <a:r>
              <a:rPr lang="en-US" dirty="0" err="1" smtClean="0"/>
              <a:t>yiqtol</a:t>
            </a:r>
            <a:endParaRPr lang="en-US" dirty="0"/>
          </a:p>
          <a:p>
            <a:r>
              <a:rPr lang="en-US" dirty="0"/>
              <a:t>Discourse Switch Cues (DSCs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Conjugating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עלה</a:t>
            </a:r>
            <a:r>
              <a:rPr lang="he-IL" dirty="0" smtClean="0"/>
              <a:t> </a:t>
            </a:r>
            <a:r>
              <a:rPr lang="en-US" dirty="0" smtClean="0"/>
              <a:t> in </a:t>
            </a:r>
            <a:r>
              <a:rPr lang="en-US" dirty="0" err="1"/>
              <a:t>Qal</a:t>
            </a:r>
            <a:r>
              <a:rPr lang="en-US" dirty="0"/>
              <a:t> and </a:t>
            </a:r>
            <a:r>
              <a:rPr lang="en-US" dirty="0" err="1"/>
              <a:t>Hiphil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Look at the chart in </a:t>
            </a:r>
            <a:r>
              <a:rPr lang="en-US" dirty="0" err="1" smtClean="0"/>
              <a:t>Rocine</a:t>
            </a:r>
            <a:r>
              <a:rPr lang="en-US" dirty="0" smtClean="0"/>
              <a:t> 36.2 (page 207)</a:t>
            </a:r>
          </a:p>
          <a:p>
            <a:r>
              <a:rPr lang="en-US" dirty="0" smtClean="0"/>
              <a:t>In the </a:t>
            </a: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endParaRPr lang="en-US" dirty="0" smtClean="0"/>
          </a:p>
          <a:p>
            <a:pPr lvl="1"/>
            <a:r>
              <a:rPr lang="en-US" dirty="0" smtClean="0"/>
              <a:t>Where is the verb weak? At the front end or back end?</a:t>
            </a:r>
          </a:p>
          <a:p>
            <a:pPr lvl="1"/>
            <a:r>
              <a:rPr lang="en-US" dirty="0" smtClean="0"/>
              <a:t>What changes from the strong verbs do you see?</a:t>
            </a:r>
          </a:p>
          <a:p>
            <a:r>
              <a:rPr lang="en-US" dirty="0" smtClean="0"/>
              <a:t>In the </a:t>
            </a:r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endParaRPr lang="en-US" dirty="0" smtClean="0"/>
          </a:p>
          <a:p>
            <a:pPr lvl="1"/>
            <a:r>
              <a:rPr lang="en-US" dirty="0" smtClean="0"/>
              <a:t>Where is the verb weak?</a:t>
            </a:r>
          </a:p>
          <a:p>
            <a:pPr lvl="1"/>
            <a:r>
              <a:rPr lang="en-US" dirty="0" smtClean="0"/>
              <a:t>What changes do you see from the strong verb?</a:t>
            </a:r>
          </a:p>
          <a:p>
            <a:pPr lvl="1"/>
            <a:r>
              <a:rPr lang="en-US" smtClean="0"/>
              <a:t>Is </a:t>
            </a:r>
            <a:r>
              <a:rPr lang="en-US" dirty="0" smtClean="0"/>
              <a:t>the prefix vowel consistent?</a:t>
            </a:r>
          </a:p>
          <a:p>
            <a:pPr lvl="1"/>
            <a:r>
              <a:rPr lang="en-US" dirty="0" smtClean="0"/>
              <a:t>Is the theme vowel consistent?</a:t>
            </a:r>
          </a:p>
          <a:p>
            <a:pPr lvl="1"/>
            <a:r>
              <a:rPr lang="en-US" dirty="0" smtClean="0"/>
              <a:t>Is anything consistent? What are its chief indicators?</a:t>
            </a:r>
          </a:p>
        </p:txBody>
      </p:sp>
    </p:spTree>
    <p:extLst>
      <p:ext uri="{BB962C8B-B14F-4D97-AF65-F5344CB8AC3E}">
        <p14:creationId xmlns:p14="http://schemas.microsoft.com/office/powerpoint/2010/main" val="119143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Conjugating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עלה</a:t>
            </a:r>
            <a:r>
              <a:rPr lang="he-IL" dirty="0" smtClean="0"/>
              <a:t> </a:t>
            </a:r>
            <a:r>
              <a:rPr lang="en-US" dirty="0" smtClean="0"/>
              <a:t> in </a:t>
            </a:r>
            <a:r>
              <a:rPr lang="en-US" dirty="0" err="1"/>
              <a:t>Qal</a:t>
            </a:r>
            <a:r>
              <a:rPr lang="en-US" dirty="0"/>
              <a:t> and </a:t>
            </a:r>
            <a:r>
              <a:rPr lang="en-US" dirty="0" err="1"/>
              <a:t>Hiphil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Look at the chart in </a:t>
            </a:r>
            <a:r>
              <a:rPr lang="en-US" dirty="0" err="1" smtClean="0"/>
              <a:t>Rocine</a:t>
            </a:r>
            <a:r>
              <a:rPr lang="en-US" dirty="0" smtClean="0"/>
              <a:t> 36.2 (page 207)</a:t>
            </a:r>
          </a:p>
          <a:p>
            <a:r>
              <a:rPr lang="en-US" dirty="0" smtClean="0"/>
              <a:t>In the </a:t>
            </a: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endParaRPr lang="en-US" dirty="0" smtClean="0"/>
          </a:p>
          <a:p>
            <a:pPr lvl="1"/>
            <a:r>
              <a:rPr lang="en-US" dirty="0"/>
              <a:t>Where is the verb weak? At the front end or back </a:t>
            </a:r>
            <a:r>
              <a:rPr lang="en-US" dirty="0" smtClean="0"/>
              <a:t>end… middle?</a:t>
            </a:r>
            <a:endParaRPr lang="en-US" dirty="0"/>
          </a:p>
          <a:p>
            <a:pPr lvl="1"/>
            <a:r>
              <a:rPr lang="en-US" dirty="0"/>
              <a:t>What changes from the strong verbs do you see?</a:t>
            </a:r>
          </a:p>
          <a:p>
            <a:r>
              <a:rPr lang="en-US" dirty="0" smtClean="0"/>
              <a:t>In the </a:t>
            </a:r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endParaRPr lang="en-US" dirty="0" smtClean="0"/>
          </a:p>
          <a:p>
            <a:pPr lvl="1"/>
            <a:r>
              <a:rPr lang="en-US" dirty="0"/>
              <a:t>Where is the verb weak? At the front end or back end… middle?</a:t>
            </a:r>
          </a:p>
          <a:p>
            <a:pPr lvl="1"/>
            <a:r>
              <a:rPr lang="en-US" dirty="0"/>
              <a:t>What changes from the strong verbs do you see?</a:t>
            </a:r>
          </a:p>
          <a:p>
            <a:pPr lvl="1"/>
            <a:r>
              <a:rPr lang="en-US" dirty="0" smtClean="0"/>
              <a:t>What forms are the same with the </a:t>
            </a: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4790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Expressions using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יוֹם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יוֹם</a:t>
            </a:r>
            <a:r>
              <a:rPr lang="en-US" dirty="0" smtClean="0"/>
              <a:t> doesn’t always mean a 24 hour period or the ‘12’ hours of daylight. In this verse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יוֹם</a:t>
            </a:r>
            <a:r>
              <a:rPr lang="en-US" dirty="0" smtClean="0"/>
              <a:t> in the plural refers to the cycle of years.</a:t>
            </a:r>
          </a:p>
          <a:p>
            <a:r>
              <a:rPr lang="en-US" dirty="0" smtClean="0"/>
              <a:t>Translate it literally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וּמְעִיל קָטֹן תַּעֲשֶׂה־לּוֹ אִמּוֹ וְהַעַלְתָה לוֹ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מִיָּמִים יָמִ֫ימָה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5225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Expressions using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יוֹם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236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יוֹם</a:t>
            </a:r>
            <a:r>
              <a:rPr lang="en-US" dirty="0" smtClean="0"/>
              <a:t> doesn’t always mean a 24 hour period or the ‘12’ hours of daylight. In this verse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יוֹם</a:t>
            </a:r>
            <a:r>
              <a:rPr lang="en-US" dirty="0" smtClean="0"/>
              <a:t> in the plural refers to the cycle of years.</a:t>
            </a:r>
          </a:p>
          <a:p>
            <a:r>
              <a:rPr lang="en-US" dirty="0" smtClean="0"/>
              <a:t>Translate it literally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וּמְעִיל קָטֹן תַּעֲשֶׂה־לּוֹ אִמּוֹ וְהַעַלְתָה לוֹ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מִיָּמִים יָמִ֫ימָה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45552" y="4171890"/>
            <a:ext cx="2015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FF"/>
                </a:solidFill>
              </a:rPr>
              <a:t>from</a:t>
            </a:r>
            <a:r>
              <a:rPr lang="en-US" sz="2000" dirty="0" smtClean="0">
                <a:solidFill>
                  <a:srgbClr val="0000FF"/>
                </a:solidFill>
              </a:rPr>
              <a:t> days </a:t>
            </a:r>
            <a:r>
              <a:rPr lang="en-US" sz="2000" dirty="0" smtClean="0">
                <a:solidFill>
                  <a:srgbClr val="7C3B06"/>
                </a:solidFill>
              </a:rPr>
              <a:t>to</a:t>
            </a:r>
            <a:r>
              <a:rPr lang="en-US" sz="2000" dirty="0" smtClean="0">
                <a:solidFill>
                  <a:srgbClr val="0000FF"/>
                </a:solidFill>
              </a:rPr>
              <a:t> days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410200" y="3486090"/>
            <a:ext cx="2286000" cy="685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יָּמִים יָמִ֫ימ</a:t>
            </a: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ָה</a:t>
            </a:r>
            <a:endParaRPr lang="en-US" dirty="0" smtClean="0">
              <a:solidFill>
                <a:srgbClr val="7C3B06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074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Expressions using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יוֹם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236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יוֹם</a:t>
            </a:r>
            <a:r>
              <a:rPr lang="en-US" dirty="0" smtClean="0"/>
              <a:t> doesn’t always mean a 24 hour period or the ‘12’ hours of daylight. In this verse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יוֹם</a:t>
            </a:r>
            <a:r>
              <a:rPr lang="en-US" dirty="0" smtClean="0"/>
              <a:t> in the plural refers to the cycle of years.</a:t>
            </a:r>
          </a:p>
          <a:p>
            <a:r>
              <a:rPr lang="en-US" dirty="0" smtClean="0"/>
              <a:t>Translate it literally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וּמְעִיל קָטֹן תַּעֲשֶׂה־לּוֹ אִמּוֹ וְהַעַלְתָה לוֹ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מִיָּמִים יָמִ֫ימָה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45552" y="4171890"/>
            <a:ext cx="2015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FF"/>
                </a:solidFill>
              </a:rPr>
              <a:t>from</a:t>
            </a:r>
            <a:r>
              <a:rPr lang="en-US" sz="2000" dirty="0" smtClean="0">
                <a:solidFill>
                  <a:srgbClr val="0000FF"/>
                </a:solidFill>
              </a:rPr>
              <a:t> days </a:t>
            </a:r>
            <a:r>
              <a:rPr lang="en-US" sz="2000" dirty="0" smtClean="0">
                <a:solidFill>
                  <a:srgbClr val="7C3B06"/>
                </a:solidFill>
              </a:rPr>
              <a:t>to</a:t>
            </a:r>
            <a:r>
              <a:rPr lang="en-US" sz="2000" dirty="0" smtClean="0">
                <a:solidFill>
                  <a:srgbClr val="0000FF"/>
                </a:solidFill>
              </a:rPr>
              <a:t> days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410200" y="3486090"/>
            <a:ext cx="2286000" cy="685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יָּמִים יָמִ֫ימ</a:t>
            </a: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ָה</a:t>
            </a:r>
            <a:endParaRPr lang="en-US" dirty="0" smtClean="0">
              <a:solidFill>
                <a:srgbClr val="7C3B06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57200" y="4906360"/>
            <a:ext cx="8001000" cy="1570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We know from context that it is referring to an annual event, so we can translate it “from year to year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6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2286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/>
              <a:t>Expressions using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יוֹם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11832"/>
              </p:ext>
            </p:extLst>
          </p:nvPr>
        </p:nvGraphicFramePr>
        <p:xfrm>
          <a:off x="228601" y="762000"/>
          <a:ext cx="8762999" cy="58674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581399"/>
                <a:gridCol w="1600200"/>
                <a:gridCol w="3276600"/>
                <a:gridCol w="304800"/>
              </a:tblGrid>
              <a:tr h="7334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solidFill>
                            <a:srgbClr val="008000"/>
                          </a:solidFill>
                        </a:rPr>
                        <a:t>the yearly sacrifice</a:t>
                      </a:r>
                      <a:endParaRPr lang="en-US" sz="1400" b="0" dirty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1 Samuel 2:19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זֶ֫בַח הַיָּמִים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And when he had been there a long time</a:t>
                      </a:r>
                      <a:endParaRPr lang="en-US" sz="1400" dirty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Genesis 26:8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וַיְהִי כִּי אָרְכוּ־לוֹ שָׁם הַיָּמִים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And in the course of time</a:t>
                      </a:r>
                      <a:endParaRPr lang="en-US" sz="1400" dirty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Genesis 38:12</a:t>
                      </a:r>
                      <a:endParaRPr lang="en-US" sz="1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וַיִּרְבּוּ הַיָּמִים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forever</a:t>
                      </a:r>
                      <a:endParaRPr lang="en-US" sz="1400" b="0" kern="1200" dirty="0">
                        <a:solidFill>
                          <a:srgbClr val="008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Genesis 43:9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כָּל־הַיָּמִים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4</a:t>
                      </a:r>
                      <a:endParaRPr lang="en-US" sz="1400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day by day</a:t>
                      </a:r>
                      <a:endParaRPr lang="en-US" sz="1400" b="0" kern="1200" dirty="0">
                        <a:solidFill>
                          <a:srgbClr val="008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1 Samuel 18:10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כְּיוֹם בְּיוֹם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5</a:t>
                      </a:r>
                      <a:endParaRPr lang="en-US" sz="1400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the daily task</a:t>
                      </a:r>
                      <a:endParaRPr lang="en-US" sz="1400" b="0" kern="1200" dirty="0">
                        <a:solidFill>
                          <a:srgbClr val="008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Exodus 5:13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דְּבַר־יוֹם בְּיוֹמוֹ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6</a:t>
                      </a:r>
                      <a:endParaRPr lang="en-US" sz="1400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And after two years</a:t>
                      </a:r>
                      <a:endParaRPr lang="en-US" sz="1400" b="0" kern="1200" dirty="0">
                        <a:solidFill>
                          <a:srgbClr val="008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2 Samuel 13:23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וַיְהִי לִשְׁנָתַ֫יִם יָמִים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7</a:t>
                      </a:r>
                      <a:endParaRPr lang="en-US" sz="1400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a time of four months</a:t>
                      </a:r>
                      <a:endParaRPr lang="en-US" sz="1400" b="0" kern="1200" dirty="0">
                        <a:solidFill>
                          <a:srgbClr val="008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Judges 19:2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יָמִים אַרְבָּעָה חֳדָשִׁים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8</a:t>
                      </a:r>
                      <a:endParaRPr lang="en-US" sz="1400" b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08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switch cues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Discourse Switch Cue (DSC) is a signal to the reader that there is a switch in genres.</a:t>
            </a:r>
          </a:p>
          <a:p>
            <a:r>
              <a:rPr lang="en-US" dirty="0" smtClean="0"/>
              <a:t>So far the major switch has been to ‘direct speech’ and the main DSC has been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/>
              <a:t>Procedural Discourse is not marked by a switch to direct speech, </a:t>
            </a:r>
            <a:r>
              <a:rPr lang="en-US" dirty="0" smtClean="0"/>
              <a:t>but there </a:t>
            </a:r>
            <a:r>
              <a:rPr lang="en-US" dirty="0"/>
              <a:t>are other cues used by the Hebrew writer to notify his reader that he is switching to an embedded Procedural Discourse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4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</a:t>
            </a:r>
            <a:r>
              <a:rPr lang="en-US" dirty="0" smtClean="0"/>
              <a:t>switch cues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2671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A Biblical Hebrew writer uses a Discourse Switch Cue (DSC) to aid his reader in realizing that the genre has changed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Examples</a:t>
            </a:r>
          </a:p>
          <a:p>
            <a:r>
              <a:rPr lang="en-US" dirty="0"/>
              <a:t>Any speech introduction.</a:t>
            </a:r>
          </a:p>
          <a:p>
            <a:r>
              <a:rPr lang="en-US" dirty="0"/>
              <a:t>A shift from a string of one mainline type (e.g. </a:t>
            </a:r>
            <a:r>
              <a:rPr lang="en-US" dirty="0" err="1"/>
              <a:t>wayyiqtol</a:t>
            </a:r>
            <a:r>
              <a:rPr lang="en-US" dirty="0"/>
              <a:t>) to another (e.g. </a:t>
            </a:r>
            <a:r>
              <a:rPr lang="en-US" dirty="0" err="1"/>
              <a:t>weqatal</a:t>
            </a:r>
            <a:r>
              <a:rPr lang="en-US" dirty="0"/>
              <a:t> or imperative).</a:t>
            </a:r>
          </a:p>
          <a:p>
            <a:r>
              <a:rPr lang="en-US" dirty="0"/>
              <a:t>An X-</a:t>
            </a:r>
            <a:r>
              <a:rPr lang="en-US" dirty="0" err="1"/>
              <a:t>yiqtol</a:t>
            </a:r>
            <a:r>
              <a:rPr lang="en-US" dirty="0"/>
              <a:t> within a string of </a:t>
            </a:r>
            <a:r>
              <a:rPr lang="en-US" dirty="0" err="1"/>
              <a:t>wayyiqtols</a:t>
            </a:r>
            <a:r>
              <a:rPr lang="en-US" dirty="0"/>
              <a:t>.</a:t>
            </a:r>
          </a:p>
          <a:p>
            <a:r>
              <a:rPr lang="en-US" dirty="0"/>
              <a:t>Expressions of time duration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726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</a:t>
            </a:r>
            <a:r>
              <a:rPr lang="en-US" dirty="0" smtClean="0"/>
              <a:t>switch cues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2671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A Biblical Hebrew writer uses a Discourse Switch Cue (DSC) to aid his reader in realizing that the genre has changed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Examples</a:t>
            </a:r>
          </a:p>
          <a:p>
            <a:r>
              <a:rPr lang="en-US" dirty="0"/>
              <a:t>Any speech introduction.</a:t>
            </a:r>
          </a:p>
          <a:p>
            <a:r>
              <a:rPr lang="en-US" dirty="0"/>
              <a:t>A shift from a string of one mainline type (e.g. </a:t>
            </a:r>
            <a:r>
              <a:rPr lang="en-US" dirty="0" err="1"/>
              <a:t>wayyiqtol</a:t>
            </a:r>
            <a:r>
              <a:rPr lang="en-US" dirty="0"/>
              <a:t>) to another (e.g. </a:t>
            </a:r>
            <a:r>
              <a:rPr lang="en-US" dirty="0" err="1"/>
              <a:t>weqatal</a:t>
            </a:r>
            <a:r>
              <a:rPr lang="en-US" dirty="0"/>
              <a:t> or imperative).</a:t>
            </a:r>
          </a:p>
          <a:p>
            <a:r>
              <a:rPr lang="en-US" dirty="0"/>
              <a:t>An X-</a:t>
            </a:r>
            <a:r>
              <a:rPr lang="en-US" dirty="0" err="1"/>
              <a:t>yiqtol</a:t>
            </a:r>
            <a:r>
              <a:rPr lang="en-US" dirty="0"/>
              <a:t> within a string of </a:t>
            </a:r>
            <a:r>
              <a:rPr lang="en-US" dirty="0" err="1"/>
              <a:t>wayyiqtols</a:t>
            </a:r>
            <a:r>
              <a:rPr lang="en-US" dirty="0"/>
              <a:t>.</a:t>
            </a:r>
          </a:p>
          <a:p>
            <a:r>
              <a:rPr lang="en-US" dirty="0"/>
              <a:t>Expressions of time duration</a:t>
            </a:r>
            <a:r>
              <a:rPr lang="en-US" dirty="0" smtClean="0"/>
              <a:t>.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5486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dirty="0"/>
              <a:t>Which 2 are used in our lesson verse?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60579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וּמְעִיל קָטֹן תַּעֲשֶׂה־לּוֹ אִמּוֹ וְהַעַלְתָה לוֹ מִיָּמִים יָמִ֫ימָה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1857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</a:t>
            </a:r>
            <a:r>
              <a:rPr lang="en-US" dirty="0" smtClean="0"/>
              <a:t>switch cues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2671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A Biblical Hebrew writer uses a Discourse Switch Cue (DSC) to aid his reader in realizing that the genre has changed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Examples</a:t>
            </a:r>
          </a:p>
          <a:p>
            <a:r>
              <a:rPr lang="en-US" dirty="0"/>
              <a:t>Any speech introduction.</a:t>
            </a:r>
          </a:p>
          <a:p>
            <a:r>
              <a:rPr lang="en-US" dirty="0"/>
              <a:t>A shift from a string of one mainline type (e.g. </a:t>
            </a:r>
            <a:r>
              <a:rPr lang="en-US" dirty="0" err="1"/>
              <a:t>wayyiqtol</a:t>
            </a:r>
            <a:r>
              <a:rPr lang="en-US" dirty="0"/>
              <a:t>) to another (e.g. </a:t>
            </a:r>
            <a:r>
              <a:rPr lang="en-US" dirty="0" err="1"/>
              <a:t>weqatal</a:t>
            </a:r>
            <a:r>
              <a:rPr lang="en-US" dirty="0"/>
              <a:t> or imperative).</a:t>
            </a:r>
          </a:p>
          <a:p>
            <a:r>
              <a:rPr lang="en-US" dirty="0"/>
              <a:t>An </a:t>
            </a:r>
            <a:r>
              <a:rPr lang="en-US" dirty="0">
                <a:solidFill>
                  <a:srgbClr val="0000FF"/>
                </a:solidFill>
              </a:rPr>
              <a:t>X-</a:t>
            </a:r>
            <a:r>
              <a:rPr lang="en-US" dirty="0" err="1">
                <a:solidFill>
                  <a:srgbClr val="0000FF"/>
                </a:solidFill>
              </a:rPr>
              <a:t>yiqtol</a:t>
            </a:r>
            <a:r>
              <a:rPr lang="en-US" dirty="0"/>
              <a:t> within a string of </a:t>
            </a:r>
            <a:r>
              <a:rPr lang="en-US" dirty="0" err="1"/>
              <a:t>wayyiqtols</a:t>
            </a:r>
            <a:r>
              <a:rPr lang="en-US" dirty="0"/>
              <a:t>.</a:t>
            </a:r>
          </a:p>
          <a:p>
            <a:r>
              <a:rPr lang="en-US" dirty="0"/>
              <a:t>Expressions of </a:t>
            </a:r>
            <a:r>
              <a:rPr lang="en-US" dirty="0">
                <a:solidFill>
                  <a:srgbClr val="FF0000"/>
                </a:solidFill>
              </a:rPr>
              <a:t>time duration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5486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dirty="0"/>
              <a:t>Which 2 are used in our lesson verse?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0" y="60579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מְעִיל קָטֹן תַּעֲשֶׂה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־לּוֹ אִמּוֹ וְהַעַלְתָה לוֹ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מִיָּמִים יָמִ֫ימָה</a:t>
            </a:r>
            <a:endParaRPr lang="en-US" dirty="0" smtClean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0431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ocuments\HebrewCourseBriercrestFirstYear2014\Rocine Lessons\36\pics\habitual-blaise-pasc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742950"/>
            <a:ext cx="80962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9699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switch cues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2953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/>
              <a:t>isolated X-</a:t>
            </a:r>
            <a:r>
              <a:rPr lang="en-US" dirty="0" err="1"/>
              <a:t>yiqtol</a:t>
            </a:r>
            <a:r>
              <a:rPr lang="en-US" dirty="0"/>
              <a:t> in a Historical Narrative may be considered a mini Procedural </a:t>
            </a:r>
            <a:r>
              <a:rPr lang="en-US" dirty="0" smtClean="0"/>
              <a:t>Discourse. </a:t>
            </a:r>
          </a:p>
          <a:p>
            <a:r>
              <a:rPr lang="en-US" dirty="0" smtClean="0"/>
              <a:t>Try translating 1 Kings 17:6.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2743200"/>
            <a:ext cx="8915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וְהָעֹרְבִים מְבִיאִים לוֹ לֶ֫חֶם וּבָשׂר בַּבֹּ֫קֶר וְלֶ֫חֶם וּבָשָׂר בָּעָ֫רֶב וּמִן־הַנַּ֫חַל יִשְׁתֶּה׃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01000" y="3364468"/>
            <a:ext cx="706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raven</a:t>
            </a:r>
            <a:endParaRPr lang="en-US" dirty="0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H="1" flipV="1">
            <a:off x="8354013" y="3200400"/>
            <a:ext cx="1" cy="1640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08341" y="3364468"/>
            <a:ext cx="632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wadi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0"/>
          </p:cNvCxnSpPr>
          <p:nvPr/>
        </p:nvCxnSpPr>
        <p:spPr>
          <a:xfrm flipV="1">
            <a:off x="1724614" y="3200400"/>
            <a:ext cx="0" cy="1640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7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switch cues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2953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/>
              <a:t>isolated X-</a:t>
            </a:r>
            <a:r>
              <a:rPr lang="en-US" dirty="0" err="1"/>
              <a:t>yiqtol</a:t>
            </a:r>
            <a:r>
              <a:rPr lang="en-US" dirty="0"/>
              <a:t> in a Historical Narrative may be considered a mini Procedural </a:t>
            </a:r>
            <a:r>
              <a:rPr lang="en-US" dirty="0" smtClean="0"/>
              <a:t>Discourse. </a:t>
            </a:r>
          </a:p>
          <a:p>
            <a:r>
              <a:rPr lang="en-US" dirty="0" smtClean="0"/>
              <a:t>Try translating 1 Kings 17:6.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2743200"/>
            <a:ext cx="8915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וְהָעֹרְבִים מְבִיאִים לוֹ לֶ֫חֶם וּבָשׂר בַּבֹּ֫קֶר וְלֶ֫חֶם וּבָשָׂר בָּעָ֫רֶב וּ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מִן־הַנַּ֫חַל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יִשְׁתֶּה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01000" y="3364468"/>
            <a:ext cx="706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raven</a:t>
            </a:r>
            <a:endParaRPr lang="en-US" dirty="0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H="1" flipV="1">
            <a:off x="8354013" y="3200400"/>
            <a:ext cx="1" cy="1640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08341" y="3364468"/>
            <a:ext cx="632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wadi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0"/>
          </p:cNvCxnSpPr>
          <p:nvPr/>
        </p:nvCxnSpPr>
        <p:spPr>
          <a:xfrm flipV="1">
            <a:off x="1724614" y="3200400"/>
            <a:ext cx="0" cy="1640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3"/>
          <p:cNvSpPr txBox="1">
            <a:spLocks/>
          </p:cNvSpPr>
          <p:nvPr/>
        </p:nvSpPr>
        <p:spPr>
          <a:xfrm>
            <a:off x="457200" y="3886200"/>
            <a:ext cx="8229600" cy="1295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And the ravens were bringing him bread and meat in the morning and bread and meat in the evening, and it was </a:t>
            </a:r>
            <a:r>
              <a:rPr lang="en-US" dirty="0">
                <a:solidFill>
                  <a:srgbClr val="0000FF"/>
                </a:solidFill>
              </a:rPr>
              <a:t>from the brook </a:t>
            </a:r>
            <a:r>
              <a:rPr lang="en-US" dirty="0"/>
              <a:t>that </a:t>
            </a:r>
            <a:r>
              <a:rPr lang="en-US" dirty="0">
                <a:solidFill>
                  <a:srgbClr val="FF00FF"/>
                </a:solidFill>
              </a:rPr>
              <a:t>he</a:t>
            </a:r>
            <a:r>
              <a:rPr lang="en-US" dirty="0"/>
              <a:t> </a:t>
            </a:r>
            <a:r>
              <a:rPr lang="en-US" b="1" u="sng" dirty="0">
                <a:solidFill>
                  <a:srgbClr val="FF00FF"/>
                </a:solidFill>
              </a:rPr>
              <a:t>would</a:t>
            </a:r>
            <a:r>
              <a:rPr lang="en-US" dirty="0">
                <a:solidFill>
                  <a:srgbClr val="FF00FF"/>
                </a:solidFill>
              </a:rPr>
              <a:t> drink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132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762000"/>
            <a:ext cx="8229600" cy="586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4114800" algn="l"/>
                <a:tab pos="6172200" algn="l"/>
              </a:tabLst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 smtClean="0"/>
              <a:t>Wayyiqtol</a:t>
            </a: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 smtClean="0"/>
              <a:t>X-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Embedded Direct Speech</a:t>
            </a:r>
          </a:p>
          <a:p>
            <a:pPr marL="795338" indent="-457200">
              <a:buFont typeface="+mj-lt"/>
              <a:buAutoNum type="arabicPeriod" startAt="2"/>
            </a:pPr>
            <a:r>
              <a:rPr lang="en-US" sz="2500" b="1" dirty="0" smtClean="0"/>
              <a:t>Relative </a:t>
            </a:r>
            <a:r>
              <a:rPr lang="en-US" sz="2500" b="1" dirty="0"/>
              <a:t>past </a:t>
            </a:r>
            <a:r>
              <a:rPr lang="en-US" sz="2500" b="1" dirty="0" smtClean="0"/>
              <a:t>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Qatal</a:t>
            </a:r>
            <a:r>
              <a:rPr lang="en-US" sz="2500" dirty="0" smtClean="0"/>
              <a:t> in dependent clause</a:t>
            </a:r>
            <a:endParaRPr lang="en-US" sz="2500" dirty="0"/>
          </a:p>
          <a:p>
            <a:pPr marL="914400" indent="-457200">
              <a:buFont typeface="+mj-lt"/>
              <a:buAutoNum type="arabicPeriod" startAt="2"/>
            </a:pPr>
            <a:r>
              <a:rPr lang="en-US" sz="2500" b="1" dirty="0" smtClean="0"/>
              <a:t>Non-past 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Yiqtol</a:t>
            </a:r>
            <a:r>
              <a:rPr lang="en-US" sz="2500" dirty="0" smtClean="0"/>
              <a:t> in dependent clause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031875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</a:t>
            </a:r>
            <a:r>
              <a:rPr lang="en-US" sz="2500" dirty="0" smtClean="0"/>
              <a:t>: Participle</a:t>
            </a:r>
            <a:endParaRPr lang="en-US" sz="2500" dirty="0"/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smtClean="0">
                <a:solidFill>
                  <a:srgbClr val="0000FF"/>
                </a:solidFill>
              </a:rPr>
              <a:t>Embedded Procedural Discourse</a:t>
            </a:r>
          </a:p>
          <a:p>
            <a:pPr marL="1254125" indent="-457200">
              <a:buFont typeface="+mj-lt"/>
              <a:buAutoNum type="arabicPeriod" startAt="2"/>
            </a:pPr>
            <a:r>
              <a:rPr lang="en-US" sz="2500" b="1" dirty="0" smtClean="0"/>
              <a:t>Transition marker</a:t>
            </a:r>
            <a:r>
              <a:rPr lang="en-US" sz="2500" dirty="0" smtClean="0"/>
              <a:t>: Mainline form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368425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  <a:endParaRPr lang="en-US" sz="2500" dirty="0" smtClean="0"/>
          </a:p>
          <a:p>
            <a:pPr marL="1482725" indent="-457200">
              <a:buFont typeface="+mj-lt"/>
              <a:buAutoNum type="arabicPeriod" startAt="2"/>
            </a:pPr>
            <a:r>
              <a:rPr lang="en-US" sz="2500" b="1" dirty="0" err="1" smtClean="0"/>
              <a:t>Irrealis</a:t>
            </a:r>
            <a:r>
              <a:rPr lang="en-US" sz="2500" b="1" dirty="0" smtClean="0"/>
              <a:t> scene setting</a:t>
            </a:r>
            <a:r>
              <a:rPr lang="en-US" sz="2500" dirty="0" smtClean="0"/>
              <a:t>: Negation of any verb</a:t>
            </a:r>
          </a:p>
          <a:p>
            <a:pPr marL="796925" indent="0">
              <a:buNone/>
            </a:pPr>
            <a:endParaRPr lang="en-US" sz="25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Historical Narrative Discourse Profile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844087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762000"/>
            <a:ext cx="8229600" cy="586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4114800" algn="l"/>
                <a:tab pos="6172200" algn="l"/>
              </a:tabLst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 smtClean="0"/>
              <a:t>Wayyiqtol</a:t>
            </a: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 smtClean="0"/>
              <a:t>X-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Embedded Direct Speech</a:t>
            </a:r>
          </a:p>
          <a:p>
            <a:pPr marL="795338" indent="-457200">
              <a:buFont typeface="+mj-lt"/>
              <a:buAutoNum type="arabicPeriod" startAt="2"/>
            </a:pPr>
            <a:r>
              <a:rPr lang="en-US" sz="2500" b="1" dirty="0" smtClean="0"/>
              <a:t>Relative </a:t>
            </a:r>
            <a:r>
              <a:rPr lang="en-US" sz="2500" b="1" dirty="0"/>
              <a:t>past </a:t>
            </a:r>
            <a:r>
              <a:rPr lang="en-US" sz="2500" b="1" dirty="0" smtClean="0"/>
              <a:t>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Qatal</a:t>
            </a:r>
            <a:r>
              <a:rPr lang="en-US" sz="2500" dirty="0" smtClean="0"/>
              <a:t> in dependent clause</a:t>
            </a:r>
            <a:endParaRPr lang="en-US" sz="2500" dirty="0"/>
          </a:p>
          <a:p>
            <a:pPr marL="914400" indent="-457200">
              <a:buFont typeface="+mj-lt"/>
              <a:buAutoNum type="arabicPeriod" startAt="2"/>
            </a:pPr>
            <a:r>
              <a:rPr lang="en-US" sz="2500" b="1" dirty="0" smtClean="0"/>
              <a:t>Non-past 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Yiqtol</a:t>
            </a:r>
            <a:r>
              <a:rPr lang="en-US" sz="2500" dirty="0" smtClean="0"/>
              <a:t> in dependent clause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031875" indent="-457200">
              <a:buFont typeface="+mj-lt"/>
              <a:buAutoNum type="arabicPeriod" startAt="2"/>
            </a:pPr>
            <a:r>
              <a:rPr lang="en-US" sz="2500" b="1" dirty="0" err="1" smtClean="0">
                <a:solidFill>
                  <a:srgbClr val="0000FF"/>
                </a:solidFill>
              </a:rPr>
              <a:t>Backgrounded</a:t>
            </a:r>
            <a:r>
              <a:rPr lang="en-US" sz="2500" b="1" dirty="0" smtClean="0">
                <a:solidFill>
                  <a:srgbClr val="0000FF"/>
                </a:solidFill>
              </a:rPr>
              <a:t> activities</a:t>
            </a:r>
            <a:r>
              <a:rPr lang="en-US" sz="2500" dirty="0" smtClean="0">
                <a:solidFill>
                  <a:srgbClr val="0000FF"/>
                </a:solidFill>
              </a:rPr>
              <a:t>: Participle</a:t>
            </a:r>
            <a:endParaRPr lang="en-US" sz="2500" dirty="0">
              <a:solidFill>
                <a:srgbClr val="0000FF"/>
              </a:solidFill>
            </a:endParaRPr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smtClean="0">
                <a:solidFill>
                  <a:srgbClr val="0000FF"/>
                </a:solidFill>
              </a:rPr>
              <a:t>Embedded Procedural Discourse</a:t>
            </a:r>
          </a:p>
          <a:p>
            <a:pPr marL="1254125" indent="-457200">
              <a:buFont typeface="+mj-lt"/>
              <a:buAutoNum type="arabicPeriod" startAt="2"/>
            </a:pPr>
            <a:r>
              <a:rPr lang="en-US" sz="2500" b="1" dirty="0" smtClean="0"/>
              <a:t>Transition marker</a:t>
            </a:r>
            <a:r>
              <a:rPr lang="en-US" sz="2500" dirty="0" smtClean="0"/>
              <a:t>: Mainline form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368425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  <a:endParaRPr lang="en-US" sz="2500" dirty="0" smtClean="0"/>
          </a:p>
          <a:p>
            <a:pPr marL="1482725" indent="-457200">
              <a:buFont typeface="+mj-lt"/>
              <a:buAutoNum type="arabicPeriod" startAt="2"/>
            </a:pPr>
            <a:r>
              <a:rPr lang="en-US" sz="2500" b="1" dirty="0" err="1" smtClean="0"/>
              <a:t>Irrealis</a:t>
            </a:r>
            <a:r>
              <a:rPr lang="en-US" sz="2500" b="1" dirty="0" smtClean="0"/>
              <a:t> scene setting</a:t>
            </a:r>
            <a:r>
              <a:rPr lang="en-US" sz="2500" dirty="0" smtClean="0"/>
              <a:t>: Negation of any verb</a:t>
            </a:r>
          </a:p>
          <a:p>
            <a:pPr marL="796925" indent="0">
              <a:buNone/>
            </a:pPr>
            <a:endParaRPr lang="en-US" sz="25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Historical Narrative Discourse Profile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4294286"/>
            <a:ext cx="7389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Related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 flipH="1">
            <a:off x="847725" y="4067175"/>
            <a:ext cx="228600" cy="762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77000" y="4067175"/>
            <a:ext cx="1725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Background: ongoing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4521398"/>
            <a:ext cx="25705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Background: habitual/customary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930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X-</a:t>
            </a:r>
            <a:r>
              <a:rPr lang="en-US" dirty="0" err="1"/>
              <a:t>Yiqtol</a:t>
            </a:r>
            <a:r>
              <a:rPr lang="en-US" dirty="0"/>
              <a:t> and Procedural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מְעִיל קָטֹן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means </a:t>
            </a:r>
            <a:r>
              <a:rPr lang="en-US" i="1" dirty="0" smtClean="0"/>
              <a:t>a small cloak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Is the </a:t>
            </a:r>
            <a:r>
              <a:rPr lang="en-US" dirty="0" err="1" smtClean="0"/>
              <a:t>waw</a:t>
            </a:r>
            <a:r>
              <a:rPr lang="en-US" dirty="0"/>
              <a:t>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en-US" dirty="0" smtClean="0"/>
              <a:t>  </a:t>
            </a:r>
          </a:p>
          <a:p>
            <a:pPr lvl="1"/>
            <a:r>
              <a:rPr lang="en-US" dirty="0" err="1" smtClean="0"/>
              <a:t>waw</a:t>
            </a:r>
            <a:r>
              <a:rPr lang="en-US" dirty="0" smtClean="0"/>
              <a:t>-consecutive?</a:t>
            </a:r>
          </a:p>
          <a:p>
            <a:pPr lvl="1"/>
            <a:r>
              <a:rPr lang="en-US" dirty="0" err="1" smtClean="0"/>
              <a:t>waw</a:t>
            </a:r>
            <a:r>
              <a:rPr lang="en-US" dirty="0" smtClean="0"/>
              <a:t>-conjunctive?</a:t>
            </a:r>
          </a:p>
          <a:p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מְעִיל קָטֹן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תַּעֲשֶׂה־לּוֹ אִמּוֹ וְהַעַלְתָה לוֹ מִיָּמִים יָמִ֫ימָה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76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Waw</a:t>
            </a:r>
            <a:r>
              <a:rPr lang="en-US" dirty="0" smtClean="0"/>
              <a:t>-consecutive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581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RULE: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i="1" dirty="0" err="1"/>
              <a:t>vav’s</a:t>
            </a:r>
            <a:r>
              <a:rPr lang="en-US" dirty="0"/>
              <a:t> which are part of the mainline verb forms are called </a:t>
            </a:r>
            <a:r>
              <a:rPr lang="en-US" i="1" dirty="0" err="1"/>
              <a:t>vav</a:t>
            </a:r>
            <a:r>
              <a:rPr lang="en-US" i="1" dirty="0"/>
              <a:t>-consecutive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i="1" dirty="0" err="1"/>
              <a:t>vav</a:t>
            </a:r>
            <a:r>
              <a:rPr lang="en-US" i="1" dirty="0"/>
              <a:t>-consecutive</a:t>
            </a:r>
            <a:r>
              <a:rPr lang="en-US" dirty="0"/>
              <a:t> means </a:t>
            </a:r>
            <a:r>
              <a:rPr lang="en-US" i="1" dirty="0"/>
              <a:t>and</a:t>
            </a:r>
            <a:r>
              <a:rPr lang="en-US" dirty="0"/>
              <a:t>, </a:t>
            </a:r>
            <a:r>
              <a:rPr lang="en-US" i="1" dirty="0"/>
              <a:t>but</a:t>
            </a:r>
            <a:r>
              <a:rPr lang="en-US" dirty="0"/>
              <a:t> and also has the special discourse function of </a:t>
            </a:r>
            <a:r>
              <a:rPr lang="en-US" u="sng" dirty="0"/>
              <a:t>linking together the string of events</a:t>
            </a:r>
            <a:r>
              <a:rPr lang="en-US" dirty="0"/>
              <a:t> which make up the mainline of a discourse.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/>
              <a:t>vav</a:t>
            </a:r>
            <a:r>
              <a:rPr lang="en-US" dirty="0"/>
              <a:t>-consecutive indicates that the action of the verb is the </a:t>
            </a:r>
            <a:r>
              <a:rPr lang="en-US" u="sng" dirty="0"/>
              <a:t>consequence</a:t>
            </a:r>
            <a:r>
              <a:rPr lang="en-US" dirty="0"/>
              <a:t> of the preceding situation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" y="838200"/>
            <a:ext cx="57912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מֹשֶׁ֥ה עָלָ֖ה אֶל־הָאֱלֹהִ֑ים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יִּקְרָ֙א אֵלָ֤יו יְהוָה֙ מִן־הָהָ֣ר לֵאמֹ֔ר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4572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כֹּ֤ה תֹאמַר֙ לְבֵ֣ית יַעֲקֹ֔ב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457200" algn="r"/>
              </a:tabLst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שָׁמְעוּ לְקֹלֶךָ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20196" y="945118"/>
            <a:ext cx="18091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Waw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conjunctive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0196" y="1497568"/>
            <a:ext cx="18380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Waw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FF"/>
                </a:solidFill>
              </a:rPr>
              <a:t>consecutive</a:t>
            </a:r>
            <a:endParaRPr lang="en-US" dirty="0">
              <a:solidFill>
                <a:srgbClr val="FF00FF"/>
              </a:solidFill>
            </a:endParaRPr>
          </a:p>
        </p:txBody>
      </p:sp>
      <p:cxnSp>
        <p:nvCxnSpPr>
          <p:cNvPr id="9" name="Straight Arrow Connector 8"/>
          <p:cNvCxnSpPr>
            <a:stCxn id="3" idx="1"/>
          </p:cNvCxnSpPr>
          <p:nvPr/>
        </p:nvCxnSpPr>
        <p:spPr>
          <a:xfrm flipH="1">
            <a:off x="5934397" y="1129784"/>
            <a:ext cx="6857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934396" y="1669018"/>
            <a:ext cx="6857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620196" y="2667000"/>
            <a:ext cx="18380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Waw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FF"/>
                </a:solidFill>
              </a:rPr>
              <a:t>consecutive</a:t>
            </a:r>
            <a:endParaRPr lang="en-US" dirty="0">
              <a:solidFill>
                <a:srgbClr val="FF00FF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934396" y="2838450"/>
            <a:ext cx="6857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38200" y="2581275"/>
            <a:ext cx="76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20700000">
            <a:off x="7184" y="153379"/>
            <a:ext cx="2409057" cy="107721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Review from</a:t>
            </a:r>
          </a:p>
          <a:p>
            <a:pPr algn="ctr"/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Rocine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17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196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76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Waw</a:t>
            </a:r>
            <a:r>
              <a:rPr lang="en-US" dirty="0" smtClean="0"/>
              <a:t>-conjunctive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581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RULE: </a:t>
            </a:r>
          </a:p>
          <a:p>
            <a:r>
              <a:rPr lang="en-US" i="1" dirty="0"/>
              <a:t>Conjunctive</a:t>
            </a:r>
            <a:r>
              <a:rPr lang="en-US" dirty="0"/>
              <a:t> (or </a:t>
            </a:r>
            <a:r>
              <a:rPr lang="en-US" i="1" dirty="0"/>
              <a:t>disjunctive</a:t>
            </a:r>
            <a:r>
              <a:rPr lang="en-US" dirty="0"/>
              <a:t>) </a:t>
            </a:r>
            <a:r>
              <a:rPr lang="en-US" i="1" dirty="0" err="1"/>
              <a:t>vav</a:t>
            </a:r>
            <a:r>
              <a:rPr lang="en-US" dirty="0"/>
              <a:t> may be attached to almost any word, including a verb form, and means </a:t>
            </a:r>
            <a:r>
              <a:rPr lang="en-US" i="1" dirty="0"/>
              <a:t>and</a:t>
            </a:r>
            <a:r>
              <a:rPr lang="en-US" dirty="0"/>
              <a:t>, </a:t>
            </a:r>
            <a:r>
              <a:rPr lang="en-US" i="1" dirty="0"/>
              <a:t>but</a:t>
            </a:r>
            <a:r>
              <a:rPr lang="en-US" dirty="0"/>
              <a:t> like the </a:t>
            </a:r>
            <a:r>
              <a:rPr lang="en-US" i="1" dirty="0" err="1"/>
              <a:t>vav</a:t>
            </a:r>
            <a:r>
              <a:rPr lang="en-US" i="1" dirty="0"/>
              <a:t>-consecutive</a:t>
            </a:r>
            <a:r>
              <a:rPr lang="en-US" dirty="0"/>
              <a:t>, but it does </a:t>
            </a:r>
            <a:r>
              <a:rPr lang="en-US" b="1" dirty="0"/>
              <a:t>not have </a:t>
            </a:r>
            <a:r>
              <a:rPr lang="en-US" dirty="0"/>
              <a:t>the additional function of stringing together actions in a sequence. </a:t>
            </a:r>
          </a:p>
          <a:p>
            <a:pPr lvl="1"/>
            <a:r>
              <a:rPr lang="en-US" dirty="0"/>
              <a:t>We call this </a:t>
            </a:r>
            <a:r>
              <a:rPr lang="en-US" i="1" dirty="0" err="1"/>
              <a:t>vav</a:t>
            </a:r>
            <a:r>
              <a:rPr lang="en-US" i="1" dirty="0"/>
              <a:t> conjunctive </a:t>
            </a:r>
            <a:r>
              <a:rPr lang="en-US" dirty="0"/>
              <a:t>when its clause adds depictive or explanatory material to the mainline and it is best translated </a:t>
            </a:r>
            <a:r>
              <a:rPr lang="en-US" i="1" dirty="0"/>
              <a:t>and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We call it </a:t>
            </a:r>
            <a:r>
              <a:rPr lang="en-US" i="1" dirty="0"/>
              <a:t>disjunctive</a:t>
            </a:r>
            <a:r>
              <a:rPr lang="en-US" dirty="0"/>
              <a:t> when its clause is used for contrastive purposes, and it is best translated </a:t>
            </a:r>
            <a:r>
              <a:rPr lang="en-US" i="1" dirty="0"/>
              <a:t>but</a:t>
            </a:r>
            <a:r>
              <a:rPr lang="en-US" dirty="0"/>
              <a:t>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" y="838200"/>
            <a:ext cx="57912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מֹשֶׁ֥ה עָלָ֖ה אֶל־הָאֱלֹהִ֑ים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יִּקְרָ֙א אֵלָ֤יו יְהוָה֙ מִן־הָהָ֣ר לֵאמֹ֔ר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4572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כֹּ֤ה תֹאמַר֙ לְבֵ֣ית יַעֲקֹ֔ב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457200" algn="r"/>
              </a:tabLst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שָׁמְעוּ לְקֹלֶךָ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20196" y="945118"/>
            <a:ext cx="18091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Waw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conjunctive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0196" y="1497568"/>
            <a:ext cx="18380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Waw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FF"/>
                </a:solidFill>
              </a:rPr>
              <a:t>consecutive</a:t>
            </a:r>
            <a:endParaRPr lang="en-US" dirty="0">
              <a:solidFill>
                <a:srgbClr val="FF00FF"/>
              </a:solidFill>
            </a:endParaRPr>
          </a:p>
        </p:txBody>
      </p:sp>
      <p:cxnSp>
        <p:nvCxnSpPr>
          <p:cNvPr id="9" name="Straight Arrow Connector 8"/>
          <p:cNvCxnSpPr>
            <a:stCxn id="3" idx="1"/>
          </p:cNvCxnSpPr>
          <p:nvPr/>
        </p:nvCxnSpPr>
        <p:spPr>
          <a:xfrm flipH="1">
            <a:off x="5934397" y="1129784"/>
            <a:ext cx="6857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934396" y="1669018"/>
            <a:ext cx="6857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620196" y="2667000"/>
            <a:ext cx="18380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Waw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FF"/>
                </a:solidFill>
              </a:rPr>
              <a:t>consecutive</a:t>
            </a:r>
            <a:endParaRPr lang="en-US" dirty="0">
              <a:solidFill>
                <a:srgbClr val="FF00FF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934396" y="2838450"/>
            <a:ext cx="6857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38200" y="2581275"/>
            <a:ext cx="76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20700000">
            <a:off x="7184" y="153379"/>
            <a:ext cx="2409057" cy="107721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Review from</a:t>
            </a:r>
          </a:p>
          <a:p>
            <a:pPr algn="ctr"/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Rocine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17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391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X-</a:t>
            </a:r>
            <a:r>
              <a:rPr lang="en-US" dirty="0" err="1"/>
              <a:t>Yiqtol</a:t>
            </a:r>
            <a:r>
              <a:rPr lang="en-US" dirty="0"/>
              <a:t> and Procedural Discourse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מְעִיל קָטֹן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תַּעֲשֶׂה־לּוֹ אִמּוֹ וְהַעַלְתָה לוֹ מִיָּמִים יָמִ֫ימָה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48600" y="1604546"/>
            <a:ext cx="1145955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Waw</a:t>
            </a:r>
            <a:endParaRPr lang="en-US" sz="1600" dirty="0"/>
          </a:p>
          <a:p>
            <a:pPr algn="ctr"/>
            <a:r>
              <a:rPr lang="en-US" sz="1600" dirty="0" smtClean="0"/>
              <a:t>conjunctive</a:t>
            </a:r>
          </a:p>
        </p:txBody>
      </p:sp>
      <p:cxnSp>
        <p:nvCxnSpPr>
          <p:cNvPr id="7" name="Straight Arrow Connector 6"/>
          <p:cNvCxnSpPr>
            <a:stCxn id="3" idx="0"/>
          </p:cNvCxnSpPr>
          <p:nvPr/>
        </p:nvCxnSpPr>
        <p:spPr>
          <a:xfrm flipH="1" flipV="1">
            <a:off x="8421577" y="1371600"/>
            <a:ext cx="1" cy="2329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72371" y="2410539"/>
            <a:ext cx="780983" cy="58477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 noun</a:t>
            </a:r>
          </a:p>
          <a:p>
            <a:pPr algn="ctr"/>
            <a:r>
              <a:rPr lang="en-US" sz="1600" dirty="0" smtClean="0"/>
              <a:t>phrase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7658100" y="1724025"/>
            <a:ext cx="4762" cy="68651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Brace 9"/>
          <p:cNvSpPr/>
          <p:nvPr/>
        </p:nvSpPr>
        <p:spPr>
          <a:xfrm rot="5400000">
            <a:off x="7539039" y="852488"/>
            <a:ext cx="247647" cy="1285875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1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X-</a:t>
            </a:r>
            <a:r>
              <a:rPr lang="en-US" dirty="0" err="1"/>
              <a:t>Yiqtol</a:t>
            </a:r>
            <a:r>
              <a:rPr lang="en-US" dirty="0"/>
              <a:t> and Procedural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5334000" cy="657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we have an X-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מְעִיל קָטֹן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תַּעֲשֶׂה־לּוֹ אִמּוֹ וְהַעַלְתָה לוֹ מִיָּמִים יָמִ֫ימָה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48600" y="1604546"/>
            <a:ext cx="1145955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Waw</a:t>
            </a:r>
            <a:endParaRPr lang="en-US" sz="1600" dirty="0"/>
          </a:p>
          <a:p>
            <a:pPr algn="ctr"/>
            <a:r>
              <a:rPr lang="en-US" sz="1600" dirty="0" smtClean="0"/>
              <a:t>conjunctive</a:t>
            </a:r>
          </a:p>
        </p:txBody>
      </p:sp>
      <p:cxnSp>
        <p:nvCxnSpPr>
          <p:cNvPr id="7" name="Straight Arrow Connector 6"/>
          <p:cNvCxnSpPr>
            <a:stCxn id="3" idx="0"/>
          </p:cNvCxnSpPr>
          <p:nvPr/>
        </p:nvCxnSpPr>
        <p:spPr>
          <a:xfrm flipH="1" flipV="1">
            <a:off x="8421577" y="1371600"/>
            <a:ext cx="1" cy="2329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72371" y="2410539"/>
            <a:ext cx="780983" cy="58477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 noun</a:t>
            </a:r>
          </a:p>
          <a:p>
            <a:pPr algn="ctr"/>
            <a:r>
              <a:rPr lang="en-US" sz="1600" dirty="0" smtClean="0"/>
              <a:t>phrase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7658100" y="1724025"/>
            <a:ext cx="4762" cy="68651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Brace 9"/>
          <p:cNvSpPr/>
          <p:nvPr/>
        </p:nvSpPr>
        <p:spPr>
          <a:xfrm rot="5400000">
            <a:off x="7539039" y="852488"/>
            <a:ext cx="247647" cy="1285875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 rot="5400000">
            <a:off x="6276975" y="1047749"/>
            <a:ext cx="238124" cy="90487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67454" y="2410539"/>
            <a:ext cx="65716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Yiqtol</a:t>
            </a:r>
            <a:endParaRPr lang="en-US" sz="1600" dirty="0" smtClean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396037" y="1724025"/>
            <a:ext cx="4762" cy="6865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2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X-</a:t>
            </a:r>
            <a:r>
              <a:rPr lang="en-US" dirty="0" err="1"/>
              <a:t>Yiqtol</a:t>
            </a:r>
            <a:r>
              <a:rPr lang="en-US" dirty="0"/>
              <a:t> and Procedural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5334000" cy="657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we have an X-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מְעִיל קָטֹן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תַּעֲשֶׂה־לּוֹ אִמּוֹ וְהַעַלְתָה לוֹ מִיָּמִים יָמִ֫ימָה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48600" y="1604546"/>
            <a:ext cx="1145955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Waw</a:t>
            </a:r>
            <a:endParaRPr lang="en-US" sz="1600" dirty="0"/>
          </a:p>
          <a:p>
            <a:pPr algn="ctr"/>
            <a:r>
              <a:rPr lang="en-US" sz="1600" dirty="0" smtClean="0"/>
              <a:t>conjunctive</a:t>
            </a:r>
          </a:p>
        </p:txBody>
      </p:sp>
      <p:cxnSp>
        <p:nvCxnSpPr>
          <p:cNvPr id="7" name="Straight Arrow Connector 6"/>
          <p:cNvCxnSpPr>
            <a:stCxn id="3" idx="0"/>
          </p:cNvCxnSpPr>
          <p:nvPr/>
        </p:nvCxnSpPr>
        <p:spPr>
          <a:xfrm flipH="1" flipV="1">
            <a:off x="8421577" y="1371600"/>
            <a:ext cx="1" cy="2329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72371" y="2410539"/>
            <a:ext cx="780983" cy="58477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 noun</a:t>
            </a:r>
          </a:p>
          <a:p>
            <a:pPr algn="ctr"/>
            <a:r>
              <a:rPr lang="en-US" sz="1600" dirty="0" smtClean="0"/>
              <a:t>phrase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7658100" y="1724025"/>
            <a:ext cx="4762" cy="68651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Brace 9"/>
          <p:cNvSpPr/>
          <p:nvPr/>
        </p:nvSpPr>
        <p:spPr>
          <a:xfrm rot="5400000">
            <a:off x="7539039" y="852488"/>
            <a:ext cx="247647" cy="1285875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 rot="5400000">
            <a:off x="6276975" y="1047749"/>
            <a:ext cx="238124" cy="90487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67454" y="2410539"/>
            <a:ext cx="65716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Yiqtol</a:t>
            </a:r>
            <a:endParaRPr lang="en-US" sz="1600" dirty="0" smtClean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396037" y="1724025"/>
            <a:ext cx="4762" cy="6865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 txBox="1">
            <a:spLocks/>
          </p:cNvSpPr>
          <p:nvPr/>
        </p:nvSpPr>
        <p:spPr>
          <a:xfrm>
            <a:off x="457200" y="3352800"/>
            <a:ext cx="8077200" cy="30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If this verse was in a +projection / forward looking / ‘direct speech’ genre, where </a:t>
            </a:r>
            <a:r>
              <a:rPr lang="en-US" dirty="0" err="1" smtClean="0"/>
              <a:t>weqatal</a:t>
            </a:r>
            <a:r>
              <a:rPr lang="en-US" dirty="0" smtClean="0"/>
              <a:t> is the mainline verb form, what would be the function of the X-</a:t>
            </a:r>
            <a:r>
              <a:rPr lang="en-US" dirty="0" err="1" smtClean="0"/>
              <a:t>yiqtol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3543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8705</TotalTime>
  <Words>1951</Words>
  <Application>Microsoft Office PowerPoint</Application>
  <PresentationFormat>On-screen Show (4:3)</PresentationFormat>
  <Paragraphs>347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Rocine Lesson 36</vt:lpstr>
      <vt:lpstr>Goals</vt:lpstr>
      <vt:lpstr>PowerPoint Presentation</vt:lpstr>
      <vt:lpstr>X-Yiqtol and Procedural Discourse</vt:lpstr>
      <vt:lpstr>Waw-consecutive</vt:lpstr>
      <vt:lpstr>Waw-conjunctive</vt:lpstr>
      <vt:lpstr>X-Yiqtol and Procedural Discourse</vt:lpstr>
      <vt:lpstr>X-Yiqtol and Procedural Discourse</vt:lpstr>
      <vt:lpstr>X-Yiqtol and Procedural Discourse</vt:lpstr>
      <vt:lpstr>X-Yiqtol and Procedural Discourse</vt:lpstr>
      <vt:lpstr>X-Yiqtol and Procedural Discourse</vt:lpstr>
      <vt:lpstr>X-Yiqtol and Procedural Discourse</vt:lpstr>
      <vt:lpstr>X-Yiqtol and Procedural Discourse</vt:lpstr>
      <vt:lpstr>X-Yiqtol and Procedural Discourse</vt:lpstr>
      <vt:lpstr>X-Yiqtol and Procedural Discourse</vt:lpstr>
      <vt:lpstr>X-Yiqtol and Procedural Discourse</vt:lpstr>
      <vt:lpstr>X-Yiqtol and Procedural Discourse</vt:lpstr>
      <vt:lpstr>X-Yiqtol and Procedural Discourse</vt:lpstr>
      <vt:lpstr>X-Yiqtol and Procedural Discourse</vt:lpstr>
      <vt:lpstr>Conjugatingעלה  in Qal and Hiphil</vt:lpstr>
      <vt:lpstr>Conjugatingעלה  in Qal and Hiphil</vt:lpstr>
      <vt:lpstr>Expressions using יוֹם</vt:lpstr>
      <vt:lpstr>Expressions using יוֹם</vt:lpstr>
      <vt:lpstr>Expressions using יוֹם</vt:lpstr>
      <vt:lpstr>Expressions using יוֹם</vt:lpstr>
      <vt:lpstr>Discourse switch cues</vt:lpstr>
      <vt:lpstr>Discourse switch cues</vt:lpstr>
      <vt:lpstr>Discourse switch cues</vt:lpstr>
      <vt:lpstr>Discourse switch cues</vt:lpstr>
      <vt:lpstr>Discourse switch cues</vt:lpstr>
      <vt:lpstr>Discourse switch cues</vt:lpstr>
      <vt:lpstr>Historical Narrative Discourse Profile</vt:lpstr>
      <vt:lpstr>Historical Narrative Discourse Profile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818</cp:revision>
  <cp:lastPrinted>2013-11-05T02:18:07Z</cp:lastPrinted>
  <dcterms:created xsi:type="dcterms:W3CDTF">2006-08-16T00:00:00Z</dcterms:created>
  <dcterms:modified xsi:type="dcterms:W3CDTF">2016-03-07T14:44:43Z</dcterms:modified>
</cp:coreProperties>
</file>