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697" r:id="rId2"/>
    <p:sldId id="660" r:id="rId3"/>
    <p:sldId id="816" r:id="rId4"/>
    <p:sldId id="818" r:id="rId5"/>
    <p:sldId id="819" r:id="rId6"/>
    <p:sldId id="820" r:id="rId7"/>
    <p:sldId id="817" r:id="rId8"/>
    <p:sldId id="822" r:id="rId9"/>
    <p:sldId id="824" r:id="rId10"/>
    <p:sldId id="826" r:id="rId11"/>
    <p:sldId id="825" r:id="rId12"/>
    <p:sldId id="827" r:id="rId13"/>
    <p:sldId id="828" r:id="rId14"/>
    <p:sldId id="829" r:id="rId15"/>
    <p:sldId id="830" r:id="rId16"/>
    <p:sldId id="831" r:id="rId17"/>
    <p:sldId id="832" r:id="rId18"/>
    <p:sldId id="833" r:id="rId19"/>
    <p:sldId id="836" r:id="rId20"/>
    <p:sldId id="835" r:id="rId21"/>
    <p:sldId id="838" r:id="rId22"/>
    <p:sldId id="837" r:id="rId23"/>
    <p:sldId id="839" r:id="rId24"/>
    <p:sldId id="840" r:id="rId25"/>
    <p:sldId id="842" r:id="rId26"/>
    <p:sldId id="843" r:id="rId2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FF"/>
    <a:srgbClr val="7C3B0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85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16764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 תִּתֵּן לוֹ וְלֹא־יֵרַע לְבָבְךָ בְּתִתְּךָ לוֹ</a:t>
            </a:r>
            <a:endParaRPr lang="en-US" dirty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Deuteronomy 15:10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So, Hebrew has 2 infinitives: </a:t>
            </a:r>
            <a:r>
              <a:rPr lang="en-US" b="1" dirty="0" smtClean="0"/>
              <a:t>absolute</a:t>
            </a:r>
            <a:r>
              <a:rPr lang="en-US" dirty="0" smtClean="0"/>
              <a:t> and </a:t>
            </a:r>
            <a:r>
              <a:rPr lang="en-US" b="1" dirty="0" smtClean="0"/>
              <a:t>construct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Infinitives construct can take</a:t>
            </a:r>
          </a:p>
          <a:p>
            <a:pPr lvl="1"/>
            <a:r>
              <a:rPr lang="en-US" dirty="0" smtClean="0"/>
              <a:t>Inseparable </a:t>
            </a:r>
            <a:r>
              <a:rPr lang="en-US" dirty="0" smtClean="0">
                <a:solidFill>
                  <a:srgbClr val="FF00FF"/>
                </a:solidFill>
              </a:rPr>
              <a:t>prepositions</a:t>
            </a:r>
            <a:r>
              <a:rPr lang="en-US" dirty="0" smtClean="0"/>
              <a:t> at the front end</a:t>
            </a:r>
          </a:p>
          <a:p>
            <a:pPr lvl="1"/>
            <a:r>
              <a:rPr lang="en-US" dirty="0" smtClean="0"/>
              <a:t>Pronominal </a:t>
            </a:r>
            <a:r>
              <a:rPr lang="en-US" dirty="0" smtClean="0">
                <a:solidFill>
                  <a:srgbClr val="7C3B06"/>
                </a:solidFill>
              </a:rPr>
              <a:t>suffixes</a:t>
            </a:r>
            <a:r>
              <a:rPr lang="en-US" dirty="0" smtClean="0"/>
              <a:t> at the back end</a:t>
            </a:r>
          </a:p>
          <a:p>
            <a:r>
              <a:rPr lang="en-US" dirty="0" smtClean="0"/>
              <a:t>Infinitives absolute </a:t>
            </a:r>
            <a:r>
              <a:rPr lang="en-US" dirty="0" smtClean="0"/>
              <a:t>cannot</a:t>
            </a:r>
            <a:endParaRPr lang="en-US" sz="1600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1" y="2438400"/>
            <a:ext cx="1531428" cy="1477328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Prep.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 ּ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2" y="4191000"/>
            <a:ext cx="1531428" cy="1754326"/>
          </a:xfrm>
          <a:prstGeom prst="rect">
            <a:avLst/>
          </a:prstGeom>
          <a:noFill/>
          <a:ln>
            <a:solidFill>
              <a:srgbClr val="7C3B0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Sfx</a:t>
            </a:r>
            <a:r>
              <a:rPr lang="en-US" dirty="0" smtClean="0">
                <a:solidFill>
                  <a:srgbClr val="7C3B06"/>
                </a:solidFill>
              </a:rPr>
              <a:t>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ֵנוּ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C3B06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70745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Infinitive Absolute… What does it DO?</a:t>
            </a:r>
          </a:p>
          <a:p>
            <a:r>
              <a:rPr lang="en-US" dirty="0" smtClean="0"/>
              <a:t>Infinitive Absolute is very often found next to a </a:t>
            </a:r>
            <a:r>
              <a:rPr lang="en-US" dirty="0" err="1" smtClean="0"/>
              <a:t>yiqtol</a:t>
            </a:r>
            <a:r>
              <a:rPr lang="en-US" dirty="0" smtClean="0"/>
              <a:t> or </a:t>
            </a:r>
            <a:r>
              <a:rPr lang="en-US" dirty="0" err="1" smtClean="0"/>
              <a:t>qatal</a:t>
            </a:r>
            <a:r>
              <a:rPr lang="en-US" dirty="0" smtClean="0"/>
              <a:t> and it </a:t>
            </a:r>
            <a:r>
              <a:rPr lang="en-US" b="1" dirty="0" smtClean="0"/>
              <a:t>intensifies</a:t>
            </a:r>
            <a:r>
              <a:rPr lang="en-US" dirty="0" smtClean="0"/>
              <a:t> its partner verb.</a:t>
            </a:r>
          </a:p>
          <a:p>
            <a:r>
              <a:rPr lang="en-US" dirty="0" smtClean="0"/>
              <a:t>It is often translated with the English word </a:t>
            </a:r>
            <a:r>
              <a:rPr lang="en-US" i="1" dirty="0" smtClean="0"/>
              <a:t>surely</a:t>
            </a:r>
            <a:r>
              <a:rPr lang="en-US" dirty="0" smtClean="0"/>
              <a:t> or </a:t>
            </a:r>
            <a:r>
              <a:rPr lang="en-US" i="1" dirty="0" smtClean="0"/>
              <a:t>indeed</a:t>
            </a:r>
            <a:r>
              <a:rPr lang="en-US" dirty="0" smtClean="0"/>
              <a:t>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0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en-US" dirty="0" smtClean="0"/>
              <a:t> could be translated as</a:t>
            </a:r>
          </a:p>
          <a:p>
            <a:r>
              <a:rPr lang="en-US" i="1" dirty="0" smtClean="0"/>
              <a:t>You shall </a:t>
            </a:r>
            <a:r>
              <a:rPr lang="en-US" b="1" i="1" dirty="0" smtClean="0"/>
              <a:t>surely</a:t>
            </a:r>
            <a:r>
              <a:rPr lang="en-US" i="1" dirty="0" smtClean="0"/>
              <a:t> give</a:t>
            </a:r>
          </a:p>
          <a:p>
            <a:r>
              <a:rPr lang="en-US" i="1" dirty="0" smtClean="0"/>
              <a:t>You </a:t>
            </a:r>
            <a:r>
              <a:rPr lang="en-US" i="1" dirty="0"/>
              <a:t>shall </a:t>
            </a:r>
            <a:r>
              <a:rPr lang="en-US" b="1" i="1" dirty="0" smtClean="0"/>
              <a:t>indeed</a:t>
            </a:r>
            <a:r>
              <a:rPr lang="en-US" i="1" dirty="0" smtClean="0"/>
              <a:t> give</a:t>
            </a:r>
          </a:p>
          <a:p>
            <a:r>
              <a:rPr lang="en-US" i="1" dirty="0" smtClean="0"/>
              <a:t>You </a:t>
            </a:r>
            <a:r>
              <a:rPr lang="en-US" i="1" dirty="0"/>
              <a:t>shall </a:t>
            </a:r>
            <a:r>
              <a:rPr lang="en-US" b="1" i="1" dirty="0" smtClean="0"/>
              <a:t>certainly</a:t>
            </a:r>
            <a:r>
              <a:rPr lang="en-US" i="1" dirty="0" smtClean="0"/>
              <a:t> give</a:t>
            </a:r>
          </a:p>
          <a:p>
            <a:r>
              <a:rPr lang="en-US" i="1" dirty="0" smtClean="0"/>
              <a:t>You </a:t>
            </a:r>
            <a:r>
              <a:rPr lang="en-US" i="1" dirty="0"/>
              <a:t>shall </a:t>
            </a:r>
            <a:r>
              <a:rPr lang="en-US" b="1" i="1" dirty="0" smtClean="0"/>
              <a:t>freely</a:t>
            </a:r>
            <a:r>
              <a:rPr lang="en-US" i="1" dirty="0" smtClean="0"/>
              <a:t> give</a:t>
            </a: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29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114300" y="1600200"/>
            <a:ext cx="8915400" cy="4800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RULE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infinitive absolute </a:t>
            </a:r>
            <a:r>
              <a:rPr lang="en-US" b="1" dirty="0"/>
              <a:t>appears before </a:t>
            </a:r>
            <a:r>
              <a:rPr lang="en-US" dirty="0"/>
              <a:t>a regularly conjugated </a:t>
            </a:r>
            <a:r>
              <a:rPr lang="en-US" dirty="0" err="1"/>
              <a:t>yiqtol</a:t>
            </a:r>
            <a:r>
              <a:rPr lang="en-US" dirty="0"/>
              <a:t> or </a:t>
            </a:r>
            <a:r>
              <a:rPr lang="en-US" dirty="0" err="1"/>
              <a:t>qatal</a:t>
            </a:r>
            <a:r>
              <a:rPr lang="en-US" dirty="0"/>
              <a:t> verb form and </a:t>
            </a:r>
            <a:r>
              <a:rPr lang="en-US" b="1" dirty="0"/>
              <a:t>intensifies</a:t>
            </a:r>
            <a:r>
              <a:rPr lang="en-US" dirty="0"/>
              <a:t> its partner verb. </a:t>
            </a:r>
            <a:endParaRPr lang="en-US" dirty="0" smtClean="0"/>
          </a:p>
          <a:p>
            <a:r>
              <a:rPr lang="en-US" dirty="0" smtClean="0"/>
              <a:t>Literally</a:t>
            </a:r>
            <a:r>
              <a:rPr lang="en-US" dirty="0"/>
              <a:t>, the infinitive absolute is like an English gerund meaning a  (root meaning)  -</a:t>
            </a:r>
            <a:r>
              <a:rPr lang="en-US" dirty="0" err="1"/>
              <a:t>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when translating into English, we usually translate the </a:t>
            </a:r>
            <a:r>
              <a:rPr lang="en-US" dirty="0" err="1"/>
              <a:t>yiqtol</a:t>
            </a:r>
            <a:r>
              <a:rPr lang="en-US" dirty="0"/>
              <a:t> or </a:t>
            </a:r>
            <a:r>
              <a:rPr lang="en-US" dirty="0" err="1"/>
              <a:t>qatal</a:t>
            </a:r>
            <a:r>
              <a:rPr lang="en-US" dirty="0"/>
              <a:t> normally and add an English </a:t>
            </a:r>
            <a:r>
              <a:rPr lang="en-US" b="1" i="1" dirty="0"/>
              <a:t>surely</a:t>
            </a:r>
            <a:r>
              <a:rPr lang="en-US" dirty="0"/>
              <a:t> or </a:t>
            </a:r>
            <a:r>
              <a:rPr lang="en-US" b="1" i="1" dirty="0"/>
              <a:t>indeed</a:t>
            </a:r>
            <a:r>
              <a:rPr lang="en-US" dirty="0"/>
              <a:t> to capture the doubly-intense meaning of the phrase.</a:t>
            </a: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3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Infinitive Absolute can also function as an imperative.</a:t>
            </a:r>
          </a:p>
          <a:p>
            <a:r>
              <a:rPr lang="en-US" dirty="0" smtClean="0"/>
              <a:t>We see a nice example of this in the 10 commandments.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33528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זָכ֛וֹר֩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אֶת־י֥֙וֹם הַשַּׁבָּ֖֜ת לְקַדְּשֽׁ֗וֹ׃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543800" y="3429000"/>
            <a:ext cx="137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457200">
              <a:buNone/>
            </a:pPr>
            <a:r>
              <a:rPr lang="en-US" sz="2400" dirty="0"/>
              <a:t>Ex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400" dirty="0"/>
              <a:t>20:8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4212193"/>
            <a:ext cx="9298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Inf. Abs.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6560935" y="3962400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Infinitive Absolute can also function as an imperative.</a:t>
            </a:r>
          </a:p>
          <a:p>
            <a:r>
              <a:rPr lang="en-US" dirty="0" smtClean="0"/>
              <a:t>We see a nice example of this in the 10 commandments.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33528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זָכ֛וֹר֩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אֶת־י֥֙וֹם הַשַּׁבָּ֖֜ת לְקַדְּשֽׁ֗וֹ׃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543800" y="3429000"/>
            <a:ext cx="137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457200">
              <a:buNone/>
            </a:pPr>
            <a:r>
              <a:rPr lang="en-US" sz="2400" dirty="0"/>
              <a:t>Ex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400" dirty="0"/>
              <a:t>20:8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4212193"/>
            <a:ext cx="9298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Inf. Abs.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6560935" y="3962400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0800" y="4212193"/>
            <a:ext cx="15052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Can you parse</a:t>
            </a:r>
          </a:p>
          <a:p>
            <a:pPr algn="ctr"/>
            <a:r>
              <a:rPr lang="en-US" dirty="0"/>
              <a:t>t</a:t>
            </a:r>
            <a:r>
              <a:rPr lang="en-US" dirty="0" smtClean="0"/>
              <a:t>his form?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341652" y="3962400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90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Infinitive Absolute can also function as an imperative.</a:t>
            </a:r>
          </a:p>
          <a:p>
            <a:r>
              <a:rPr lang="en-US" dirty="0" smtClean="0"/>
              <a:t>We see a nice example of this in the 10 commandments.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33528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זָכ֛וֹר֩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אֶת־י֥֙וֹם הַשַּׁבָּ֖֜ת לְקַדְּשֽׁ֗וֹ׃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543800" y="3429000"/>
            <a:ext cx="137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457200">
              <a:buNone/>
            </a:pPr>
            <a:r>
              <a:rPr lang="en-US" sz="2400" dirty="0"/>
              <a:t>Ex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400" dirty="0"/>
              <a:t>20:8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4212193"/>
            <a:ext cx="9298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Inf. Abs.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6560935" y="3962400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4212193"/>
            <a:ext cx="14191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Inseparable</a:t>
            </a:r>
          </a:p>
          <a:p>
            <a:pPr algn="ctr"/>
            <a:r>
              <a:rPr lang="en-US" dirty="0" smtClean="0"/>
              <a:t>Prepositional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80217" y="4212193"/>
            <a:ext cx="12677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Pronominal</a:t>
            </a:r>
          </a:p>
          <a:p>
            <a:pPr algn="ctr"/>
            <a:r>
              <a:rPr lang="en-US" dirty="0" smtClean="0"/>
              <a:t>Suffix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5086349"/>
            <a:ext cx="3200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verb form that looks an awful lot like a </a:t>
            </a:r>
            <a:r>
              <a:rPr lang="en-US" dirty="0" err="1" smtClean="0"/>
              <a:t>Piel</a:t>
            </a:r>
            <a:r>
              <a:rPr lang="en-US" dirty="0" smtClean="0"/>
              <a:t> Imperative.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dagesh</a:t>
            </a:r>
            <a:r>
              <a:rPr lang="en-US" dirty="0" smtClean="0"/>
              <a:t> forte in 2</a:t>
            </a:r>
            <a:r>
              <a:rPr lang="en-US" baseline="30000" dirty="0" smtClean="0"/>
              <a:t>nd</a:t>
            </a:r>
            <a:r>
              <a:rPr lang="en-US" dirty="0" smtClean="0"/>
              <a:t> root)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patach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root vowel)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10000" y="3962399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009900" y="3962399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0"/>
          </p:cNvCxnSpPr>
          <p:nvPr/>
        </p:nvCxnSpPr>
        <p:spPr>
          <a:xfrm flipV="1">
            <a:off x="3429000" y="4038600"/>
            <a:ext cx="0" cy="10477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Infinitive Absolute can also function as an imperative.</a:t>
            </a:r>
          </a:p>
          <a:p>
            <a:r>
              <a:rPr lang="en-US" dirty="0" smtClean="0"/>
              <a:t>We see a nice example of this in the 10 commandments.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33528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זָכ֛וֹר֩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אֶת־י֥֙וֹם הַשַּׁבָּ֖֜ת לְקַדְּשֽׁ֗וֹ׃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543800" y="3429000"/>
            <a:ext cx="137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457200">
              <a:buNone/>
            </a:pPr>
            <a:r>
              <a:rPr lang="en-US" sz="2400" dirty="0"/>
              <a:t>Ex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400" dirty="0"/>
              <a:t>20:8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4212193"/>
            <a:ext cx="9298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Inf. Abs.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6560935" y="3962400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4212193"/>
            <a:ext cx="14191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Inseparable</a:t>
            </a:r>
          </a:p>
          <a:p>
            <a:pPr algn="ctr"/>
            <a:r>
              <a:rPr lang="en-US" dirty="0" smtClean="0"/>
              <a:t>Prepositional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80217" y="4212193"/>
            <a:ext cx="12677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Pronominal</a:t>
            </a:r>
          </a:p>
          <a:p>
            <a:pPr algn="ctr"/>
            <a:r>
              <a:rPr lang="en-US" dirty="0" smtClean="0"/>
              <a:t>Suffix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5086349"/>
            <a:ext cx="3200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>
                <a:solidFill>
                  <a:srgbClr val="FF0000"/>
                </a:solidFill>
              </a:rPr>
              <a:t> Inf. Const. with a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en-US" dirty="0" smtClean="0">
                <a:solidFill>
                  <a:srgbClr val="FF0000"/>
                </a:solidFill>
              </a:rPr>
              <a:t> preposition and a 3ms </a:t>
            </a:r>
            <a:r>
              <a:rPr lang="en-US" dirty="0" err="1" smtClean="0">
                <a:solidFill>
                  <a:srgbClr val="FF0000"/>
                </a:solidFill>
              </a:rPr>
              <a:t>sfx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10000" y="3962399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009900" y="3962399"/>
            <a:ext cx="0" cy="2497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0"/>
          </p:cNvCxnSpPr>
          <p:nvPr/>
        </p:nvCxnSpPr>
        <p:spPr>
          <a:xfrm flipV="1">
            <a:off x="3429000" y="4038601"/>
            <a:ext cx="0" cy="10477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9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Infinitive Absolute can do other things as well.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Sequence: With a </a:t>
            </a:r>
            <a:r>
              <a:rPr lang="en-US" dirty="0" err="1" smtClean="0"/>
              <a:t>waw</a:t>
            </a:r>
            <a:r>
              <a:rPr lang="en-US" dirty="0" smtClean="0"/>
              <a:t>, it can function a bit like a </a:t>
            </a:r>
            <a:r>
              <a:rPr lang="en-US" dirty="0" err="1" smtClean="0"/>
              <a:t>weqatal</a:t>
            </a:r>
            <a:r>
              <a:rPr lang="en-US" dirty="0" smtClean="0"/>
              <a:t> and carry on the sense of the verb that preceded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Complementary Idea: It can express complementary or simultaneous action. </a:t>
            </a:r>
            <a:r>
              <a:rPr lang="en-US" dirty="0"/>
              <a:t>This </a:t>
            </a:r>
            <a:r>
              <a:rPr lang="en-US" dirty="0" smtClean="0"/>
              <a:t>interesting usage </a:t>
            </a:r>
            <a:r>
              <a:rPr lang="en-US" dirty="0"/>
              <a:t>involves 2 </a:t>
            </a:r>
            <a:r>
              <a:rPr lang="en-US" dirty="0" smtClean="0"/>
              <a:t>infinitives absolute.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304800" y="6019800"/>
            <a:ext cx="5029200" cy="381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See Animated Hebrew lecture 23 for details.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803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form of the Infinitive Absolute?</a:t>
            </a:r>
          </a:p>
          <a:p>
            <a:r>
              <a:rPr lang="en-US" dirty="0" smtClean="0"/>
              <a:t>It tends to have a </a:t>
            </a:r>
            <a:r>
              <a:rPr lang="en-US" dirty="0" err="1" smtClean="0"/>
              <a:t>qamets</a:t>
            </a:r>
            <a:r>
              <a:rPr lang="en-US" dirty="0" smtClean="0"/>
              <a:t> first root vowel and a </a:t>
            </a:r>
            <a:r>
              <a:rPr lang="en-US" dirty="0" err="1" smtClean="0"/>
              <a:t>holem</a:t>
            </a:r>
            <a:r>
              <a:rPr lang="en-US" dirty="0" smtClean="0"/>
              <a:t> or </a:t>
            </a:r>
            <a:r>
              <a:rPr lang="en-US" dirty="0" err="1" smtClean="0"/>
              <a:t>tsere</a:t>
            </a:r>
            <a:r>
              <a:rPr lang="en-US" dirty="0" smtClean="0"/>
              <a:t> theme vowel (second root vowel)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762000" y="3810000"/>
            <a:ext cx="2895600" cy="381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See table in </a:t>
            </a:r>
            <a:r>
              <a:rPr lang="en-US" sz="2000" dirty="0" err="1" smtClean="0"/>
              <a:t>Rocine</a:t>
            </a:r>
            <a:r>
              <a:rPr lang="en-US" sz="2000" dirty="0" smtClean="0"/>
              <a:t> 34.2c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37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infinitive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8000"/>
                </a:solidFill>
              </a:rPr>
              <a:t>absolute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infinitive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construct</a:t>
            </a:r>
            <a:r>
              <a:rPr lang="en-US" b="1" dirty="0" smtClean="0"/>
              <a:t> </a:t>
            </a:r>
            <a:r>
              <a:rPr lang="en-US" dirty="0" smtClean="0"/>
              <a:t>‘constructed into’ an adverb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Infinitives Absolute can look a bit like Infinitives Construct, so morphology is probably </a:t>
            </a:r>
            <a:r>
              <a:rPr lang="en-US" u="sng" dirty="0" smtClean="0"/>
              <a:t>not</a:t>
            </a:r>
            <a:r>
              <a:rPr lang="en-US" dirty="0" smtClean="0"/>
              <a:t> going to be your major identifier of an Infinitive Absolute. Instead you’ll recognize them by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absence of </a:t>
            </a:r>
            <a:r>
              <a:rPr lang="en-US" dirty="0" smtClean="0"/>
              <a:t>inseparable </a:t>
            </a:r>
            <a:r>
              <a:rPr lang="en-US" b="1" dirty="0" smtClean="0"/>
              <a:t>prepositions</a:t>
            </a:r>
            <a:r>
              <a:rPr lang="en-US" dirty="0" smtClean="0"/>
              <a:t> and/or pronominal </a:t>
            </a:r>
            <a:r>
              <a:rPr lang="en-US" b="1" dirty="0" smtClean="0"/>
              <a:t>suffixes</a:t>
            </a:r>
            <a:endParaRPr lang="en-US" dirty="0" smtClean="0"/>
          </a:p>
          <a:p>
            <a:r>
              <a:rPr lang="en-US" b="1" dirty="0" smtClean="0"/>
              <a:t>Context</a:t>
            </a:r>
            <a:r>
              <a:rPr lang="en-US" dirty="0" smtClean="0"/>
              <a:t>: how it functioning in the verse</a:t>
            </a:r>
          </a:p>
          <a:p>
            <a:r>
              <a:rPr lang="en-US" b="1" dirty="0" smtClean="0"/>
              <a:t>Proximity</a:t>
            </a:r>
          </a:p>
          <a:p>
            <a:pPr lvl="1"/>
            <a:r>
              <a:rPr lang="en-US" dirty="0" smtClean="0"/>
              <a:t>is it right next to a </a:t>
            </a:r>
            <a:r>
              <a:rPr lang="en-US" dirty="0" err="1" smtClean="0"/>
              <a:t>qatal</a:t>
            </a:r>
            <a:r>
              <a:rPr lang="en-US" dirty="0" smtClean="0"/>
              <a:t> or </a:t>
            </a:r>
            <a:r>
              <a:rPr lang="en-US" dirty="0" err="1" smtClean="0"/>
              <a:t>yiqtol</a:t>
            </a:r>
            <a:endParaRPr lang="en-US" dirty="0" smtClean="0"/>
          </a:p>
          <a:p>
            <a:pPr lvl="1"/>
            <a:r>
              <a:rPr lang="en-US" dirty="0" smtClean="0"/>
              <a:t>do you have 2 in a row, especially with the Inf. Abs.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הלך</a:t>
            </a:r>
            <a:r>
              <a:rPr lang="en-US" dirty="0" smtClean="0"/>
              <a:t> (see </a:t>
            </a:r>
            <a:r>
              <a:rPr lang="en-US" dirty="0" err="1" smtClean="0"/>
              <a:t>animHeb</a:t>
            </a:r>
            <a:r>
              <a:rPr lang="en-US" dirty="0" smtClean="0"/>
              <a:t> </a:t>
            </a:r>
            <a:r>
              <a:rPr lang="en-US" dirty="0" err="1" smtClean="0"/>
              <a:t>lec</a:t>
            </a:r>
            <a:r>
              <a:rPr lang="en-US" dirty="0" smtClean="0"/>
              <a:t> 23)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281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C</a:t>
            </a:r>
            <a:r>
              <a:rPr lang="en-US" dirty="0" smtClean="0"/>
              <a:t>onstruct as Adverbial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Remember this slide?</a:t>
            </a:r>
          </a:p>
          <a:p>
            <a:r>
              <a:rPr lang="en-US" dirty="0" smtClean="0"/>
              <a:t>Infinitives construct can take</a:t>
            </a:r>
          </a:p>
          <a:p>
            <a:pPr lvl="1"/>
            <a:r>
              <a:rPr lang="en-US" dirty="0" smtClean="0"/>
              <a:t>Inseparable </a:t>
            </a:r>
            <a:r>
              <a:rPr lang="en-US" dirty="0" smtClean="0">
                <a:solidFill>
                  <a:srgbClr val="FF00FF"/>
                </a:solidFill>
              </a:rPr>
              <a:t>prepositions</a:t>
            </a:r>
            <a:r>
              <a:rPr lang="en-US" dirty="0" smtClean="0"/>
              <a:t> at the front end</a:t>
            </a:r>
          </a:p>
          <a:p>
            <a:pPr lvl="1"/>
            <a:r>
              <a:rPr lang="en-US" dirty="0" smtClean="0"/>
              <a:t>Pronominal </a:t>
            </a:r>
            <a:r>
              <a:rPr lang="en-US" dirty="0" smtClean="0">
                <a:solidFill>
                  <a:srgbClr val="7C3B06"/>
                </a:solidFill>
              </a:rPr>
              <a:t>suffixes</a:t>
            </a:r>
            <a:r>
              <a:rPr lang="en-US" dirty="0" smtClean="0"/>
              <a:t> at the back end</a:t>
            </a:r>
          </a:p>
          <a:p>
            <a:r>
              <a:rPr lang="en-US" dirty="0" smtClean="0"/>
              <a:t>Infinitives absolute </a:t>
            </a:r>
            <a:r>
              <a:rPr lang="en-US" dirty="0" smtClean="0"/>
              <a:t>cannot</a:t>
            </a:r>
            <a:endParaRPr lang="en-US" sz="1600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1" y="2438400"/>
            <a:ext cx="1531428" cy="1477328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Prep.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 ּ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2" y="4191000"/>
            <a:ext cx="1531428" cy="1754326"/>
          </a:xfrm>
          <a:prstGeom prst="rect">
            <a:avLst/>
          </a:prstGeom>
          <a:noFill/>
          <a:ln>
            <a:solidFill>
              <a:srgbClr val="7C3B0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Sfx</a:t>
            </a:r>
            <a:r>
              <a:rPr lang="en-US" dirty="0" smtClean="0">
                <a:solidFill>
                  <a:srgbClr val="7C3B06"/>
                </a:solidFill>
              </a:rPr>
              <a:t>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ֵנוּ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C3B06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83153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Construct as Adverbial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Remember this slide?</a:t>
            </a:r>
          </a:p>
          <a:p>
            <a:r>
              <a:rPr lang="en-US" dirty="0" smtClean="0"/>
              <a:t>Infinitives construct can take</a:t>
            </a:r>
          </a:p>
          <a:p>
            <a:pPr lvl="1"/>
            <a:r>
              <a:rPr lang="en-US" dirty="0" smtClean="0"/>
              <a:t>Inseparable </a:t>
            </a:r>
            <a:r>
              <a:rPr lang="en-US" dirty="0" smtClean="0">
                <a:solidFill>
                  <a:srgbClr val="FF00FF"/>
                </a:solidFill>
              </a:rPr>
              <a:t>prepositions</a:t>
            </a:r>
            <a:r>
              <a:rPr lang="en-US" dirty="0" smtClean="0"/>
              <a:t> at the front end</a:t>
            </a:r>
          </a:p>
          <a:p>
            <a:pPr lvl="1"/>
            <a:r>
              <a:rPr lang="en-US" dirty="0" smtClean="0"/>
              <a:t>Pronominal </a:t>
            </a:r>
            <a:r>
              <a:rPr lang="en-US" dirty="0" smtClean="0">
                <a:solidFill>
                  <a:srgbClr val="7C3B06"/>
                </a:solidFill>
              </a:rPr>
              <a:t>suffixes</a:t>
            </a:r>
            <a:r>
              <a:rPr lang="en-US" dirty="0" smtClean="0"/>
              <a:t> at the back end</a:t>
            </a:r>
          </a:p>
          <a:p>
            <a:r>
              <a:rPr lang="en-US" dirty="0" smtClean="0"/>
              <a:t>Infinitives absolute </a:t>
            </a:r>
            <a:r>
              <a:rPr lang="en-US" dirty="0" smtClean="0"/>
              <a:t>cannot</a:t>
            </a:r>
            <a:endParaRPr lang="en-US" sz="1600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1" y="2438400"/>
            <a:ext cx="1531428" cy="1477328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Prep.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 ּ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2" y="4191000"/>
            <a:ext cx="1531428" cy="1754326"/>
          </a:xfrm>
          <a:prstGeom prst="rect">
            <a:avLst/>
          </a:prstGeom>
          <a:noFill/>
          <a:ln>
            <a:solidFill>
              <a:srgbClr val="7C3B0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Sfx</a:t>
            </a:r>
            <a:r>
              <a:rPr lang="en-US" dirty="0" smtClean="0">
                <a:solidFill>
                  <a:srgbClr val="7C3B06"/>
                </a:solidFill>
              </a:rPr>
              <a:t>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ֵנוּ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C3B06"/>
                </a:solidFill>
              </a:rPr>
              <a:t>etc.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239002" y="3048000"/>
            <a:ext cx="609598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4800600"/>
            <a:ext cx="6400800" cy="18158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RULE</a:t>
            </a:r>
            <a:r>
              <a:rPr lang="en-US" sz="2800" dirty="0"/>
              <a:t>: An infinitive construct used with the </a:t>
            </a:r>
            <a:r>
              <a:rPr lang="en-US" sz="2800" dirty="0" smtClean="0"/>
              <a:t>preposition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</a:t>
            </a:r>
            <a:r>
              <a:rPr lang="he-IL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/>
              <a:t>or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כְּ</a:t>
            </a:r>
            <a:r>
              <a:rPr lang="he-IL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/>
              <a:t>functions </a:t>
            </a:r>
            <a:r>
              <a:rPr lang="en-US" sz="2800" dirty="0"/>
              <a:t>as a </a:t>
            </a:r>
            <a:r>
              <a:rPr lang="en-US" sz="2800" b="1" dirty="0"/>
              <a:t>temporal adverb</a:t>
            </a:r>
            <a:r>
              <a:rPr lang="en-US" sz="2800" dirty="0"/>
              <a:t> that may be translated using the English </a:t>
            </a:r>
            <a:r>
              <a:rPr lang="en-US" sz="2800" b="1" i="1" dirty="0"/>
              <a:t>when</a:t>
            </a:r>
            <a:r>
              <a:rPr lang="en-US" sz="2800" dirty="0"/>
              <a:t> …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629400" y="3581400"/>
            <a:ext cx="609602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9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Construct as Adverbial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6858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you identify the </a:t>
            </a:r>
            <a:r>
              <a:rPr lang="en-US" dirty="0"/>
              <a:t>I</a:t>
            </a:r>
            <a:r>
              <a:rPr lang="en-US" dirty="0" smtClean="0"/>
              <a:t>nfinitive Construct in the verse above?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1" y="2438400"/>
            <a:ext cx="1531428" cy="1477328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Prep.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 ּ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2" y="4191000"/>
            <a:ext cx="1531428" cy="1754326"/>
          </a:xfrm>
          <a:prstGeom prst="rect">
            <a:avLst/>
          </a:prstGeom>
          <a:noFill/>
          <a:ln>
            <a:solidFill>
              <a:srgbClr val="7C3B0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Sfx</a:t>
            </a:r>
            <a:r>
              <a:rPr lang="en-US" dirty="0" smtClean="0">
                <a:solidFill>
                  <a:srgbClr val="7C3B06"/>
                </a:solidFill>
              </a:rPr>
              <a:t>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ֵנוּ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C3B06"/>
                </a:solidFill>
              </a:rPr>
              <a:t>etc.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239002" y="3048000"/>
            <a:ext cx="609598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4800600"/>
            <a:ext cx="6400800" cy="18158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RULE</a:t>
            </a:r>
            <a:r>
              <a:rPr lang="en-US" sz="2800" dirty="0"/>
              <a:t>: An infinitive construct used with the </a:t>
            </a:r>
            <a:r>
              <a:rPr lang="en-US" sz="2800" dirty="0" smtClean="0"/>
              <a:t>preposition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</a:t>
            </a:r>
            <a:r>
              <a:rPr lang="he-IL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/>
              <a:t>or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כְּ</a:t>
            </a:r>
            <a:r>
              <a:rPr lang="he-IL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/>
              <a:t>functions </a:t>
            </a:r>
            <a:r>
              <a:rPr lang="en-US" sz="2800" dirty="0"/>
              <a:t>as a </a:t>
            </a:r>
            <a:r>
              <a:rPr lang="en-US" sz="2800" b="1" dirty="0"/>
              <a:t>temporal adverb</a:t>
            </a:r>
            <a:r>
              <a:rPr lang="en-US" sz="2800" dirty="0"/>
              <a:t> that may be translated using the English </a:t>
            </a:r>
            <a:r>
              <a:rPr lang="en-US" sz="2800" b="1" i="1" dirty="0"/>
              <a:t>when</a:t>
            </a:r>
            <a:r>
              <a:rPr lang="en-US" sz="2800" dirty="0"/>
              <a:t> …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629400" y="3581400"/>
            <a:ext cx="609602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3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Construct as Adverbial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68580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you identify the </a:t>
            </a:r>
            <a:r>
              <a:rPr lang="en-US" dirty="0"/>
              <a:t>I</a:t>
            </a:r>
            <a:r>
              <a:rPr lang="en-US" dirty="0" smtClean="0"/>
              <a:t>nfinitive Construct in the verse above?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תִתְּ</a:t>
            </a:r>
            <a:r>
              <a:rPr lang="he-IL" dirty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1" y="2438400"/>
            <a:ext cx="1531428" cy="1477328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Prep.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כְּ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 ּ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2" y="4191000"/>
            <a:ext cx="1531428" cy="1754326"/>
          </a:xfrm>
          <a:prstGeom prst="rect">
            <a:avLst/>
          </a:prstGeom>
          <a:noFill/>
          <a:ln>
            <a:solidFill>
              <a:srgbClr val="7C3B0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Sfx</a:t>
            </a:r>
            <a:r>
              <a:rPr lang="en-US" dirty="0" smtClean="0">
                <a:solidFill>
                  <a:srgbClr val="7C3B06"/>
                </a:solidFill>
              </a:rPr>
              <a:t>.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ֵנוּ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C3B06"/>
                </a:solidFill>
              </a:rPr>
              <a:t>etc.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239002" y="3048000"/>
            <a:ext cx="609598" cy="533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4800600"/>
            <a:ext cx="6400800" cy="18158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RULE</a:t>
            </a:r>
            <a:r>
              <a:rPr lang="en-US" sz="2800" dirty="0"/>
              <a:t>: An infinitive construct used with the </a:t>
            </a:r>
            <a:r>
              <a:rPr lang="en-US" sz="2800" dirty="0" smtClean="0"/>
              <a:t>preposition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</a:t>
            </a:r>
            <a:r>
              <a:rPr lang="he-IL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/>
              <a:t>or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כְּ</a:t>
            </a:r>
            <a:r>
              <a:rPr lang="he-IL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smtClean="0"/>
              <a:t>functions </a:t>
            </a:r>
            <a:r>
              <a:rPr lang="en-US" sz="2800" dirty="0"/>
              <a:t>as a </a:t>
            </a:r>
            <a:r>
              <a:rPr lang="en-US" sz="2800" b="1" dirty="0"/>
              <a:t>temporal adverb</a:t>
            </a:r>
            <a:r>
              <a:rPr lang="en-US" sz="2800" dirty="0"/>
              <a:t> that may be translated using the English </a:t>
            </a:r>
            <a:r>
              <a:rPr lang="en-US" sz="2800" b="1" i="1" dirty="0"/>
              <a:t>when</a:t>
            </a:r>
            <a:r>
              <a:rPr lang="en-US" sz="2800" dirty="0"/>
              <a:t> …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629400" y="3581400"/>
            <a:ext cx="609602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60294" y="1521023"/>
            <a:ext cx="1246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8000"/>
                </a:solidFill>
              </a:rPr>
              <a:t>Inf</a:t>
            </a:r>
            <a:r>
              <a:rPr lang="en-US" sz="1400" dirty="0" smtClean="0">
                <a:solidFill>
                  <a:srgbClr val="008000"/>
                </a:solidFill>
              </a:rPr>
              <a:t> </a:t>
            </a:r>
            <a:r>
              <a:rPr lang="en-US" sz="1400" dirty="0" err="1" smtClean="0">
                <a:solidFill>
                  <a:srgbClr val="008000"/>
                </a:solidFill>
              </a:rPr>
              <a:t>const</a:t>
            </a:r>
            <a:r>
              <a:rPr lang="en-US" sz="1400" dirty="0" smtClean="0">
                <a:solidFill>
                  <a:srgbClr val="008000"/>
                </a:solidFill>
              </a:rPr>
              <a:t> of </a:t>
            </a:r>
            <a:r>
              <a:rPr lang="he-IL" sz="14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sz="14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6741" y="1521023"/>
            <a:ext cx="1020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FF"/>
                </a:solidFill>
              </a:rPr>
              <a:t>Preposition</a:t>
            </a:r>
            <a:endParaRPr lang="en-US" sz="1400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6706" y="1521023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C3B06"/>
                </a:solidFill>
              </a:rPr>
              <a:t>Suffix</a:t>
            </a:r>
            <a:endParaRPr lang="en-US" sz="1400" dirty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4" name="Straight Arrow Connector 13"/>
          <p:cNvCxnSpPr>
            <a:stCxn id="9" idx="0"/>
          </p:cNvCxnSpPr>
          <p:nvPr/>
        </p:nvCxnSpPr>
        <p:spPr>
          <a:xfrm flipH="1" flipV="1">
            <a:off x="4183517" y="1295400"/>
            <a:ext cx="1" cy="2256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4648200" y="1295400"/>
            <a:ext cx="304802" cy="225624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352802" y="1295400"/>
            <a:ext cx="304798" cy="225624"/>
          </a:xfrm>
          <a:prstGeom prst="straightConnector1">
            <a:avLst/>
          </a:prstGeom>
          <a:ln>
            <a:solidFill>
              <a:srgbClr val="7C3B0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98647" y="2447925"/>
            <a:ext cx="230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Trans: </a:t>
            </a:r>
            <a:r>
              <a:rPr lang="en-US" i="1" dirty="0" smtClean="0">
                <a:solidFill>
                  <a:srgbClr val="FF0000"/>
                </a:solidFill>
              </a:rPr>
              <a:t>when you give…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884803"/>
              </p:ext>
            </p:extLst>
          </p:nvPr>
        </p:nvGraphicFramePr>
        <p:xfrm>
          <a:off x="228601" y="1438275"/>
          <a:ext cx="8762999" cy="366712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14599"/>
                <a:gridCol w="1066800"/>
                <a:gridCol w="4724400"/>
                <a:gridCol w="457200"/>
              </a:tblGrid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400" b="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 </a:t>
                      </a:r>
                      <a:r>
                        <a:rPr lang="fr-CA" sz="1400" b="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16:16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בְּלֶֽדֶת־הָגָ֥ר אֶת־יִשְׁמָעֵ֖אל לְאַבְרָֽם׃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 27:5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וְרִבְקָ֣ה שֹׁמַ֔עַת בְּדַבֵּ֣ר יִצְחָ֔ק אֶל־עֵשָׂ֖ו בְּנ֑וֹ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Ex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13:17</a:t>
                      </a:r>
                      <a:endParaRPr lang="en-US" sz="1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וַיְהִ֗י בְּשַׁלַּ֣ח פַּרְעֹה֮ אֶת־הָעָם֒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 27:34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כִּשְׁמֹ֤עַ עֵשָׂו֙ אֶת־דִּבְרֵ֣י אָבִ֔יו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Josh 6:8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וַיְהִ֗י כֶּאֱמֹ֣ר יְהוֹשֻׁעַ֮ אֶל־הָעָם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969407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dirty="0" smtClean="0"/>
              <a:t>Find the Infinitives Construct and translate:</a:t>
            </a:r>
            <a:endParaRPr lang="en-US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Infinitive Construct as Adverbial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9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669103"/>
              </p:ext>
            </p:extLst>
          </p:nvPr>
        </p:nvGraphicFramePr>
        <p:xfrm>
          <a:off x="228601" y="1438275"/>
          <a:ext cx="8762999" cy="366712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14599"/>
                <a:gridCol w="1066800"/>
                <a:gridCol w="4724400"/>
                <a:gridCol w="457200"/>
              </a:tblGrid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solidFill>
                            <a:srgbClr val="008000"/>
                          </a:solidFill>
                        </a:rPr>
                        <a:t>When Hagar bore Ishmael for Abraham</a:t>
                      </a:r>
                      <a:endParaRPr lang="en-US" sz="1400" b="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 </a:t>
                      </a:r>
                      <a:r>
                        <a:rPr lang="fr-CA" sz="1400" b="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16:16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</a:t>
                      </a:r>
                      <a:r>
                        <a:rPr lang="he-IL" sz="2400" b="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לֶֽדֶת־הָגָ֥ר אֶת־יִשְׁמָעֵ֖אל לְאַבְרָֽם׃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And Rebekah was listening when Isaac was speaking to Esau his son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 27:5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וְרִבְקָ֣ה שֹׁמַ֔עַת 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</a:t>
                      </a:r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ְדַבֵּ֣ר יִצְחָ֔ק אֶל־עֵשָׂ֖ו בְּנ֑וֹ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And it happened when Pharaoh let the people go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Ex</a:t>
                      </a:r>
                      <a:r>
                        <a:rPr lang="en-US" sz="1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13:17</a:t>
                      </a:r>
                      <a:endParaRPr lang="en-US" sz="1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וַיְהִ֗י 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</a:t>
                      </a:r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ְשַׁלַּ֣ח פַּרְעֹה֮ אֶת־הָעָם֒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</a:rPr>
                        <a:t>When Esau heard the words of his father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 27:34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</a:t>
                      </a:r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ִשְׁמֹ֤עַ עֵשָׂו֙ אֶת־דִּבְרֵ֣י אָבִ֔יו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</a:rPr>
                        <a:t>And it happened when Joshua spoke to the people</a:t>
                      </a:r>
                      <a:endParaRPr lang="en-US" sz="1400" b="0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Josh 6:8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וַיְהִ֗י </a:t>
                      </a: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כֶּ</a:t>
                      </a:r>
                      <a:r>
                        <a:rPr lang="he-IL" sz="2400" kern="1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אֱמֹ֣ר יְהוֹשֻׁעַ֮ אֶל־הָעָם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969407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dirty="0" smtClean="0"/>
              <a:t>Find the Infinitives Construct and translate:</a:t>
            </a:r>
            <a:endParaRPr lang="en-US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6250" y="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Infinitive Construct as Adverbial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Skipping the first word for a moment, let’s look at the second.</a:t>
            </a:r>
          </a:p>
          <a:p>
            <a:r>
              <a:rPr lang="en-US" dirty="0" smtClean="0"/>
              <a:t>Do you recognize the root?</a:t>
            </a:r>
          </a:p>
          <a:p>
            <a:r>
              <a:rPr lang="en-US" dirty="0" smtClean="0"/>
              <a:t>Is it a prefix or affix conjugation?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נָתוֹן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Skipping the first word for a moment, let’s look at the second.</a:t>
            </a:r>
          </a:p>
          <a:p>
            <a:r>
              <a:rPr lang="en-US" dirty="0" smtClean="0"/>
              <a:t>Do you recognize the root?</a:t>
            </a:r>
          </a:p>
          <a:p>
            <a:r>
              <a:rPr lang="en-US" dirty="0" smtClean="0"/>
              <a:t>Is it a prefix or affix conjugation?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נָתוֹן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1800" y="2996684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364438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Prefix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(2ms or 3fs)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Skipping the first word for a moment, let’s look at the second.</a:t>
            </a:r>
          </a:p>
          <a:p>
            <a:r>
              <a:rPr lang="en-US" dirty="0" smtClean="0"/>
              <a:t>Do you recognize the root?</a:t>
            </a:r>
          </a:p>
          <a:p>
            <a:r>
              <a:rPr lang="en-US" dirty="0" smtClean="0"/>
              <a:t>Is it a prefix or affix conjugation?</a:t>
            </a:r>
          </a:p>
          <a:p>
            <a:r>
              <a:rPr lang="en-US" dirty="0" smtClean="0"/>
              <a:t>Is this a </a:t>
            </a:r>
            <a:r>
              <a:rPr lang="en-US" dirty="0" err="1" smtClean="0"/>
              <a:t>Piel</a:t>
            </a:r>
            <a:r>
              <a:rPr lang="en-US" dirty="0" smtClean="0"/>
              <a:t>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נָתוֹן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1800" y="2996684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364438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Prefix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(2ms or 3fs)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Skipping the first word for a moment, let’s look at the second.</a:t>
            </a:r>
          </a:p>
          <a:p>
            <a:r>
              <a:rPr lang="en-US" dirty="0" smtClean="0"/>
              <a:t>Do you recognize the root?</a:t>
            </a:r>
          </a:p>
          <a:p>
            <a:r>
              <a:rPr lang="en-US" dirty="0" smtClean="0"/>
              <a:t>Is it a prefix or affix conjugation?</a:t>
            </a:r>
          </a:p>
          <a:p>
            <a:r>
              <a:rPr lang="en-US" dirty="0" smtClean="0"/>
              <a:t>Is this a </a:t>
            </a:r>
            <a:r>
              <a:rPr lang="en-US" dirty="0" err="1" smtClean="0"/>
              <a:t>Piel</a:t>
            </a:r>
            <a:r>
              <a:rPr lang="en-US" dirty="0" smtClean="0"/>
              <a:t>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נָתוֹן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1800" y="2996684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364438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Prefix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(2ms or 3fs)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714874"/>
            <a:ext cx="5867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No, this is a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is due 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assimilated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nun of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the middle radical doubling of the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hireq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prefix vowel of the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the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root vowel of the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first two verbs have the same root: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The first one is an infinitive absolute.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780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So, Hebrew has 2 infinitives: </a:t>
            </a:r>
            <a:r>
              <a:rPr lang="en-US" b="1" dirty="0" smtClean="0"/>
              <a:t>absolute</a:t>
            </a:r>
            <a:r>
              <a:rPr lang="en-US" dirty="0" smtClean="0"/>
              <a:t> and </a:t>
            </a:r>
            <a:r>
              <a:rPr lang="en-US" b="1" dirty="0" smtClean="0"/>
              <a:t>construct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are named this way because you can ‘build’ or ‘do construction’ with the infinitive </a:t>
            </a:r>
            <a:r>
              <a:rPr lang="en-US" b="1" dirty="0" smtClean="0"/>
              <a:t>construct</a:t>
            </a:r>
            <a:r>
              <a:rPr lang="en-US" dirty="0" smtClean="0"/>
              <a:t> while you cannot with the infinitive </a:t>
            </a:r>
            <a:r>
              <a:rPr lang="en-US" b="1" dirty="0" smtClean="0"/>
              <a:t>absolute</a:t>
            </a:r>
            <a:r>
              <a:rPr lang="en-US" dirty="0" smtClean="0"/>
              <a:t>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97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Infinitive absolute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So, Hebrew has 2 infinitives: </a:t>
            </a:r>
            <a:r>
              <a:rPr lang="en-US" b="1" dirty="0" smtClean="0"/>
              <a:t>absolute</a:t>
            </a:r>
            <a:r>
              <a:rPr lang="en-US" dirty="0" smtClean="0"/>
              <a:t> and </a:t>
            </a:r>
            <a:r>
              <a:rPr lang="en-US" b="1" dirty="0" smtClean="0"/>
              <a:t>construct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Infinitives construct can take</a:t>
            </a:r>
          </a:p>
          <a:p>
            <a:pPr lvl="1"/>
            <a:r>
              <a:rPr lang="en-US" dirty="0" smtClean="0"/>
              <a:t>Inseparable </a:t>
            </a:r>
            <a:r>
              <a:rPr lang="en-US" dirty="0" smtClean="0">
                <a:solidFill>
                  <a:srgbClr val="FF00FF"/>
                </a:solidFill>
              </a:rPr>
              <a:t>prepositions</a:t>
            </a:r>
            <a:r>
              <a:rPr lang="en-US" dirty="0" smtClean="0"/>
              <a:t> at the front end</a:t>
            </a:r>
          </a:p>
          <a:p>
            <a:pPr lvl="1"/>
            <a:r>
              <a:rPr lang="en-US" dirty="0" smtClean="0"/>
              <a:t>Pronominal </a:t>
            </a:r>
            <a:r>
              <a:rPr lang="en-US" dirty="0" smtClean="0">
                <a:solidFill>
                  <a:srgbClr val="7C3B06"/>
                </a:solidFill>
              </a:rPr>
              <a:t>suffixes</a:t>
            </a:r>
            <a:r>
              <a:rPr lang="en-US" dirty="0" smtClean="0"/>
              <a:t> at the back end</a:t>
            </a:r>
          </a:p>
          <a:p>
            <a:r>
              <a:rPr lang="en-US" dirty="0" smtClean="0"/>
              <a:t>Infinitives absolute </a:t>
            </a:r>
            <a:r>
              <a:rPr lang="en-US" dirty="0" smtClean="0"/>
              <a:t>cannot</a:t>
            </a:r>
            <a:endParaRPr lang="en-US" sz="1600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נָתוֹן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לוֹ וְלֹא־יֵרַע לְבָבְךָ בְּתִתְּךָ לוֹ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989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8597</TotalTime>
  <Words>1433</Words>
  <Application>Microsoft Office PowerPoint</Application>
  <PresentationFormat>On-screen Show (4:3)</PresentationFormat>
  <Paragraphs>267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Rocine Lesson 34</vt:lpstr>
      <vt:lpstr>Goals</vt:lpstr>
      <vt:lpstr>What we already know</vt:lpstr>
      <vt:lpstr>What we already know</vt:lpstr>
      <vt:lpstr>What we already know</vt:lpstr>
      <vt:lpstr>What we already know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absolute</vt:lpstr>
      <vt:lpstr>Infinitive Construct as Adverbial</vt:lpstr>
      <vt:lpstr>Infinitive Construct as Adverbial</vt:lpstr>
      <vt:lpstr>Infinitive Construct as Adverbial</vt:lpstr>
      <vt:lpstr>Infinitive Construct as Adverbial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822</cp:revision>
  <cp:lastPrinted>2013-11-05T02:18:07Z</cp:lastPrinted>
  <dcterms:created xsi:type="dcterms:W3CDTF">2006-08-16T00:00:00Z</dcterms:created>
  <dcterms:modified xsi:type="dcterms:W3CDTF">2015-11-11T01:43:42Z</dcterms:modified>
</cp:coreProperties>
</file>