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697" r:id="rId2"/>
    <p:sldId id="660" r:id="rId3"/>
    <p:sldId id="817" r:id="rId4"/>
    <p:sldId id="819" r:id="rId5"/>
    <p:sldId id="818" r:id="rId6"/>
    <p:sldId id="820" r:id="rId7"/>
    <p:sldId id="821" r:id="rId8"/>
    <p:sldId id="822" r:id="rId9"/>
    <p:sldId id="823" r:id="rId10"/>
    <p:sldId id="837" r:id="rId11"/>
    <p:sldId id="826" r:id="rId12"/>
    <p:sldId id="827" r:id="rId13"/>
    <p:sldId id="828" r:id="rId14"/>
    <p:sldId id="829" r:id="rId15"/>
    <p:sldId id="830" r:id="rId16"/>
    <p:sldId id="831" r:id="rId17"/>
    <p:sldId id="832" r:id="rId18"/>
    <p:sldId id="833" r:id="rId19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008000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85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33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9067800" cy="685800"/>
          </a:xfrm>
        </p:spPr>
        <p:txBody>
          <a:bodyPr>
            <a:normAutofit/>
          </a:bodyPr>
          <a:lstStyle/>
          <a:p>
            <a:pPr algn="r" defTabSz="457200"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וְקִדַּשְׁתָּ אֹתוֹ וְהָיָה הַמִּזְבֵּ֫חַ קֹדֶשׁ קָדָשִׁים כָּל־הַנֹּגֵ֫עַ בַּמִּזְבֵּ֫חַ יִקְדָּשׁ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48006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Exodus 29:37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Terms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928639"/>
              </p:ext>
            </p:extLst>
          </p:nvPr>
        </p:nvGraphicFramePr>
        <p:xfrm>
          <a:off x="266700" y="762000"/>
          <a:ext cx="8610600" cy="498565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7800"/>
                <a:gridCol w="4292600"/>
                <a:gridCol w="2870200"/>
              </a:tblGrid>
              <a:tr h="66402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Stative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</a:t>
                      </a:r>
                      <a:r>
                        <a:rPr lang="en-US" dirty="0" err="1" smtClean="0"/>
                        <a:t>stative</a:t>
                      </a:r>
                      <a:r>
                        <a:rPr lang="en-US" dirty="0" smtClean="0"/>
                        <a:t> verb is a verb that expresses a state of affairs or being rather than action.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be, have, know, love, hate, like, doubt, seem, own, understand</a:t>
                      </a:r>
                      <a:endParaRPr lang="en-US" dirty="0"/>
                    </a:p>
                  </a:txBody>
                  <a:tcPr anchor="ctr"/>
                </a:tc>
              </a:tr>
              <a:tr h="664029">
                <a:tc>
                  <a:txBody>
                    <a:bodyPr/>
                    <a:lstStyle/>
                    <a:p>
                      <a:r>
                        <a:rPr lang="en-US" dirty="0" smtClean="0"/>
                        <a:t>Dynamic</a:t>
                      </a:r>
                    </a:p>
                    <a:p>
                      <a:r>
                        <a:rPr lang="en-US" sz="1200" dirty="0" smtClean="0"/>
                        <a:t>(“Active” in </a:t>
                      </a:r>
                      <a:r>
                        <a:rPr lang="en-US" sz="1200" dirty="0" err="1" smtClean="0"/>
                        <a:t>Rocine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verb that expresses an action.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eat, walk, learn, grow, sleep, talk, write, run, read, become, go</a:t>
                      </a:r>
                      <a:endParaRPr lang="en-US" dirty="0"/>
                    </a:p>
                  </a:txBody>
                  <a:tcPr anchor="ctr"/>
                </a:tc>
              </a:tr>
              <a:tr h="664029">
                <a:tc>
                  <a:txBody>
                    <a:bodyPr/>
                    <a:lstStyle/>
                    <a:p>
                      <a:r>
                        <a:rPr lang="en-US" dirty="0" smtClean="0"/>
                        <a:t>Active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Active voice is a voice that indicates a subject has the semantic function of actor.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Jones built the house.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64029">
                <a:tc>
                  <a:txBody>
                    <a:bodyPr/>
                    <a:lstStyle/>
                    <a:p>
                      <a:r>
                        <a:rPr lang="en-US" dirty="0" smtClean="0"/>
                        <a:t>Passive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Passive voice is a voice that indicates that the subject is the patient or recipient of the action denoted by the verb.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house was built by Jones.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64029">
                <a:tc>
                  <a:txBody>
                    <a:bodyPr/>
                    <a:lstStyle/>
                    <a:p>
                      <a:r>
                        <a:rPr lang="en-US" dirty="0" smtClean="0"/>
                        <a:t>Transitive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transitive verb is a verb that takes a direct object.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drink coffee every day.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64029">
                <a:tc>
                  <a:txBody>
                    <a:bodyPr/>
                    <a:lstStyle/>
                    <a:p>
                      <a:r>
                        <a:rPr lang="en-US" dirty="0" smtClean="0"/>
                        <a:t>Intransitive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Intransitivity is a term that describes a verb or clause that is unable to take a direct object.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run every day.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28600" y="5966936"/>
            <a:ext cx="8610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http</a:t>
            </a:r>
            <a:r>
              <a:rPr lang="en-US" sz="1400" dirty="0"/>
              <a:t>://www-01.sil.org/linguistics/GlossaryOfLinguisticTerms/</a:t>
            </a:r>
          </a:p>
          <a:p>
            <a:r>
              <a:rPr lang="en-US" sz="1400" dirty="0"/>
              <a:t>http://www.really-learn-english.com/dynamic-verbs-and-stative-verbs.html</a:t>
            </a:r>
          </a:p>
          <a:p>
            <a:r>
              <a:rPr lang="en-US" sz="1400" dirty="0"/>
              <a:t>http://</a:t>
            </a:r>
            <a:r>
              <a:rPr lang="en-US" sz="1400" dirty="0" smtClean="0"/>
              <a:t>web2.uvcs.uvic.ca/elc/sample/beginner/gs/gs_09.htm</a:t>
            </a:r>
          </a:p>
        </p:txBody>
      </p:sp>
    </p:spTree>
    <p:extLst>
      <p:ext uri="{BB962C8B-B14F-4D97-AF65-F5344CB8AC3E}">
        <p14:creationId xmlns:p14="http://schemas.microsoft.com/office/powerpoint/2010/main" val="179023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ROOTS that are STATIVE in the QAL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134160"/>
              </p:ext>
            </p:extLst>
          </p:nvPr>
        </p:nvGraphicFramePr>
        <p:xfrm>
          <a:off x="419100" y="1219200"/>
          <a:ext cx="8305800" cy="446448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7800"/>
                <a:gridCol w="2705100"/>
                <a:gridCol w="1257300"/>
                <a:gridCol w="2895600"/>
              </a:tblGrid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ירא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Be </a:t>
                      </a:r>
                      <a:r>
                        <a:rPr lang="fr-CA" dirty="0" err="1" smtClean="0"/>
                        <a:t>afraid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חזק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Be </a:t>
                      </a:r>
                      <a:r>
                        <a:rPr lang="fr-CA" dirty="0" err="1" smtClean="0"/>
                        <a:t>strong</a:t>
                      </a:r>
                      <a:r>
                        <a:rPr lang="fr-CA" dirty="0" smtClean="0"/>
                        <a:t>, </a:t>
                      </a:r>
                      <a:r>
                        <a:rPr lang="fr-CA" dirty="0" err="1" smtClean="0"/>
                        <a:t>firm</a:t>
                      </a:r>
                      <a:endParaRPr lang="en-US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מלא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Be full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כּלה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 complete, finished</a:t>
                      </a:r>
                      <a:endParaRPr lang="en-US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רוּם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Be high, </a:t>
                      </a:r>
                      <a:r>
                        <a:rPr lang="fr-CA" dirty="0" err="1" smtClean="0"/>
                        <a:t>exalted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יכל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 able</a:t>
                      </a:r>
                      <a:endParaRPr lang="en-US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אבד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Be </a:t>
                      </a:r>
                      <a:r>
                        <a:rPr lang="fr-CA" dirty="0" err="1" smtClean="0"/>
                        <a:t>lost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קדשׁ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 holy</a:t>
                      </a:r>
                      <a:endParaRPr lang="en-US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טמא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Be </a:t>
                      </a:r>
                      <a:r>
                        <a:rPr lang="fr-CA" dirty="0" err="1" smtClean="0"/>
                        <a:t>unclean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כּבד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 heavy, </a:t>
                      </a:r>
                      <a:r>
                        <a:rPr lang="en-US" dirty="0" err="1" smtClean="0"/>
                        <a:t>honoured</a:t>
                      </a:r>
                      <a:endParaRPr lang="en-US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בּוֹשׁ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Be </a:t>
                      </a:r>
                      <a:r>
                        <a:rPr lang="fr-CA" dirty="0" err="1" smtClean="0"/>
                        <a:t>ashamed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שׁלם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 complete, sound</a:t>
                      </a:r>
                      <a:endParaRPr lang="en-US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יטב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Be </a:t>
                      </a:r>
                      <a:r>
                        <a:rPr lang="fr-CA" dirty="0" err="1" smtClean="0"/>
                        <a:t>well</a:t>
                      </a:r>
                      <a:r>
                        <a:rPr lang="fr-CA" dirty="0" smtClean="0"/>
                        <a:t>, </a:t>
                      </a:r>
                      <a:r>
                        <a:rPr lang="fr-CA" dirty="0" err="1" smtClean="0"/>
                        <a:t>pleasing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קטן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 small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459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ROOTS that are STATIVE in the QAL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314609"/>
              </p:ext>
            </p:extLst>
          </p:nvPr>
        </p:nvGraphicFramePr>
        <p:xfrm>
          <a:off x="419100" y="1219200"/>
          <a:ext cx="8305800" cy="446448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7800"/>
                <a:gridCol w="2705100"/>
                <a:gridCol w="1257300"/>
                <a:gridCol w="2895600"/>
              </a:tblGrid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ירא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Be </a:t>
                      </a:r>
                      <a:r>
                        <a:rPr lang="fr-CA" dirty="0" err="1" smtClean="0"/>
                        <a:t>afraid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חזק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Be </a:t>
                      </a:r>
                      <a:r>
                        <a:rPr lang="fr-CA" dirty="0" err="1" smtClean="0"/>
                        <a:t>strong</a:t>
                      </a:r>
                      <a:r>
                        <a:rPr lang="fr-CA" dirty="0" smtClean="0"/>
                        <a:t>, </a:t>
                      </a:r>
                      <a:r>
                        <a:rPr lang="fr-CA" dirty="0" err="1" smtClean="0"/>
                        <a:t>firm</a:t>
                      </a:r>
                      <a:endParaRPr lang="en-US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מלא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Be full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כּלה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 complete, finished</a:t>
                      </a:r>
                      <a:endParaRPr lang="en-US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רוּם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Be high, </a:t>
                      </a:r>
                      <a:r>
                        <a:rPr lang="fr-CA" dirty="0" err="1" smtClean="0"/>
                        <a:t>exalted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יכל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 able</a:t>
                      </a:r>
                      <a:endParaRPr lang="en-US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אבד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Be </a:t>
                      </a:r>
                      <a:r>
                        <a:rPr lang="fr-CA" dirty="0" err="1" smtClean="0"/>
                        <a:t>lost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קדשׁ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 holy</a:t>
                      </a:r>
                      <a:endParaRPr lang="en-US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טמא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Be </a:t>
                      </a:r>
                      <a:r>
                        <a:rPr lang="fr-CA" dirty="0" err="1" smtClean="0"/>
                        <a:t>unclean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כּבד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 heavy, </a:t>
                      </a:r>
                      <a:r>
                        <a:rPr lang="en-US" dirty="0" err="1" smtClean="0"/>
                        <a:t>honoured</a:t>
                      </a:r>
                      <a:endParaRPr lang="en-US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בּוֹשׁ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Be </a:t>
                      </a:r>
                      <a:r>
                        <a:rPr lang="fr-CA" dirty="0" err="1" smtClean="0"/>
                        <a:t>ashamed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שׁלם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 complete, sound</a:t>
                      </a:r>
                      <a:endParaRPr lang="en-US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יטב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Be </a:t>
                      </a:r>
                      <a:r>
                        <a:rPr lang="fr-CA" dirty="0" err="1" smtClean="0"/>
                        <a:t>well</a:t>
                      </a:r>
                      <a:r>
                        <a:rPr lang="fr-CA" dirty="0" smtClean="0"/>
                        <a:t>, </a:t>
                      </a:r>
                      <a:r>
                        <a:rPr lang="fr-CA" dirty="0" err="1" smtClean="0"/>
                        <a:t>pleasing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קטן</a:t>
                      </a:r>
                      <a:endParaRPr lang="en-US" sz="32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 small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5943600"/>
            <a:ext cx="8305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These verb often, but not always, have a </a:t>
            </a:r>
            <a:r>
              <a:rPr lang="en-US" dirty="0" err="1" smtClean="0"/>
              <a:t>tsere</a:t>
            </a:r>
            <a:r>
              <a:rPr lang="en-US" dirty="0" smtClean="0"/>
              <a:t> or </a:t>
            </a:r>
            <a:r>
              <a:rPr lang="en-US" dirty="0" err="1" smtClean="0"/>
              <a:t>holem</a:t>
            </a:r>
            <a:r>
              <a:rPr lang="en-US" dirty="0" smtClean="0"/>
              <a:t> theme vowel (2</a:t>
            </a:r>
            <a:r>
              <a:rPr lang="en-US" baseline="30000" dirty="0" smtClean="0"/>
              <a:t>nd</a:t>
            </a:r>
            <a:r>
              <a:rPr lang="en-US" dirty="0" smtClean="0"/>
              <a:t> root vowel) in the </a:t>
            </a:r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r>
              <a:rPr lang="en-US" dirty="0" smtClean="0"/>
              <a:t>. E.g.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כָּבֵד</a:t>
            </a:r>
            <a:r>
              <a:rPr lang="en-US" dirty="0" smtClean="0"/>
              <a:t>,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קָטֹן</a:t>
            </a:r>
            <a:r>
              <a:rPr lang="en-US" dirty="0" smtClean="0"/>
              <a:t>.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קָדַשׁ</a:t>
            </a:r>
            <a:r>
              <a:rPr lang="en-US" dirty="0" smtClean="0"/>
              <a:t> is an example of one that doesn’t.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37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ROOTS that are STATIVE in the QAL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892811"/>
              </p:ext>
            </p:extLst>
          </p:nvPr>
        </p:nvGraphicFramePr>
        <p:xfrm>
          <a:off x="419100" y="1219201"/>
          <a:ext cx="8305800" cy="2773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7800"/>
                <a:gridCol w="2705100"/>
                <a:gridCol w="1257300"/>
                <a:gridCol w="2895600"/>
              </a:tblGrid>
              <a:tr h="272143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ירא</a:t>
                      </a:r>
                      <a:endParaRPr lang="en-US" sz="2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Be </a:t>
                      </a:r>
                      <a:r>
                        <a:rPr lang="fr-CA" sz="1200" dirty="0" err="1" smtClean="0"/>
                        <a:t>afraid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0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חזק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Be </a:t>
                      </a:r>
                      <a:r>
                        <a:rPr lang="fr-CA" sz="1200" dirty="0" err="1" smtClean="0"/>
                        <a:t>strong</a:t>
                      </a:r>
                      <a:r>
                        <a:rPr lang="fr-CA" sz="1200" dirty="0" smtClean="0"/>
                        <a:t>, </a:t>
                      </a:r>
                      <a:r>
                        <a:rPr lang="fr-CA" sz="1200" dirty="0" err="1" smtClean="0"/>
                        <a:t>firm</a:t>
                      </a:r>
                      <a:endParaRPr lang="en-US" sz="1200" dirty="0"/>
                    </a:p>
                  </a:txBody>
                  <a:tcPr anchor="ctr"/>
                </a:tc>
              </a:tr>
              <a:tr h="272143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מלא</a:t>
                      </a:r>
                      <a:endParaRPr lang="en-US" sz="2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Be full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0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כּלה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 complete, finished</a:t>
                      </a:r>
                      <a:endParaRPr lang="en-US" sz="1200" dirty="0"/>
                    </a:p>
                  </a:txBody>
                  <a:tcPr anchor="ctr"/>
                </a:tc>
              </a:tr>
              <a:tr h="272143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רוּם</a:t>
                      </a:r>
                      <a:endParaRPr lang="en-US" sz="2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Be high, </a:t>
                      </a:r>
                      <a:r>
                        <a:rPr lang="fr-CA" sz="1200" dirty="0" err="1" smtClean="0"/>
                        <a:t>exalted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0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יכל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 able</a:t>
                      </a:r>
                      <a:endParaRPr lang="en-US" sz="1200" dirty="0"/>
                    </a:p>
                  </a:txBody>
                  <a:tcPr anchor="ctr"/>
                </a:tc>
              </a:tr>
              <a:tr h="272143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אבד</a:t>
                      </a:r>
                      <a:endParaRPr lang="en-US" sz="2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Be </a:t>
                      </a:r>
                      <a:r>
                        <a:rPr lang="fr-CA" sz="1200" dirty="0" err="1" smtClean="0"/>
                        <a:t>lost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0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קדשׁ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 holy</a:t>
                      </a:r>
                      <a:endParaRPr lang="en-US" sz="1200" dirty="0"/>
                    </a:p>
                  </a:txBody>
                  <a:tcPr anchor="ctr"/>
                </a:tc>
              </a:tr>
              <a:tr h="272143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טמא</a:t>
                      </a:r>
                      <a:endParaRPr lang="en-US" sz="2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Be </a:t>
                      </a:r>
                      <a:r>
                        <a:rPr lang="fr-CA" sz="1200" dirty="0" err="1" smtClean="0"/>
                        <a:t>unclean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0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כּבד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 heavy, </a:t>
                      </a:r>
                      <a:r>
                        <a:rPr lang="en-US" sz="1200" dirty="0" err="1" smtClean="0"/>
                        <a:t>honoured</a:t>
                      </a:r>
                      <a:endParaRPr lang="en-US" sz="1200" dirty="0"/>
                    </a:p>
                  </a:txBody>
                  <a:tcPr anchor="ctr"/>
                </a:tc>
              </a:tr>
              <a:tr h="272143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בּוֹשׁ</a:t>
                      </a:r>
                      <a:endParaRPr lang="en-US" sz="2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Be </a:t>
                      </a:r>
                      <a:r>
                        <a:rPr lang="fr-CA" sz="1200" dirty="0" err="1" smtClean="0"/>
                        <a:t>ashamed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0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שׁלם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 complete, sound</a:t>
                      </a:r>
                      <a:endParaRPr lang="en-US" sz="1200" dirty="0"/>
                    </a:p>
                  </a:txBody>
                  <a:tcPr anchor="ctr"/>
                </a:tc>
              </a:tr>
              <a:tr h="272143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יטב</a:t>
                      </a:r>
                      <a:endParaRPr lang="en-US" sz="2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Be </a:t>
                      </a:r>
                      <a:r>
                        <a:rPr lang="fr-CA" sz="1200" dirty="0" err="1" smtClean="0"/>
                        <a:t>well</a:t>
                      </a:r>
                      <a:r>
                        <a:rPr lang="fr-CA" sz="1200" dirty="0" smtClean="0"/>
                        <a:t>, </a:t>
                      </a:r>
                      <a:r>
                        <a:rPr lang="fr-CA" sz="1200" dirty="0" err="1" smtClean="0"/>
                        <a:t>pleasing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0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קטן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 small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81000" y="4343400"/>
            <a:ext cx="8763000" cy="1371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err="1"/>
              <a:t>Piel</a:t>
            </a:r>
            <a:r>
              <a:rPr lang="en-US" dirty="0"/>
              <a:t> stem very often changes the meaning of these </a:t>
            </a:r>
            <a:r>
              <a:rPr lang="en-US" dirty="0" err="1"/>
              <a:t>stative</a:t>
            </a:r>
            <a:r>
              <a:rPr lang="en-US" dirty="0"/>
              <a:t> </a:t>
            </a:r>
            <a:r>
              <a:rPr lang="en-US" dirty="0" err="1"/>
              <a:t>Qal</a:t>
            </a:r>
            <a:r>
              <a:rPr lang="en-US" dirty="0"/>
              <a:t> roots into </a:t>
            </a:r>
            <a:r>
              <a:rPr lang="en-US" strike="sngStrike" dirty="0"/>
              <a:t>active</a:t>
            </a:r>
            <a:r>
              <a:rPr lang="en-US" dirty="0"/>
              <a:t> </a:t>
            </a:r>
            <a:r>
              <a:rPr lang="en-US" dirty="0" smtClean="0"/>
              <a:t>dynamic verbs </a:t>
            </a:r>
            <a:r>
              <a:rPr lang="en-US" dirty="0"/>
              <a:t>that are transitive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28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ROOTS that are STATIVE in the QAL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344552"/>
              </p:ext>
            </p:extLst>
          </p:nvPr>
        </p:nvGraphicFramePr>
        <p:xfrm>
          <a:off x="419100" y="1219201"/>
          <a:ext cx="8305800" cy="2773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7800"/>
                <a:gridCol w="2705100"/>
                <a:gridCol w="1257300"/>
                <a:gridCol w="2895600"/>
              </a:tblGrid>
              <a:tr h="272143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ירא</a:t>
                      </a:r>
                      <a:endParaRPr lang="en-US" sz="2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Be </a:t>
                      </a:r>
                      <a:r>
                        <a:rPr lang="fr-CA" sz="1200" dirty="0" err="1" smtClean="0"/>
                        <a:t>afraid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0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חזק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Be </a:t>
                      </a:r>
                      <a:r>
                        <a:rPr lang="fr-CA" sz="1200" dirty="0" err="1" smtClean="0"/>
                        <a:t>strong</a:t>
                      </a:r>
                      <a:r>
                        <a:rPr lang="fr-CA" sz="1200" dirty="0" smtClean="0"/>
                        <a:t>, </a:t>
                      </a:r>
                      <a:r>
                        <a:rPr lang="fr-CA" sz="1200" dirty="0" err="1" smtClean="0"/>
                        <a:t>firm</a:t>
                      </a:r>
                      <a:endParaRPr lang="en-US" sz="1200" dirty="0"/>
                    </a:p>
                  </a:txBody>
                  <a:tcPr anchor="ctr"/>
                </a:tc>
              </a:tr>
              <a:tr h="272143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מלא</a:t>
                      </a:r>
                      <a:endParaRPr lang="en-US" sz="2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Be full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0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כּלה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 complete, finished</a:t>
                      </a:r>
                      <a:endParaRPr lang="en-US" sz="1200" dirty="0"/>
                    </a:p>
                  </a:txBody>
                  <a:tcPr anchor="ctr"/>
                </a:tc>
              </a:tr>
              <a:tr h="272143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רוּם</a:t>
                      </a:r>
                      <a:endParaRPr lang="en-US" sz="2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Be high, </a:t>
                      </a:r>
                      <a:r>
                        <a:rPr lang="fr-CA" sz="1200" dirty="0" err="1" smtClean="0"/>
                        <a:t>exalted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0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יכל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 able</a:t>
                      </a:r>
                      <a:endParaRPr lang="en-US" sz="1200" dirty="0"/>
                    </a:p>
                  </a:txBody>
                  <a:tcPr anchor="ctr"/>
                </a:tc>
              </a:tr>
              <a:tr h="272143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אבד</a:t>
                      </a:r>
                      <a:endParaRPr lang="en-US" sz="2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Be </a:t>
                      </a:r>
                      <a:r>
                        <a:rPr lang="fr-CA" sz="1200" dirty="0" err="1" smtClean="0"/>
                        <a:t>lost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0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קדשׁ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 holy</a:t>
                      </a:r>
                      <a:endParaRPr lang="en-US" sz="1200" dirty="0"/>
                    </a:p>
                  </a:txBody>
                  <a:tcPr anchor="ctr"/>
                </a:tc>
              </a:tr>
              <a:tr h="272143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טמא</a:t>
                      </a:r>
                      <a:endParaRPr lang="en-US" sz="2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Be </a:t>
                      </a:r>
                      <a:r>
                        <a:rPr lang="fr-CA" sz="1200" dirty="0" err="1" smtClean="0"/>
                        <a:t>unclean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0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כּבד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 heavy, </a:t>
                      </a:r>
                      <a:r>
                        <a:rPr lang="en-US" sz="1200" dirty="0" err="1" smtClean="0"/>
                        <a:t>honoured</a:t>
                      </a:r>
                      <a:endParaRPr lang="en-US" sz="1200" dirty="0"/>
                    </a:p>
                  </a:txBody>
                  <a:tcPr anchor="ctr"/>
                </a:tc>
              </a:tr>
              <a:tr h="272143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בּוֹשׁ</a:t>
                      </a:r>
                      <a:endParaRPr lang="en-US" sz="2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Be </a:t>
                      </a:r>
                      <a:r>
                        <a:rPr lang="fr-CA" sz="1200" dirty="0" err="1" smtClean="0"/>
                        <a:t>ashamed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0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שׁלם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 complete, sound</a:t>
                      </a:r>
                      <a:endParaRPr lang="en-US" sz="1200" dirty="0"/>
                    </a:p>
                  </a:txBody>
                  <a:tcPr anchor="ctr"/>
                </a:tc>
              </a:tr>
              <a:tr h="272143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יטב</a:t>
                      </a:r>
                      <a:endParaRPr lang="en-US" sz="2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Be </a:t>
                      </a:r>
                      <a:r>
                        <a:rPr lang="fr-CA" sz="1200" dirty="0" err="1" smtClean="0"/>
                        <a:t>well</a:t>
                      </a:r>
                      <a:r>
                        <a:rPr lang="fr-CA" sz="1200" dirty="0" smtClean="0"/>
                        <a:t>, </a:t>
                      </a:r>
                      <a:r>
                        <a:rPr lang="fr-CA" sz="1200" dirty="0" err="1" smtClean="0"/>
                        <a:t>pleasing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0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קטן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 small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81000" y="4343400"/>
            <a:ext cx="8763000" cy="1219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above Hebrew verbs are all intransitive in </a:t>
            </a:r>
            <a:r>
              <a:rPr lang="en-US" dirty="0" err="1" smtClean="0"/>
              <a:t>Qal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Many of them become transitive in the </a:t>
            </a:r>
            <a:r>
              <a:rPr lang="en-US" dirty="0" err="1" smtClean="0"/>
              <a:t>Piel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00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Stative</a:t>
            </a:r>
            <a:r>
              <a:rPr lang="en-US" sz="3600" dirty="0" smtClean="0"/>
              <a:t>/Intransitive in </a:t>
            </a:r>
            <a:r>
              <a:rPr lang="en-US" sz="3600" dirty="0" err="1" smtClean="0"/>
              <a:t>Qal</a:t>
            </a:r>
            <a:r>
              <a:rPr lang="en-US" sz="3600" dirty="0" smtClean="0"/>
              <a:t> -&gt; Transitive </a:t>
            </a:r>
            <a:r>
              <a:rPr lang="en-US" sz="3600" dirty="0"/>
              <a:t>in </a:t>
            </a:r>
            <a:r>
              <a:rPr lang="en-US" sz="3600" dirty="0" err="1" smtClean="0"/>
              <a:t>Piel</a:t>
            </a:r>
            <a:endParaRPr lang="en-US" sz="3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999092"/>
              </p:ext>
            </p:extLst>
          </p:nvPr>
        </p:nvGraphicFramePr>
        <p:xfrm>
          <a:off x="419100" y="990600"/>
          <a:ext cx="8305800" cy="5411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739900"/>
                <a:gridCol w="1384300"/>
                <a:gridCol w="1066800"/>
                <a:gridCol w="1701800"/>
                <a:gridCol w="1384300"/>
              </a:tblGrid>
              <a:tr h="457200">
                <a:tc>
                  <a:txBody>
                    <a:bodyPr/>
                    <a:lstStyle/>
                    <a:p>
                      <a:pPr algn="r" rtl="1"/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Qal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Piel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en-US" sz="28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Qal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Piel</a:t>
                      </a:r>
                      <a:endParaRPr lang="en-US" sz="1600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ירא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Be </a:t>
                      </a:r>
                      <a:r>
                        <a:rPr lang="fr-CA" sz="1600" dirty="0" err="1" smtClean="0"/>
                        <a:t>afraid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Terrify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חזק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Be </a:t>
                      </a:r>
                      <a:r>
                        <a:rPr lang="fr-CA" sz="1600" dirty="0" err="1" smtClean="0"/>
                        <a:t>strong</a:t>
                      </a:r>
                      <a:r>
                        <a:rPr lang="fr-CA" sz="1600" dirty="0" smtClean="0"/>
                        <a:t>, </a:t>
                      </a:r>
                      <a:r>
                        <a:rPr lang="fr-CA" sz="1600" dirty="0" err="1" smtClean="0"/>
                        <a:t>firm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Strengthen</a:t>
                      </a:r>
                      <a:endParaRPr lang="en-US" sz="1600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מלא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Be full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Fill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כּלה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 complete, finished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complete, bring to an end, finish a thing</a:t>
                      </a:r>
                      <a:endParaRPr lang="en-US" sz="1600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רוּם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Be high, </a:t>
                      </a:r>
                      <a:r>
                        <a:rPr lang="fr-CA" sz="1600" dirty="0" err="1" smtClean="0"/>
                        <a:t>exalted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Exalt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יכל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 able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/>
                        <a:t>No </a:t>
                      </a:r>
                      <a:r>
                        <a:rPr lang="en-US" sz="1600" i="1" dirty="0" err="1" smtClean="0"/>
                        <a:t>Piel</a:t>
                      </a:r>
                      <a:endParaRPr lang="en-US" sz="1600" i="1" dirty="0" smtClean="0"/>
                    </a:p>
                    <a:p>
                      <a:endParaRPr lang="en-US" sz="1600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אבד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Be </a:t>
                      </a:r>
                      <a:r>
                        <a:rPr lang="fr-CA" sz="1600" dirty="0" err="1" smtClean="0"/>
                        <a:t>lost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Destroy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קדשׁ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 holy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Sanctify</a:t>
                      </a:r>
                      <a:endParaRPr lang="en-US" sz="1600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טמא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Be </a:t>
                      </a:r>
                      <a:r>
                        <a:rPr lang="fr-CA" sz="1600" dirty="0" err="1" smtClean="0"/>
                        <a:t>unclean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Defile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כּבד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 heavy, </a:t>
                      </a:r>
                      <a:r>
                        <a:rPr lang="en-US" sz="1600" dirty="0" err="1" smtClean="0"/>
                        <a:t>honoured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Honour</a:t>
                      </a:r>
                      <a:endParaRPr lang="en-US" sz="1600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בּוֹשׁ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Be </a:t>
                      </a:r>
                      <a:r>
                        <a:rPr lang="fr-CA" sz="1600" dirty="0" err="1" smtClean="0"/>
                        <a:t>ashamed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Delay</a:t>
                      </a:r>
                    </a:p>
                    <a:p>
                      <a:r>
                        <a:rPr lang="en-US" sz="1600" dirty="0" smtClean="0"/>
                        <a:t>(in shame)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שׁלם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 complete, sound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Requite, restore</a:t>
                      </a:r>
                      <a:endParaRPr lang="en-US" sz="1600" dirty="0"/>
                    </a:p>
                  </a:txBody>
                  <a:tcPr anchor="ctr"/>
                </a:tc>
              </a:tr>
              <a:tr h="637783">
                <a:tc>
                  <a:txBody>
                    <a:bodyPr/>
                    <a:lstStyle/>
                    <a:p>
                      <a:pPr algn="r" rtl="1"/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יטב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sz="1600" dirty="0" smtClean="0"/>
                        <a:t>Be </a:t>
                      </a:r>
                      <a:r>
                        <a:rPr lang="fr-CA" sz="1600" dirty="0" err="1" smtClean="0"/>
                        <a:t>well</a:t>
                      </a:r>
                      <a:r>
                        <a:rPr lang="fr-CA" sz="1600" dirty="0" smtClean="0"/>
                        <a:t>, </a:t>
                      </a:r>
                      <a:r>
                        <a:rPr lang="fr-CA" sz="1600" dirty="0" err="1" smtClean="0"/>
                        <a:t>pleasing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/>
                        <a:t>No </a:t>
                      </a:r>
                      <a:r>
                        <a:rPr lang="en-US" sz="1600" i="1" dirty="0" err="1" smtClean="0"/>
                        <a:t>Piel</a:t>
                      </a:r>
                      <a:endParaRPr lang="en-US" sz="1600" i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8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קטן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 small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i="1" dirty="0" smtClean="0"/>
                        <a:t>No </a:t>
                      </a:r>
                      <a:r>
                        <a:rPr lang="en-US" sz="1600" i="1" dirty="0" err="1" smtClean="0"/>
                        <a:t>Piel</a:t>
                      </a:r>
                      <a:endParaRPr lang="en-US" sz="1600" i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10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Both Transitive &amp; Intransitive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Some Hebrew verbs can be either transitive or intransitive in the same </a:t>
            </a:r>
            <a:r>
              <a:rPr lang="en-US" dirty="0" err="1" smtClean="0"/>
              <a:t>binyan</a:t>
            </a:r>
            <a:r>
              <a:rPr lang="en-US" dirty="0" smtClean="0"/>
              <a:t>/stem.</a:t>
            </a:r>
          </a:p>
          <a:p>
            <a:pPr marL="0" indent="0">
              <a:buNone/>
            </a:pPr>
            <a:r>
              <a:rPr lang="en-US" dirty="0" smtClean="0"/>
              <a:t>E.g.</a:t>
            </a:r>
            <a:r>
              <a:rPr lang="en-US" dirty="0"/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ירא</a:t>
            </a:r>
            <a:r>
              <a:rPr lang="en-US" dirty="0"/>
              <a:t> </a:t>
            </a:r>
            <a:r>
              <a:rPr lang="en-US" dirty="0" smtClean="0"/>
              <a:t>can mean </a:t>
            </a:r>
          </a:p>
          <a:p>
            <a:r>
              <a:rPr lang="en-US" i="1" dirty="0"/>
              <a:t>T</a:t>
            </a:r>
            <a:r>
              <a:rPr lang="en-US" i="1" dirty="0" smtClean="0"/>
              <a:t>o be afraid </a:t>
            </a:r>
            <a:r>
              <a:rPr lang="en-US" dirty="0" smtClean="0"/>
              <a:t>(</a:t>
            </a:r>
            <a:r>
              <a:rPr lang="en-US" dirty="0" err="1" smtClean="0"/>
              <a:t>stative</a:t>
            </a:r>
            <a:r>
              <a:rPr lang="en-US" dirty="0" smtClean="0"/>
              <a:t>/intransitive)</a:t>
            </a:r>
          </a:p>
          <a:p>
            <a:r>
              <a:rPr lang="en-US" i="1" dirty="0" smtClean="0"/>
              <a:t>To fear something </a:t>
            </a:r>
            <a:r>
              <a:rPr lang="en-US" dirty="0" smtClean="0"/>
              <a:t>(transitive)</a:t>
            </a:r>
          </a:p>
          <a:p>
            <a:pPr marL="0" indent="0">
              <a:buNone/>
            </a:pPr>
            <a:r>
              <a:rPr lang="en-US" dirty="0" smtClean="0"/>
              <a:t>See </a:t>
            </a:r>
            <a:r>
              <a:rPr lang="en-US" dirty="0" err="1" smtClean="0"/>
              <a:t>Rocine</a:t>
            </a:r>
            <a:r>
              <a:rPr lang="en-US" dirty="0" smtClean="0"/>
              <a:t> 33.2g for examples.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67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i="1" dirty="0" err="1"/>
              <a:t>Leitwort</a:t>
            </a:r>
            <a:endParaRPr lang="en-US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1676400"/>
            <a:ext cx="8991600" cy="1371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Leitwort</a:t>
            </a:r>
            <a:r>
              <a:rPr lang="en-US" dirty="0"/>
              <a:t>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“key </a:t>
            </a:r>
            <a:r>
              <a:rPr lang="en-US" dirty="0"/>
              <a:t>words which are repeated throughout a </a:t>
            </a:r>
            <a:r>
              <a:rPr lang="en-US" dirty="0" smtClean="0"/>
              <a:t>discourse”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9067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וְקִדַּשְׁתָּ אֹתוֹ וְהָיָה הַמִּזְבֵּ֫חַ קֹדֶשׁ קָדָשִׁים כָּל־הַנֹּגֵ֫עַ בַּמִּזְבֵּ֫חַ יִקְדָּשׁ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152400" y="3276600"/>
            <a:ext cx="8991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0" dirty="0" smtClean="0"/>
              <a:t>Can you find a </a:t>
            </a:r>
            <a:r>
              <a:rPr lang="en-US" sz="3000" dirty="0" err="1" smtClean="0"/>
              <a:t>Leitwort</a:t>
            </a:r>
            <a:r>
              <a:rPr lang="en-US" sz="3000" dirty="0" smtClean="0"/>
              <a:t> in this verse?</a:t>
            </a:r>
          </a:p>
          <a:p>
            <a:pPr marL="0" indent="0">
              <a:buNone/>
            </a:pPr>
            <a:r>
              <a:rPr lang="en-US" sz="3000" dirty="0" smtClean="0"/>
              <a:t>How many times does it appear?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56507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i="1" dirty="0" err="1"/>
              <a:t>Leitwort</a:t>
            </a:r>
            <a:endParaRPr lang="en-US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1676400"/>
            <a:ext cx="8991600" cy="1371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Leitwort</a:t>
            </a:r>
            <a:r>
              <a:rPr lang="en-US" dirty="0"/>
              <a:t>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“key </a:t>
            </a:r>
            <a:r>
              <a:rPr lang="en-US" dirty="0"/>
              <a:t>words which are repeated throughout a </a:t>
            </a:r>
            <a:r>
              <a:rPr lang="en-US" dirty="0" smtClean="0"/>
              <a:t>discourse”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9067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קִדַּשְׁ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תָּ אֹתוֹ וְהָיָה הַמִּזְבֵּ֫חַ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קֹדֶשׁ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קָדָשִׁ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ים כָּל־הַנֹּגֵ֫עַ בַּמִּזְבֵּ֫חַ יִ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קְדָּש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ׁ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152400" y="3276600"/>
            <a:ext cx="8991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0" dirty="0" smtClean="0"/>
              <a:t>Can you find a </a:t>
            </a:r>
            <a:r>
              <a:rPr lang="en-US" sz="3000" dirty="0" err="1" smtClean="0"/>
              <a:t>Leitwort</a:t>
            </a:r>
            <a:r>
              <a:rPr lang="en-US" sz="3000" dirty="0" smtClean="0"/>
              <a:t> in this verse?</a:t>
            </a:r>
          </a:p>
          <a:p>
            <a:pPr marL="0" indent="0">
              <a:buNone/>
            </a:pPr>
            <a:r>
              <a:rPr lang="en-US" sz="3000" dirty="0" smtClean="0"/>
              <a:t>How many times does it appear?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1598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6868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Identify and </a:t>
            </a:r>
            <a:r>
              <a:rPr lang="en-US" dirty="0" smtClean="0"/>
              <a:t>read</a:t>
            </a:r>
          </a:p>
          <a:p>
            <a:r>
              <a:rPr lang="en-US" dirty="0" smtClean="0"/>
              <a:t>the </a:t>
            </a:r>
            <a:r>
              <a:rPr lang="en-US" dirty="0"/>
              <a:t>change in meaning from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 err="1"/>
              <a:t>stative</a:t>
            </a:r>
            <a:r>
              <a:rPr lang="en-US" dirty="0"/>
              <a:t> roots to </a:t>
            </a:r>
            <a:r>
              <a:rPr lang="en-US" dirty="0" err="1"/>
              <a:t>Piel</a:t>
            </a:r>
            <a:r>
              <a:rPr lang="en-US" dirty="0"/>
              <a:t> transitive roots.</a:t>
            </a:r>
          </a:p>
        </p:txBody>
      </p:sp>
    </p:spTree>
    <p:extLst>
      <p:ext uri="{BB962C8B-B14F-4D97-AF65-F5344CB8AC3E}">
        <p14:creationId xmlns:p14="http://schemas.microsoft.com/office/powerpoint/2010/main" val="374955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76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Parse the first verb.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9067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וְקִדַּשְׁתָּ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אֹתוֹ וְהָיָה הַמִּזְבֵּ֫חַ קֹדֶשׁ קָדָשִׁים כָּל־הַנֹּגֵ֫עַ בַּמִּזְבֵּ֫חַ יִקְדָּשׁ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871148"/>
              </p:ext>
            </p:extLst>
          </p:nvPr>
        </p:nvGraphicFramePr>
        <p:xfrm>
          <a:off x="533400" y="2667000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872807"/>
                <a:gridCol w="1109633"/>
                <a:gridCol w="871567"/>
                <a:gridCol w="2984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80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76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Parse the first verb.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9067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וְקִדַּשְׁתָּ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אֹתוֹ וְהָיָה הַמִּזְבֵּ֫חַ קֹדֶשׁ קָדָשִׁים כָּל־הַנֹּגֵ֫עַ בַּמִּזְבֵּ֫חַ יִקְדָּשׁ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141362"/>
              </p:ext>
            </p:extLst>
          </p:nvPr>
        </p:nvGraphicFramePr>
        <p:xfrm>
          <a:off x="533400" y="2667000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872807"/>
                <a:gridCol w="1109633"/>
                <a:gridCol w="871567"/>
                <a:gridCol w="2984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קדשׁ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Piel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Weqatal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2ms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Hortatory</a:t>
                      </a:r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 Discourse</a:t>
                      </a:r>
                    </a:p>
                    <a:p>
                      <a:pPr algn="ctr"/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Mainline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 be set apart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44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/>
              <a:t>Stative</a:t>
            </a:r>
            <a:r>
              <a:rPr lang="en-US" dirty="0"/>
              <a:t> versus </a:t>
            </a:r>
            <a:r>
              <a:rPr lang="en-US" dirty="0" err="1"/>
              <a:t>Piel</a:t>
            </a:r>
            <a:r>
              <a:rPr lang="en-US" dirty="0"/>
              <a:t> transitive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1828800"/>
          </a:xfrm>
        </p:spPr>
        <p:txBody>
          <a:bodyPr>
            <a:normAutofit/>
          </a:bodyPr>
          <a:lstStyle/>
          <a:p>
            <a:r>
              <a:rPr lang="en-US" dirty="0"/>
              <a:t>In the </a:t>
            </a:r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smtClean="0"/>
              <a:t>stem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קדשׁ</a:t>
            </a:r>
            <a:r>
              <a:rPr lang="he-IL" dirty="0" smtClean="0"/>
              <a:t> </a:t>
            </a:r>
            <a:r>
              <a:rPr lang="en-US" dirty="0" smtClean="0"/>
              <a:t> means </a:t>
            </a:r>
            <a:r>
              <a:rPr lang="en-US" i="1" dirty="0"/>
              <a:t>be </a:t>
            </a:r>
            <a:r>
              <a:rPr lang="en-US" i="1" dirty="0" smtClean="0"/>
              <a:t>holy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</a:t>
            </a:r>
            <a:r>
              <a:rPr lang="en-US" dirty="0"/>
              <a:t>the </a:t>
            </a:r>
            <a:r>
              <a:rPr lang="en-US" dirty="0" err="1"/>
              <a:t>Piel</a:t>
            </a:r>
            <a:r>
              <a:rPr lang="en-US" dirty="0"/>
              <a:t> stem it means </a:t>
            </a:r>
            <a:r>
              <a:rPr lang="en-US" i="1" dirty="0"/>
              <a:t>cause to be holy </a:t>
            </a:r>
            <a:r>
              <a:rPr lang="en-US" dirty="0"/>
              <a:t>or simply </a:t>
            </a:r>
            <a:r>
              <a:rPr lang="en-US" i="1" dirty="0"/>
              <a:t>sanctify</a:t>
            </a:r>
            <a:r>
              <a:rPr lang="en-US" dirty="0"/>
              <a:t>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9067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וְקִדַּשְׁתָּ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אֹתוֹ וְהָיָה הַמִּזְבֵּ֫חַ קֹדֶשׁ קָדָשִׁים כָּל־הַנֹּגֵ֫עַ בַּמִּזְבֵּ֫חַ יִקְדָּשׁ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662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76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parse the last verb.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9067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וְקִדַּשְׁתָּ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אֹתוֹ וְהָיָה הַמִּזְבֵּ֫חַ קֹדֶשׁ קָדָשִׁים כָּל־הַנֹּגֵ֫עַ בַּמִּזְבֵּ֫חַ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יִקְדָּשׁ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385491"/>
              </p:ext>
            </p:extLst>
          </p:nvPr>
        </p:nvGraphicFramePr>
        <p:xfrm>
          <a:off x="533400" y="2667000"/>
          <a:ext cx="8054062" cy="22513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872807"/>
                <a:gridCol w="1109633"/>
                <a:gridCol w="871567"/>
                <a:gridCol w="2984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קדשׁ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Piel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Weqatal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2ms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Hortatory</a:t>
                      </a:r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 Discourse</a:t>
                      </a:r>
                    </a:p>
                    <a:p>
                      <a:pPr algn="ctr"/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Mainline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 be set apart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endParaRPr lang="en-US" sz="3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324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76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parse the last verb.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9067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וְקִדַּשְׁתָּ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אֹתוֹ וְהָיָה הַמִּזְבֵּ֫חַ קֹדֶשׁ קָדָשִׁים כָּל־הַנֹּגֵ֫עַ בַּמִּזְבֵּ֫חַ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יִקְדָּשׁ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791620"/>
              </p:ext>
            </p:extLst>
          </p:nvPr>
        </p:nvGraphicFramePr>
        <p:xfrm>
          <a:off x="533400" y="2667000"/>
          <a:ext cx="8054062" cy="22513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872807"/>
                <a:gridCol w="1109633"/>
                <a:gridCol w="871567"/>
                <a:gridCol w="2984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קדשׁ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Piel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Weqatal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2ms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Hortatory</a:t>
                      </a:r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 Discourse</a:t>
                      </a:r>
                    </a:p>
                    <a:p>
                      <a:pPr algn="ctr"/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Mainline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 be set apart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קדשׁ</a:t>
                      </a:r>
                      <a:endParaRPr lang="en-US" sz="3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FF"/>
                          </a:solidFill>
                        </a:rPr>
                        <a:t>Yiqtol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3ms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X-</a:t>
                      </a:r>
                      <a:r>
                        <a:rPr lang="en-US" dirty="0" err="1" smtClean="0">
                          <a:solidFill>
                            <a:srgbClr val="FF00FF"/>
                          </a:solidFill>
                        </a:rPr>
                        <a:t>yiqtol</a:t>
                      </a:r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 =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Rel. non-past background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To be set apart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43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What we already know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76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parse the last verb.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9067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וְקִדַּשְׁתָּ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אֹתוֹ וְהָיָה הַמִּזְבֵּ֫חַ קֹדֶשׁ קָדָשִׁים כָּל־הַנֹּגֵ֫עַ בַּמִּזְבֵּ֫חַ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יִקְדָּשׁ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209942"/>
              </p:ext>
            </p:extLst>
          </p:nvPr>
        </p:nvGraphicFramePr>
        <p:xfrm>
          <a:off x="533400" y="2667000"/>
          <a:ext cx="8382000" cy="25049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4918"/>
                <a:gridCol w="908345"/>
                <a:gridCol w="1154814"/>
                <a:gridCol w="907055"/>
                <a:gridCol w="2892868"/>
                <a:gridCol w="15240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קדשׁ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Piel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Weqatal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2ms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Hortatory</a:t>
                      </a:r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 Discourse</a:t>
                      </a:r>
                    </a:p>
                    <a:p>
                      <a:pPr algn="ctr"/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Mainline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 be set apart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(</a:t>
                      </a:r>
                      <a:r>
                        <a:rPr lang="en-US" b="1" dirty="0" err="1" smtClean="0">
                          <a:solidFill>
                            <a:srgbClr val="0000FF"/>
                          </a:solidFill>
                        </a:rPr>
                        <a:t>Piel</a:t>
                      </a:r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b="1" baseline="0" dirty="0" smtClean="0">
                          <a:solidFill>
                            <a:srgbClr val="0000FF"/>
                          </a:solidFill>
                        </a:rPr>
                        <a:t> to set apart)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קדשׁ</a:t>
                      </a:r>
                      <a:endParaRPr lang="en-US" sz="3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FF"/>
                          </a:solidFill>
                        </a:rPr>
                        <a:t>Yiqtol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3ms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X-</a:t>
                      </a:r>
                      <a:r>
                        <a:rPr lang="en-US" dirty="0" err="1" smtClean="0">
                          <a:solidFill>
                            <a:srgbClr val="FF00FF"/>
                          </a:solidFill>
                        </a:rPr>
                        <a:t>yiqtol</a:t>
                      </a:r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 =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Rel. non-past background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To be set apart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87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Stative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Rocine</a:t>
            </a:r>
            <a:r>
              <a:rPr lang="en-US" dirty="0" smtClean="0"/>
              <a:t> says “There </a:t>
            </a:r>
            <a:r>
              <a:rPr lang="en-US" dirty="0"/>
              <a:t>is a group of roots which have </a:t>
            </a:r>
            <a:r>
              <a:rPr lang="en-US" dirty="0" err="1">
                <a:solidFill>
                  <a:srgbClr val="FF0000"/>
                </a:solidFill>
              </a:rPr>
              <a:t>Stative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rather than </a:t>
            </a:r>
            <a:r>
              <a:rPr lang="en-US" dirty="0">
                <a:solidFill>
                  <a:srgbClr val="008000"/>
                </a:solidFill>
              </a:rPr>
              <a:t>active</a:t>
            </a:r>
            <a:r>
              <a:rPr lang="en-US" dirty="0"/>
              <a:t> meanings in the </a:t>
            </a:r>
            <a:r>
              <a:rPr lang="en-US" dirty="0" err="1"/>
              <a:t>Qal</a:t>
            </a:r>
            <a:r>
              <a:rPr lang="en-US" dirty="0"/>
              <a:t> stem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The use of the term </a:t>
            </a:r>
            <a:r>
              <a:rPr lang="en-US" dirty="0" smtClean="0">
                <a:solidFill>
                  <a:srgbClr val="008000"/>
                </a:solidFill>
              </a:rPr>
              <a:t>active</a:t>
            </a:r>
            <a:r>
              <a:rPr lang="en-US" dirty="0" smtClean="0"/>
              <a:t> here is potentially confusing. The term </a:t>
            </a:r>
            <a:r>
              <a:rPr lang="en-US" dirty="0" smtClean="0">
                <a:solidFill>
                  <a:srgbClr val="008000"/>
                </a:solidFill>
              </a:rPr>
              <a:t>dynamic</a:t>
            </a:r>
            <a:r>
              <a:rPr lang="en-US" dirty="0" smtClean="0"/>
              <a:t> might be a better choice.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9067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וְקִדַּשְׁתָּ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אֹתוֹ וְהָיָה הַמִּזְבֵּ֫חַ קֹדֶשׁ קָדָשִׁים כָּל־הַנֹּגֵ֫עַ בַּמִּזְבֵּ֫חַ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יִקְדָּשׁ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1841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8520</TotalTime>
  <Words>1037</Words>
  <Application>Microsoft Office PowerPoint</Application>
  <PresentationFormat>On-screen Show (4:3)</PresentationFormat>
  <Paragraphs>311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Rocine Lesson 33</vt:lpstr>
      <vt:lpstr>Goals</vt:lpstr>
      <vt:lpstr>What we already know</vt:lpstr>
      <vt:lpstr>What we already know</vt:lpstr>
      <vt:lpstr>Qal Stative versus Piel transitive</vt:lpstr>
      <vt:lpstr>What we already know</vt:lpstr>
      <vt:lpstr>What we already know</vt:lpstr>
      <vt:lpstr>What we already know</vt:lpstr>
      <vt:lpstr>Stative</vt:lpstr>
      <vt:lpstr>Terms</vt:lpstr>
      <vt:lpstr>ROOTS that are STATIVE in the QAL</vt:lpstr>
      <vt:lpstr>ROOTS that are STATIVE in the QAL</vt:lpstr>
      <vt:lpstr>ROOTS that are STATIVE in the QAL</vt:lpstr>
      <vt:lpstr>ROOTS that are STATIVE in the QAL</vt:lpstr>
      <vt:lpstr>Stative/Intransitive in Qal -&gt; Transitive in Piel</vt:lpstr>
      <vt:lpstr>Both Transitive &amp; Intransitive</vt:lpstr>
      <vt:lpstr>Leitwort</vt:lpstr>
      <vt:lpstr>Leitwort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802</cp:revision>
  <cp:lastPrinted>2013-11-05T02:18:07Z</cp:lastPrinted>
  <dcterms:created xsi:type="dcterms:W3CDTF">2006-08-16T00:00:00Z</dcterms:created>
  <dcterms:modified xsi:type="dcterms:W3CDTF">2015-11-04T14:47:35Z</dcterms:modified>
</cp:coreProperties>
</file>