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697" r:id="rId2"/>
    <p:sldId id="660" r:id="rId3"/>
    <p:sldId id="817" r:id="rId4"/>
    <p:sldId id="818" r:id="rId5"/>
    <p:sldId id="819" r:id="rId6"/>
    <p:sldId id="820" r:id="rId7"/>
    <p:sldId id="821" r:id="rId8"/>
    <p:sldId id="822" r:id="rId9"/>
    <p:sldId id="823" r:id="rId10"/>
    <p:sldId id="824" r:id="rId11"/>
    <p:sldId id="825" r:id="rId12"/>
    <p:sldId id="828" r:id="rId13"/>
    <p:sldId id="829" r:id="rId14"/>
    <p:sldId id="831" r:id="rId15"/>
    <p:sldId id="832" r:id="rId16"/>
    <p:sldId id="843" r:id="rId17"/>
    <p:sldId id="833" r:id="rId18"/>
    <p:sldId id="841" r:id="rId19"/>
    <p:sldId id="834" r:id="rId20"/>
    <p:sldId id="835" r:id="rId21"/>
    <p:sldId id="836" r:id="rId22"/>
    <p:sldId id="838" r:id="rId23"/>
    <p:sldId id="839" r:id="rId24"/>
    <p:sldId id="840" r:id="rId2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C3B06"/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85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8534400" cy="1676400"/>
          </a:xfrm>
        </p:spPr>
        <p:txBody>
          <a:bodyPr>
            <a:normAutofit/>
          </a:bodyPr>
          <a:lstStyle/>
          <a:p>
            <a:pPr algn="r" defTabSz="457200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en-US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הַעֲלוּ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אֹתוֹ 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בַמִּטָּה</a:t>
            </a:r>
            <a:r>
              <a:rPr lang="en-US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אֵלַי לַהֲמִתוֹ׃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8100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1 Samuel 19:15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Hiphil</a:t>
            </a:r>
            <a:r>
              <a:rPr lang="en-US" dirty="0"/>
              <a:t> Imperative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הַעֲלוּ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לַהֲמִתוֹ׃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first word in the speech is a </a:t>
            </a:r>
            <a:r>
              <a:rPr lang="en-US" dirty="0" err="1" smtClean="0"/>
              <a:t>Hiphil</a:t>
            </a:r>
            <a:r>
              <a:rPr lang="en-US" dirty="0" smtClean="0"/>
              <a:t> Imperative.</a:t>
            </a:r>
          </a:p>
          <a:p>
            <a:pPr marL="0" indent="0">
              <a:buNone/>
            </a:pPr>
            <a:r>
              <a:rPr lang="en-US" dirty="0" smtClean="0"/>
              <a:t>Let’s parse it.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489359"/>
              </p:ext>
            </p:extLst>
          </p:nvPr>
        </p:nvGraphicFramePr>
        <p:xfrm>
          <a:off x="533400" y="3789218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עלה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Hiphil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Imperative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m pl.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Hortatory Discourse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Mainline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To go up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(</a:t>
                      </a:r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Hiph</a:t>
                      </a:r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 to bring up)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65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Hiphil</a:t>
            </a:r>
            <a:r>
              <a:rPr lang="en-US" dirty="0"/>
              <a:t> Imperative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הַעֲלוּ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לַהֲמִתוֹ׃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5300" y="2251770"/>
            <a:ext cx="8153400" cy="35394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RULE</a:t>
            </a:r>
            <a:r>
              <a:rPr lang="en-US" sz="2800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sign of the </a:t>
            </a:r>
            <a:r>
              <a:rPr lang="en-US" sz="2800" dirty="0" err="1"/>
              <a:t>Hiphil</a:t>
            </a:r>
            <a:r>
              <a:rPr lang="en-US" sz="2800" dirty="0"/>
              <a:t> imperative is a pre-formed heh with a </a:t>
            </a:r>
            <a:r>
              <a:rPr lang="en-US" sz="2800" dirty="0" err="1"/>
              <a:t>patakh</a:t>
            </a:r>
            <a:r>
              <a:rPr lang="en-US" sz="2800" dirty="0"/>
              <a:t> under </a:t>
            </a:r>
            <a:r>
              <a:rPr lang="en-US" sz="2800" dirty="0" smtClean="0"/>
              <a:t>it [–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</a:t>
            </a:r>
            <a:r>
              <a:rPr lang="en-US" sz="2800" dirty="0" smtClean="0"/>
              <a:t>].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 err="1"/>
              <a:t>Hiphil</a:t>
            </a:r>
            <a:r>
              <a:rPr lang="en-US" sz="2800" dirty="0"/>
              <a:t> imperative has the same function as the imperative in the </a:t>
            </a:r>
            <a:r>
              <a:rPr lang="en-US" sz="2800" dirty="0" err="1"/>
              <a:t>Qal</a:t>
            </a:r>
            <a:r>
              <a:rPr lang="en-US" sz="2800" dirty="0"/>
              <a:t> or </a:t>
            </a:r>
            <a:r>
              <a:rPr lang="en-US" sz="2800" dirty="0" err="1"/>
              <a:t>Piel</a:t>
            </a:r>
            <a:r>
              <a:rPr lang="en-US" sz="2800" dirty="0"/>
              <a:t> stems, mainline of Hortatory Discourse.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endings on the </a:t>
            </a:r>
            <a:r>
              <a:rPr lang="en-US" sz="2800" dirty="0" err="1"/>
              <a:t>Hiphil</a:t>
            </a:r>
            <a:r>
              <a:rPr lang="en-US" sz="2800" dirty="0"/>
              <a:t> imperatives are the same as on the other imperative forms we learned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465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Hiphil</a:t>
            </a:r>
            <a:r>
              <a:rPr lang="en-US" dirty="0"/>
              <a:t> Imperative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הַעֲלוּ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לַהֲמִתוֹ׃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804951"/>
              </p:ext>
            </p:extLst>
          </p:nvPr>
        </p:nvGraphicFramePr>
        <p:xfrm>
          <a:off x="381000" y="3048000"/>
          <a:ext cx="85344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r>
                        <a:rPr lang="en-US" baseline="0" dirty="0" smtClean="0"/>
                        <a:t> root</a:t>
                      </a:r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פקד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III-Heh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עלה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I-Nun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נגד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Hollow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שׁוּב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</a:t>
                      </a:r>
                      <a:r>
                        <a:rPr lang="en-US" dirty="0" err="1" smtClean="0"/>
                        <a:t>Yod</a:t>
                      </a:r>
                      <a:endParaRPr lang="en-US" dirty="0" smtClean="0"/>
                    </a:p>
                    <a:p>
                      <a:pPr algn="ctr"/>
                      <a:r>
                        <a:rPr lang="he-IL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יצא</a:t>
                      </a:r>
                      <a:endParaRPr lang="en-US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הַפְקֵד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הַעַל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הַגִּידָה</a:t>
                      </a:r>
                      <a:r>
                        <a:rPr lang="he-IL" sz="28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הַגֵּד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הָשֵׁב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הוֹצֵא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הַפְקִ֫ידִי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הַעֲלִי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הַגִּ֫ידִי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הָשִׁ֫יבִי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הוֹצִ֫יאִי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הַפְקִ֫ידוּ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הַעֲלוּ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הַגִּ֫ידוּ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הָשִׁ֫יבוּ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הוֹצִ֫יאוּ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הַפְקֵ֫דְנָּה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Identify the marks of the </a:t>
            </a:r>
            <a:r>
              <a:rPr lang="en-US" dirty="0" err="1" smtClean="0"/>
              <a:t>Hiphil</a:t>
            </a:r>
            <a:r>
              <a:rPr lang="en-US" dirty="0" smtClean="0"/>
              <a:t> Imperative.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Hiphil</a:t>
            </a:r>
            <a:r>
              <a:rPr lang="en-US" dirty="0"/>
              <a:t> Imperative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הַעֲלוּ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לַהֲמִתוֹ׃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484156"/>
              </p:ext>
            </p:extLst>
          </p:nvPr>
        </p:nvGraphicFramePr>
        <p:xfrm>
          <a:off x="381000" y="3048000"/>
          <a:ext cx="8534400" cy="336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73200"/>
                <a:gridCol w="1371600"/>
                <a:gridCol w="1422400"/>
                <a:gridCol w="1422400"/>
                <a:gridCol w="1422400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r>
                        <a:rPr lang="en-US" baseline="0" dirty="0" smtClean="0"/>
                        <a:t> root</a:t>
                      </a:r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פקד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err="1" smtClean="0">
                          <a:solidFill>
                            <a:schemeClr val="bg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Qatal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III-Heh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עלה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I-Nun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נגד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Hollow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שׁוּב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</a:t>
                      </a:r>
                      <a:r>
                        <a:rPr lang="en-US" dirty="0" err="1" smtClean="0"/>
                        <a:t>Yod</a:t>
                      </a:r>
                      <a:endParaRPr lang="en-US" dirty="0" smtClean="0"/>
                    </a:p>
                    <a:p>
                      <a:pPr algn="ctr"/>
                      <a:r>
                        <a:rPr lang="he-IL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יצא</a:t>
                      </a:r>
                      <a:endParaRPr lang="en-US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הַפְקֵד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הִפְקִיד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3ms </a:t>
                      </a:r>
                      <a:endParaRPr lang="en-US" sz="105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הַעַל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הַגִּידָה</a:t>
                      </a:r>
                      <a:r>
                        <a:rPr lang="he-IL" sz="28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הַגֵּד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הָשֵׁב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הוֹצֵא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הַפְקִ֫ידִי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הַעֲלִי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הַגִּ֫ידִי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הָשִׁ֫יבִי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הוֹצִ֫יאִי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הַפְקִ֫ידוּ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הִפְקִ֫ידוּ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3cp </a:t>
                      </a:r>
                      <a:endParaRPr lang="en-US" sz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הַעֲלוּ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הַגִּ֫ידוּ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הָשִׁ֫יבוּ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הוֹצִ֫יאוּ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הַפְקֵ֫דְנָּה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76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What is the key difference between the </a:t>
            </a:r>
            <a:r>
              <a:rPr lang="en-US" dirty="0" err="1" smtClean="0"/>
              <a:t>Hiphil</a:t>
            </a:r>
            <a:r>
              <a:rPr lang="en-US" dirty="0" smtClean="0"/>
              <a:t> Imperative and </a:t>
            </a:r>
            <a:r>
              <a:rPr lang="en-US" dirty="0" err="1" smtClean="0"/>
              <a:t>Qatal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642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Hiphil</a:t>
            </a:r>
            <a:r>
              <a:rPr lang="en-US" dirty="0"/>
              <a:t> </a:t>
            </a:r>
            <a:r>
              <a:rPr lang="en-US" dirty="0" smtClean="0"/>
              <a:t>Infinitive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לַהֲמִתוֹ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167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last word is a </a:t>
            </a:r>
            <a:r>
              <a:rPr lang="en-US" dirty="0" err="1" smtClean="0"/>
              <a:t>Hiphil</a:t>
            </a:r>
            <a:r>
              <a:rPr lang="en-US" dirty="0" smtClean="0"/>
              <a:t> Infinitive Construct.</a:t>
            </a:r>
          </a:p>
          <a:p>
            <a:r>
              <a:rPr lang="en-US" dirty="0" smtClean="0"/>
              <a:t>What is a very strong clue that we have an infinitive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0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Hiphil</a:t>
            </a:r>
            <a:r>
              <a:rPr lang="en-US" dirty="0"/>
              <a:t> Infinitive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לַהֲמִתוֹ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167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last word is a </a:t>
            </a:r>
            <a:r>
              <a:rPr lang="en-US" dirty="0" err="1" smtClean="0"/>
              <a:t>Hiphil</a:t>
            </a:r>
            <a:r>
              <a:rPr lang="en-US" dirty="0" smtClean="0"/>
              <a:t> Infinitive Construct.</a:t>
            </a:r>
          </a:p>
          <a:p>
            <a:r>
              <a:rPr lang="en-US" dirty="0" smtClean="0"/>
              <a:t>What is a very strong clue that we have an infinitive here?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0" y="3276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 lamed</a:t>
            </a:r>
            <a:r>
              <a:rPr lang="en-US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r>
              <a:rPr lang="en-US" sz="2800" dirty="0" smtClean="0">
                <a:solidFill>
                  <a:srgbClr val="FF0000"/>
                </a:solidFill>
              </a:rPr>
              <a:t> prefix.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81100" y="4343400"/>
            <a:ext cx="6781800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RULE</a:t>
            </a:r>
            <a:r>
              <a:rPr lang="en-US" sz="2800" dirty="0"/>
              <a:t>: The </a:t>
            </a:r>
            <a:r>
              <a:rPr lang="en-US" sz="2800" strike="sngStrike" dirty="0" err="1"/>
              <a:t>Qal</a:t>
            </a:r>
            <a:r>
              <a:rPr lang="en-US" sz="2800" dirty="0"/>
              <a:t> infinitive construct is the only verb form which can be prefixed by a preposition</a:t>
            </a:r>
            <a:r>
              <a:rPr lang="en-US" sz="2800" dirty="0" smtClean="0"/>
              <a:t>. (</a:t>
            </a:r>
            <a:r>
              <a:rPr lang="en-US" sz="2800" dirty="0" err="1" smtClean="0"/>
              <a:t>Rocine</a:t>
            </a:r>
            <a:r>
              <a:rPr lang="en-US" sz="2800" dirty="0" smtClean="0"/>
              <a:t> 16.4a, top of page 88)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52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Hiphil</a:t>
            </a:r>
            <a:r>
              <a:rPr lang="en-US" dirty="0"/>
              <a:t> Infinitive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לַהֲמִתוֹ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167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last word is a </a:t>
            </a:r>
            <a:r>
              <a:rPr lang="en-US" dirty="0" err="1" smtClean="0"/>
              <a:t>Hiphil</a:t>
            </a:r>
            <a:r>
              <a:rPr lang="en-US" dirty="0" smtClean="0"/>
              <a:t> Infinitive Construct.</a:t>
            </a:r>
          </a:p>
          <a:p>
            <a:r>
              <a:rPr lang="en-US" dirty="0" smtClean="0"/>
              <a:t>What is a very strong clue that we have an infinitive here?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0" y="3276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 lamed</a:t>
            </a:r>
            <a:r>
              <a:rPr lang="en-US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r>
              <a:rPr lang="en-US" sz="2800" dirty="0" smtClean="0">
                <a:solidFill>
                  <a:srgbClr val="FF0000"/>
                </a:solidFill>
              </a:rPr>
              <a:t> prefix.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81100" y="4343400"/>
            <a:ext cx="6781800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RULE</a:t>
            </a:r>
            <a:r>
              <a:rPr lang="en-US" sz="2800" dirty="0"/>
              <a:t>: The </a:t>
            </a:r>
            <a:r>
              <a:rPr lang="en-US" sz="2800" strike="sngStrike" dirty="0" err="1"/>
              <a:t>Qal</a:t>
            </a:r>
            <a:r>
              <a:rPr lang="en-US" sz="2800" dirty="0"/>
              <a:t> infinitive construct is the only verb form which can be prefixed by a preposition</a:t>
            </a:r>
            <a:r>
              <a:rPr lang="en-US" sz="2800" dirty="0" smtClean="0"/>
              <a:t>. (</a:t>
            </a:r>
            <a:r>
              <a:rPr lang="en-US" sz="2800" dirty="0" err="1" smtClean="0"/>
              <a:t>Rocine</a:t>
            </a:r>
            <a:r>
              <a:rPr lang="en-US" sz="2800" dirty="0" smtClean="0"/>
              <a:t> 16.4a, top of page 88)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52400" y="809625"/>
            <a:ext cx="8839200" cy="310854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Actually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articiples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can also take inseparable prepositions.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512041"/>
              </p:ext>
            </p:extLst>
          </p:nvPr>
        </p:nvGraphicFramePr>
        <p:xfrm>
          <a:off x="2171700" y="1419225"/>
          <a:ext cx="4800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524000"/>
                <a:gridCol w="15240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Preposition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err="1" smtClean="0"/>
                        <a:t>Inf</a:t>
                      </a:r>
                      <a:r>
                        <a:rPr lang="en-CA" sz="2400" dirty="0" smtClean="0"/>
                        <a:t> </a:t>
                      </a:r>
                      <a:r>
                        <a:rPr lang="en-CA" sz="2400" dirty="0" err="1" smtClean="0"/>
                        <a:t>Const</a:t>
                      </a:r>
                      <a:r>
                        <a:rPr lang="en-CA" sz="2400" dirty="0" smtClean="0"/>
                        <a:t> 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solidFill>
                            <a:schemeClr val="accent6"/>
                          </a:solidFill>
                        </a:rPr>
                        <a:t>Participle</a:t>
                      </a:r>
                      <a:endParaRPr lang="en-CA" sz="2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/>
                        <a:t>4495 x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152 x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בְּ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/>
                        <a:t>726 x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44 x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כְּ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/>
                        <a:t>242 x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46 x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מִן</a:t>
                      </a:r>
                      <a:r>
                        <a:rPr lang="en-US" sz="24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/ </a:t>
                      </a:r>
                      <a:r>
                        <a:rPr lang="he-IL" sz="24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מֵ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/>
                        <a:t>180 x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54 x</a:t>
                      </a:r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0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Hiphil</a:t>
            </a:r>
            <a:r>
              <a:rPr lang="en-US" dirty="0"/>
              <a:t> Infinitive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לַהֲמִתוֹ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can we tell that it is </a:t>
            </a:r>
            <a:r>
              <a:rPr lang="en-US" dirty="0" err="1" smtClean="0"/>
              <a:t>Hiphil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6951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Hiphil</a:t>
            </a:r>
            <a:r>
              <a:rPr lang="en-US" dirty="0"/>
              <a:t> Infinitive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לַהֲמִתוֹ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can we tell that it is </a:t>
            </a:r>
            <a:r>
              <a:rPr lang="en-US" dirty="0" err="1" smtClean="0"/>
              <a:t>Hiphil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Pre-formed </a:t>
            </a:r>
            <a:r>
              <a:rPr lang="en-US" i="1" dirty="0" smtClean="0">
                <a:solidFill>
                  <a:srgbClr val="FF0000"/>
                </a:solidFill>
              </a:rPr>
              <a:t>Heh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I/E or dot vowel</a:t>
            </a:r>
          </a:p>
        </p:txBody>
      </p:sp>
    </p:spTree>
    <p:extLst>
      <p:ext uri="{BB962C8B-B14F-4D97-AF65-F5344CB8AC3E}">
        <p14:creationId xmlns:p14="http://schemas.microsoft.com/office/powerpoint/2010/main" val="18095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Hiphil</a:t>
            </a:r>
            <a:r>
              <a:rPr lang="en-US" dirty="0"/>
              <a:t> Infinitive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לַהֲמִתוֹ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this case we also have a pronominal suffix as well</a:t>
            </a:r>
            <a:r>
              <a:rPr lang="en-US" dirty="0" smtClean="0"/>
              <a:t>. Let’s try and parse the verb.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105390"/>
              </p:ext>
            </p:extLst>
          </p:nvPr>
        </p:nvGraphicFramePr>
        <p:xfrm>
          <a:off x="533400" y="3789218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17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6868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</a:t>
            </a:r>
            <a:r>
              <a:rPr lang="en-US" dirty="0" smtClean="0"/>
              <a:t>read the</a:t>
            </a:r>
            <a:endParaRPr lang="en-US" dirty="0"/>
          </a:p>
          <a:p>
            <a:r>
              <a:rPr lang="en-US" dirty="0" err="1" smtClean="0"/>
              <a:t>Hiphil</a:t>
            </a:r>
            <a:r>
              <a:rPr lang="en-US" dirty="0" smtClean="0"/>
              <a:t> imperative</a:t>
            </a:r>
            <a:endParaRPr lang="en-US" dirty="0"/>
          </a:p>
          <a:p>
            <a:r>
              <a:rPr lang="en-US" dirty="0" err="1" smtClean="0"/>
              <a:t>Hiphil</a:t>
            </a:r>
            <a:r>
              <a:rPr lang="en-US" dirty="0" smtClean="0"/>
              <a:t> &amp; </a:t>
            </a:r>
            <a:r>
              <a:rPr lang="en-US" dirty="0" err="1" smtClean="0"/>
              <a:t>Piel</a:t>
            </a:r>
            <a:r>
              <a:rPr lang="en-US" smtClean="0"/>
              <a:t> infinitive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Hiphil</a:t>
            </a:r>
            <a:r>
              <a:rPr lang="en-US" dirty="0"/>
              <a:t> Infinitive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לַהֲמִתוֹ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this case we also have a pronominal suffix as well</a:t>
            </a:r>
            <a:r>
              <a:rPr lang="en-US" dirty="0" smtClean="0"/>
              <a:t>. Let’s try and parse the verb.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828978"/>
              </p:ext>
            </p:extLst>
          </p:nvPr>
        </p:nvGraphicFramePr>
        <p:xfrm>
          <a:off x="533400" y="3789218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מות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Hiphil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Infinitive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Construct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(see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Rocine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16.4b, p 88)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die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Hiph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to kill)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26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Hiphil</a:t>
            </a:r>
            <a:r>
              <a:rPr lang="en-US" dirty="0"/>
              <a:t> Infinitive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לַהֲמִתוֹ׃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779405"/>
              </p:ext>
            </p:extLst>
          </p:nvPr>
        </p:nvGraphicFramePr>
        <p:xfrm>
          <a:off x="304800" y="3048000"/>
          <a:ext cx="8534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554480"/>
                <a:gridCol w="1554480"/>
                <a:gridCol w="1554480"/>
                <a:gridCol w="1554480"/>
                <a:gridCol w="1554480"/>
              </a:tblGrid>
              <a:tr h="594360">
                <a:tc>
                  <a:txBody>
                    <a:bodyPr/>
                    <a:lstStyle/>
                    <a:p>
                      <a:pPr algn="l"/>
                      <a:endParaRPr lang="en-US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r>
                        <a:rPr lang="en-US" baseline="0" dirty="0" smtClean="0"/>
                        <a:t> root</a:t>
                      </a:r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פקד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III-Heh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עלה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I-Nun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נגד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Hollow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שׁוּב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</a:t>
                      </a:r>
                      <a:r>
                        <a:rPr lang="en-US" dirty="0" err="1" smtClean="0"/>
                        <a:t>Yod</a:t>
                      </a:r>
                      <a:endParaRPr lang="en-US" dirty="0" smtClean="0"/>
                    </a:p>
                    <a:p>
                      <a:pPr algn="ctr"/>
                      <a:r>
                        <a:rPr lang="he-IL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יצא</a:t>
                      </a:r>
                      <a:endParaRPr lang="en-US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l" rtl="1"/>
                      <a:r>
                        <a:rPr lang="en-US" sz="1800" dirty="0" err="1" smtClean="0">
                          <a:latin typeface="+mn-lt"/>
                          <a:cs typeface="SBL Hebrew" panose="02000000000000000000" pitchFamily="2" charset="-79"/>
                        </a:rPr>
                        <a:t>Hiphil</a:t>
                      </a:r>
                      <a:endParaRPr lang="en-US" sz="1800" dirty="0">
                        <a:latin typeface="+mn-lt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לְהַפְקִיד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לְהַעֲלֹת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לְהַגִּיד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לְהָשִׁיב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לְהוֹצִיא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Identify the marks of the </a:t>
            </a:r>
            <a:r>
              <a:rPr lang="en-US" dirty="0" err="1" smtClean="0"/>
              <a:t>Hiphil</a:t>
            </a:r>
            <a:r>
              <a:rPr lang="en-US" dirty="0" smtClean="0"/>
              <a:t> Infinitive.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0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Hiphil</a:t>
            </a:r>
            <a:r>
              <a:rPr lang="en-US" dirty="0"/>
              <a:t> Infinitive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לַהֲמִתוֹ׃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799659"/>
              </p:ext>
            </p:extLst>
          </p:nvPr>
        </p:nvGraphicFramePr>
        <p:xfrm>
          <a:off x="304800" y="3048000"/>
          <a:ext cx="8534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554480"/>
                <a:gridCol w="1554480"/>
                <a:gridCol w="1554480"/>
                <a:gridCol w="1554480"/>
                <a:gridCol w="1554480"/>
              </a:tblGrid>
              <a:tr h="594360">
                <a:tc>
                  <a:txBody>
                    <a:bodyPr/>
                    <a:lstStyle/>
                    <a:p>
                      <a:pPr algn="l"/>
                      <a:endParaRPr lang="en-US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r>
                        <a:rPr lang="en-US" baseline="0" dirty="0" smtClean="0"/>
                        <a:t> root</a:t>
                      </a:r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פקד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III-Heh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עלה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I-Nun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נגד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Hollow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שׁוּב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</a:t>
                      </a:r>
                      <a:r>
                        <a:rPr lang="en-US" dirty="0" err="1" smtClean="0"/>
                        <a:t>Yod</a:t>
                      </a:r>
                      <a:endParaRPr lang="en-US" dirty="0" smtClean="0"/>
                    </a:p>
                    <a:p>
                      <a:pPr algn="ctr"/>
                      <a:r>
                        <a:rPr lang="he-IL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יצא</a:t>
                      </a:r>
                      <a:endParaRPr lang="en-US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l" rtl="1"/>
                      <a:r>
                        <a:rPr lang="en-US" sz="1800" dirty="0" err="1" smtClean="0">
                          <a:latin typeface="+mn-lt"/>
                          <a:cs typeface="SBL Hebrew" panose="02000000000000000000" pitchFamily="2" charset="-79"/>
                        </a:rPr>
                        <a:t>Hiphil</a:t>
                      </a:r>
                      <a:endParaRPr lang="en-US" sz="1800" dirty="0">
                        <a:latin typeface="+mn-lt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לְהַפְקִיד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לְהַעֲלֹת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לְהַגִּיד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לְהָשִׁיב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לְהוֹצִיא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l" rtl="1"/>
                      <a:r>
                        <a:rPr lang="en-US" sz="1800" dirty="0" err="1" smtClean="0">
                          <a:latin typeface="+mn-lt"/>
                          <a:cs typeface="SBL Hebrew" panose="02000000000000000000" pitchFamily="2" charset="-79"/>
                        </a:rPr>
                        <a:t>Qal</a:t>
                      </a:r>
                      <a:endParaRPr lang="en-US" sz="1800" dirty="0">
                        <a:latin typeface="+mn-lt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לִקְטֹל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לִהְיוֹת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לָתֵת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לָשׁוּב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לְצֵאת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Compare with the </a:t>
            </a:r>
            <a:r>
              <a:rPr lang="en-US" dirty="0" err="1" smtClean="0"/>
              <a:t>Qal</a:t>
            </a:r>
            <a:r>
              <a:rPr lang="en-US" dirty="0" smtClean="0"/>
              <a:t> Infinitive.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Hiphil</a:t>
            </a:r>
            <a:r>
              <a:rPr lang="en-US" dirty="0"/>
              <a:t> Infinitive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לַהֲמִתוֹ׃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390720"/>
              </p:ext>
            </p:extLst>
          </p:nvPr>
        </p:nvGraphicFramePr>
        <p:xfrm>
          <a:off x="304800" y="3048000"/>
          <a:ext cx="8534400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554480"/>
                <a:gridCol w="1554480"/>
                <a:gridCol w="1554480"/>
                <a:gridCol w="1554480"/>
                <a:gridCol w="1554480"/>
              </a:tblGrid>
              <a:tr h="594360">
                <a:tc>
                  <a:txBody>
                    <a:bodyPr/>
                    <a:lstStyle/>
                    <a:p>
                      <a:pPr algn="l"/>
                      <a:endParaRPr lang="en-US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r>
                        <a:rPr lang="en-US" baseline="0" dirty="0" smtClean="0"/>
                        <a:t> root</a:t>
                      </a:r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פקד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III-Heh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עלה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I-Nun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נגד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Hollow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שׁוּב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</a:t>
                      </a:r>
                      <a:r>
                        <a:rPr lang="en-US" dirty="0" err="1" smtClean="0"/>
                        <a:t>Yod</a:t>
                      </a:r>
                      <a:endParaRPr lang="en-US" dirty="0" smtClean="0"/>
                    </a:p>
                    <a:p>
                      <a:pPr algn="ctr"/>
                      <a:r>
                        <a:rPr lang="he-IL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יצא</a:t>
                      </a:r>
                      <a:endParaRPr lang="en-US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l" rtl="1"/>
                      <a:r>
                        <a:rPr lang="en-US" sz="1800" dirty="0" err="1" smtClean="0">
                          <a:latin typeface="+mn-lt"/>
                          <a:cs typeface="SBL Hebrew" panose="02000000000000000000" pitchFamily="2" charset="-79"/>
                        </a:rPr>
                        <a:t>Hiphil</a:t>
                      </a:r>
                      <a:endParaRPr lang="en-US" sz="1800" dirty="0">
                        <a:latin typeface="+mn-lt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לְהַפְקִיד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לְהַעֲלֹת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לְהַגִּיד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לְהָשִׁיב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לְהוֹצִיא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l" rtl="1"/>
                      <a:r>
                        <a:rPr lang="en-US" sz="1800" dirty="0" err="1" smtClean="0">
                          <a:latin typeface="+mn-lt"/>
                          <a:cs typeface="SBL Hebrew" panose="02000000000000000000" pitchFamily="2" charset="-79"/>
                        </a:rPr>
                        <a:t>Qal</a:t>
                      </a:r>
                      <a:endParaRPr lang="en-US" sz="1800" dirty="0">
                        <a:latin typeface="+mn-lt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לִקְטֹל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לִהְיוֹת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לָתֵת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לָשׁוּב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לְצֵאת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rtl="1"/>
                      <a:r>
                        <a:rPr lang="en-US" sz="1800" dirty="0" err="1" smtClean="0">
                          <a:latin typeface="+mn-lt"/>
                          <a:cs typeface="SBL Hebrew" panose="02000000000000000000" pitchFamily="2" charset="-79"/>
                        </a:rPr>
                        <a:t>Qal</a:t>
                      </a:r>
                      <a:endParaRPr lang="en-US" sz="1800" dirty="0">
                        <a:latin typeface="+mn-lt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לָבוֹא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לָשֶׁ֫בֶת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Compare with the </a:t>
            </a:r>
            <a:r>
              <a:rPr lang="en-US" dirty="0" err="1" smtClean="0"/>
              <a:t>Qal</a:t>
            </a:r>
            <a:r>
              <a:rPr lang="en-US" dirty="0" smtClean="0"/>
              <a:t> Infinitive.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20133" y="5943600"/>
            <a:ext cx="2728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From table in </a:t>
            </a:r>
            <a:r>
              <a:rPr lang="en-US" dirty="0" err="1" smtClean="0"/>
              <a:t>Rocine</a:t>
            </a:r>
            <a:r>
              <a:rPr lang="en-US" dirty="0" smtClean="0"/>
              <a:t> 16.4c.</a:t>
            </a:r>
            <a:endParaRPr lang="en-US" dirty="0"/>
          </a:p>
        </p:txBody>
      </p:sp>
      <p:cxnSp>
        <p:nvCxnSpPr>
          <p:cNvPr id="8" name="Straight Arrow Connector 7"/>
          <p:cNvCxnSpPr>
            <a:stCxn id="3" idx="0"/>
          </p:cNvCxnSpPr>
          <p:nvPr/>
        </p:nvCxnSpPr>
        <p:spPr>
          <a:xfrm flipV="1">
            <a:off x="7284417" y="5562600"/>
            <a:ext cx="411783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0"/>
          </p:cNvCxnSpPr>
          <p:nvPr/>
        </p:nvCxnSpPr>
        <p:spPr>
          <a:xfrm flipH="1" flipV="1">
            <a:off x="7010400" y="5562600"/>
            <a:ext cx="274017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99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Piel</a:t>
            </a:r>
            <a:r>
              <a:rPr lang="en-US" dirty="0" smtClean="0"/>
              <a:t> Infinitive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לַהֲמִתוֹ׃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290667"/>
              </p:ext>
            </p:extLst>
          </p:nvPr>
        </p:nvGraphicFramePr>
        <p:xfrm>
          <a:off x="304800" y="3048000"/>
          <a:ext cx="8534400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554480"/>
                <a:gridCol w="1554480"/>
                <a:gridCol w="1554480"/>
                <a:gridCol w="1554480"/>
                <a:gridCol w="1554480"/>
              </a:tblGrid>
              <a:tr h="594360">
                <a:tc>
                  <a:txBody>
                    <a:bodyPr/>
                    <a:lstStyle/>
                    <a:p>
                      <a:pPr algn="l"/>
                      <a:endParaRPr lang="en-US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r>
                        <a:rPr lang="en-US" baseline="0" dirty="0" smtClean="0"/>
                        <a:t> root</a:t>
                      </a:r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פקד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III-Heh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עלה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I-Nun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נגד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Hollow</a:t>
                      </a:r>
                      <a:endParaRPr lang="he-IL" dirty="0" smtClean="0"/>
                    </a:p>
                    <a:p>
                      <a:pPr algn="ctr"/>
                      <a:r>
                        <a:rPr lang="he-IL" sz="1800" b="0" kern="1200" dirty="0" smtClean="0">
                          <a:solidFill>
                            <a:schemeClr val="lt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שׁוּב</a:t>
                      </a:r>
                      <a:endParaRPr lang="en-US" sz="1800" b="0" kern="1200" dirty="0">
                        <a:solidFill>
                          <a:schemeClr val="lt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</a:t>
                      </a:r>
                      <a:r>
                        <a:rPr lang="en-US" dirty="0" err="1" smtClean="0"/>
                        <a:t>Yod</a:t>
                      </a:r>
                      <a:endParaRPr lang="en-US" dirty="0" smtClean="0"/>
                    </a:p>
                    <a:p>
                      <a:pPr algn="ctr"/>
                      <a:r>
                        <a:rPr lang="he-IL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יצא</a:t>
                      </a:r>
                      <a:endParaRPr lang="en-US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l" rtl="1"/>
                      <a:r>
                        <a:rPr lang="en-US" sz="1800" dirty="0" err="1" smtClean="0">
                          <a:latin typeface="+mn-lt"/>
                          <a:cs typeface="SBL Hebrew" panose="02000000000000000000" pitchFamily="2" charset="-79"/>
                        </a:rPr>
                        <a:t>Hiphil</a:t>
                      </a:r>
                      <a:endParaRPr lang="en-US" sz="1800" dirty="0">
                        <a:latin typeface="+mn-lt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לְהַפְקִיד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לְהַעֲלֹת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לְהַגִּיד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לְהָשִׁיב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לְהוֹצִיא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l" rtl="1"/>
                      <a:r>
                        <a:rPr lang="en-US" sz="1800" dirty="0" err="1" smtClean="0">
                          <a:latin typeface="+mn-lt"/>
                          <a:cs typeface="SBL Hebrew" panose="02000000000000000000" pitchFamily="2" charset="-79"/>
                        </a:rPr>
                        <a:t>Qal</a:t>
                      </a:r>
                      <a:endParaRPr lang="en-US" sz="1800" dirty="0">
                        <a:latin typeface="+mn-lt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לִקְטֹל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לִהְיוֹת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לָתֵת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לָשׁוּב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לְצֵאת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rtl="1"/>
                      <a:r>
                        <a:rPr lang="en-US" sz="1800" dirty="0" err="1" smtClean="0">
                          <a:latin typeface="+mn-lt"/>
                          <a:cs typeface="SBL Hebrew" panose="02000000000000000000" pitchFamily="2" charset="-79"/>
                        </a:rPr>
                        <a:t>Piel</a:t>
                      </a:r>
                      <a:endParaRPr lang="en-US" sz="1800" dirty="0">
                        <a:latin typeface="+mn-lt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לְדַבֵּר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לְחַיּוֹת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לְנַצֵּ֫חַ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לְקַיֵּם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לְיַסֵּד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76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Let’s add the </a:t>
            </a:r>
            <a:r>
              <a:rPr lang="en-US" dirty="0" err="1" smtClean="0"/>
              <a:t>Piel</a:t>
            </a:r>
            <a:r>
              <a:rPr lang="en-US" dirty="0" smtClean="0"/>
              <a:t> Infinitive. It functions the same as the others and is marked by the characteristic </a:t>
            </a:r>
            <a:r>
              <a:rPr lang="en-US" dirty="0" err="1" smtClean="0"/>
              <a:t>Piel</a:t>
            </a:r>
            <a:r>
              <a:rPr lang="en-US" dirty="0" smtClean="0"/>
              <a:t> second root doubling.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81800" y="5833586"/>
            <a:ext cx="20649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יסד</a:t>
            </a:r>
            <a:r>
              <a:rPr lang="en-US" dirty="0" smtClean="0"/>
              <a:t> = lay foundation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5840968"/>
            <a:ext cx="12083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נצח</a:t>
            </a:r>
            <a:r>
              <a:rPr lang="en-US" dirty="0" smtClean="0"/>
              <a:t> = excel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8" idx="0"/>
          </p:cNvCxnSpPr>
          <p:nvPr/>
        </p:nvCxnSpPr>
        <p:spPr>
          <a:xfrm flipV="1">
            <a:off x="5252372" y="5486400"/>
            <a:ext cx="0" cy="3545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0"/>
          </p:cNvCxnSpPr>
          <p:nvPr/>
        </p:nvCxnSpPr>
        <p:spPr>
          <a:xfrm flipV="1">
            <a:off x="7814262" y="5486400"/>
            <a:ext cx="339138" cy="3471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8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1"/>
            <a:ext cx="86868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the </a:t>
            </a:r>
            <a:r>
              <a:rPr lang="en-US" dirty="0" smtClean="0">
                <a:solidFill>
                  <a:srgbClr val="FF00FF"/>
                </a:solidFill>
              </a:rPr>
              <a:t>first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FF"/>
                </a:solidFill>
              </a:rPr>
              <a:t>verb</a:t>
            </a:r>
            <a:r>
              <a:rPr lang="en-US" dirty="0" smtClean="0"/>
              <a:t> and translate the </a:t>
            </a:r>
            <a:r>
              <a:rPr lang="en-US" dirty="0" smtClean="0">
                <a:solidFill>
                  <a:srgbClr val="0000FF"/>
                </a:solidFill>
              </a:rPr>
              <a:t>first phrase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שָׁאוּל אֶת־הַמַּלְאָכִים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לַהֲמִתוֹ׃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419927"/>
              </p:ext>
            </p:extLst>
          </p:nvPr>
        </p:nvGraphicFramePr>
        <p:xfrm>
          <a:off x="533400" y="3429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86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1"/>
            <a:ext cx="86868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the </a:t>
            </a:r>
            <a:r>
              <a:rPr lang="en-US" dirty="0" smtClean="0">
                <a:solidFill>
                  <a:srgbClr val="FF00FF"/>
                </a:solidFill>
              </a:rPr>
              <a:t>first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FF"/>
                </a:solidFill>
              </a:rPr>
              <a:t>verb</a:t>
            </a:r>
            <a:r>
              <a:rPr lang="en-US" dirty="0" smtClean="0"/>
              <a:t> and translate the </a:t>
            </a:r>
            <a:r>
              <a:rPr lang="en-US" dirty="0" smtClean="0">
                <a:solidFill>
                  <a:srgbClr val="0000FF"/>
                </a:solidFill>
              </a:rPr>
              <a:t>first phrase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שָׁאוּל אֶת־הַמַּלְאָכִים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לַהֲמִתוֹ׃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353700"/>
              </p:ext>
            </p:extLst>
          </p:nvPr>
        </p:nvGraphicFramePr>
        <p:xfrm>
          <a:off x="533400" y="3429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שלח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Wayyiqtol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3ms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Historical Narrative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Mainline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To send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4953000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Translation: </a:t>
            </a:r>
            <a:r>
              <a:rPr lang="en-US" i="1" dirty="0" smtClean="0">
                <a:solidFill>
                  <a:srgbClr val="0000FF"/>
                </a:solidFill>
              </a:rPr>
              <a:t>Saul sent the messengers…</a:t>
            </a:r>
            <a:endParaRPr lang="en-US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19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1066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Parse the </a:t>
            </a:r>
            <a:r>
              <a:rPr lang="en-US" dirty="0" smtClean="0">
                <a:solidFill>
                  <a:srgbClr val="FF0000"/>
                </a:solidFill>
              </a:rPr>
              <a:t>second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8000"/>
                </a:solidFill>
              </a:rPr>
              <a:t>third</a:t>
            </a:r>
            <a:r>
              <a:rPr lang="en-US" dirty="0" smtClean="0"/>
              <a:t> verbs and translate the first line.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לִרְאוֹת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אֶת־דָּוִד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לֵאמֹר </a:t>
            </a:r>
            <a:endParaRPr lang="en-US" dirty="0" smtClean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לַהֲמִתוֹ׃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767504"/>
              </p:ext>
            </p:extLst>
          </p:nvPr>
        </p:nvGraphicFramePr>
        <p:xfrm>
          <a:off x="533400" y="3429000"/>
          <a:ext cx="8054062" cy="225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99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לִרְאוֹת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אֶת־דָּוִד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לֵאמֹר </a:t>
            </a:r>
            <a:endParaRPr lang="en-US" dirty="0" smtClean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לַהֲמִתוֹ׃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978483"/>
              </p:ext>
            </p:extLst>
          </p:nvPr>
        </p:nvGraphicFramePr>
        <p:xfrm>
          <a:off x="533400" y="3429000"/>
          <a:ext cx="8054062" cy="225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ראה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Infinitive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Construct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(see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Rocine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16.4b, p 88)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 see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1066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Parse the </a:t>
            </a:r>
            <a:r>
              <a:rPr lang="en-US" dirty="0" smtClean="0">
                <a:solidFill>
                  <a:srgbClr val="FF0000"/>
                </a:solidFill>
              </a:rPr>
              <a:t>second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8000"/>
                </a:solidFill>
              </a:rPr>
              <a:t>third</a:t>
            </a:r>
            <a:r>
              <a:rPr lang="en-US" dirty="0" smtClean="0"/>
              <a:t> verbs and translate the first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04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לִרְאוֹת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אֶת־דָּוִד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לֵאמֹר </a:t>
            </a:r>
            <a:endParaRPr lang="en-US" dirty="0" smtClean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לַהֲמִתוֹ׃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450875"/>
              </p:ext>
            </p:extLst>
          </p:nvPr>
        </p:nvGraphicFramePr>
        <p:xfrm>
          <a:off x="533400" y="3429000"/>
          <a:ext cx="8054062" cy="225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ראה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Infinitive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Construct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(see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Rocine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16.4b, p 88)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 see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Infinitive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Construct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Introduce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direct speech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(</a:t>
                      </a:r>
                      <a:r>
                        <a:rPr lang="en-US" baseline="0" dirty="0" err="1" smtClean="0">
                          <a:solidFill>
                            <a:srgbClr val="008000"/>
                          </a:solidFill>
                        </a:rPr>
                        <a:t>Rocine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17.3)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To say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1066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Parse the </a:t>
            </a:r>
            <a:r>
              <a:rPr lang="en-US" dirty="0" smtClean="0">
                <a:solidFill>
                  <a:srgbClr val="FF0000"/>
                </a:solidFill>
              </a:rPr>
              <a:t>second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8000"/>
                </a:solidFill>
              </a:rPr>
              <a:t>third</a:t>
            </a:r>
            <a:r>
              <a:rPr lang="en-US" dirty="0" smtClean="0"/>
              <a:t> verbs and translate the first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0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לִרְאוֹת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אֶת־דָּוִד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לֵאמֹר </a:t>
            </a:r>
            <a:endParaRPr lang="en-US" dirty="0" smtClean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הַעֲלוּ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לַהֲמִתוֹ׃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75823"/>
              </p:ext>
            </p:extLst>
          </p:nvPr>
        </p:nvGraphicFramePr>
        <p:xfrm>
          <a:off x="533400" y="3429000"/>
          <a:ext cx="8054062" cy="225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ראה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Infinitive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Construct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(see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Rocine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16.4b, p 88)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 see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Infinitive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Construct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Introduce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direct speech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(</a:t>
                      </a:r>
                      <a:r>
                        <a:rPr lang="en-US" baseline="0" dirty="0" err="1" smtClean="0">
                          <a:solidFill>
                            <a:srgbClr val="008000"/>
                          </a:solidFill>
                        </a:rPr>
                        <a:t>Rocine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17.3)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To say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1066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Parse the </a:t>
            </a:r>
            <a:r>
              <a:rPr lang="en-US" dirty="0" smtClean="0">
                <a:solidFill>
                  <a:srgbClr val="FF0000"/>
                </a:solidFill>
              </a:rPr>
              <a:t>second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8000"/>
                </a:solidFill>
              </a:rPr>
              <a:t>third</a:t>
            </a:r>
            <a:r>
              <a:rPr lang="en-US" dirty="0" smtClean="0"/>
              <a:t> verbs and translate the first line.</a:t>
            </a:r>
            <a:endParaRPr lang="en-US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5867400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Translation: </a:t>
            </a:r>
            <a:r>
              <a:rPr lang="en-US" i="1" dirty="0" smtClean="0">
                <a:solidFill>
                  <a:srgbClr val="0000FF"/>
                </a:solidFill>
              </a:rPr>
              <a:t>Saul sent the messengers to see David, saying:</a:t>
            </a:r>
            <a:endParaRPr lang="en-US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Imperative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וַיִּשְׁלַח שָׁאוּל אֶת־הַמַּלְאָכִים לִרְאוֹת אֶת־דָּוִד לֵאמֹר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הַעֲלוּ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בַמִּטָּה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אֵלַי לַהֲמִתוֹ׃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first word in the speech is a </a:t>
            </a:r>
            <a:r>
              <a:rPr lang="en-US" dirty="0" err="1" smtClean="0"/>
              <a:t>Hiphil</a:t>
            </a:r>
            <a:r>
              <a:rPr lang="en-US" dirty="0" smtClean="0"/>
              <a:t> Imperative.</a:t>
            </a:r>
          </a:p>
          <a:p>
            <a:pPr marL="0" indent="0">
              <a:buNone/>
            </a:pPr>
            <a:r>
              <a:rPr lang="en-US" dirty="0" smtClean="0"/>
              <a:t>Let’s parse it.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098603"/>
              </p:ext>
            </p:extLst>
          </p:nvPr>
        </p:nvGraphicFramePr>
        <p:xfrm>
          <a:off x="533400" y="3789218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02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8785</TotalTime>
  <Words>1051</Words>
  <Application>Microsoft Office PowerPoint</Application>
  <PresentationFormat>On-screen Show (4:3)</PresentationFormat>
  <Paragraphs>413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Rocine Lesson 32</vt:lpstr>
      <vt:lpstr>Goals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Hiphil Imperative</vt:lpstr>
      <vt:lpstr>Hiphil Imperative</vt:lpstr>
      <vt:lpstr>Hiphil Imperative</vt:lpstr>
      <vt:lpstr>Hiphil Imperative</vt:lpstr>
      <vt:lpstr>Hiphil Imperative</vt:lpstr>
      <vt:lpstr>Hiphil Infinitive</vt:lpstr>
      <vt:lpstr>Hiphil Infinitive</vt:lpstr>
      <vt:lpstr>Hiphil Infinitive</vt:lpstr>
      <vt:lpstr>Hiphil Infinitive</vt:lpstr>
      <vt:lpstr>Hiphil Infinitive</vt:lpstr>
      <vt:lpstr>Hiphil Infinitive</vt:lpstr>
      <vt:lpstr>Hiphil Infinitive</vt:lpstr>
      <vt:lpstr>Hiphil Infinitive</vt:lpstr>
      <vt:lpstr>Hiphil Infinitive</vt:lpstr>
      <vt:lpstr>Hiphil Infinitive</vt:lpstr>
      <vt:lpstr>Piel Infinitive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820</cp:revision>
  <cp:lastPrinted>2013-11-05T02:18:07Z</cp:lastPrinted>
  <dcterms:created xsi:type="dcterms:W3CDTF">2006-08-16T00:00:00Z</dcterms:created>
  <dcterms:modified xsi:type="dcterms:W3CDTF">2015-10-28T01:24:54Z</dcterms:modified>
</cp:coreProperties>
</file>