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697" r:id="rId2"/>
    <p:sldId id="660" r:id="rId3"/>
    <p:sldId id="816" r:id="rId4"/>
    <p:sldId id="821" r:id="rId5"/>
    <p:sldId id="822" r:id="rId6"/>
    <p:sldId id="823" r:id="rId7"/>
    <p:sldId id="833" r:id="rId8"/>
    <p:sldId id="829" r:id="rId9"/>
    <p:sldId id="827" r:id="rId10"/>
    <p:sldId id="834" r:id="rId11"/>
    <p:sldId id="828" r:id="rId12"/>
    <p:sldId id="836" r:id="rId13"/>
    <p:sldId id="838" r:id="rId14"/>
    <p:sldId id="837" r:id="rId15"/>
    <p:sldId id="849" r:id="rId16"/>
    <p:sldId id="850" r:id="rId17"/>
    <p:sldId id="839" r:id="rId18"/>
    <p:sldId id="835" r:id="rId19"/>
    <p:sldId id="840" r:id="rId20"/>
    <p:sldId id="841" r:id="rId21"/>
    <p:sldId id="842" r:id="rId22"/>
    <p:sldId id="844" r:id="rId23"/>
    <p:sldId id="845" r:id="rId24"/>
    <p:sldId id="846" r:id="rId25"/>
    <p:sldId id="847" r:id="rId26"/>
    <p:sldId id="848" r:id="rId2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85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2590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מְשַׁלֵּ֫חַ אֶת־עַמִּי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בְּךָ אֶת־הֶעָרֹב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Exodus 8:17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Particles of existence with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547056"/>
              </p:ext>
            </p:extLst>
          </p:nvPr>
        </p:nvGraphicFramePr>
        <p:xfrm>
          <a:off x="838200" y="2362200"/>
          <a:ext cx="7678867" cy="403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6043"/>
                <a:gridCol w="3389770"/>
                <a:gridCol w="3113054"/>
              </a:tblGrid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 22:9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אֵין רֹאֶה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one sees</a:t>
                      </a:r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Deut</a:t>
                      </a:r>
                      <a:r>
                        <a:rPr lang="en-US" sz="1800" dirty="0" smtClean="0"/>
                        <a:t> 4:12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אֵינְכֶם רֹאִים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(m. p.) are not seeing</a:t>
                      </a:r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 5:10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אֵינֶ֫נִּי נֹתֵן לָכֶם תֶּ֫בֶן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am not giving you straw.</a:t>
                      </a:r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Gen 24:49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אִם־יֶשְׁכֶם עֹשִׂים חֶ֫סֶד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you (m. p.) are doers of grace.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38200" y="1676400"/>
            <a:ext cx="316400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Particle of existence </a:t>
            </a:r>
            <a:r>
              <a:rPr lang="en-US" dirty="0"/>
              <a:t>+ participle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1676400"/>
            <a:ext cx="371646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Someone is or is not doing something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71918" y="1676400"/>
            <a:ext cx="30008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2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sign of a </a:t>
            </a:r>
            <a:r>
              <a:rPr lang="en-US" dirty="0" err="1" smtClean="0"/>
              <a:t>Qal</a:t>
            </a:r>
            <a:r>
              <a:rPr lang="en-US" dirty="0" smtClean="0"/>
              <a:t> Participle?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957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sign of a </a:t>
            </a:r>
            <a:r>
              <a:rPr lang="en-US" dirty="0" err="1" smtClean="0"/>
              <a:t>Qal</a:t>
            </a:r>
            <a:r>
              <a:rPr lang="en-US" dirty="0" smtClean="0"/>
              <a:t> Participle?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Holem</a:t>
            </a:r>
            <a:r>
              <a:rPr lang="en-US" dirty="0" smtClean="0">
                <a:solidFill>
                  <a:srgbClr val="FF0000"/>
                </a:solidFill>
              </a:rPr>
              <a:t> or </a:t>
            </a:r>
            <a:r>
              <a:rPr lang="en-US" dirty="0" err="1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aw</a:t>
            </a:r>
            <a:r>
              <a:rPr lang="en-US" dirty="0" smtClean="0">
                <a:solidFill>
                  <a:srgbClr val="FF0000"/>
                </a:solidFill>
              </a:rPr>
              <a:t> after the first root letter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724400"/>
            <a:ext cx="9144000" cy="598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הַשֹּׁמְרִים אִישׁ יוֹצֵא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Identify the </a:t>
            </a:r>
            <a:r>
              <a:rPr lang="en-US" dirty="0" err="1"/>
              <a:t>Qal</a:t>
            </a:r>
            <a:r>
              <a:rPr lang="en-US" dirty="0"/>
              <a:t> Participles in the </a:t>
            </a:r>
            <a:r>
              <a:rPr lang="en-US" dirty="0" err="1"/>
              <a:t>Rocine</a:t>
            </a:r>
            <a:r>
              <a:rPr lang="en-US" dirty="0"/>
              <a:t> 12 lesson verse below.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sign of a </a:t>
            </a:r>
            <a:r>
              <a:rPr lang="en-US" dirty="0" err="1" smtClean="0"/>
              <a:t>Qal</a:t>
            </a:r>
            <a:r>
              <a:rPr lang="en-US" dirty="0" smtClean="0"/>
              <a:t> Participle?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Holem</a:t>
            </a:r>
            <a:r>
              <a:rPr lang="en-US" dirty="0" smtClean="0">
                <a:solidFill>
                  <a:srgbClr val="FF0000"/>
                </a:solidFill>
              </a:rPr>
              <a:t> or </a:t>
            </a:r>
            <a:r>
              <a:rPr lang="en-US" dirty="0" err="1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aw</a:t>
            </a:r>
            <a:r>
              <a:rPr lang="en-US" dirty="0" smtClean="0">
                <a:solidFill>
                  <a:srgbClr val="FF0000"/>
                </a:solidFill>
              </a:rPr>
              <a:t> after the first root letter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724400"/>
            <a:ext cx="9144000" cy="598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וַיִּרְאוּ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הַשֹּׁמְרִים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אִישׁ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יוֹצֵא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מִן־הָעִיר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Identify the </a:t>
            </a:r>
            <a:r>
              <a:rPr lang="en-US" dirty="0" err="1"/>
              <a:t>Qal</a:t>
            </a:r>
            <a:r>
              <a:rPr lang="en-US" dirty="0"/>
              <a:t> Participles in the </a:t>
            </a:r>
            <a:r>
              <a:rPr lang="en-US" dirty="0" err="1"/>
              <a:t>Rocine</a:t>
            </a:r>
            <a:r>
              <a:rPr lang="en-US" dirty="0"/>
              <a:t> 12 lesson verse below.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sign of a </a:t>
            </a:r>
            <a:r>
              <a:rPr lang="en-US" dirty="0" err="1" smtClean="0"/>
              <a:t>Qal</a:t>
            </a:r>
            <a:r>
              <a:rPr lang="en-US" dirty="0" smtClean="0"/>
              <a:t> Participle?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Holem</a:t>
            </a:r>
            <a:r>
              <a:rPr lang="en-US" dirty="0" smtClean="0">
                <a:solidFill>
                  <a:srgbClr val="FF0000"/>
                </a:solidFill>
              </a:rPr>
              <a:t> or </a:t>
            </a:r>
            <a:r>
              <a:rPr lang="en-US" dirty="0" err="1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olem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aw</a:t>
            </a:r>
            <a:r>
              <a:rPr lang="en-US" dirty="0" smtClean="0">
                <a:solidFill>
                  <a:srgbClr val="FF0000"/>
                </a:solidFill>
              </a:rPr>
              <a:t> after the first root letter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28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93369"/>
              </p:ext>
            </p:extLst>
          </p:nvPr>
        </p:nvGraphicFramePr>
        <p:xfrm>
          <a:off x="304800" y="389465"/>
          <a:ext cx="8534400" cy="4106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7200"/>
                <a:gridCol w="4267200"/>
              </a:tblGrid>
              <a:tr h="821267">
                <a:tc>
                  <a:txBody>
                    <a:bodyPr/>
                    <a:lstStyle/>
                    <a:p>
                      <a:pPr algn="r" rtl="1">
                        <a:tabLst>
                          <a:tab pos="1143000" algn="r"/>
                          <a:tab pos="2400300" algn="r"/>
                        </a:tabLst>
                      </a:pP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הָאִשָּׁה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הוֹלֶ֫כֶת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אֶל הַשֻּׁלְחָן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028700" algn="r"/>
                          <a:tab pos="2057400" algn="r"/>
                        </a:tabLst>
                      </a:pP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הָאִישׁ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הוֹלֵךְ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אֶל הַשֻּׁלְחָן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400300" algn="r"/>
                        </a:tabLst>
                        <a:defRPr/>
                      </a:pP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הָאִשָּׁה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עֹלָה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r"/>
                          <a:tab pos="2057400" algn="r"/>
                        </a:tabLst>
                        <a:defRPr/>
                      </a:pPr>
                      <a:r>
                        <a:rPr lang="he-IL" sz="3200" kern="120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הָאִישׁ</a:t>
                      </a:r>
                      <a:r>
                        <a:rPr lang="en-US" sz="3200" kern="120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עֹלֶה</a:t>
                      </a:r>
                      <a:r>
                        <a:rPr lang="en-US" sz="3200" kern="120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320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400300" algn="r"/>
                        </a:tabLst>
                        <a:defRPr/>
                      </a:pP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הָאִשָּׁה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פֹּנָה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r"/>
                          <a:tab pos="2057400" algn="r"/>
                        </a:tabLst>
                        <a:defRPr/>
                      </a:pP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הָאִישׁ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פֹּנֶה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400300" algn="r"/>
                        </a:tabLst>
                        <a:defRPr/>
                      </a:pP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הָאִשָּׁה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רוֹקֶ֫דֶת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עַל 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r"/>
                          <a:tab pos="2057400" algn="r"/>
                        </a:tabLst>
                        <a:defRPr/>
                      </a:pP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הָאִישׁ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רוֹקֵד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286000" algn="r"/>
                        </a:tabLst>
                        <a:defRPr/>
                      </a:pP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הָאִשָּׁה</a:t>
                      </a:r>
                      <a:r>
                        <a:rPr lang="en-US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יוֹרֶ֫דֶת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מֵעַל</a:t>
                      </a:r>
                      <a:r>
                        <a:rPr lang="he-IL" sz="320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r"/>
                          <a:tab pos="2057400" algn="r"/>
                        </a:tabLst>
                        <a:defRPr/>
                      </a:pP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הָאִישׁ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יוֹרֵד</a:t>
                      </a:r>
                      <a:r>
                        <a:rPr lang="en-US" sz="32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מֵעַל</a:t>
                      </a:r>
                      <a:r>
                        <a:rPr lang="he-IL" sz="320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הַשֻּׁלְחָן</a:t>
                      </a:r>
                      <a:endParaRPr lang="en-US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48600" y="4766608"/>
            <a:ext cx="98737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אֲנִי</a:t>
            </a:r>
            <a:endParaRPr lang="en-US" sz="2000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אַתָּה</a:t>
            </a:r>
            <a:endParaRPr lang="en-US" sz="2000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הוּא</a:t>
            </a:r>
            <a:endParaRPr lang="en-US" sz="2000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הָאִישׁ</a:t>
            </a:r>
            <a:endParaRPr lang="en-US" sz="2000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הַנַּ֫עַר</a:t>
            </a:r>
            <a:endParaRPr lang="en-US" sz="2000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דָּוִד</a:t>
            </a:r>
            <a:endParaRPr lang="en-US" sz="20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4766608"/>
            <a:ext cx="98737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אֲנִי</a:t>
            </a:r>
            <a:endParaRPr lang="en-US" sz="20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אַתְּ</a:t>
            </a:r>
            <a:endParaRPr lang="en-US" sz="20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הִיא</a:t>
            </a:r>
            <a:endParaRPr lang="en-US" sz="20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הָאִשָּׁה</a:t>
            </a:r>
            <a:endParaRPr lang="en-US" sz="20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הַנַּעֲרָה</a:t>
            </a:r>
            <a:endParaRPr lang="en-US" sz="20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sz="20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רָחֵל</a:t>
            </a:r>
            <a:endParaRPr lang="en-US" sz="2000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ight Brace 5"/>
          <p:cNvSpPr/>
          <p:nvPr/>
        </p:nvSpPr>
        <p:spPr>
          <a:xfrm rot="16200000">
            <a:off x="4004468" y="4148428"/>
            <a:ext cx="141238" cy="9873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V="1">
            <a:off x="4075087" y="4484132"/>
            <a:ext cx="0" cy="87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16200000">
            <a:off x="8271665" y="4148428"/>
            <a:ext cx="141238" cy="9873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V="1">
            <a:off x="8342284" y="4484132"/>
            <a:ext cx="0" cy="87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9526" y="0"/>
            <a:ext cx="9153525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Participle	Participle	Participle	Participle	Participle	Participle	Participle	Participle	</a:t>
            </a:r>
            <a:r>
              <a:rPr lang="en-US" sz="800" dirty="0" smtClean="0">
                <a:solidFill>
                  <a:schemeClr val="bg1"/>
                </a:solidFill>
              </a:rPr>
              <a:t>Participle	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84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23110"/>
              </p:ext>
            </p:extLst>
          </p:nvPr>
        </p:nvGraphicFramePr>
        <p:xfrm>
          <a:off x="304800" y="389465"/>
          <a:ext cx="8534400" cy="4106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7200"/>
                <a:gridCol w="4267200"/>
              </a:tblGrid>
              <a:tr h="821267">
                <a:tc>
                  <a:txBody>
                    <a:bodyPr/>
                    <a:lstStyle/>
                    <a:p>
                      <a:pPr algn="r" rtl="1">
                        <a:tabLst>
                          <a:tab pos="1143000" algn="r"/>
                          <a:tab pos="2514600" algn="r"/>
                        </a:tabLst>
                      </a:pP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הַנָּשִׁים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הוֹלְכוֹת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אֶל הַשֻּׁלְחָן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57300" algn="r"/>
                          <a:tab pos="2514600" algn="r"/>
                        </a:tabLst>
                      </a:pP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הָאֲנָשִׁים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הוֹלְכִים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אֶל הַשֻּׁלְחָן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הַנָּשִׁים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עֹלוֹת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הָאֲנָשִׁים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עֹלִים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הַנָּשִׁים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פֹּנוֹת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הָאֲנָשִׁים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פֹּנִים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הַנָּשִׁים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רוֹקְדוֹת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הָאֲנָשִׁים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רוֹקְדִים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 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2126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הַנָּשִׁים</a:t>
                      </a:r>
                      <a:r>
                        <a:rPr lang="en-US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יוֹרְדוֹת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מֵעַל</a:t>
                      </a:r>
                      <a:r>
                        <a:rPr lang="he-IL" sz="280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57300" algn="r"/>
                          <a:tab pos="2514600" algn="r"/>
                        </a:tabLst>
                        <a:defRPr/>
                      </a:pPr>
                      <a:r>
                        <a:rPr lang="he-IL" sz="2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הָאֲנָשִׁים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יוֹרְדִים</a:t>
                      </a:r>
                      <a:r>
                        <a:rPr lang="en-US" sz="28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מֵעַל</a:t>
                      </a:r>
                      <a:r>
                        <a:rPr lang="he-IL" sz="280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הַשֻּׁלְחָן</a:t>
                      </a:r>
                      <a:endParaRPr lang="en-US" sz="2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 rot="16200000">
            <a:off x="4004468" y="4148428"/>
            <a:ext cx="141238" cy="9873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V="1">
            <a:off x="4075087" y="4484132"/>
            <a:ext cx="0" cy="87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 rot="16200000">
            <a:off x="8271665" y="4148428"/>
            <a:ext cx="141238" cy="9873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V="1">
            <a:off x="8342284" y="4484132"/>
            <a:ext cx="0" cy="87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62800" y="4750475"/>
            <a:ext cx="167317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אֲנַ֫חְנוּ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אַתֶּם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הֵם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הָאֲנָשִׁים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הַנְּעָרִים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‏אַבְרָהָם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וְבְּנוֹ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‏אַבְרָהָם וְ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שָׂרָי</a:t>
            </a:r>
            <a:endParaRPr lang="en-US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4750475"/>
            <a:ext cx="167317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אֲנַ֫חְנוּ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אַתֵּן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הֵנָּה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הַנָּשִׁים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הַנְּעָרוֹת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‏נָעֳמִי וְרוּת</a:t>
            </a:r>
            <a:endParaRPr lang="en-US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9526" y="0"/>
            <a:ext cx="9153525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Participle	Participle	Participle	Participle	Participle	Participle	Participle	Participle	</a:t>
            </a:r>
            <a:r>
              <a:rPr lang="en-US" sz="800" dirty="0" smtClean="0">
                <a:solidFill>
                  <a:schemeClr val="bg1"/>
                </a:solidFill>
              </a:rPr>
              <a:t>Participle	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46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So… </a:t>
            </a:r>
          </a:p>
          <a:p>
            <a:r>
              <a:rPr lang="en-US" i="1" dirty="0" err="1" smtClean="0"/>
              <a:t>Holem</a:t>
            </a:r>
            <a:r>
              <a:rPr lang="en-US" i="1" dirty="0" smtClean="0"/>
              <a:t>/</a:t>
            </a:r>
            <a:r>
              <a:rPr lang="en-US" i="1" dirty="0" err="1" smtClean="0"/>
              <a:t>Holem</a:t>
            </a:r>
            <a:r>
              <a:rPr lang="en-US" i="1" dirty="0" smtClean="0"/>
              <a:t> </a:t>
            </a:r>
            <a:r>
              <a:rPr lang="en-US" i="1" dirty="0" err="1" smtClean="0"/>
              <a:t>Waw</a:t>
            </a:r>
            <a:r>
              <a:rPr lang="en-US" i="1" dirty="0" smtClean="0"/>
              <a:t> </a:t>
            </a:r>
            <a:r>
              <a:rPr lang="en-US" dirty="0"/>
              <a:t>marks the </a:t>
            </a:r>
            <a:r>
              <a:rPr lang="en-US" dirty="0" err="1"/>
              <a:t>Qal</a:t>
            </a:r>
            <a:r>
              <a:rPr lang="en-US" dirty="0"/>
              <a:t> participle.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all the other </a:t>
            </a:r>
            <a:r>
              <a:rPr lang="en-US" dirty="0" smtClean="0"/>
              <a:t>stems (except </a:t>
            </a:r>
            <a:r>
              <a:rPr lang="en-US" dirty="0"/>
              <a:t>for </a:t>
            </a:r>
            <a:r>
              <a:rPr lang="en-US" dirty="0" err="1" smtClean="0"/>
              <a:t>Niphal</a:t>
            </a:r>
            <a:r>
              <a:rPr lang="en-US" dirty="0" smtClean="0"/>
              <a:t>) </a:t>
            </a:r>
            <a:r>
              <a:rPr lang="en-US" dirty="0"/>
              <a:t>the participle is marked by a </a:t>
            </a:r>
            <a:r>
              <a:rPr lang="en-US" i="1" dirty="0">
                <a:solidFill>
                  <a:srgbClr val="FF0000"/>
                </a:solidFill>
              </a:rPr>
              <a:t>Mem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prefix.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Can you identify the two participles in our lesson verse above?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2130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שַׁלֵּ֫חַ אֶת־עַמִּי הִנְנִי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you identify the two participles in our lesson verse above?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48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particles </a:t>
            </a:r>
            <a:r>
              <a:rPr lang="en-US" dirty="0">
                <a:solidFill>
                  <a:srgbClr val="008000"/>
                </a:solidFill>
              </a:rPr>
              <a:t>of existence </a:t>
            </a:r>
            <a:r>
              <a:rPr lang="en-US" dirty="0"/>
              <a:t>with </a:t>
            </a:r>
            <a:r>
              <a:rPr lang="en-US" dirty="0" smtClean="0">
                <a:solidFill>
                  <a:srgbClr val="0000FF"/>
                </a:solidFill>
              </a:rPr>
              <a:t>participles</a:t>
            </a:r>
            <a:endParaRPr lang="en-US" dirty="0"/>
          </a:p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participles</a:t>
            </a:r>
            <a:endParaRPr lang="en-US" dirty="0"/>
          </a:p>
          <a:p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participles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שַׁלֵּ֫חַ אֶת־עַמִּי הִנְנִי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is </a:t>
            </a:r>
            <a:r>
              <a:rPr lang="en-US" dirty="0" err="1" smtClean="0"/>
              <a:t>Hiphil</a:t>
            </a:r>
            <a:r>
              <a:rPr lang="en-US" dirty="0" smtClean="0"/>
              <a:t> and the other is </a:t>
            </a:r>
            <a:r>
              <a:rPr lang="en-US" dirty="0" err="1" smtClean="0"/>
              <a:t>Piel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Can you identify each and explain why?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53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אֶת־עַמִּי הִנְנִי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is </a:t>
            </a:r>
            <a:r>
              <a:rPr lang="en-US" dirty="0" err="1" smtClean="0"/>
              <a:t>Hiphil</a:t>
            </a:r>
            <a:r>
              <a:rPr lang="en-US" dirty="0" smtClean="0"/>
              <a:t> and the other is </a:t>
            </a:r>
            <a:r>
              <a:rPr lang="en-US" dirty="0" err="1" smtClean="0"/>
              <a:t>Piel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Can you identify each and explain why?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Piel</a:t>
            </a:r>
            <a:r>
              <a:rPr lang="en-US" dirty="0" smtClean="0"/>
              <a:t>:	doubling of the 2</a:t>
            </a:r>
            <a:r>
              <a:rPr lang="en-US" baseline="30000" dirty="0" smtClean="0"/>
              <a:t>nd</a:t>
            </a:r>
            <a:r>
              <a:rPr lang="en-US" dirty="0" smtClean="0"/>
              <a:t> root letter</a:t>
            </a:r>
          </a:p>
          <a:p>
            <a:pPr>
              <a:tabLst>
                <a:tab pos="1828800" algn="l"/>
              </a:tabLst>
            </a:pPr>
            <a:r>
              <a:rPr lang="en-US" dirty="0" err="1" smtClean="0">
                <a:solidFill>
                  <a:srgbClr val="0000FF"/>
                </a:solidFill>
              </a:rPr>
              <a:t>Hiphil</a:t>
            </a:r>
            <a:r>
              <a:rPr lang="en-US" dirty="0" smtClean="0"/>
              <a:t>:	</a:t>
            </a:r>
            <a:r>
              <a:rPr lang="en-US" dirty="0" err="1" smtClean="0"/>
              <a:t>patach</a:t>
            </a:r>
            <a:r>
              <a:rPr lang="en-US" dirty="0" smtClean="0"/>
              <a:t> prefix vowel</a:t>
            </a:r>
            <a:br>
              <a:rPr lang="en-US" dirty="0" smtClean="0"/>
            </a:br>
            <a:r>
              <a:rPr lang="en-US" dirty="0" smtClean="0"/>
              <a:t>	I/E vowel after 2</a:t>
            </a:r>
            <a:r>
              <a:rPr lang="en-US" baseline="30000" dirty="0" smtClean="0"/>
              <a:t>nd</a:t>
            </a:r>
            <a:r>
              <a:rPr lang="en-US" dirty="0" smtClean="0"/>
              <a:t> root letter</a:t>
            </a:r>
          </a:p>
        </p:txBody>
      </p:sp>
    </p:spTree>
    <p:extLst>
      <p:ext uri="{BB962C8B-B14F-4D97-AF65-F5344CB8AC3E}">
        <p14:creationId xmlns:p14="http://schemas.microsoft.com/office/powerpoint/2010/main" val="41336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אֶת־עַמִּי הִנְנִי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is </a:t>
            </a:r>
            <a:r>
              <a:rPr lang="en-US" dirty="0" err="1" smtClean="0"/>
              <a:t>Hiphil</a:t>
            </a:r>
            <a:r>
              <a:rPr lang="en-US" dirty="0" smtClean="0"/>
              <a:t> and the other is </a:t>
            </a:r>
            <a:r>
              <a:rPr lang="en-US" dirty="0" err="1" smtClean="0"/>
              <a:t>Piel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Can you identify each and explain why?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Piel</a:t>
            </a:r>
            <a:r>
              <a:rPr lang="en-US" dirty="0" smtClean="0"/>
              <a:t>:	doubling of the 2</a:t>
            </a:r>
            <a:r>
              <a:rPr lang="en-US" baseline="30000" dirty="0" smtClean="0"/>
              <a:t>nd</a:t>
            </a:r>
            <a:r>
              <a:rPr lang="en-US" dirty="0" smtClean="0"/>
              <a:t> root letter</a:t>
            </a:r>
          </a:p>
          <a:p>
            <a:pPr>
              <a:tabLst>
                <a:tab pos="1828800" algn="l"/>
              </a:tabLst>
            </a:pPr>
            <a:r>
              <a:rPr lang="en-US" dirty="0" err="1" smtClean="0">
                <a:solidFill>
                  <a:srgbClr val="0000FF"/>
                </a:solidFill>
              </a:rPr>
              <a:t>Hiphil</a:t>
            </a:r>
            <a:r>
              <a:rPr lang="en-US" dirty="0" smtClean="0"/>
              <a:t>:	</a:t>
            </a:r>
            <a:r>
              <a:rPr lang="en-US" dirty="0" err="1" smtClean="0"/>
              <a:t>patach</a:t>
            </a:r>
            <a:r>
              <a:rPr lang="en-US" dirty="0" smtClean="0"/>
              <a:t> prefix vowel</a:t>
            </a:r>
            <a:br>
              <a:rPr lang="en-US" dirty="0" smtClean="0"/>
            </a:br>
            <a:r>
              <a:rPr lang="en-US" dirty="0" smtClean="0"/>
              <a:t>	I/E vowel after 2</a:t>
            </a:r>
            <a:r>
              <a:rPr lang="en-US" baseline="30000" dirty="0" smtClean="0"/>
              <a:t>nd</a:t>
            </a:r>
            <a:r>
              <a:rPr lang="en-US" dirty="0" smtClean="0"/>
              <a:t> root letter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97313" y="2819400"/>
            <a:ext cx="14477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 of </a:t>
            </a:r>
            <a:r>
              <a:rPr lang="en-US" u="sng" dirty="0" smtClean="0"/>
              <a:t>all</a:t>
            </a:r>
            <a:r>
              <a:rPr lang="en-US" dirty="0" smtClean="0"/>
              <a:t> </a:t>
            </a:r>
            <a:r>
              <a:rPr lang="en-US" dirty="0" err="1" smtClean="0"/>
              <a:t>Piels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97312" y="3733800"/>
            <a:ext cx="1447799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True of </a:t>
            </a:r>
            <a:r>
              <a:rPr lang="en-US" dirty="0" err="1" smtClean="0"/>
              <a:t>Hiphil</a:t>
            </a:r>
            <a:r>
              <a:rPr lang="en-US" dirty="0" smtClean="0"/>
              <a:t> </a:t>
            </a:r>
            <a:r>
              <a:rPr lang="en-US" u="sng" dirty="0" smtClean="0"/>
              <a:t>prefix</a:t>
            </a:r>
            <a:r>
              <a:rPr lang="en-US" dirty="0" smtClean="0"/>
              <a:t> forms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err="1" smtClean="0"/>
              <a:t>Yiqtol</a:t>
            </a:r>
            <a:endParaRPr lang="en-US" dirty="0" smtClean="0"/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err="1" smtClean="0"/>
              <a:t>Wayyiqtol</a:t>
            </a:r>
            <a:endParaRPr lang="en-US" dirty="0" smtClean="0"/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smtClean="0"/>
              <a:t>Jussive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err="1" smtClean="0"/>
              <a:t>Cohortative</a:t>
            </a:r>
            <a:endParaRPr lang="en-US" dirty="0" smtClean="0"/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smtClean="0"/>
              <a:t>Imperative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smtClean="0"/>
              <a:t>Infinitives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dirty="0" smtClean="0"/>
              <a:t>Participle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296150" y="38862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391400" y="3142565"/>
            <a:ext cx="2095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1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אֶת־עַמִּי הִנְנִי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two verbs.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68978"/>
              </p:ext>
            </p:extLst>
          </p:nvPr>
        </p:nvGraphicFramePr>
        <p:xfrm>
          <a:off x="533400" y="2667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4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אֶת־עַמִּי הִנְנִי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two verbs.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161534"/>
              </p:ext>
            </p:extLst>
          </p:nvPr>
        </p:nvGraphicFramePr>
        <p:xfrm>
          <a:off x="533400" y="2667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Participle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ms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Backgrounded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activities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(prob. also Imminent Future)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To send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5486400"/>
            <a:ext cx="67818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In Predictive Narrative, participles often function as Imminent Future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(See </a:t>
            </a:r>
            <a:r>
              <a:rPr lang="en-US" dirty="0" err="1" smtClean="0"/>
              <a:t>Rocine</a:t>
            </a:r>
            <a:r>
              <a:rPr lang="en-US" dirty="0" smtClean="0"/>
              <a:t> 25.3b)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אֶת־עַמִּי הִנְנִי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two verbs.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69565"/>
              </p:ext>
            </p:extLst>
          </p:nvPr>
        </p:nvGraphicFramePr>
        <p:xfrm>
          <a:off x="533400" y="2667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Participle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ms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Backgrounded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activities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(prob. also Imminent Future)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To send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שלח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Hiphil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Participle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Backgrounded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 activities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(prob. also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Imminent Future)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send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5486400"/>
            <a:ext cx="67818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In Predictive Narrative, participles often function as Imminent Future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(See </a:t>
            </a:r>
            <a:r>
              <a:rPr lang="en-US" dirty="0" err="1" smtClean="0"/>
              <a:t>Rocine</a:t>
            </a:r>
            <a:r>
              <a:rPr lang="en-US" dirty="0" smtClean="0"/>
              <a:t> 25.3b)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Hiphil</a:t>
            </a:r>
            <a:r>
              <a:rPr lang="en-US" dirty="0"/>
              <a:t> and </a:t>
            </a:r>
            <a:r>
              <a:rPr lang="en-US" dirty="0" err="1"/>
              <a:t>Piel</a:t>
            </a:r>
            <a:r>
              <a:rPr lang="en-US" dirty="0"/>
              <a:t> participles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10976"/>
              </p:ext>
            </p:extLst>
          </p:nvPr>
        </p:nvGraphicFramePr>
        <p:xfrm>
          <a:off x="457200" y="942974"/>
          <a:ext cx="8305799" cy="27908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605"/>
                <a:gridCol w="2534398"/>
                <a:gridCol w="2534398"/>
                <a:gridCol w="2534398"/>
              </a:tblGrid>
              <a:tr h="34034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Participle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Piel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Participle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Participle</a:t>
                      </a:r>
                    </a:p>
                  </a:txBody>
                  <a:tcPr anchor="ctr"/>
                </a:tc>
              </a:tr>
              <a:tr h="61262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מְשַׁלֵּ֫חַ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מַשְׁלִ֫יחַ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6126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57300" algn="r"/>
                        </a:tabLst>
                      </a:pPr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קֹטְלָה	קֹטֶלֶת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מְשַׁלַּ֫חַת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מַשְׁלַ֫חַת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61262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mpl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מְשַׁלְּחִים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מַשְׁלִיחִים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61262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fpl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מְשַׁלְּחוֹת</a:t>
                      </a:r>
                      <a:endParaRPr lang="en-US" sz="3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מַשְׁלִיחוֹת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3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אִם־אֵינְךָ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מְשַׁלֵּ֫חַ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אֶת־עַמִּי הִנְנִי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מַשְׁלִ֫יחַ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2438400"/>
            <a:ext cx="304775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is this vowel called?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does it affect the </a:t>
            </a:r>
            <a:br>
              <a:rPr lang="en-US" dirty="0" smtClean="0"/>
            </a:br>
            <a:r>
              <a:rPr lang="en-US" dirty="0" smtClean="0"/>
              <a:t>pronunciation of the word?</a:t>
            </a:r>
          </a:p>
        </p:txBody>
      </p:sp>
      <p:cxnSp>
        <p:nvCxnSpPr>
          <p:cNvPr id="9" name="Straight Arrow Connector 8"/>
          <p:cNvCxnSpPr>
            <a:stCxn id="6" idx="0"/>
          </p:cNvCxnSpPr>
          <p:nvPr/>
        </p:nvCxnSpPr>
        <p:spPr>
          <a:xfrm flipH="1" flipV="1">
            <a:off x="3600450" y="1376363"/>
            <a:ext cx="1657229" cy="1062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</p:cNvCxnSpPr>
          <p:nvPr/>
        </p:nvCxnSpPr>
        <p:spPr>
          <a:xfrm flipV="1">
            <a:off x="5257679" y="1371600"/>
            <a:ext cx="1285996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Particles of existence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is made up of 2 parts:</a:t>
            </a:r>
            <a:endParaRPr lang="en-US" dirty="0"/>
          </a:p>
          <a:p>
            <a:r>
              <a:rPr lang="en-US" dirty="0" smtClean="0"/>
              <a:t>particle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אַיִן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2ms pronominal suffix</a:t>
            </a:r>
          </a:p>
        </p:txBody>
      </p:sp>
    </p:spTree>
    <p:extLst>
      <p:ext uri="{BB962C8B-B14F-4D97-AF65-F5344CB8AC3E}">
        <p14:creationId xmlns:p14="http://schemas.microsoft.com/office/powerpoint/2010/main" val="3321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Particles of existence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ך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Notice how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אַיִן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has a construct form that is used when you add a pronominal suffix.</a:t>
            </a:r>
          </a:p>
          <a:p>
            <a:r>
              <a:rPr lang="en-US" dirty="0" smtClean="0"/>
              <a:t>It is not just nouns that have construct forms.</a:t>
            </a:r>
          </a:p>
          <a:p>
            <a:r>
              <a:rPr lang="en-US" dirty="0" smtClean="0"/>
              <a:t>Construct forms are the forms used for ‘construction’. You can’t add the pronominal suffix to the absolute.</a:t>
            </a:r>
          </a:p>
        </p:txBody>
      </p:sp>
    </p:spTree>
    <p:extLst>
      <p:ext uri="{BB962C8B-B14F-4D97-AF65-F5344CB8AC3E}">
        <p14:creationId xmlns:p14="http://schemas.microsoft.com/office/powerpoint/2010/main" val="14288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Particles of existence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אַיִן</a:t>
            </a:r>
            <a:r>
              <a:rPr lang="en-US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and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two </a:t>
            </a:r>
            <a:r>
              <a:rPr lang="en-US" dirty="0"/>
              <a:t>verb-like words sometimes referred to as </a:t>
            </a:r>
            <a:r>
              <a:rPr lang="en-US" i="1" dirty="0"/>
              <a:t>particles</a:t>
            </a:r>
            <a:r>
              <a:rPr lang="en-US" dirty="0"/>
              <a:t> for expressing the idea of </a:t>
            </a:r>
            <a:r>
              <a:rPr lang="en-US" dirty="0" smtClean="0"/>
              <a:t>existence.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 smtClean="0"/>
              <a:t>	= </a:t>
            </a:r>
            <a:r>
              <a:rPr lang="en-US" i="1" dirty="0" smtClean="0"/>
              <a:t>There is, there are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Rocine</a:t>
            </a:r>
            <a:r>
              <a:rPr lang="en-US" sz="1800" dirty="0" smtClean="0"/>
              <a:t> Vocab #290)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אַ֫יִן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i="1" dirty="0" smtClean="0"/>
              <a:t>There is not, are not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Rocine</a:t>
            </a:r>
            <a:r>
              <a:rPr lang="en-US" sz="1800" dirty="0" smtClean="0"/>
              <a:t> Vocab #55)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34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Particles of existence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אַיִן</a:t>
            </a:r>
            <a:r>
              <a:rPr lang="en-US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and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two </a:t>
            </a:r>
            <a:r>
              <a:rPr lang="en-US" dirty="0"/>
              <a:t>verb-like words sometimes referred to as </a:t>
            </a:r>
            <a:r>
              <a:rPr lang="en-US" i="1" dirty="0"/>
              <a:t>particles</a:t>
            </a:r>
            <a:r>
              <a:rPr lang="en-US" dirty="0"/>
              <a:t> for expressing the idea of </a:t>
            </a:r>
            <a:r>
              <a:rPr lang="en-US" dirty="0" smtClean="0"/>
              <a:t>existence.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 smtClean="0"/>
              <a:t>	= </a:t>
            </a:r>
            <a:r>
              <a:rPr lang="en-US" i="1" dirty="0" smtClean="0"/>
              <a:t>There is, there are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Rocine</a:t>
            </a:r>
            <a:r>
              <a:rPr lang="en-US" sz="1800" dirty="0" smtClean="0"/>
              <a:t> Vocab #290)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אַ֫יִן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i="1" dirty="0" smtClean="0"/>
              <a:t>There is not, are not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Rocine</a:t>
            </a:r>
            <a:r>
              <a:rPr lang="en-US" sz="1800" dirty="0" smtClean="0"/>
              <a:t> Vocab #55)</a:t>
            </a:r>
            <a:endParaRPr lang="en-US" sz="18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5562600"/>
            <a:ext cx="8229600" cy="838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If you recall, we saw </a:t>
            </a:r>
            <a:r>
              <a:rPr lang="he-IL" sz="20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in the discussion of possession in </a:t>
            </a:r>
            <a:r>
              <a:rPr lang="en-US" sz="2000" dirty="0" err="1" smtClean="0"/>
              <a:t>Rocine</a:t>
            </a:r>
            <a:r>
              <a:rPr lang="en-US" sz="2000" dirty="0" smtClean="0"/>
              <a:t> 23.2.</a:t>
            </a:r>
          </a:p>
          <a:p>
            <a:pPr marL="0" indent="0" algn="r">
              <a:buNone/>
            </a:pP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עֵשָׂו </a:t>
            </a:r>
            <a:r>
              <a:rPr lang="he-IL" sz="20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־לִי רָב אָחִי יְהִי לְךָ אֲשֶׁר־לָךְ׃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74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Particles of existence with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Particle </a:t>
            </a:r>
            <a:r>
              <a:rPr lang="en-US" dirty="0"/>
              <a:t>of </a:t>
            </a:r>
            <a:r>
              <a:rPr lang="en-US" dirty="0" smtClean="0"/>
              <a:t>existence + participle = </a:t>
            </a:r>
            <a:r>
              <a:rPr lang="en-US" dirty="0"/>
              <a:t>someone is or is not doing something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construction is over ten times more common </a:t>
            </a:r>
            <a:r>
              <a:rPr lang="en-US" dirty="0" smtClean="0"/>
              <a:t>with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אַיִן</a:t>
            </a:r>
            <a:r>
              <a:rPr lang="he-IL" dirty="0" smtClean="0">
                <a:solidFill>
                  <a:srgbClr val="FF00FF"/>
                </a:solidFill>
              </a:rPr>
              <a:t> 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than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552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Particles of existence with participles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אִם־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אֵינְךָ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מְשַׁלֵּ֫חַ אֶת־עַמִּי הִנְנִי מַשְׁלִ֫יחַ בְּךָ אֶת־הֶעָרֹב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68293"/>
              </p:ext>
            </p:extLst>
          </p:nvPr>
        </p:nvGraphicFramePr>
        <p:xfrm>
          <a:off x="838200" y="2362200"/>
          <a:ext cx="7678867" cy="403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6043"/>
                <a:gridCol w="3389770"/>
                <a:gridCol w="3113054"/>
              </a:tblGrid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 22:9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אֵין רֹאֶה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Deut</a:t>
                      </a:r>
                      <a:r>
                        <a:rPr lang="en-US" sz="1800" dirty="0" smtClean="0"/>
                        <a:t> 4:12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אֵינְכֶם רֹאִים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 5:10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אֵינֶ֫נִּי נֹתֵן לָכֶם תֶּ֫בֶן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0096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Gen 24:49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אִם־יֶשְׁכֶם עֹשִׂים חֶ֫סֶד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38200" y="1676400"/>
            <a:ext cx="316400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Particle of existence </a:t>
            </a:r>
            <a:r>
              <a:rPr lang="en-US" dirty="0"/>
              <a:t>+ participle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1676400"/>
            <a:ext cx="371646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Someone is or is not doing something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71918" y="1676400"/>
            <a:ext cx="30008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8594</TotalTime>
  <Words>897</Words>
  <Application>Microsoft Office PowerPoint</Application>
  <PresentationFormat>On-screen Show (4:3)</PresentationFormat>
  <Paragraphs>241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Rocine Lesson 31</vt:lpstr>
      <vt:lpstr>Goals</vt:lpstr>
      <vt:lpstr>What we already know</vt:lpstr>
      <vt:lpstr>Particles of existence</vt:lpstr>
      <vt:lpstr>Particles of existence</vt:lpstr>
      <vt:lpstr>Particles of existence</vt:lpstr>
      <vt:lpstr>Particles of existence</vt:lpstr>
      <vt:lpstr>Particles of existence with participles</vt:lpstr>
      <vt:lpstr>Particles of existence with participles</vt:lpstr>
      <vt:lpstr>Particles of existence with participles</vt:lpstr>
      <vt:lpstr>Hiphil and Piel participles</vt:lpstr>
      <vt:lpstr>Hiphil and Piel participles</vt:lpstr>
      <vt:lpstr>Hiphil and Piel participles</vt:lpstr>
      <vt:lpstr>Hiphil and Piel participles</vt:lpstr>
      <vt:lpstr>PowerPoint Presentation</vt:lpstr>
      <vt:lpstr>PowerPoint Presentation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  <vt:lpstr>Hiphil and Piel participles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820</cp:revision>
  <cp:lastPrinted>2013-11-05T02:18:07Z</cp:lastPrinted>
  <dcterms:created xsi:type="dcterms:W3CDTF">2006-08-16T00:00:00Z</dcterms:created>
  <dcterms:modified xsi:type="dcterms:W3CDTF">2015-10-14T01:09:41Z</dcterms:modified>
</cp:coreProperties>
</file>