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697" r:id="rId2"/>
    <p:sldId id="660" r:id="rId3"/>
    <p:sldId id="816" r:id="rId4"/>
    <p:sldId id="818" r:id="rId5"/>
    <p:sldId id="819" r:id="rId6"/>
    <p:sldId id="821" r:id="rId7"/>
    <p:sldId id="822" r:id="rId8"/>
    <p:sldId id="824" r:id="rId9"/>
    <p:sldId id="826" r:id="rId10"/>
    <p:sldId id="828" r:id="rId11"/>
    <p:sldId id="827" r:id="rId12"/>
    <p:sldId id="830" r:id="rId13"/>
    <p:sldId id="831" r:id="rId14"/>
    <p:sldId id="832" r:id="rId15"/>
    <p:sldId id="837" r:id="rId16"/>
    <p:sldId id="838" r:id="rId17"/>
    <p:sldId id="839" r:id="rId18"/>
  </p:sldIdLst>
  <p:sldSz cx="9144000" cy="6858000" type="screen4x3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FF"/>
    <a:srgbClr val="008000"/>
    <a:srgbClr val="7C3B0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321" autoAdjust="0"/>
    <p:restoredTop sz="96462" autoAdjust="0"/>
  </p:normalViewPr>
  <p:slideViewPr>
    <p:cSldViewPr>
      <p:cViewPr>
        <p:scale>
          <a:sx n="100" d="100"/>
          <a:sy n="100" d="100"/>
        </p:scale>
        <p:origin x="-276" y="-2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36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r">
              <a:defRPr sz="1200"/>
            </a:lvl1pPr>
          </a:lstStyle>
          <a:p>
            <a:fld id="{CE3CB8F9-8643-459B-915A-0ED1C2124AF6}" type="datetimeFigureOut">
              <a:rPr lang="en-US" smtClean="0"/>
              <a:t>3/2/2015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30" tIns="46415" rIns="92830" bIns="4641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387136"/>
            <a:ext cx="5608320" cy="4156234"/>
          </a:xfrm>
          <a:prstGeom prst="rect">
            <a:avLst/>
          </a:prstGeom>
        </p:spPr>
        <p:txBody>
          <a:bodyPr vert="horz" lIns="92830" tIns="46415" rIns="92830" bIns="46415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8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772668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r">
              <a:defRPr sz="1200"/>
            </a:lvl1pPr>
          </a:lstStyle>
          <a:p>
            <a:fld id="{581E48B9-BB65-4169-89A1-675F081455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5917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1E48B9-BB65-4169-89A1-675F0814559B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5823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1E48B9-BB65-4169-89A1-675F0814559B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5823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1E48B9-BB65-4169-89A1-675F0814559B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5823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1E48B9-BB65-4169-89A1-675F0814559B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5823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1E48B9-BB65-4169-89A1-675F0814559B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5823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90600"/>
            <a:ext cx="7772400" cy="1470025"/>
          </a:xfrm>
        </p:spPr>
        <p:txBody>
          <a:bodyPr/>
          <a:lstStyle/>
          <a:p>
            <a:r>
              <a:rPr lang="en-US" dirty="0" err="1" smtClean="0"/>
              <a:t>Rocine</a:t>
            </a:r>
            <a:r>
              <a:rPr lang="en-US" dirty="0"/>
              <a:t> Lesson </a:t>
            </a:r>
            <a:r>
              <a:rPr lang="en-US" dirty="0" smtClean="0"/>
              <a:t>30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362200"/>
            <a:ext cx="7715250" cy="2590800"/>
          </a:xfrm>
        </p:spPr>
        <p:txBody>
          <a:bodyPr>
            <a:normAutofit/>
          </a:bodyPr>
          <a:lstStyle/>
          <a:p>
            <a:pPr algn="r" defTabSz="457200" rtl="1"/>
            <a:r>
              <a:rPr lang="en-US" dirty="0" smtClean="0">
                <a:solidFill>
                  <a:schemeClr val="tx1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he-IL" dirty="0" smtClean="0">
                <a:solidFill>
                  <a:schemeClr val="tx1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אֲשֶׁר־יֵצֵא </a:t>
            </a:r>
            <a:r>
              <a:rPr lang="he-IL" dirty="0">
                <a:solidFill>
                  <a:schemeClr val="tx1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לִפְנֵ֫יהֶם </a:t>
            </a:r>
            <a:endParaRPr lang="en-US" dirty="0" smtClean="0">
              <a:solidFill>
                <a:schemeClr val="tx1"/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  <a:p>
            <a:pPr algn="r" defTabSz="457200" rtl="1"/>
            <a:r>
              <a:rPr lang="he-IL" dirty="0" smtClean="0">
                <a:solidFill>
                  <a:schemeClr val="tx1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וַאֲשֶׁר </a:t>
            </a:r>
            <a:r>
              <a:rPr lang="he-IL" dirty="0">
                <a:solidFill>
                  <a:schemeClr val="tx1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יָבֹא לִפְנֵ֫יהֶם </a:t>
            </a:r>
            <a:endParaRPr lang="en-US" dirty="0" smtClean="0">
              <a:solidFill>
                <a:schemeClr val="tx1"/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  <a:p>
            <a:pPr algn="r" defTabSz="457200" rtl="1"/>
            <a:r>
              <a:rPr lang="he-IL" dirty="0" smtClean="0">
                <a:solidFill>
                  <a:schemeClr val="tx1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וַאֲשֶׁר </a:t>
            </a:r>
            <a:r>
              <a:rPr lang="he-IL" dirty="0">
                <a:solidFill>
                  <a:schemeClr val="tx1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יוֹצִיאֵם </a:t>
            </a:r>
            <a:endParaRPr lang="en-US" dirty="0" smtClean="0">
              <a:solidFill>
                <a:schemeClr val="tx1"/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  <a:p>
            <a:pPr algn="r" defTabSz="457200" rtl="1"/>
            <a:r>
              <a:rPr lang="he-IL" dirty="0" smtClean="0">
                <a:solidFill>
                  <a:schemeClr val="tx1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וַאֲשֶׁר </a:t>
            </a:r>
            <a:r>
              <a:rPr lang="he-IL" dirty="0">
                <a:solidFill>
                  <a:schemeClr val="tx1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יְבִיאֵם</a:t>
            </a:r>
            <a:endParaRPr lang="en-US" dirty="0" smtClean="0">
              <a:solidFill>
                <a:schemeClr val="tx1"/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pic>
        <p:nvPicPr>
          <p:cNvPr id="1026" name="Picture 2" descr="D:\My Documents\HebrewCourseBriercrestFirstYear2014\pics\Rocine Book Cov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5250" y="0"/>
            <a:ext cx="142875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ubtitle 2"/>
          <p:cNvSpPr txBox="1">
            <a:spLocks/>
          </p:cNvSpPr>
          <p:nvPr/>
        </p:nvSpPr>
        <p:spPr>
          <a:xfrm>
            <a:off x="0" y="480060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tx1"/>
                </a:solidFill>
              </a:rPr>
              <a:t>Numbers 27:17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5858470"/>
            <a:ext cx="9144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Note: For the first time, our lesson verse does not contain a main or independent clause. That is, the verse cannot stand alone as a complete thought. Yet, the verse contains several dependent clauses that make for a good study.</a:t>
            </a:r>
          </a:p>
        </p:txBody>
      </p:sp>
    </p:spTree>
    <p:extLst>
      <p:ext uri="{BB962C8B-B14F-4D97-AF65-F5344CB8AC3E}">
        <p14:creationId xmlns:p14="http://schemas.microsoft.com/office/powerpoint/2010/main" val="3204978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 smtClean="0"/>
              <a:t>What we already know</a:t>
            </a:r>
            <a:endParaRPr lang="en-US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0" y="838200"/>
            <a:ext cx="8458200" cy="1295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  <a:tabLst>
                <a:tab pos="3200400" algn="r"/>
              </a:tabLst>
            </a:pPr>
            <a:r>
              <a:rPr lang="en-US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אֲשֶׁר־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יֵצֵא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לִפְנֵ֫יהֶם</a:t>
            </a:r>
            <a:r>
              <a:rPr lang="en-US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	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וַאֲשֶׁר 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יָבֹא 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לִפְנֵ֫יהֶם 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  <a:p>
            <a:pPr marL="0" indent="0" algn="r" defTabSz="457200" rtl="1">
              <a:buNone/>
              <a:tabLst>
                <a:tab pos="3200400" algn="r"/>
              </a:tabLst>
            </a:pP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וַאֲשֶׁר </a:t>
            </a:r>
            <a:r>
              <a:rPr lang="he-IL" dirty="0" smtClean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יוֹצִיא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ֵם</a:t>
            </a:r>
            <a:r>
              <a:rPr lang="en-US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	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וַאֲשֶׁר </a:t>
            </a:r>
            <a:r>
              <a:rPr lang="he-IL" dirty="0" smtClean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יְבִיאֵ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ם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277100" y="2313682"/>
            <a:ext cx="952500" cy="52322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Patach</a:t>
            </a:r>
            <a:endParaRPr lang="en-US" sz="1400" dirty="0" smtClean="0"/>
          </a:p>
          <a:p>
            <a:pPr algn="ctr"/>
            <a:r>
              <a:rPr lang="en-US" sz="1400" b="1" dirty="0" smtClean="0">
                <a:solidFill>
                  <a:srgbClr val="FF0000"/>
                </a:solidFill>
              </a:rPr>
              <a:t>MISSING</a:t>
            </a:r>
            <a:endParaRPr lang="en-US" sz="1400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667000" y="2313682"/>
            <a:ext cx="1179875" cy="52322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/>
              <a:t>Dot vowel</a:t>
            </a:r>
          </a:p>
          <a:p>
            <a:pPr algn="ctr"/>
            <a:r>
              <a:rPr lang="en-US" sz="1400" dirty="0" smtClean="0"/>
              <a:t>(or I/E Vowel)</a:t>
            </a:r>
            <a:endParaRPr lang="en-US" sz="1400" dirty="0"/>
          </a:p>
        </p:txBody>
      </p:sp>
      <p:cxnSp>
        <p:nvCxnSpPr>
          <p:cNvPr id="11" name="Straight Arrow Connector 10"/>
          <p:cNvCxnSpPr>
            <a:stCxn id="10" idx="0"/>
          </p:cNvCxnSpPr>
          <p:nvPr/>
        </p:nvCxnSpPr>
        <p:spPr>
          <a:xfrm flipV="1">
            <a:off x="3256938" y="1905000"/>
            <a:ext cx="648312" cy="408682"/>
          </a:xfrm>
          <a:prstGeom prst="straightConnector1">
            <a:avLst/>
          </a:prstGeom>
          <a:ln w="95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5943600" y="2313682"/>
            <a:ext cx="1179875" cy="52322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/>
              <a:t>Dot vowel</a:t>
            </a:r>
          </a:p>
          <a:p>
            <a:pPr algn="ctr"/>
            <a:r>
              <a:rPr lang="en-US" sz="1400" dirty="0" smtClean="0"/>
              <a:t>(or I/E Vowel)</a:t>
            </a:r>
            <a:endParaRPr lang="en-US" sz="1400" dirty="0"/>
          </a:p>
        </p:txBody>
      </p:sp>
      <p:cxnSp>
        <p:nvCxnSpPr>
          <p:cNvPr id="18" name="Straight Arrow Connector 17"/>
          <p:cNvCxnSpPr/>
          <p:nvPr/>
        </p:nvCxnSpPr>
        <p:spPr>
          <a:xfrm flipV="1">
            <a:off x="7010400" y="2041148"/>
            <a:ext cx="0" cy="272534"/>
          </a:xfrm>
          <a:prstGeom prst="straightConnector1">
            <a:avLst/>
          </a:prstGeom>
          <a:ln w="95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4038600" y="2313682"/>
            <a:ext cx="952500" cy="52322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Patach</a:t>
            </a:r>
            <a:endParaRPr lang="en-US" sz="1400" dirty="0" smtClean="0"/>
          </a:p>
          <a:p>
            <a:pPr algn="ctr"/>
            <a:r>
              <a:rPr lang="en-US" sz="1400" b="1" dirty="0" smtClean="0">
                <a:solidFill>
                  <a:srgbClr val="FF0000"/>
                </a:solidFill>
              </a:rPr>
              <a:t>MISSING</a:t>
            </a:r>
            <a:endParaRPr lang="en-US" sz="1400" b="1" dirty="0">
              <a:solidFill>
                <a:srgbClr val="FF0000"/>
              </a:solidFill>
            </a:endParaRPr>
          </a:p>
        </p:txBody>
      </p:sp>
      <p:cxnSp>
        <p:nvCxnSpPr>
          <p:cNvPr id="21" name="Straight Arrow Connector 20"/>
          <p:cNvCxnSpPr>
            <a:stCxn id="20" idx="0"/>
          </p:cNvCxnSpPr>
          <p:nvPr/>
        </p:nvCxnSpPr>
        <p:spPr>
          <a:xfrm flipH="1" flipV="1">
            <a:off x="4238626" y="1952626"/>
            <a:ext cx="276224" cy="361056"/>
          </a:xfrm>
          <a:prstGeom prst="straightConnector1">
            <a:avLst/>
          </a:prstGeom>
          <a:ln w="95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H="1" flipV="1">
            <a:off x="7362825" y="1924050"/>
            <a:ext cx="390526" cy="389633"/>
          </a:xfrm>
          <a:prstGeom prst="straightConnector1">
            <a:avLst/>
          </a:prstGeom>
          <a:ln w="95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5742351" y="3276600"/>
            <a:ext cx="3249249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I-</a:t>
            </a:r>
            <a:r>
              <a:rPr lang="en-US" sz="2400" dirty="0" err="1" smtClean="0"/>
              <a:t>Yod</a:t>
            </a:r>
            <a:r>
              <a:rPr lang="en-US" sz="2400" dirty="0" smtClean="0"/>
              <a:t>:</a:t>
            </a:r>
          </a:p>
          <a:p>
            <a:pPr algn="ctr"/>
            <a:r>
              <a:rPr lang="en-US" sz="2400" dirty="0" err="1" smtClean="0"/>
              <a:t>Yod</a:t>
            </a:r>
            <a:r>
              <a:rPr lang="en-US" sz="2400" dirty="0" smtClean="0"/>
              <a:t> changes to a </a:t>
            </a:r>
            <a:r>
              <a:rPr lang="en-US" sz="2400" b="1" dirty="0" err="1" smtClean="0"/>
              <a:t>waw</a:t>
            </a:r>
            <a:r>
              <a:rPr lang="en-US" sz="2400" dirty="0" smtClean="0"/>
              <a:t> in the </a:t>
            </a:r>
            <a:r>
              <a:rPr lang="en-US" sz="2400" dirty="0" err="1" smtClean="0"/>
              <a:t>Hiphil</a:t>
            </a:r>
            <a:r>
              <a:rPr lang="en-US" sz="2400" dirty="0" smtClean="0"/>
              <a:t> (and </a:t>
            </a:r>
            <a:r>
              <a:rPr lang="en-US" sz="2400" dirty="0" err="1" smtClean="0"/>
              <a:t>Niphal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cxnSp>
        <p:nvCxnSpPr>
          <p:cNvPr id="25" name="Straight Arrow Connector 24"/>
          <p:cNvCxnSpPr>
            <a:stCxn id="4" idx="0"/>
            <a:endCxn id="9" idx="2"/>
          </p:cNvCxnSpPr>
          <p:nvPr/>
        </p:nvCxnSpPr>
        <p:spPr>
          <a:xfrm flipV="1">
            <a:off x="7366976" y="2836902"/>
            <a:ext cx="386374" cy="439698"/>
          </a:xfrm>
          <a:prstGeom prst="straightConnector1">
            <a:avLst/>
          </a:prstGeom>
          <a:ln w="9525">
            <a:solidFill>
              <a:schemeClr val="tx1"/>
            </a:solidFill>
            <a:headEnd type="diamond" w="med" len="med"/>
            <a:tailEnd type="diamond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5742351" y="4983540"/>
            <a:ext cx="3249249" cy="15696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This </a:t>
            </a:r>
            <a:r>
              <a:rPr lang="en-US" sz="2400" dirty="0" err="1" smtClean="0"/>
              <a:t>waw</a:t>
            </a:r>
            <a:r>
              <a:rPr lang="en-US" sz="2400" dirty="0" smtClean="0"/>
              <a:t> is actually the original first root letter. That’s why I-</a:t>
            </a:r>
            <a:r>
              <a:rPr lang="en-US" sz="2400" dirty="0" err="1" smtClean="0"/>
              <a:t>Yod’s</a:t>
            </a:r>
            <a:r>
              <a:rPr lang="en-US" sz="2400" dirty="0" smtClean="0"/>
              <a:t> are often called I-</a:t>
            </a:r>
            <a:r>
              <a:rPr lang="en-US" sz="2400" dirty="0" err="1" smtClean="0"/>
              <a:t>Waw’s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cxnSp>
        <p:nvCxnSpPr>
          <p:cNvPr id="33" name="Straight Arrow Connector 32"/>
          <p:cNvCxnSpPr>
            <a:stCxn id="32" idx="0"/>
            <a:endCxn id="4" idx="2"/>
          </p:cNvCxnSpPr>
          <p:nvPr/>
        </p:nvCxnSpPr>
        <p:spPr>
          <a:xfrm flipV="1">
            <a:off x="7366976" y="4476929"/>
            <a:ext cx="0" cy="506611"/>
          </a:xfrm>
          <a:prstGeom prst="straightConnector1">
            <a:avLst/>
          </a:prstGeom>
          <a:ln w="9525">
            <a:solidFill>
              <a:schemeClr val="tx1"/>
            </a:solidFill>
            <a:headEnd type="diamond" w="med" len="med"/>
            <a:tailEnd type="diamond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84626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 smtClean="0"/>
              <a:t>What we already know</a:t>
            </a:r>
            <a:endParaRPr lang="en-US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0" y="838200"/>
            <a:ext cx="8458200" cy="1295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  <a:tabLst>
                <a:tab pos="3200400" algn="r"/>
              </a:tabLst>
            </a:pPr>
            <a:r>
              <a:rPr lang="en-US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אֲשֶׁר־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יֵצֵא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לִפְנֵ֫יהֶם</a:t>
            </a:r>
            <a:r>
              <a:rPr lang="en-US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	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וַאֲשֶׁר 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יָבֹא 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לִפְנֵ֫יהֶם 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  <a:p>
            <a:pPr marL="0" indent="0" algn="r" defTabSz="457200" rtl="1">
              <a:buNone/>
              <a:tabLst>
                <a:tab pos="3200400" algn="r"/>
              </a:tabLst>
            </a:pP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וַאֲשֶׁר </a:t>
            </a:r>
            <a:r>
              <a:rPr lang="he-IL" dirty="0" smtClean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יוֹצִיא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ֵם</a:t>
            </a:r>
            <a:r>
              <a:rPr lang="en-US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	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וַאֲשֶׁר </a:t>
            </a:r>
            <a:r>
              <a:rPr lang="he-IL" dirty="0" smtClean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יְבִיאֵ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ם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277100" y="2313682"/>
            <a:ext cx="952500" cy="52322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Patach</a:t>
            </a:r>
            <a:endParaRPr lang="en-US" sz="1400" dirty="0" smtClean="0"/>
          </a:p>
          <a:p>
            <a:pPr algn="ctr"/>
            <a:r>
              <a:rPr lang="en-US" sz="1400" b="1" dirty="0" smtClean="0">
                <a:solidFill>
                  <a:srgbClr val="FF0000"/>
                </a:solidFill>
              </a:rPr>
              <a:t>MISSING</a:t>
            </a:r>
            <a:endParaRPr lang="en-US" sz="1400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667000" y="2313682"/>
            <a:ext cx="1179875" cy="52322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/>
              <a:t>Dot vowel</a:t>
            </a:r>
          </a:p>
          <a:p>
            <a:pPr algn="ctr"/>
            <a:r>
              <a:rPr lang="en-US" sz="1400" dirty="0" smtClean="0"/>
              <a:t>(or I/E Vowel)</a:t>
            </a:r>
            <a:endParaRPr lang="en-US" sz="1400" dirty="0"/>
          </a:p>
        </p:txBody>
      </p:sp>
      <p:cxnSp>
        <p:nvCxnSpPr>
          <p:cNvPr id="11" name="Straight Arrow Connector 10"/>
          <p:cNvCxnSpPr>
            <a:stCxn id="10" idx="0"/>
          </p:cNvCxnSpPr>
          <p:nvPr/>
        </p:nvCxnSpPr>
        <p:spPr>
          <a:xfrm flipV="1">
            <a:off x="3256938" y="1905000"/>
            <a:ext cx="648312" cy="408682"/>
          </a:xfrm>
          <a:prstGeom prst="straightConnector1">
            <a:avLst/>
          </a:prstGeom>
          <a:ln w="95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5943600" y="2313682"/>
            <a:ext cx="1179875" cy="52322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/>
              <a:t>Dot vowel</a:t>
            </a:r>
          </a:p>
          <a:p>
            <a:pPr algn="ctr"/>
            <a:r>
              <a:rPr lang="en-US" sz="1400" dirty="0" smtClean="0"/>
              <a:t>(or I/E Vowel)</a:t>
            </a:r>
            <a:endParaRPr lang="en-US" sz="1400" dirty="0"/>
          </a:p>
        </p:txBody>
      </p:sp>
      <p:cxnSp>
        <p:nvCxnSpPr>
          <p:cNvPr id="18" name="Straight Arrow Connector 17"/>
          <p:cNvCxnSpPr/>
          <p:nvPr/>
        </p:nvCxnSpPr>
        <p:spPr>
          <a:xfrm flipV="1">
            <a:off x="7010400" y="2041148"/>
            <a:ext cx="0" cy="272534"/>
          </a:xfrm>
          <a:prstGeom prst="straightConnector1">
            <a:avLst/>
          </a:prstGeom>
          <a:ln w="95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4038600" y="2313682"/>
            <a:ext cx="952500" cy="52322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Patach</a:t>
            </a:r>
            <a:endParaRPr lang="en-US" sz="1400" dirty="0" smtClean="0"/>
          </a:p>
          <a:p>
            <a:pPr algn="ctr"/>
            <a:r>
              <a:rPr lang="en-US" sz="1400" b="1" dirty="0" smtClean="0">
                <a:solidFill>
                  <a:srgbClr val="FF0000"/>
                </a:solidFill>
              </a:rPr>
              <a:t>MISSING</a:t>
            </a:r>
            <a:endParaRPr lang="en-US" sz="1400" b="1" dirty="0">
              <a:solidFill>
                <a:srgbClr val="FF0000"/>
              </a:solidFill>
            </a:endParaRPr>
          </a:p>
        </p:txBody>
      </p:sp>
      <p:cxnSp>
        <p:nvCxnSpPr>
          <p:cNvPr id="21" name="Straight Arrow Connector 20"/>
          <p:cNvCxnSpPr>
            <a:stCxn id="20" idx="0"/>
          </p:cNvCxnSpPr>
          <p:nvPr/>
        </p:nvCxnSpPr>
        <p:spPr>
          <a:xfrm flipH="1" flipV="1">
            <a:off x="4238626" y="1952626"/>
            <a:ext cx="276224" cy="361056"/>
          </a:xfrm>
          <a:prstGeom prst="straightConnector1">
            <a:avLst/>
          </a:prstGeom>
          <a:ln w="95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H="1" flipV="1">
            <a:off x="7362825" y="1924050"/>
            <a:ext cx="390526" cy="389633"/>
          </a:xfrm>
          <a:prstGeom prst="straightConnector1">
            <a:avLst/>
          </a:prstGeom>
          <a:ln w="95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5742351" y="3276600"/>
            <a:ext cx="3249249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I-</a:t>
            </a:r>
            <a:r>
              <a:rPr lang="en-US" sz="2400" dirty="0" err="1" smtClean="0"/>
              <a:t>Yod</a:t>
            </a:r>
            <a:r>
              <a:rPr lang="en-US" sz="2400" dirty="0" smtClean="0"/>
              <a:t>:</a:t>
            </a:r>
          </a:p>
          <a:p>
            <a:pPr algn="ctr"/>
            <a:r>
              <a:rPr lang="en-US" sz="2400" dirty="0" err="1" smtClean="0"/>
              <a:t>Yod</a:t>
            </a:r>
            <a:r>
              <a:rPr lang="en-US" sz="2400" dirty="0" smtClean="0"/>
              <a:t> changes to a </a:t>
            </a:r>
            <a:r>
              <a:rPr lang="en-US" sz="2400" b="1" dirty="0" err="1" smtClean="0"/>
              <a:t>waw</a:t>
            </a:r>
            <a:r>
              <a:rPr lang="en-US" sz="2400" dirty="0" smtClean="0"/>
              <a:t> in the </a:t>
            </a:r>
            <a:r>
              <a:rPr lang="en-US" sz="2400" dirty="0" err="1" smtClean="0"/>
              <a:t>Hiphil</a:t>
            </a:r>
            <a:r>
              <a:rPr lang="en-US" sz="2400" dirty="0" smtClean="0"/>
              <a:t> (and </a:t>
            </a:r>
            <a:r>
              <a:rPr lang="en-US" sz="2400" dirty="0" err="1" smtClean="0"/>
              <a:t>Niphal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sp>
        <p:nvSpPr>
          <p:cNvPr id="19" name="TextBox 18"/>
          <p:cNvSpPr txBox="1"/>
          <p:nvPr/>
        </p:nvSpPr>
        <p:spPr>
          <a:xfrm>
            <a:off x="1970451" y="3276600"/>
            <a:ext cx="3020649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Hollow:</a:t>
            </a:r>
          </a:p>
          <a:p>
            <a:pPr algn="ctr"/>
            <a:r>
              <a:rPr lang="en-US" sz="2400" dirty="0" smtClean="0"/>
              <a:t>Prefix vowel is </a:t>
            </a:r>
            <a:r>
              <a:rPr lang="en-US" sz="2400" b="1" dirty="0" err="1" smtClean="0"/>
              <a:t>qamets</a:t>
            </a:r>
            <a:endParaRPr lang="en-US" sz="2400" b="1" dirty="0" smtClean="0"/>
          </a:p>
          <a:p>
            <a:pPr algn="ctr"/>
            <a:r>
              <a:rPr lang="en-US" sz="2400" dirty="0" smtClean="0"/>
              <a:t>(rather than </a:t>
            </a:r>
            <a:r>
              <a:rPr lang="en-US" sz="2400" dirty="0" err="1" smtClean="0"/>
              <a:t>patach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cxnSp>
        <p:nvCxnSpPr>
          <p:cNvPr id="24" name="Straight Arrow Connector 23"/>
          <p:cNvCxnSpPr>
            <a:stCxn id="19" idx="0"/>
            <a:endCxn id="20" idx="2"/>
          </p:cNvCxnSpPr>
          <p:nvPr/>
        </p:nvCxnSpPr>
        <p:spPr>
          <a:xfrm flipV="1">
            <a:off x="3480776" y="2836902"/>
            <a:ext cx="1034074" cy="439698"/>
          </a:xfrm>
          <a:prstGeom prst="straightConnector1">
            <a:avLst/>
          </a:prstGeom>
          <a:ln w="9525">
            <a:solidFill>
              <a:schemeClr val="tx1"/>
            </a:solidFill>
            <a:headEnd type="diamond" w="med" len="med"/>
            <a:tailEnd type="diamond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4" idx="0"/>
            <a:endCxn id="9" idx="2"/>
          </p:cNvCxnSpPr>
          <p:nvPr/>
        </p:nvCxnSpPr>
        <p:spPr>
          <a:xfrm flipV="1">
            <a:off x="7366976" y="2836902"/>
            <a:ext cx="386374" cy="439698"/>
          </a:xfrm>
          <a:prstGeom prst="straightConnector1">
            <a:avLst/>
          </a:prstGeom>
          <a:ln w="9525">
            <a:solidFill>
              <a:schemeClr val="tx1"/>
            </a:solidFill>
            <a:headEnd type="diamond" w="med" len="med"/>
            <a:tailEnd type="diamond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5742351" y="4983540"/>
            <a:ext cx="3249249" cy="15696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This </a:t>
            </a:r>
            <a:r>
              <a:rPr lang="en-US" sz="2400" dirty="0" err="1" smtClean="0"/>
              <a:t>waw</a:t>
            </a:r>
            <a:r>
              <a:rPr lang="en-US" sz="2400" dirty="0" smtClean="0"/>
              <a:t> is actually the original first root letter. That’s why I-</a:t>
            </a:r>
            <a:r>
              <a:rPr lang="en-US" sz="2400" dirty="0" err="1" smtClean="0"/>
              <a:t>Yod’s</a:t>
            </a:r>
            <a:r>
              <a:rPr lang="en-US" sz="2400" dirty="0" smtClean="0"/>
              <a:t> are often called I-</a:t>
            </a:r>
            <a:r>
              <a:rPr lang="en-US" sz="2400" dirty="0" err="1" smtClean="0"/>
              <a:t>Waw’s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cxnSp>
        <p:nvCxnSpPr>
          <p:cNvPr id="33" name="Straight Arrow Connector 32"/>
          <p:cNvCxnSpPr>
            <a:stCxn id="32" idx="0"/>
            <a:endCxn id="4" idx="2"/>
          </p:cNvCxnSpPr>
          <p:nvPr/>
        </p:nvCxnSpPr>
        <p:spPr>
          <a:xfrm flipV="1">
            <a:off x="7366976" y="4476929"/>
            <a:ext cx="0" cy="506611"/>
          </a:xfrm>
          <a:prstGeom prst="straightConnector1">
            <a:avLst/>
          </a:prstGeom>
          <a:ln w="9525">
            <a:solidFill>
              <a:schemeClr val="tx1"/>
            </a:solidFill>
            <a:headEnd type="diamond" w="med" len="med"/>
            <a:tailEnd type="diamond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77203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 smtClean="0"/>
              <a:t>What we already know</a:t>
            </a:r>
            <a:endParaRPr lang="en-US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0" y="838200"/>
            <a:ext cx="8458200" cy="1295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  <a:tabLst>
                <a:tab pos="3200400" algn="r"/>
              </a:tabLst>
            </a:pPr>
            <a:r>
              <a:rPr lang="en-US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אֲשֶׁר־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יֵצֵא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לִפְנֵ֫יהֶם</a:t>
            </a:r>
            <a:r>
              <a:rPr lang="en-US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	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וַאֲשֶׁר 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יָבֹא 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לִפְנֵ֫יהֶם 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  <a:p>
            <a:pPr marL="0" indent="0" algn="r" defTabSz="457200" rtl="1">
              <a:buNone/>
              <a:tabLst>
                <a:tab pos="3200400" algn="r"/>
              </a:tabLst>
            </a:pP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וַאֲשֶׁר </a:t>
            </a:r>
            <a:r>
              <a:rPr lang="he-IL" dirty="0" smtClean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יוֹצִיא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ֵם</a:t>
            </a:r>
            <a:r>
              <a:rPr lang="en-US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	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וַאֲשֶׁר </a:t>
            </a:r>
            <a:r>
              <a:rPr lang="he-IL" dirty="0" smtClean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יְבִיאֵ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ם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277100" y="2313682"/>
            <a:ext cx="952500" cy="52322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Patach</a:t>
            </a:r>
            <a:endParaRPr lang="en-US" sz="1400" dirty="0" smtClean="0"/>
          </a:p>
          <a:p>
            <a:pPr algn="ctr"/>
            <a:r>
              <a:rPr lang="en-US" sz="1400" b="1" dirty="0" smtClean="0">
                <a:solidFill>
                  <a:srgbClr val="FF0000"/>
                </a:solidFill>
              </a:rPr>
              <a:t>MISSING</a:t>
            </a:r>
            <a:endParaRPr lang="en-US" sz="1400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667000" y="2313682"/>
            <a:ext cx="1179875" cy="52322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/>
              <a:t>Dot vowel</a:t>
            </a:r>
          </a:p>
          <a:p>
            <a:pPr algn="ctr"/>
            <a:r>
              <a:rPr lang="en-US" sz="1400" dirty="0" smtClean="0"/>
              <a:t>(or I/E Vowel)</a:t>
            </a:r>
            <a:endParaRPr lang="en-US" sz="1400" dirty="0"/>
          </a:p>
        </p:txBody>
      </p:sp>
      <p:cxnSp>
        <p:nvCxnSpPr>
          <p:cNvPr id="11" name="Straight Arrow Connector 10"/>
          <p:cNvCxnSpPr>
            <a:stCxn id="10" idx="0"/>
          </p:cNvCxnSpPr>
          <p:nvPr/>
        </p:nvCxnSpPr>
        <p:spPr>
          <a:xfrm flipV="1">
            <a:off x="3256938" y="1905000"/>
            <a:ext cx="648312" cy="408682"/>
          </a:xfrm>
          <a:prstGeom prst="straightConnector1">
            <a:avLst/>
          </a:prstGeom>
          <a:ln w="95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5943600" y="2313682"/>
            <a:ext cx="1179875" cy="52322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/>
              <a:t>Dot vowel</a:t>
            </a:r>
          </a:p>
          <a:p>
            <a:pPr algn="ctr"/>
            <a:r>
              <a:rPr lang="en-US" sz="1400" dirty="0" smtClean="0"/>
              <a:t>(or I/E Vowel)</a:t>
            </a:r>
            <a:endParaRPr lang="en-US" sz="1400" dirty="0"/>
          </a:p>
        </p:txBody>
      </p:sp>
      <p:cxnSp>
        <p:nvCxnSpPr>
          <p:cNvPr id="18" name="Straight Arrow Connector 17"/>
          <p:cNvCxnSpPr/>
          <p:nvPr/>
        </p:nvCxnSpPr>
        <p:spPr>
          <a:xfrm flipV="1">
            <a:off x="7010400" y="2041148"/>
            <a:ext cx="0" cy="272534"/>
          </a:xfrm>
          <a:prstGeom prst="straightConnector1">
            <a:avLst/>
          </a:prstGeom>
          <a:ln w="95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4038600" y="2313682"/>
            <a:ext cx="952500" cy="52322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Patach</a:t>
            </a:r>
            <a:endParaRPr lang="en-US" sz="1400" dirty="0" smtClean="0"/>
          </a:p>
          <a:p>
            <a:pPr algn="ctr"/>
            <a:r>
              <a:rPr lang="en-US" sz="1400" b="1" dirty="0" smtClean="0">
                <a:solidFill>
                  <a:srgbClr val="FF0000"/>
                </a:solidFill>
              </a:rPr>
              <a:t>MISSING</a:t>
            </a:r>
            <a:endParaRPr lang="en-US" sz="1400" b="1" dirty="0">
              <a:solidFill>
                <a:srgbClr val="FF0000"/>
              </a:solidFill>
            </a:endParaRPr>
          </a:p>
        </p:txBody>
      </p:sp>
      <p:cxnSp>
        <p:nvCxnSpPr>
          <p:cNvPr id="21" name="Straight Arrow Connector 20"/>
          <p:cNvCxnSpPr>
            <a:stCxn id="20" idx="0"/>
          </p:cNvCxnSpPr>
          <p:nvPr/>
        </p:nvCxnSpPr>
        <p:spPr>
          <a:xfrm flipH="1" flipV="1">
            <a:off x="4238626" y="1952626"/>
            <a:ext cx="276224" cy="361056"/>
          </a:xfrm>
          <a:prstGeom prst="straightConnector1">
            <a:avLst/>
          </a:prstGeom>
          <a:ln w="95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H="1" flipV="1">
            <a:off x="7362825" y="1924050"/>
            <a:ext cx="390526" cy="389633"/>
          </a:xfrm>
          <a:prstGeom prst="straightConnector1">
            <a:avLst/>
          </a:prstGeom>
          <a:ln w="95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5742351" y="3276600"/>
            <a:ext cx="3249249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I-</a:t>
            </a:r>
            <a:r>
              <a:rPr lang="en-US" sz="2400" dirty="0" err="1" smtClean="0"/>
              <a:t>Yod</a:t>
            </a:r>
            <a:r>
              <a:rPr lang="en-US" sz="2400" dirty="0" smtClean="0"/>
              <a:t>:</a:t>
            </a:r>
          </a:p>
          <a:p>
            <a:pPr algn="ctr"/>
            <a:r>
              <a:rPr lang="en-US" sz="2400" dirty="0" err="1" smtClean="0"/>
              <a:t>Yod</a:t>
            </a:r>
            <a:r>
              <a:rPr lang="en-US" sz="2400" dirty="0" smtClean="0"/>
              <a:t> changes to a </a:t>
            </a:r>
            <a:r>
              <a:rPr lang="en-US" sz="2400" b="1" dirty="0" err="1" smtClean="0"/>
              <a:t>waw</a:t>
            </a:r>
            <a:r>
              <a:rPr lang="en-US" sz="2400" dirty="0" smtClean="0"/>
              <a:t> in the </a:t>
            </a:r>
            <a:r>
              <a:rPr lang="en-US" sz="2400" dirty="0" err="1" smtClean="0"/>
              <a:t>Hiphil</a:t>
            </a:r>
            <a:r>
              <a:rPr lang="en-US" sz="2400" dirty="0" smtClean="0"/>
              <a:t> (and </a:t>
            </a:r>
            <a:r>
              <a:rPr lang="en-US" sz="2400" dirty="0" err="1" smtClean="0"/>
              <a:t>Niphal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sp>
        <p:nvSpPr>
          <p:cNvPr id="19" name="TextBox 18"/>
          <p:cNvSpPr txBox="1"/>
          <p:nvPr/>
        </p:nvSpPr>
        <p:spPr>
          <a:xfrm>
            <a:off x="1970451" y="3276600"/>
            <a:ext cx="3020649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Hollow:</a:t>
            </a:r>
          </a:p>
          <a:p>
            <a:pPr algn="ctr"/>
            <a:r>
              <a:rPr lang="en-US" sz="2400" dirty="0" smtClean="0"/>
              <a:t>Prefix vowel is </a:t>
            </a:r>
            <a:r>
              <a:rPr lang="en-US" sz="2400" b="1" dirty="0" err="1" smtClean="0"/>
              <a:t>qamets</a:t>
            </a:r>
            <a:endParaRPr lang="en-US" sz="2400" b="1" dirty="0" smtClean="0"/>
          </a:p>
          <a:p>
            <a:pPr algn="ctr"/>
            <a:r>
              <a:rPr lang="en-US" sz="2400" dirty="0" smtClean="0"/>
              <a:t>(rather than </a:t>
            </a:r>
            <a:r>
              <a:rPr lang="en-US" sz="2400" dirty="0" err="1" smtClean="0"/>
              <a:t>patach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sp>
        <p:nvSpPr>
          <p:cNvPr id="22" name="TextBox 21"/>
          <p:cNvSpPr txBox="1"/>
          <p:nvPr/>
        </p:nvSpPr>
        <p:spPr>
          <a:xfrm>
            <a:off x="152400" y="4983540"/>
            <a:ext cx="5410200" cy="169277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In this example the </a:t>
            </a:r>
            <a:r>
              <a:rPr lang="en-US" sz="2400" dirty="0" err="1" smtClean="0"/>
              <a:t>qamets</a:t>
            </a:r>
            <a:r>
              <a:rPr lang="en-US" sz="2400" dirty="0" smtClean="0"/>
              <a:t> is reduced to a </a:t>
            </a:r>
            <a:r>
              <a:rPr lang="en-US" sz="2400" dirty="0" err="1" smtClean="0"/>
              <a:t>shewa</a:t>
            </a:r>
            <a:r>
              <a:rPr lang="en-US" sz="2400" dirty="0" smtClean="0"/>
              <a:t> because of the pronominal suffix. Without the suffix, the verb would be </a:t>
            </a:r>
            <a:r>
              <a:rPr lang="he-IL" sz="3200" dirty="0" smtClean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יָבִיא</a:t>
            </a:r>
            <a:r>
              <a:rPr lang="en-US" sz="24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.</a:t>
            </a:r>
            <a:endParaRPr lang="en-US" sz="2400" dirty="0"/>
          </a:p>
        </p:txBody>
      </p:sp>
      <p:cxnSp>
        <p:nvCxnSpPr>
          <p:cNvPr id="24" name="Straight Arrow Connector 23"/>
          <p:cNvCxnSpPr>
            <a:stCxn id="19" idx="0"/>
            <a:endCxn id="20" idx="2"/>
          </p:cNvCxnSpPr>
          <p:nvPr/>
        </p:nvCxnSpPr>
        <p:spPr>
          <a:xfrm flipV="1">
            <a:off x="3480776" y="2836902"/>
            <a:ext cx="1034074" cy="439698"/>
          </a:xfrm>
          <a:prstGeom prst="straightConnector1">
            <a:avLst/>
          </a:prstGeom>
          <a:ln w="9525">
            <a:solidFill>
              <a:schemeClr val="tx1"/>
            </a:solidFill>
            <a:headEnd type="diamond" w="med" len="med"/>
            <a:tailEnd type="diamond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4" idx="0"/>
            <a:endCxn id="9" idx="2"/>
          </p:cNvCxnSpPr>
          <p:nvPr/>
        </p:nvCxnSpPr>
        <p:spPr>
          <a:xfrm flipV="1">
            <a:off x="7366976" y="2836902"/>
            <a:ext cx="386374" cy="439698"/>
          </a:xfrm>
          <a:prstGeom prst="straightConnector1">
            <a:avLst/>
          </a:prstGeom>
          <a:ln w="9525">
            <a:solidFill>
              <a:schemeClr val="tx1"/>
            </a:solidFill>
            <a:headEnd type="diamond" w="med" len="med"/>
            <a:tailEnd type="diamond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22" idx="0"/>
            <a:endCxn id="19" idx="2"/>
          </p:cNvCxnSpPr>
          <p:nvPr/>
        </p:nvCxnSpPr>
        <p:spPr>
          <a:xfrm flipV="1">
            <a:off x="2857500" y="4476929"/>
            <a:ext cx="623276" cy="506611"/>
          </a:xfrm>
          <a:prstGeom prst="straightConnector1">
            <a:avLst/>
          </a:prstGeom>
          <a:ln w="9525">
            <a:solidFill>
              <a:schemeClr val="tx1"/>
            </a:solidFill>
            <a:headEnd type="diamond" w="med" len="med"/>
            <a:tailEnd type="diamond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5742351" y="4983540"/>
            <a:ext cx="3249249" cy="15696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This </a:t>
            </a:r>
            <a:r>
              <a:rPr lang="en-US" sz="2400" dirty="0" err="1" smtClean="0"/>
              <a:t>waw</a:t>
            </a:r>
            <a:r>
              <a:rPr lang="en-US" sz="2400" dirty="0" smtClean="0"/>
              <a:t> is actually the original first root letter. That’s why I-</a:t>
            </a:r>
            <a:r>
              <a:rPr lang="en-US" sz="2400" dirty="0" err="1" smtClean="0"/>
              <a:t>Yod’s</a:t>
            </a:r>
            <a:r>
              <a:rPr lang="en-US" sz="2400" dirty="0" smtClean="0"/>
              <a:t> are often called I-</a:t>
            </a:r>
            <a:r>
              <a:rPr lang="en-US" sz="2400" dirty="0" err="1" smtClean="0"/>
              <a:t>Waw’s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cxnSp>
        <p:nvCxnSpPr>
          <p:cNvPr id="33" name="Straight Arrow Connector 32"/>
          <p:cNvCxnSpPr>
            <a:stCxn id="32" idx="0"/>
            <a:endCxn id="4" idx="2"/>
          </p:cNvCxnSpPr>
          <p:nvPr/>
        </p:nvCxnSpPr>
        <p:spPr>
          <a:xfrm flipV="1">
            <a:off x="7366976" y="4476929"/>
            <a:ext cx="0" cy="506611"/>
          </a:xfrm>
          <a:prstGeom prst="straightConnector1">
            <a:avLst/>
          </a:prstGeom>
          <a:ln w="9525">
            <a:solidFill>
              <a:schemeClr val="tx1"/>
            </a:solidFill>
            <a:headEnd type="diamond" w="med" len="med"/>
            <a:tailEnd type="diamond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50067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7975071"/>
              </p:ext>
            </p:extLst>
          </p:nvPr>
        </p:nvGraphicFramePr>
        <p:xfrm>
          <a:off x="457200" y="942975"/>
          <a:ext cx="8229600" cy="5791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33400"/>
                <a:gridCol w="1924050"/>
                <a:gridCol w="1924050"/>
                <a:gridCol w="1924050"/>
                <a:gridCol w="1924050"/>
              </a:tblGrid>
              <a:tr h="274320"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Qal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 </a:t>
                      </a:r>
                      <a:r>
                        <a:rPr lang="he-IL" sz="14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קטל</a:t>
                      </a:r>
                      <a:endParaRPr lang="en-US" sz="1400" dirty="0" smtClean="0">
                        <a:solidFill>
                          <a:schemeClr val="tx1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Hiphil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 </a:t>
                      </a:r>
                      <a:r>
                        <a:rPr lang="he-IL" sz="14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קטל</a:t>
                      </a:r>
                      <a:endParaRPr lang="en-US" sz="1400" dirty="0" smtClean="0">
                        <a:solidFill>
                          <a:schemeClr val="tx1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 smtClean="0">
                          <a:solidFill>
                            <a:srgbClr val="0000FF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Qal</a:t>
                      </a:r>
                      <a:r>
                        <a:rPr lang="en-US" sz="1400" baseline="0" dirty="0" smtClean="0">
                          <a:solidFill>
                            <a:srgbClr val="0000FF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 </a:t>
                      </a:r>
                      <a:r>
                        <a:rPr lang="he-IL" sz="1400" dirty="0" smtClean="0">
                          <a:solidFill>
                            <a:srgbClr val="0000FF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ישב</a:t>
                      </a:r>
                      <a:endParaRPr lang="en-US" sz="1400" dirty="0" smtClean="0">
                        <a:solidFill>
                          <a:srgbClr val="0000FF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 smtClean="0">
                          <a:solidFill>
                            <a:srgbClr val="C00000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Hiphil</a:t>
                      </a:r>
                      <a:r>
                        <a:rPr lang="en-US" sz="1400" dirty="0" smtClean="0">
                          <a:solidFill>
                            <a:srgbClr val="C00000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 </a:t>
                      </a:r>
                      <a:r>
                        <a:rPr lang="he-IL" sz="1400" dirty="0" smtClean="0">
                          <a:solidFill>
                            <a:srgbClr val="C00000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ישב</a:t>
                      </a:r>
                      <a:endParaRPr lang="en-US" sz="1400" dirty="0" smtClean="0">
                        <a:solidFill>
                          <a:srgbClr val="C00000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5486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3ms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יִקְטֹל</a:t>
                      </a:r>
                      <a:endParaRPr lang="en-US" sz="24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יַקְטִיל</a:t>
                      </a:r>
                      <a:endParaRPr lang="en-US" sz="24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dirty="0" smtClean="0">
                          <a:solidFill>
                            <a:srgbClr val="0000FF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יֵשֵׁב</a:t>
                      </a:r>
                      <a:endParaRPr lang="en-US" sz="2400" dirty="0">
                        <a:solidFill>
                          <a:srgbClr val="0000FF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dirty="0" smtClean="0">
                          <a:solidFill>
                            <a:srgbClr val="C00000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יוֹשִׁיב</a:t>
                      </a:r>
                      <a:endParaRPr lang="en-US" sz="2400" dirty="0">
                        <a:solidFill>
                          <a:srgbClr val="C00000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5486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3fs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תִּקְטֹל</a:t>
                      </a:r>
                      <a:endParaRPr lang="en-US" sz="24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תַּקְטִיל</a:t>
                      </a:r>
                      <a:endParaRPr lang="en-US" sz="24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dirty="0" smtClean="0">
                          <a:solidFill>
                            <a:srgbClr val="0000FF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תֵּשֵׁב</a:t>
                      </a:r>
                      <a:endParaRPr lang="en-US" sz="2400" dirty="0">
                        <a:solidFill>
                          <a:srgbClr val="0000FF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dirty="0" smtClean="0">
                          <a:solidFill>
                            <a:srgbClr val="C00000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תּוֹשִׁיב</a:t>
                      </a:r>
                      <a:endParaRPr lang="en-US" sz="2400" dirty="0">
                        <a:solidFill>
                          <a:srgbClr val="C00000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5486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2ms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תִּקְטֹל</a:t>
                      </a:r>
                      <a:endParaRPr lang="en-US" sz="24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תַּקְטִיל</a:t>
                      </a:r>
                      <a:endParaRPr lang="en-US" sz="24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dirty="0" smtClean="0">
                          <a:solidFill>
                            <a:srgbClr val="0000FF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תֵּשֵׁב</a:t>
                      </a:r>
                      <a:endParaRPr lang="en-US" sz="2400" dirty="0">
                        <a:solidFill>
                          <a:srgbClr val="0000FF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dirty="0" smtClean="0">
                          <a:solidFill>
                            <a:srgbClr val="C00000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תּוֹשִׁיב</a:t>
                      </a:r>
                      <a:endParaRPr lang="en-US" sz="2400" dirty="0">
                        <a:solidFill>
                          <a:srgbClr val="C00000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5486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2fs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תִּקְטְלִי</a:t>
                      </a:r>
                      <a:endParaRPr lang="en-US" sz="24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תַּקְטִ֫ילִי</a:t>
                      </a:r>
                      <a:endParaRPr lang="en-US" sz="24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dirty="0" smtClean="0">
                          <a:solidFill>
                            <a:srgbClr val="0000FF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תֵּשְׁבִי</a:t>
                      </a:r>
                      <a:endParaRPr lang="en-US" sz="2400" dirty="0">
                        <a:solidFill>
                          <a:srgbClr val="0000FF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dirty="0" smtClean="0">
                          <a:solidFill>
                            <a:srgbClr val="C00000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תּוֹשִׁ֫יבִי</a:t>
                      </a:r>
                      <a:endParaRPr lang="en-US" sz="2400" dirty="0">
                        <a:solidFill>
                          <a:srgbClr val="C00000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5486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1cs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אֶקְטֹל</a:t>
                      </a:r>
                      <a:endParaRPr lang="en-US" sz="24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אַקְטִיל</a:t>
                      </a:r>
                      <a:endParaRPr lang="en-US" sz="24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dirty="0" smtClean="0">
                          <a:solidFill>
                            <a:srgbClr val="0000FF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אֵשֵׁב</a:t>
                      </a:r>
                      <a:endParaRPr lang="en-US" sz="2400" dirty="0">
                        <a:solidFill>
                          <a:srgbClr val="0000FF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dirty="0" smtClean="0">
                          <a:solidFill>
                            <a:srgbClr val="C00000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אוֹשִׁיב</a:t>
                      </a:r>
                      <a:endParaRPr lang="en-US" sz="2400" dirty="0">
                        <a:solidFill>
                          <a:srgbClr val="C00000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5486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3mp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יִקְטְלוּ</a:t>
                      </a:r>
                      <a:endParaRPr lang="en-US" sz="24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יַקְטִ֫ילוּ</a:t>
                      </a:r>
                      <a:endParaRPr lang="en-US" sz="24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dirty="0" smtClean="0">
                          <a:solidFill>
                            <a:srgbClr val="0000FF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יֵשְׁבְוּ</a:t>
                      </a:r>
                      <a:endParaRPr lang="en-US" sz="2400" dirty="0">
                        <a:solidFill>
                          <a:srgbClr val="0000FF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dirty="0" smtClean="0">
                          <a:solidFill>
                            <a:srgbClr val="C00000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יוֹשִׁ֫יבוּ</a:t>
                      </a:r>
                      <a:endParaRPr lang="en-US" sz="2400" dirty="0">
                        <a:solidFill>
                          <a:srgbClr val="C00000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5486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3fp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תִּקְטֹ֫לְנָה</a:t>
                      </a:r>
                      <a:endParaRPr lang="en-US" sz="24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תַּקְטֵ֫לְנָה</a:t>
                      </a:r>
                      <a:endParaRPr lang="en-US" sz="24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dirty="0" smtClean="0">
                          <a:solidFill>
                            <a:srgbClr val="0000FF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תֵּשַׁ֫בְנָה</a:t>
                      </a:r>
                      <a:endParaRPr lang="en-US" sz="2400" dirty="0">
                        <a:solidFill>
                          <a:srgbClr val="0000FF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dirty="0" smtClean="0">
                          <a:solidFill>
                            <a:srgbClr val="C00000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תּוֹשֵׁ֫בְנָה</a:t>
                      </a:r>
                      <a:endParaRPr lang="en-US" sz="2400" dirty="0">
                        <a:solidFill>
                          <a:srgbClr val="C00000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5486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2mp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תִּקְטְלוּ</a:t>
                      </a:r>
                      <a:endParaRPr lang="en-US" sz="24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תַּקְטִ֫ילוּ</a:t>
                      </a:r>
                      <a:endParaRPr lang="en-US" sz="2400" kern="12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dirty="0" smtClean="0">
                          <a:solidFill>
                            <a:srgbClr val="0000FF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תֵּשְׁבוּ</a:t>
                      </a:r>
                      <a:endParaRPr lang="en-US" sz="2400" dirty="0">
                        <a:solidFill>
                          <a:srgbClr val="0000FF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dirty="0" smtClean="0">
                          <a:solidFill>
                            <a:srgbClr val="C00000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תּוֹשִׁ֫יבוּ</a:t>
                      </a:r>
                      <a:endParaRPr lang="en-US" sz="2400" dirty="0">
                        <a:solidFill>
                          <a:srgbClr val="C00000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5486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2fp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תִּקְטֹ֫לְנָה</a:t>
                      </a:r>
                      <a:endParaRPr lang="en-US" sz="24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תַּקְטֵ֫לְנָה</a:t>
                      </a:r>
                      <a:endParaRPr lang="en-US" sz="2400" kern="12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dirty="0" smtClean="0">
                          <a:solidFill>
                            <a:srgbClr val="0000FF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תֵּשַׁ֫בְנָה</a:t>
                      </a:r>
                      <a:endParaRPr lang="en-US" sz="2400" dirty="0">
                        <a:solidFill>
                          <a:srgbClr val="0000FF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dirty="0" smtClean="0">
                          <a:solidFill>
                            <a:srgbClr val="C00000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תּוֹשֵׁ֫בְנָה</a:t>
                      </a:r>
                      <a:endParaRPr lang="en-US" sz="2400" dirty="0">
                        <a:solidFill>
                          <a:srgbClr val="C00000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5486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1cp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נִקְטֹל</a:t>
                      </a:r>
                      <a:endParaRPr lang="en-US" sz="24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נַקְטִיל</a:t>
                      </a:r>
                      <a:endParaRPr lang="en-US" sz="2400" kern="12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dirty="0" smtClean="0">
                          <a:solidFill>
                            <a:srgbClr val="0000FF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נֵשֵׁב</a:t>
                      </a:r>
                      <a:endParaRPr lang="en-US" sz="2400" dirty="0">
                        <a:solidFill>
                          <a:srgbClr val="0000FF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dirty="0" smtClean="0">
                          <a:solidFill>
                            <a:srgbClr val="C00000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נוֹשִׁיב</a:t>
                      </a:r>
                      <a:endParaRPr lang="en-US" sz="2400" dirty="0">
                        <a:solidFill>
                          <a:srgbClr val="C00000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09196"/>
          </a:xfrm>
        </p:spPr>
        <p:txBody>
          <a:bodyPr>
            <a:normAutofit fontScale="90000"/>
          </a:bodyPr>
          <a:lstStyle/>
          <a:p>
            <a:r>
              <a:rPr lang="en-US" sz="3200" dirty="0" err="1" smtClean="0"/>
              <a:t>Hiphil</a:t>
            </a:r>
            <a:r>
              <a:rPr lang="en-US" sz="3200" dirty="0" smtClean="0"/>
              <a:t> </a:t>
            </a:r>
            <a:r>
              <a:rPr lang="en-US" sz="3200" dirty="0" err="1" smtClean="0"/>
              <a:t>Yiqtol</a:t>
            </a:r>
            <a:r>
              <a:rPr lang="en-US" sz="3200" dirty="0" smtClean="0"/>
              <a:t> of I-</a:t>
            </a:r>
            <a:r>
              <a:rPr lang="en-US" sz="3200" dirty="0" err="1" smtClean="0"/>
              <a:t>Yod</a:t>
            </a:r>
            <a:endParaRPr lang="en-US" sz="3200" dirty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619375" y="509196"/>
            <a:ext cx="5909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Strong</a:t>
            </a:r>
            <a:endParaRPr lang="en-US" sz="1200" dirty="0"/>
          </a:p>
        </p:txBody>
      </p:sp>
      <p:sp>
        <p:nvSpPr>
          <p:cNvPr id="3" name="Right Brace 2"/>
          <p:cNvSpPr/>
          <p:nvPr/>
        </p:nvSpPr>
        <p:spPr>
          <a:xfrm rot="16200000">
            <a:off x="2838452" y="-1047751"/>
            <a:ext cx="152400" cy="3733804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6505575" y="509196"/>
            <a:ext cx="4953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I-</a:t>
            </a:r>
            <a:r>
              <a:rPr lang="en-US" sz="1200" dirty="0" err="1" smtClean="0"/>
              <a:t>Yod</a:t>
            </a:r>
            <a:endParaRPr lang="en-US" sz="1200" dirty="0"/>
          </a:p>
        </p:txBody>
      </p:sp>
      <p:sp>
        <p:nvSpPr>
          <p:cNvPr id="14" name="Right Brace 13"/>
          <p:cNvSpPr/>
          <p:nvPr/>
        </p:nvSpPr>
        <p:spPr>
          <a:xfrm rot="16200000">
            <a:off x="6667502" y="-1047751"/>
            <a:ext cx="152400" cy="3733804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336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082652"/>
              </p:ext>
            </p:extLst>
          </p:nvPr>
        </p:nvGraphicFramePr>
        <p:xfrm>
          <a:off x="457200" y="942975"/>
          <a:ext cx="8229600" cy="5791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33400"/>
                <a:gridCol w="1924050"/>
                <a:gridCol w="1924050"/>
                <a:gridCol w="1924050"/>
                <a:gridCol w="1924050"/>
              </a:tblGrid>
              <a:tr h="274320"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Qal</a:t>
                      </a:r>
                      <a:r>
                        <a:rPr lang="en-US" sz="1400" baseline="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 </a:t>
                      </a:r>
                      <a:r>
                        <a:rPr lang="he-IL" sz="14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קטל</a:t>
                      </a:r>
                      <a:endParaRPr lang="en-US" sz="1400" dirty="0" smtClean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Hiphil</a:t>
                      </a:r>
                      <a:r>
                        <a:rPr lang="en-US" sz="14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 </a:t>
                      </a:r>
                      <a:r>
                        <a:rPr lang="he-IL" sz="14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קטל</a:t>
                      </a:r>
                      <a:endParaRPr lang="en-US" sz="1400" dirty="0" smtClean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 smtClean="0">
                          <a:solidFill>
                            <a:srgbClr val="0000FF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Qal</a:t>
                      </a:r>
                      <a:r>
                        <a:rPr lang="en-US" sz="1400" baseline="0" dirty="0" smtClean="0">
                          <a:solidFill>
                            <a:srgbClr val="0000FF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 </a:t>
                      </a:r>
                      <a:r>
                        <a:rPr lang="he-IL" sz="1400" baseline="0" dirty="0" smtClean="0">
                          <a:solidFill>
                            <a:srgbClr val="0000FF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קום</a:t>
                      </a:r>
                      <a:endParaRPr lang="en-US" sz="1400" dirty="0" smtClean="0">
                        <a:solidFill>
                          <a:srgbClr val="0000FF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 smtClean="0">
                          <a:solidFill>
                            <a:srgbClr val="C00000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Hiphil</a:t>
                      </a:r>
                      <a:r>
                        <a:rPr lang="en-US" sz="1400" dirty="0" smtClean="0">
                          <a:solidFill>
                            <a:srgbClr val="C00000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 </a:t>
                      </a:r>
                      <a:r>
                        <a:rPr lang="he-IL" sz="1400" baseline="0" dirty="0" smtClean="0">
                          <a:solidFill>
                            <a:srgbClr val="C00000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קום</a:t>
                      </a:r>
                      <a:endParaRPr lang="en-US" sz="1400" dirty="0" smtClean="0">
                        <a:solidFill>
                          <a:srgbClr val="C00000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5486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3ms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יִקְטֹל</a:t>
                      </a:r>
                      <a:endParaRPr lang="en-US" sz="24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יַקְטִיל</a:t>
                      </a:r>
                      <a:endParaRPr lang="en-US" sz="24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dirty="0" smtClean="0">
                          <a:solidFill>
                            <a:srgbClr val="0000FF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יָקוּם</a:t>
                      </a:r>
                      <a:endParaRPr lang="en-US" sz="2400" dirty="0">
                        <a:solidFill>
                          <a:srgbClr val="0000FF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dirty="0" smtClean="0">
                          <a:solidFill>
                            <a:srgbClr val="C00000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יָקִים</a:t>
                      </a:r>
                      <a:endParaRPr lang="en-US" sz="2400" dirty="0">
                        <a:solidFill>
                          <a:srgbClr val="C00000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5486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3fs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תִּקְטֹל</a:t>
                      </a:r>
                      <a:endParaRPr lang="en-US" sz="24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תַּקְטִיל</a:t>
                      </a:r>
                      <a:endParaRPr lang="en-US" sz="24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dirty="0" smtClean="0">
                          <a:solidFill>
                            <a:srgbClr val="0000FF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תָּקוּם</a:t>
                      </a:r>
                      <a:endParaRPr lang="en-US" sz="2400" dirty="0">
                        <a:solidFill>
                          <a:srgbClr val="0000FF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dirty="0" smtClean="0">
                          <a:solidFill>
                            <a:srgbClr val="C00000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תָּקִים</a:t>
                      </a:r>
                      <a:endParaRPr lang="en-US" sz="2400" dirty="0">
                        <a:solidFill>
                          <a:srgbClr val="C00000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5486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2ms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תִּקְטֹל</a:t>
                      </a:r>
                      <a:endParaRPr lang="en-US" sz="24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תַּקְטִיל</a:t>
                      </a:r>
                      <a:endParaRPr lang="en-US" sz="24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dirty="0" smtClean="0">
                          <a:solidFill>
                            <a:srgbClr val="0000FF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תָּקוּם</a:t>
                      </a:r>
                      <a:endParaRPr lang="en-US" sz="2400" dirty="0">
                        <a:solidFill>
                          <a:srgbClr val="0000FF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dirty="0" smtClean="0">
                          <a:solidFill>
                            <a:srgbClr val="C00000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תָּקִים</a:t>
                      </a:r>
                      <a:endParaRPr lang="en-US" sz="2400" dirty="0">
                        <a:solidFill>
                          <a:srgbClr val="C00000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5486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2fs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תִּקְטְלִי</a:t>
                      </a:r>
                      <a:endParaRPr lang="en-US" sz="24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תַּקְטִ֫ילִי</a:t>
                      </a:r>
                      <a:endParaRPr lang="en-US" sz="24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dirty="0" smtClean="0">
                          <a:solidFill>
                            <a:srgbClr val="0000FF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תָּק֫וּמִי</a:t>
                      </a:r>
                      <a:endParaRPr lang="en-US" sz="2400" dirty="0">
                        <a:solidFill>
                          <a:srgbClr val="0000FF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dirty="0" smtClean="0">
                          <a:solidFill>
                            <a:srgbClr val="C00000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תָּקִ֫יםִי</a:t>
                      </a:r>
                      <a:endParaRPr lang="en-US" sz="2400" dirty="0">
                        <a:solidFill>
                          <a:srgbClr val="C00000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5486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1cs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אֶקְטֹל</a:t>
                      </a:r>
                      <a:endParaRPr lang="en-US" sz="24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אַקְטִיל</a:t>
                      </a:r>
                      <a:endParaRPr lang="en-US" sz="24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dirty="0" smtClean="0">
                          <a:solidFill>
                            <a:srgbClr val="0000FF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אָקוּם</a:t>
                      </a:r>
                      <a:endParaRPr lang="en-US" sz="2400" dirty="0">
                        <a:solidFill>
                          <a:srgbClr val="0000FF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dirty="0" smtClean="0">
                          <a:solidFill>
                            <a:srgbClr val="C00000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אָקִים</a:t>
                      </a:r>
                      <a:endParaRPr lang="en-US" sz="2400" dirty="0">
                        <a:solidFill>
                          <a:srgbClr val="C00000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5486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3mp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יִקְטְלוּ</a:t>
                      </a:r>
                      <a:endParaRPr lang="en-US" sz="24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יַקְטִ֫ילוּ</a:t>
                      </a:r>
                      <a:endParaRPr lang="en-US" sz="24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dirty="0" smtClean="0">
                          <a:solidFill>
                            <a:srgbClr val="0000FF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יָק֫וּמוּ</a:t>
                      </a:r>
                      <a:endParaRPr lang="en-US" sz="2400" dirty="0">
                        <a:solidFill>
                          <a:srgbClr val="0000FF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dirty="0" smtClean="0">
                          <a:solidFill>
                            <a:srgbClr val="C00000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יָקִ֫ימוּ</a:t>
                      </a:r>
                      <a:endParaRPr lang="en-US" sz="2400" dirty="0">
                        <a:solidFill>
                          <a:srgbClr val="C00000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5486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3fp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תִּקְטֹ֫לְנָה</a:t>
                      </a:r>
                      <a:endParaRPr lang="en-US" sz="24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תַּקְטֵ֫לְנָה</a:t>
                      </a:r>
                      <a:endParaRPr lang="en-US" sz="24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dirty="0" smtClean="0">
                          <a:solidFill>
                            <a:srgbClr val="0000FF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תָּק֫וּמְנָה</a:t>
                      </a:r>
                      <a:endParaRPr lang="en-US" sz="2400" dirty="0">
                        <a:solidFill>
                          <a:srgbClr val="0000FF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dirty="0" smtClean="0">
                          <a:solidFill>
                            <a:srgbClr val="C00000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תָּקֵ֫מְנָה</a:t>
                      </a:r>
                      <a:endParaRPr lang="en-US" sz="2400" dirty="0">
                        <a:solidFill>
                          <a:srgbClr val="C00000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5486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2mp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תִּקְטְלוּ</a:t>
                      </a:r>
                      <a:endParaRPr lang="en-US" sz="24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תַּקְטִ֫ילוּ</a:t>
                      </a:r>
                      <a:endParaRPr lang="en-US" sz="2400" kern="12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dirty="0" smtClean="0">
                          <a:solidFill>
                            <a:srgbClr val="0000FF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תָּקוּמִי</a:t>
                      </a:r>
                      <a:endParaRPr lang="en-US" sz="2400" dirty="0">
                        <a:solidFill>
                          <a:srgbClr val="0000FF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dirty="0" smtClean="0">
                          <a:solidFill>
                            <a:srgbClr val="C00000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תָּקִ֫ימוּ</a:t>
                      </a:r>
                      <a:endParaRPr lang="en-US" sz="2400" dirty="0">
                        <a:solidFill>
                          <a:srgbClr val="C00000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5486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2fp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תִּקְטֹ֫לְנָה</a:t>
                      </a:r>
                      <a:endParaRPr lang="en-US" sz="24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תַּקְטֵ֫לְנָה</a:t>
                      </a:r>
                      <a:endParaRPr lang="en-US" sz="2400" kern="12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dirty="0" smtClean="0">
                          <a:solidFill>
                            <a:srgbClr val="0000FF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תָּק֫וּמְנָה</a:t>
                      </a:r>
                      <a:endParaRPr lang="en-US" sz="2400" dirty="0">
                        <a:solidFill>
                          <a:srgbClr val="0000FF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dirty="0" smtClean="0">
                          <a:solidFill>
                            <a:srgbClr val="C00000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תָּקֵ֫מְנָה</a:t>
                      </a:r>
                      <a:endParaRPr lang="en-US" sz="2400" dirty="0">
                        <a:solidFill>
                          <a:srgbClr val="C00000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5486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1cp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נִקְטֹל</a:t>
                      </a:r>
                      <a:endParaRPr lang="en-US" sz="24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נַקְטִיל</a:t>
                      </a:r>
                      <a:endParaRPr lang="en-US" sz="2400" kern="12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dirty="0" smtClean="0">
                          <a:solidFill>
                            <a:srgbClr val="0000FF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נָקוּם</a:t>
                      </a:r>
                      <a:endParaRPr lang="en-US" sz="2400" dirty="0">
                        <a:solidFill>
                          <a:srgbClr val="0000FF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dirty="0" smtClean="0">
                          <a:solidFill>
                            <a:srgbClr val="C00000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נָקִים</a:t>
                      </a:r>
                      <a:endParaRPr lang="en-US" sz="2400" dirty="0">
                        <a:solidFill>
                          <a:srgbClr val="C00000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09196"/>
          </a:xfrm>
        </p:spPr>
        <p:txBody>
          <a:bodyPr>
            <a:normAutofit fontScale="90000"/>
          </a:bodyPr>
          <a:lstStyle/>
          <a:p>
            <a:r>
              <a:rPr lang="en-US" sz="3200" dirty="0" err="1" smtClean="0"/>
              <a:t>Hiphil</a:t>
            </a:r>
            <a:r>
              <a:rPr lang="en-US" sz="3200" dirty="0" smtClean="0"/>
              <a:t> </a:t>
            </a:r>
            <a:r>
              <a:rPr lang="en-US" sz="3200" dirty="0" err="1" smtClean="0"/>
              <a:t>Yiqtol</a:t>
            </a:r>
            <a:r>
              <a:rPr lang="en-US" sz="3200" dirty="0" smtClean="0"/>
              <a:t> of Hollow</a:t>
            </a:r>
            <a:endParaRPr lang="en-US" sz="3200" dirty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619375" y="509196"/>
            <a:ext cx="5909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Strong</a:t>
            </a:r>
            <a:endParaRPr lang="en-US" sz="1200" dirty="0"/>
          </a:p>
        </p:txBody>
      </p:sp>
      <p:sp>
        <p:nvSpPr>
          <p:cNvPr id="3" name="Right Brace 2"/>
          <p:cNvSpPr/>
          <p:nvPr/>
        </p:nvSpPr>
        <p:spPr>
          <a:xfrm rot="16200000">
            <a:off x="2838452" y="-1047751"/>
            <a:ext cx="152400" cy="3733804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6448425" y="509196"/>
            <a:ext cx="62491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Hollow</a:t>
            </a:r>
            <a:endParaRPr lang="en-US" sz="1200" dirty="0"/>
          </a:p>
        </p:txBody>
      </p:sp>
      <p:sp>
        <p:nvSpPr>
          <p:cNvPr id="14" name="Right Brace 13"/>
          <p:cNvSpPr/>
          <p:nvPr/>
        </p:nvSpPr>
        <p:spPr>
          <a:xfrm rot="16200000">
            <a:off x="6667502" y="-1047751"/>
            <a:ext cx="152400" cy="3733804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253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7544279"/>
              </p:ext>
            </p:extLst>
          </p:nvPr>
        </p:nvGraphicFramePr>
        <p:xfrm>
          <a:off x="457200" y="942975"/>
          <a:ext cx="8229599" cy="5791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2324"/>
                <a:gridCol w="1559455"/>
                <a:gridCol w="1559455"/>
                <a:gridCol w="1559455"/>
                <a:gridCol w="1559455"/>
                <a:gridCol w="1559455"/>
              </a:tblGrid>
              <a:tr h="274320"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Qal</a:t>
                      </a:r>
                      <a:r>
                        <a:rPr lang="en-US" sz="1400" baseline="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 </a:t>
                      </a:r>
                      <a:r>
                        <a:rPr lang="he-IL" sz="14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קטל</a:t>
                      </a:r>
                      <a:endParaRPr lang="en-US" sz="1400" dirty="0" smtClean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Hiphil</a:t>
                      </a:r>
                      <a:r>
                        <a:rPr lang="en-US" sz="14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 </a:t>
                      </a:r>
                      <a:r>
                        <a:rPr lang="he-IL" sz="14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קטל</a:t>
                      </a:r>
                      <a:endParaRPr lang="en-US" sz="1400" dirty="0" smtClean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 smtClean="0">
                          <a:solidFill>
                            <a:srgbClr val="0000FF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Qal</a:t>
                      </a:r>
                      <a:r>
                        <a:rPr lang="en-US" sz="1400" baseline="0" dirty="0" smtClean="0">
                          <a:solidFill>
                            <a:srgbClr val="0000FF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 </a:t>
                      </a:r>
                      <a:r>
                        <a:rPr lang="he-IL" sz="1400" baseline="0" dirty="0" smtClean="0">
                          <a:solidFill>
                            <a:srgbClr val="0000FF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קום</a:t>
                      </a:r>
                      <a:endParaRPr lang="en-US" sz="1400" dirty="0" smtClean="0">
                        <a:solidFill>
                          <a:srgbClr val="0000FF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 smtClean="0">
                          <a:solidFill>
                            <a:srgbClr val="0000FF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Qal</a:t>
                      </a:r>
                      <a:r>
                        <a:rPr lang="en-US" sz="1400" baseline="0" dirty="0" smtClean="0">
                          <a:solidFill>
                            <a:srgbClr val="0000FF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 </a:t>
                      </a:r>
                      <a:r>
                        <a:rPr lang="he-IL" sz="1400" baseline="0" dirty="0" smtClean="0">
                          <a:solidFill>
                            <a:srgbClr val="0000FF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בוא</a:t>
                      </a:r>
                      <a:endParaRPr lang="en-US" sz="1400" dirty="0" smtClean="0">
                        <a:solidFill>
                          <a:srgbClr val="0000FF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 smtClean="0">
                          <a:solidFill>
                            <a:srgbClr val="C00000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Hiphil</a:t>
                      </a:r>
                      <a:r>
                        <a:rPr lang="en-US" sz="1400" dirty="0" smtClean="0">
                          <a:solidFill>
                            <a:srgbClr val="C00000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 </a:t>
                      </a:r>
                      <a:r>
                        <a:rPr lang="he-IL" sz="1400" baseline="0" dirty="0" smtClean="0">
                          <a:solidFill>
                            <a:srgbClr val="C00000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קום</a:t>
                      </a:r>
                      <a:endParaRPr lang="en-US" sz="1400" dirty="0" smtClean="0">
                        <a:solidFill>
                          <a:srgbClr val="C00000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5486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3ms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יִקְטֹל</a:t>
                      </a:r>
                      <a:endParaRPr lang="en-US" sz="24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יַקְטִיל</a:t>
                      </a:r>
                      <a:endParaRPr lang="en-US" sz="24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dirty="0" smtClean="0">
                          <a:solidFill>
                            <a:srgbClr val="0000FF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יָקוּם</a:t>
                      </a:r>
                      <a:endParaRPr lang="en-US" sz="2400" dirty="0">
                        <a:solidFill>
                          <a:srgbClr val="0000FF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dirty="0" smtClean="0">
                          <a:solidFill>
                            <a:srgbClr val="0000FF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יָבוֹא</a:t>
                      </a:r>
                      <a:endParaRPr lang="en-US" sz="2400" dirty="0">
                        <a:solidFill>
                          <a:srgbClr val="0000FF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dirty="0" smtClean="0">
                          <a:solidFill>
                            <a:srgbClr val="C00000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יָקִים</a:t>
                      </a:r>
                      <a:endParaRPr lang="en-US" sz="2400" dirty="0">
                        <a:solidFill>
                          <a:srgbClr val="C00000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5486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3fs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תִּקְטֹל</a:t>
                      </a:r>
                      <a:endParaRPr lang="en-US" sz="24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תַּקְטִיל</a:t>
                      </a:r>
                      <a:endParaRPr lang="en-US" sz="24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dirty="0" smtClean="0">
                          <a:solidFill>
                            <a:srgbClr val="0000FF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תָּקוּם</a:t>
                      </a:r>
                      <a:endParaRPr lang="en-US" sz="2400" dirty="0">
                        <a:solidFill>
                          <a:srgbClr val="0000FF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dirty="0" smtClean="0">
                          <a:solidFill>
                            <a:srgbClr val="0000FF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תָּבוֹא</a:t>
                      </a:r>
                      <a:endParaRPr lang="en-US" sz="2400" dirty="0">
                        <a:solidFill>
                          <a:srgbClr val="0000FF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dirty="0" smtClean="0">
                          <a:solidFill>
                            <a:srgbClr val="C00000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תָּקִים</a:t>
                      </a:r>
                      <a:endParaRPr lang="en-US" sz="2400" dirty="0">
                        <a:solidFill>
                          <a:srgbClr val="C00000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5486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2ms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תִּקְטֹל</a:t>
                      </a:r>
                      <a:endParaRPr lang="en-US" sz="24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תַּקְטִיל</a:t>
                      </a:r>
                      <a:endParaRPr lang="en-US" sz="24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dirty="0" smtClean="0">
                          <a:solidFill>
                            <a:srgbClr val="0000FF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תָּקוּם</a:t>
                      </a:r>
                      <a:endParaRPr lang="en-US" sz="2400" dirty="0">
                        <a:solidFill>
                          <a:srgbClr val="0000FF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dirty="0" smtClean="0">
                          <a:solidFill>
                            <a:srgbClr val="0000FF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תָּבוֹא</a:t>
                      </a:r>
                      <a:endParaRPr lang="en-US" sz="2400" dirty="0">
                        <a:solidFill>
                          <a:srgbClr val="0000FF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dirty="0" smtClean="0">
                          <a:solidFill>
                            <a:srgbClr val="C00000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תָּקִים</a:t>
                      </a:r>
                      <a:endParaRPr lang="en-US" sz="2400" dirty="0">
                        <a:solidFill>
                          <a:srgbClr val="C00000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5486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2fs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תִּקְטְלִי</a:t>
                      </a:r>
                      <a:endParaRPr lang="en-US" sz="24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תַּקְטִ֫ילִי</a:t>
                      </a:r>
                      <a:endParaRPr lang="en-US" sz="24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dirty="0" smtClean="0">
                          <a:solidFill>
                            <a:srgbClr val="0000FF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תָּק֫וּמִי</a:t>
                      </a:r>
                      <a:endParaRPr lang="en-US" sz="2400" dirty="0">
                        <a:solidFill>
                          <a:srgbClr val="0000FF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dirty="0" smtClean="0">
                          <a:solidFill>
                            <a:srgbClr val="0000FF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תָּב֫וֹאִי</a:t>
                      </a:r>
                      <a:endParaRPr lang="en-US" sz="2400" dirty="0">
                        <a:solidFill>
                          <a:srgbClr val="0000FF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dirty="0" smtClean="0">
                          <a:solidFill>
                            <a:srgbClr val="C00000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תָּקִ֫יםִי</a:t>
                      </a:r>
                      <a:endParaRPr lang="en-US" sz="2400" dirty="0">
                        <a:solidFill>
                          <a:srgbClr val="C00000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5486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1cs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אֶקְטֹל</a:t>
                      </a:r>
                      <a:endParaRPr lang="en-US" sz="24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אַקְטִיל</a:t>
                      </a:r>
                      <a:endParaRPr lang="en-US" sz="24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dirty="0" smtClean="0">
                          <a:solidFill>
                            <a:srgbClr val="0000FF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אָקוּם</a:t>
                      </a:r>
                      <a:endParaRPr lang="en-US" sz="2400" dirty="0">
                        <a:solidFill>
                          <a:srgbClr val="0000FF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dirty="0" smtClean="0">
                          <a:solidFill>
                            <a:srgbClr val="0000FF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אָבוֹא</a:t>
                      </a:r>
                      <a:endParaRPr lang="en-US" sz="2400" dirty="0">
                        <a:solidFill>
                          <a:srgbClr val="0000FF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dirty="0" smtClean="0">
                          <a:solidFill>
                            <a:srgbClr val="C00000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אָקִים</a:t>
                      </a:r>
                      <a:endParaRPr lang="en-US" sz="2400" dirty="0">
                        <a:solidFill>
                          <a:srgbClr val="C00000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5486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3mp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יִקְטְלוּ</a:t>
                      </a:r>
                      <a:endParaRPr lang="en-US" sz="24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יַקְטִ֫ילוּ</a:t>
                      </a:r>
                      <a:endParaRPr lang="en-US" sz="24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dirty="0" smtClean="0">
                          <a:solidFill>
                            <a:srgbClr val="0000FF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יָק֫וּמוּ</a:t>
                      </a:r>
                      <a:endParaRPr lang="en-US" sz="2400" dirty="0">
                        <a:solidFill>
                          <a:srgbClr val="0000FF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dirty="0" smtClean="0">
                          <a:solidFill>
                            <a:srgbClr val="0000FF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יָב֫וֹאוּ</a:t>
                      </a:r>
                      <a:endParaRPr lang="en-US" sz="2400" dirty="0">
                        <a:solidFill>
                          <a:srgbClr val="0000FF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dirty="0" smtClean="0">
                          <a:solidFill>
                            <a:srgbClr val="C00000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יָקִ֫ימוּ</a:t>
                      </a:r>
                      <a:endParaRPr lang="en-US" sz="2400" dirty="0">
                        <a:solidFill>
                          <a:srgbClr val="C00000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5486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3fp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תִּקְטֹ֫לְנָה</a:t>
                      </a:r>
                      <a:endParaRPr lang="en-US" sz="24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תַּקְטֵ֫לְנָה</a:t>
                      </a:r>
                      <a:endParaRPr lang="en-US" sz="24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dirty="0" smtClean="0">
                          <a:solidFill>
                            <a:srgbClr val="0000FF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תָּק֫וּמְנָה</a:t>
                      </a:r>
                      <a:endParaRPr lang="en-US" sz="2400" dirty="0">
                        <a:solidFill>
                          <a:srgbClr val="0000FF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dirty="0" smtClean="0">
                          <a:solidFill>
                            <a:srgbClr val="0000FF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תָּב֫וֹאנָה</a:t>
                      </a:r>
                      <a:endParaRPr lang="en-US" sz="2400" dirty="0">
                        <a:solidFill>
                          <a:srgbClr val="0000FF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dirty="0" smtClean="0">
                          <a:solidFill>
                            <a:srgbClr val="C00000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תָּקֵ֫מְנָה</a:t>
                      </a:r>
                      <a:endParaRPr lang="en-US" sz="2400" dirty="0">
                        <a:solidFill>
                          <a:srgbClr val="C00000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5486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2mp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תִּקְטְלוּ</a:t>
                      </a:r>
                      <a:endParaRPr lang="en-US" sz="24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תַּקְטִ֫ילוּ</a:t>
                      </a:r>
                      <a:endParaRPr lang="en-US" sz="2400" kern="12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dirty="0" smtClean="0">
                          <a:solidFill>
                            <a:srgbClr val="0000FF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תָּקוּמִי</a:t>
                      </a:r>
                      <a:endParaRPr lang="en-US" sz="2400" dirty="0">
                        <a:solidFill>
                          <a:srgbClr val="0000FF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dirty="0" smtClean="0">
                          <a:solidFill>
                            <a:srgbClr val="0000FF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תָּב֫וֹאוּ</a:t>
                      </a:r>
                      <a:endParaRPr lang="en-US" sz="2400" dirty="0">
                        <a:solidFill>
                          <a:srgbClr val="0000FF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dirty="0" smtClean="0">
                          <a:solidFill>
                            <a:srgbClr val="C00000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תָּקִ֫ימוּ</a:t>
                      </a:r>
                      <a:endParaRPr lang="en-US" sz="2400" dirty="0">
                        <a:solidFill>
                          <a:srgbClr val="C00000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5486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2fp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תִּקְטֹ֫לְנָה</a:t>
                      </a:r>
                      <a:endParaRPr lang="en-US" sz="24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תַּקְטֵ֫לְנָה</a:t>
                      </a:r>
                      <a:endParaRPr lang="en-US" sz="2400" kern="12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dirty="0" smtClean="0">
                          <a:solidFill>
                            <a:srgbClr val="0000FF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תָּק֫וּמְנָה</a:t>
                      </a:r>
                      <a:endParaRPr lang="en-US" sz="2400" dirty="0">
                        <a:solidFill>
                          <a:srgbClr val="0000FF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dirty="0" smtClean="0">
                          <a:solidFill>
                            <a:srgbClr val="0000FF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תָּב֫וֹאנָה</a:t>
                      </a:r>
                      <a:endParaRPr lang="en-US" sz="2400" dirty="0">
                        <a:solidFill>
                          <a:srgbClr val="0000FF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dirty="0" smtClean="0">
                          <a:solidFill>
                            <a:srgbClr val="C00000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תָּקֵ֫מְנָה</a:t>
                      </a:r>
                      <a:endParaRPr lang="en-US" sz="2400" dirty="0">
                        <a:solidFill>
                          <a:srgbClr val="C00000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5486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1cp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נִקְטֹל</a:t>
                      </a:r>
                      <a:endParaRPr lang="en-US" sz="24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נַקְטִיל</a:t>
                      </a:r>
                      <a:endParaRPr lang="en-US" sz="2400" kern="12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dirty="0" smtClean="0">
                          <a:solidFill>
                            <a:srgbClr val="0000FF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נָקוּם</a:t>
                      </a:r>
                      <a:endParaRPr lang="en-US" sz="2400" dirty="0">
                        <a:solidFill>
                          <a:srgbClr val="0000FF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dirty="0" smtClean="0">
                          <a:solidFill>
                            <a:srgbClr val="0000FF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נָבוֹא</a:t>
                      </a:r>
                      <a:endParaRPr lang="en-US" sz="2400" dirty="0">
                        <a:solidFill>
                          <a:srgbClr val="0000FF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dirty="0" smtClean="0">
                          <a:solidFill>
                            <a:srgbClr val="C00000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נָקִים</a:t>
                      </a:r>
                      <a:endParaRPr lang="en-US" sz="2400" dirty="0">
                        <a:solidFill>
                          <a:srgbClr val="C00000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09196"/>
          </a:xfrm>
        </p:spPr>
        <p:txBody>
          <a:bodyPr>
            <a:normAutofit fontScale="90000"/>
          </a:bodyPr>
          <a:lstStyle/>
          <a:p>
            <a:r>
              <a:rPr lang="en-US" sz="3200" dirty="0" err="1" smtClean="0"/>
              <a:t>Hiphil</a:t>
            </a:r>
            <a:r>
              <a:rPr lang="en-US" sz="3200" dirty="0" smtClean="0"/>
              <a:t> </a:t>
            </a:r>
            <a:r>
              <a:rPr lang="en-US" sz="3200" dirty="0" err="1" smtClean="0"/>
              <a:t>Yiqtol</a:t>
            </a:r>
            <a:r>
              <a:rPr lang="en-US" sz="3200" dirty="0" smtClean="0"/>
              <a:t> of Hollow</a:t>
            </a:r>
            <a:endParaRPr lang="en-US" sz="3200" dirty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142934" y="509196"/>
            <a:ext cx="5909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Strong</a:t>
            </a:r>
            <a:endParaRPr lang="en-US" sz="1200" dirty="0"/>
          </a:p>
        </p:txBody>
      </p:sp>
      <p:sp>
        <p:nvSpPr>
          <p:cNvPr id="3" name="Right Brace 2"/>
          <p:cNvSpPr/>
          <p:nvPr/>
        </p:nvSpPr>
        <p:spPr>
          <a:xfrm rot="16200000">
            <a:off x="2362200" y="-704849"/>
            <a:ext cx="152400" cy="3048000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6057900" y="509196"/>
            <a:ext cx="62491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Hollow</a:t>
            </a:r>
            <a:endParaRPr lang="en-US" sz="1200" dirty="0"/>
          </a:p>
        </p:txBody>
      </p:sp>
      <p:sp>
        <p:nvSpPr>
          <p:cNvPr id="14" name="Right Brace 13"/>
          <p:cNvSpPr/>
          <p:nvPr/>
        </p:nvSpPr>
        <p:spPr>
          <a:xfrm rot="16200000">
            <a:off x="6286502" y="-1428751"/>
            <a:ext cx="152400" cy="4495804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918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4532888"/>
              </p:ext>
            </p:extLst>
          </p:nvPr>
        </p:nvGraphicFramePr>
        <p:xfrm>
          <a:off x="152403" y="942975"/>
          <a:ext cx="8839196" cy="5791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0374"/>
                <a:gridCol w="1408137"/>
                <a:gridCol w="1408137"/>
                <a:gridCol w="1408137"/>
                <a:gridCol w="1408137"/>
                <a:gridCol w="1408137"/>
                <a:gridCol w="1408137"/>
              </a:tblGrid>
              <a:tr h="274320"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Qal</a:t>
                      </a:r>
                      <a:r>
                        <a:rPr lang="en-US" sz="1400" baseline="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 </a:t>
                      </a:r>
                      <a:r>
                        <a:rPr lang="he-IL" sz="14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קטל</a:t>
                      </a:r>
                      <a:endParaRPr lang="en-US" sz="1400" dirty="0" smtClean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Hiphil</a:t>
                      </a:r>
                      <a:r>
                        <a:rPr lang="en-US" sz="14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 </a:t>
                      </a:r>
                      <a:r>
                        <a:rPr lang="he-IL" sz="14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קטל</a:t>
                      </a:r>
                      <a:endParaRPr lang="en-US" sz="1400" dirty="0" smtClean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 smtClean="0">
                          <a:solidFill>
                            <a:srgbClr val="0000FF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Qal</a:t>
                      </a:r>
                      <a:r>
                        <a:rPr lang="en-US" sz="1400" baseline="0" dirty="0" smtClean="0">
                          <a:solidFill>
                            <a:srgbClr val="0000FF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 </a:t>
                      </a:r>
                      <a:r>
                        <a:rPr lang="he-IL" sz="1400" baseline="0" dirty="0" smtClean="0">
                          <a:solidFill>
                            <a:srgbClr val="0000FF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קום</a:t>
                      </a:r>
                      <a:endParaRPr lang="en-US" sz="1400" dirty="0" smtClean="0">
                        <a:solidFill>
                          <a:srgbClr val="0000FF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 smtClean="0">
                          <a:solidFill>
                            <a:srgbClr val="0000FF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Qal</a:t>
                      </a:r>
                      <a:r>
                        <a:rPr lang="en-US" sz="1400" baseline="0" dirty="0" smtClean="0">
                          <a:solidFill>
                            <a:srgbClr val="0000FF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 </a:t>
                      </a:r>
                      <a:r>
                        <a:rPr lang="he-IL" sz="1400" baseline="0" dirty="0" smtClean="0">
                          <a:solidFill>
                            <a:srgbClr val="0000FF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בוא</a:t>
                      </a:r>
                      <a:endParaRPr lang="en-US" sz="1400" dirty="0" smtClean="0">
                        <a:solidFill>
                          <a:srgbClr val="0000FF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 smtClean="0">
                          <a:solidFill>
                            <a:srgbClr val="0000FF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Qal</a:t>
                      </a:r>
                      <a:r>
                        <a:rPr lang="en-US" sz="1400" baseline="0" dirty="0" smtClean="0">
                          <a:solidFill>
                            <a:srgbClr val="0000FF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 </a:t>
                      </a:r>
                      <a:r>
                        <a:rPr lang="he-IL" sz="1400" baseline="0" dirty="0" smtClean="0">
                          <a:solidFill>
                            <a:srgbClr val="0000FF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בוש</a:t>
                      </a:r>
                      <a:endParaRPr lang="en-US" sz="1400" dirty="0" smtClean="0">
                        <a:solidFill>
                          <a:srgbClr val="0000FF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 smtClean="0">
                          <a:solidFill>
                            <a:srgbClr val="C00000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Hiphil</a:t>
                      </a:r>
                      <a:r>
                        <a:rPr lang="en-US" sz="1400" dirty="0" smtClean="0">
                          <a:solidFill>
                            <a:srgbClr val="C00000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 </a:t>
                      </a:r>
                      <a:r>
                        <a:rPr lang="he-IL" sz="1400" baseline="0" dirty="0" smtClean="0">
                          <a:solidFill>
                            <a:srgbClr val="C00000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קום</a:t>
                      </a:r>
                      <a:endParaRPr lang="en-US" sz="1400" dirty="0" smtClean="0">
                        <a:solidFill>
                          <a:srgbClr val="C00000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548640"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3ms</a:t>
                      </a:r>
                      <a:endParaRPr lang="en-US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יִקְטֹל</a:t>
                      </a:r>
                      <a:endParaRPr lang="en-US" sz="24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יַקְטִיל</a:t>
                      </a:r>
                      <a:endParaRPr lang="en-US" sz="24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dirty="0" smtClean="0">
                          <a:solidFill>
                            <a:srgbClr val="0000FF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יָקוּם</a:t>
                      </a:r>
                      <a:endParaRPr lang="en-US" sz="2400" dirty="0">
                        <a:solidFill>
                          <a:srgbClr val="0000FF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dirty="0" smtClean="0">
                          <a:solidFill>
                            <a:srgbClr val="0000FF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יָבוֹא</a:t>
                      </a:r>
                      <a:endParaRPr lang="en-US" sz="2400" dirty="0">
                        <a:solidFill>
                          <a:srgbClr val="0000FF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dirty="0" smtClean="0">
                          <a:solidFill>
                            <a:srgbClr val="0000FF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יֵבוֹשׁ</a:t>
                      </a:r>
                      <a:endParaRPr lang="en-US" sz="2400" dirty="0">
                        <a:solidFill>
                          <a:srgbClr val="0000FF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dirty="0" smtClean="0">
                          <a:solidFill>
                            <a:srgbClr val="C00000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יָקִים</a:t>
                      </a:r>
                      <a:endParaRPr lang="en-US" sz="2400" dirty="0">
                        <a:solidFill>
                          <a:srgbClr val="C00000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548640"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3fs</a:t>
                      </a:r>
                      <a:endParaRPr lang="en-US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תִּקְטֹל</a:t>
                      </a:r>
                      <a:endParaRPr lang="en-US" sz="24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תַּקְטִיל</a:t>
                      </a:r>
                      <a:endParaRPr lang="en-US" sz="24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dirty="0" smtClean="0">
                          <a:solidFill>
                            <a:srgbClr val="0000FF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תָּקוּם</a:t>
                      </a:r>
                      <a:endParaRPr lang="en-US" sz="2400" dirty="0">
                        <a:solidFill>
                          <a:srgbClr val="0000FF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dirty="0" smtClean="0">
                          <a:solidFill>
                            <a:srgbClr val="0000FF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תָּבוֹא</a:t>
                      </a:r>
                      <a:endParaRPr lang="en-US" sz="2400" dirty="0">
                        <a:solidFill>
                          <a:srgbClr val="0000FF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dirty="0" smtClean="0">
                          <a:solidFill>
                            <a:srgbClr val="0000FF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תֵּבוֹשׁ</a:t>
                      </a:r>
                      <a:endParaRPr lang="en-US" sz="2400" dirty="0">
                        <a:solidFill>
                          <a:srgbClr val="0000FF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dirty="0" smtClean="0">
                          <a:solidFill>
                            <a:srgbClr val="C00000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תָּקִים</a:t>
                      </a:r>
                      <a:endParaRPr lang="en-US" sz="2400" dirty="0">
                        <a:solidFill>
                          <a:srgbClr val="C00000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548640"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2ms</a:t>
                      </a:r>
                      <a:endParaRPr lang="en-US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תִּקְטֹל</a:t>
                      </a:r>
                      <a:endParaRPr lang="en-US" sz="24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תַּקְטִיל</a:t>
                      </a:r>
                      <a:endParaRPr lang="en-US" sz="24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dirty="0" smtClean="0">
                          <a:solidFill>
                            <a:srgbClr val="0000FF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תָּקוּם</a:t>
                      </a:r>
                      <a:endParaRPr lang="en-US" sz="2400" dirty="0">
                        <a:solidFill>
                          <a:srgbClr val="0000FF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dirty="0" smtClean="0">
                          <a:solidFill>
                            <a:srgbClr val="0000FF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תָּבוֹא</a:t>
                      </a:r>
                      <a:endParaRPr lang="en-US" sz="2400" dirty="0">
                        <a:solidFill>
                          <a:srgbClr val="0000FF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dirty="0" smtClean="0">
                          <a:solidFill>
                            <a:srgbClr val="0000FF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תֵּבוֹשׁ</a:t>
                      </a:r>
                      <a:endParaRPr lang="en-US" sz="2400" dirty="0">
                        <a:solidFill>
                          <a:srgbClr val="0000FF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dirty="0" smtClean="0">
                          <a:solidFill>
                            <a:srgbClr val="C00000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תָּקִים</a:t>
                      </a:r>
                      <a:endParaRPr lang="en-US" sz="2400" dirty="0">
                        <a:solidFill>
                          <a:srgbClr val="C00000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548640"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2fs</a:t>
                      </a:r>
                      <a:endParaRPr lang="en-US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תִּקְטְלִי</a:t>
                      </a:r>
                      <a:endParaRPr lang="en-US" sz="24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תַּקְטִ֫ילִי</a:t>
                      </a:r>
                      <a:endParaRPr lang="en-US" sz="24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dirty="0" smtClean="0">
                          <a:solidFill>
                            <a:srgbClr val="0000FF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תָּק֫וּמִי</a:t>
                      </a:r>
                      <a:endParaRPr lang="en-US" sz="2400" dirty="0">
                        <a:solidFill>
                          <a:srgbClr val="0000FF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dirty="0" smtClean="0">
                          <a:solidFill>
                            <a:srgbClr val="0000FF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תָּב֫וֹאִי</a:t>
                      </a:r>
                      <a:endParaRPr lang="en-US" sz="2400" dirty="0">
                        <a:solidFill>
                          <a:srgbClr val="0000FF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dirty="0" smtClean="0">
                          <a:solidFill>
                            <a:srgbClr val="0000FF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תֵּב֫וֹשִׁי</a:t>
                      </a:r>
                      <a:endParaRPr lang="en-US" sz="2400" dirty="0">
                        <a:solidFill>
                          <a:srgbClr val="0000FF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dirty="0" smtClean="0">
                          <a:solidFill>
                            <a:srgbClr val="C00000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תָּקִ֫יםִי</a:t>
                      </a:r>
                      <a:endParaRPr lang="en-US" sz="2400" dirty="0">
                        <a:solidFill>
                          <a:srgbClr val="C00000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548640"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1cs</a:t>
                      </a:r>
                      <a:endParaRPr lang="en-US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אֶקְטֹל</a:t>
                      </a:r>
                      <a:endParaRPr lang="en-US" sz="24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אַקְטִיל</a:t>
                      </a:r>
                      <a:endParaRPr lang="en-US" sz="24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dirty="0" smtClean="0">
                          <a:solidFill>
                            <a:srgbClr val="0000FF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אָקוּם</a:t>
                      </a:r>
                      <a:endParaRPr lang="en-US" sz="2400" dirty="0">
                        <a:solidFill>
                          <a:srgbClr val="0000FF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dirty="0" smtClean="0">
                          <a:solidFill>
                            <a:srgbClr val="0000FF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אָבוֹא</a:t>
                      </a:r>
                      <a:endParaRPr lang="en-US" sz="2400" dirty="0">
                        <a:solidFill>
                          <a:srgbClr val="0000FF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dirty="0" smtClean="0">
                          <a:solidFill>
                            <a:srgbClr val="0000FF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אֵבוֹשׁ</a:t>
                      </a:r>
                      <a:endParaRPr lang="en-US" sz="2400" dirty="0">
                        <a:solidFill>
                          <a:srgbClr val="0000FF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dirty="0" smtClean="0">
                          <a:solidFill>
                            <a:srgbClr val="C00000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אָקִים</a:t>
                      </a:r>
                      <a:endParaRPr lang="en-US" sz="2400" dirty="0">
                        <a:solidFill>
                          <a:srgbClr val="C00000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548640"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3mp</a:t>
                      </a:r>
                      <a:endParaRPr lang="en-US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יִקְטְלוּ</a:t>
                      </a:r>
                      <a:endParaRPr lang="en-US" sz="24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יַקְטִ֫ילוּ</a:t>
                      </a:r>
                      <a:endParaRPr lang="en-US" sz="24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dirty="0" smtClean="0">
                          <a:solidFill>
                            <a:srgbClr val="0000FF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יָק֫וּמוּ</a:t>
                      </a:r>
                      <a:endParaRPr lang="en-US" sz="2400" dirty="0">
                        <a:solidFill>
                          <a:srgbClr val="0000FF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dirty="0" smtClean="0">
                          <a:solidFill>
                            <a:srgbClr val="0000FF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יָב֫וֹאוּ</a:t>
                      </a:r>
                      <a:endParaRPr lang="en-US" sz="2400" dirty="0">
                        <a:solidFill>
                          <a:srgbClr val="0000FF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dirty="0" smtClean="0">
                          <a:solidFill>
                            <a:srgbClr val="0000FF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יֵב֫וֹשׁוּ</a:t>
                      </a:r>
                      <a:endParaRPr lang="en-US" sz="2400" dirty="0">
                        <a:solidFill>
                          <a:srgbClr val="0000FF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dirty="0" smtClean="0">
                          <a:solidFill>
                            <a:srgbClr val="C00000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יָקִ֫ימוּ</a:t>
                      </a:r>
                      <a:endParaRPr lang="en-US" sz="2400" dirty="0">
                        <a:solidFill>
                          <a:srgbClr val="C00000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548640"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3fp</a:t>
                      </a:r>
                      <a:endParaRPr lang="en-US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תִּקְטֹ֫לְנָה</a:t>
                      </a:r>
                      <a:endParaRPr lang="en-US" sz="24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תַּקְטֵ֫לְנָה</a:t>
                      </a:r>
                      <a:endParaRPr lang="en-US" sz="24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dirty="0" smtClean="0">
                          <a:solidFill>
                            <a:srgbClr val="0000FF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תָּק֫וּמְנָה</a:t>
                      </a:r>
                      <a:endParaRPr lang="en-US" sz="2400" dirty="0">
                        <a:solidFill>
                          <a:srgbClr val="0000FF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dirty="0" smtClean="0">
                          <a:solidFill>
                            <a:srgbClr val="0000FF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תָּב֫וֹאנָה</a:t>
                      </a:r>
                      <a:endParaRPr lang="en-US" sz="2400" dirty="0">
                        <a:solidFill>
                          <a:srgbClr val="0000FF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dirty="0" smtClean="0">
                          <a:solidFill>
                            <a:srgbClr val="0000FF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תֵּבֹ֫שְׁנָה</a:t>
                      </a:r>
                      <a:endParaRPr lang="en-US" sz="2400" dirty="0">
                        <a:solidFill>
                          <a:srgbClr val="0000FF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dirty="0" smtClean="0">
                          <a:solidFill>
                            <a:srgbClr val="C00000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תָּקֵ֫מְנָה</a:t>
                      </a:r>
                      <a:endParaRPr lang="en-US" sz="2400" dirty="0">
                        <a:solidFill>
                          <a:srgbClr val="C00000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548640"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2mp</a:t>
                      </a:r>
                      <a:endParaRPr lang="en-US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תִּקְטְלוּ</a:t>
                      </a:r>
                      <a:endParaRPr lang="en-US" sz="24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תַּקְטִ֫ילוּ</a:t>
                      </a:r>
                      <a:endParaRPr lang="en-US" sz="2400" kern="12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dirty="0" smtClean="0">
                          <a:solidFill>
                            <a:srgbClr val="0000FF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תָּקוּמִי</a:t>
                      </a:r>
                      <a:endParaRPr lang="en-US" sz="2400" dirty="0">
                        <a:solidFill>
                          <a:srgbClr val="0000FF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dirty="0" smtClean="0">
                          <a:solidFill>
                            <a:srgbClr val="0000FF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תָּב֫וֹאוּ</a:t>
                      </a:r>
                      <a:endParaRPr lang="en-US" sz="2400" dirty="0">
                        <a:solidFill>
                          <a:srgbClr val="0000FF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dirty="0" smtClean="0">
                          <a:solidFill>
                            <a:srgbClr val="0000FF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תֵּב֫וֹשׁוּ</a:t>
                      </a:r>
                      <a:endParaRPr lang="en-US" sz="2400" dirty="0">
                        <a:solidFill>
                          <a:srgbClr val="0000FF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dirty="0" smtClean="0">
                          <a:solidFill>
                            <a:srgbClr val="C00000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תָּקִ֫ימוּ</a:t>
                      </a:r>
                      <a:endParaRPr lang="en-US" sz="2400" dirty="0">
                        <a:solidFill>
                          <a:srgbClr val="C00000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548640"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2fp</a:t>
                      </a:r>
                      <a:endParaRPr lang="en-US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תִּקְטֹ֫לְנָה</a:t>
                      </a:r>
                      <a:endParaRPr lang="en-US" sz="24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תַּקְטֵ֫לְנָה</a:t>
                      </a:r>
                      <a:endParaRPr lang="en-US" sz="2400" kern="12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dirty="0" smtClean="0">
                          <a:solidFill>
                            <a:srgbClr val="0000FF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תָּק֫וּמְנָה</a:t>
                      </a:r>
                      <a:endParaRPr lang="en-US" sz="2400" dirty="0">
                        <a:solidFill>
                          <a:srgbClr val="0000FF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dirty="0" smtClean="0">
                          <a:solidFill>
                            <a:srgbClr val="0000FF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תָּב֫וֹאנָה</a:t>
                      </a:r>
                      <a:endParaRPr lang="en-US" sz="2400" dirty="0">
                        <a:solidFill>
                          <a:srgbClr val="0000FF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dirty="0" smtClean="0">
                          <a:solidFill>
                            <a:srgbClr val="0000FF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תֵּבֹ֫שְׁנָה</a:t>
                      </a:r>
                      <a:endParaRPr lang="en-US" sz="2400" dirty="0">
                        <a:solidFill>
                          <a:srgbClr val="0000FF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dirty="0" smtClean="0">
                          <a:solidFill>
                            <a:srgbClr val="C00000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תָּקֵ֫מְנָה</a:t>
                      </a:r>
                      <a:endParaRPr lang="en-US" sz="2400" dirty="0">
                        <a:solidFill>
                          <a:srgbClr val="C00000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548640"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1cp</a:t>
                      </a:r>
                      <a:endParaRPr lang="en-US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נִקְטֹל</a:t>
                      </a:r>
                      <a:endParaRPr lang="en-US" sz="24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נַקְטִיל</a:t>
                      </a:r>
                      <a:endParaRPr lang="en-US" sz="2400" kern="12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dirty="0" smtClean="0">
                          <a:solidFill>
                            <a:srgbClr val="0000FF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נָקוּם</a:t>
                      </a:r>
                      <a:endParaRPr lang="en-US" sz="2400" dirty="0">
                        <a:solidFill>
                          <a:srgbClr val="0000FF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dirty="0" smtClean="0">
                          <a:solidFill>
                            <a:srgbClr val="0000FF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נָבוֹא</a:t>
                      </a:r>
                      <a:endParaRPr lang="en-US" sz="2400" dirty="0">
                        <a:solidFill>
                          <a:srgbClr val="0000FF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dirty="0" smtClean="0">
                          <a:solidFill>
                            <a:srgbClr val="0000FF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נֵבוֹשׁ</a:t>
                      </a:r>
                      <a:endParaRPr lang="en-US" sz="2400" dirty="0">
                        <a:solidFill>
                          <a:srgbClr val="0000FF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dirty="0" smtClean="0">
                          <a:solidFill>
                            <a:srgbClr val="C00000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נָקִים</a:t>
                      </a:r>
                      <a:endParaRPr lang="en-US" sz="2400" dirty="0">
                        <a:solidFill>
                          <a:srgbClr val="C00000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09196"/>
          </a:xfrm>
        </p:spPr>
        <p:txBody>
          <a:bodyPr>
            <a:normAutofit fontScale="90000"/>
          </a:bodyPr>
          <a:lstStyle/>
          <a:p>
            <a:r>
              <a:rPr lang="en-US" sz="3200" dirty="0" err="1" smtClean="0"/>
              <a:t>Hiphil</a:t>
            </a:r>
            <a:r>
              <a:rPr lang="en-US" sz="3200" dirty="0" smtClean="0"/>
              <a:t> </a:t>
            </a:r>
            <a:r>
              <a:rPr lang="en-US" sz="3200" dirty="0" err="1" smtClean="0"/>
              <a:t>Yiqtol</a:t>
            </a:r>
            <a:r>
              <a:rPr lang="en-US" sz="3200" dirty="0" smtClean="0"/>
              <a:t> of Hollow</a:t>
            </a:r>
            <a:endParaRPr lang="en-US" sz="3200" dirty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647634" y="509196"/>
            <a:ext cx="5909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Strong</a:t>
            </a:r>
            <a:endParaRPr lang="en-US" sz="1200" dirty="0"/>
          </a:p>
        </p:txBody>
      </p:sp>
      <p:sp>
        <p:nvSpPr>
          <p:cNvPr id="3" name="Right Brace 2"/>
          <p:cNvSpPr/>
          <p:nvPr/>
        </p:nvSpPr>
        <p:spPr>
          <a:xfrm rot="16200000">
            <a:off x="1866900" y="-514350"/>
            <a:ext cx="152401" cy="2666999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5859741" y="509196"/>
            <a:ext cx="62491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Hollow</a:t>
            </a:r>
            <a:endParaRPr lang="en-US" sz="1200" dirty="0"/>
          </a:p>
        </p:txBody>
      </p:sp>
      <p:sp>
        <p:nvSpPr>
          <p:cNvPr id="14" name="Right Brace 13"/>
          <p:cNvSpPr/>
          <p:nvPr/>
        </p:nvSpPr>
        <p:spPr>
          <a:xfrm rot="16200000">
            <a:off x="6096000" y="-1924049"/>
            <a:ext cx="152399" cy="5486400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092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8460248"/>
              </p:ext>
            </p:extLst>
          </p:nvPr>
        </p:nvGraphicFramePr>
        <p:xfrm>
          <a:off x="152403" y="942975"/>
          <a:ext cx="8839197" cy="5791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36731"/>
                <a:gridCol w="1214638"/>
                <a:gridCol w="1214638"/>
                <a:gridCol w="1214638"/>
                <a:gridCol w="1214638"/>
                <a:gridCol w="1214638"/>
                <a:gridCol w="1214638"/>
                <a:gridCol w="1214638"/>
              </a:tblGrid>
              <a:tr h="274320"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Qal</a:t>
                      </a:r>
                      <a:r>
                        <a:rPr lang="en-US" sz="1400" baseline="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 </a:t>
                      </a:r>
                      <a:r>
                        <a:rPr lang="he-IL" sz="14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קטל</a:t>
                      </a:r>
                      <a:endParaRPr lang="en-US" sz="1400" dirty="0" smtClean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Hiphil</a:t>
                      </a:r>
                      <a:r>
                        <a:rPr lang="en-US" sz="14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 </a:t>
                      </a:r>
                      <a:r>
                        <a:rPr lang="he-IL" sz="14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קטל</a:t>
                      </a:r>
                      <a:endParaRPr lang="en-US" sz="1400" dirty="0" smtClean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 smtClean="0">
                          <a:solidFill>
                            <a:srgbClr val="0000FF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Qal</a:t>
                      </a:r>
                      <a:r>
                        <a:rPr lang="en-US" sz="1400" baseline="0" dirty="0" smtClean="0">
                          <a:solidFill>
                            <a:srgbClr val="0000FF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 </a:t>
                      </a:r>
                      <a:r>
                        <a:rPr lang="he-IL" sz="1400" baseline="0" dirty="0" smtClean="0">
                          <a:solidFill>
                            <a:srgbClr val="0000FF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קום</a:t>
                      </a:r>
                      <a:endParaRPr lang="en-US" sz="1400" dirty="0" smtClean="0">
                        <a:solidFill>
                          <a:srgbClr val="0000FF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 smtClean="0">
                          <a:solidFill>
                            <a:srgbClr val="0000FF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Qal</a:t>
                      </a:r>
                      <a:r>
                        <a:rPr lang="en-US" sz="1400" baseline="0" dirty="0" smtClean="0">
                          <a:solidFill>
                            <a:srgbClr val="0000FF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 </a:t>
                      </a:r>
                      <a:r>
                        <a:rPr lang="he-IL" sz="1400" baseline="0" dirty="0" smtClean="0">
                          <a:solidFill>
                            <a:srgbClr val="0000FF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בוא</a:t>
                      </a:r>
                      <a:endParaRPr lang="en-US" sz="1400" dirty="0" smtClean="0">
                        <a:solidFill>
                          <a:srgbClr val="0000FF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 smtClean="0">
                          <a:solidFill>
                            <a:srgbClr val="0000FF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Qal</a:t>
                      </a:r>
                      <a:r>
                        <a:rPr lang="en-US" sz="1400" baseline="0" dirty="0" smtClean="0">
                          <a:solidFill>
                            <a:srgbClr val="0000FF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 </a:t>
                      </a:r>
                      <a:r>
                        <a:rPr lang="he-IL" sz="1400" baseline="0" dirty="0" smtClean="0">
                          <a:solidFill>
                            <a:srgbClr val="0000FF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בוש</a:t>
                      </a:r>
                      <a:endParaRPr lang="en-US" sz="1400" dirty="0" smtClean="0">
                        <a:solidFill>
                          <a:srgbClr val="0000FF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 smtClean="0">
                          <a:solidFill>
                            <a:srgbClr val="0000FF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Qal</a:t>
                      </a:r>
                      <a:r>
                        <a:rPr lang="en-US" sz="1400" baseline="0" dirty="0" smtClean="0">
                          <a:solidFill>
                            <a:srgbClr val="0000FF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 </a:t>
                      </a:r>
                      <a:r>
                        <a:rPr lang="he-IL" sz="1400" baseline="0" dirty="0" smtClean="0">
                          <a:solidFill>
                            <a:srgbClr val="FF00FF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שים</a:t>
                      </a:r>
                      <a:endParaRPr lang="en-US" sz="1400" dirty="0" smtClean="0">
                        <a:solidFill>
                          <a:srgbClr val="FF00FF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 smtClean="0">
                          <a:solidFill>
                            <a:srgbClr val="C00000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Hiphil</a:t>
                      </a:r>
                      <a:r>
                        <a:rPr lang="en-US" sz="1400" dirty="0" smtClean="0">
                          <a:solidFill>
                            <a:srgbClr val="C00000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 </a:t>
                      </a:r>
                      <a:r>
                        <a:rPr lang="he-IL" sz="1400" baseline="0" dirty="0" smtClean="0">
                          <a:solidFill>
                            <a:srgbClr val="C00000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קום</a:t>
                      </a:r>
                      <a:endParaRPr lang="en-US" sz="1400" dirty="0" smtClean="0">
                        <a:solidFill>
                          <a:srgbClr val="C00000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548640"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3ms</a:t>
                      </a:r>
                      <a:endParaRPr lang="en-US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יִקְטֹל</a:t>
                      </a:r>
                      <a:endParaRPr lang="en-US" sz="24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יַקְטִיל</a:t>
                      </a:r>
                      <a:endParaRPr lang="en-US" sz="24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dirty="0" smtClean="0">
                          <a:solidFill>
                            <a:srgbClr val="0000FF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יָקוּם</a:t>
                      </a:r>
                      <a:endParaRPr lang="en-US" sz="2400" dirty="0">
                        <a:solidFill>
                          <a:srgbClr val="0000FF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dirty="0" smtClean="0">
                          <a:solidFill>
                            <a:srgbClr val="0000FF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יָבוֹא</a:t>
                      </a:r>
                      <a:endParaRPr lang="en-US" sz="2400" dirty="0">
                        <a:solidFill>
                          <a:srgbClr val="0000FF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dirty="0" smtClean="0">
                          <a:solidFill>
                            <a:srgbClr val="0000FF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יֵבוֹשׁ</a:t>
                      </a:r>
                      <a:endParaRPr lang="en-US" sz="2400" dirty="0">
                        <a:solidFill>
                          <a:srgbClr val="0000FF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dirty="0" smtClean="0">
                          <a:solidFill>
                            <a:srgbClr val="FF00FF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יָשִׂים</a:t>
                      </a:r>
                      <a:endParaRPr lang="en-US" sz="2400" dirty="0">
                        <a:solidFill>
                          <a:srgbClr val="FF00FF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dirty="0" smtClean="0">
                          <a:solidFill>
                            <a:srgbClr val="C00000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יָקִים</a:t>
                      </a:r>
                      <a:endParaRPr lang="en-US" sz="2400" dirty="0">
                        <a:solidFill>
                          <a:srgbClr val="C00000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548640"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3fs</a:t>
                      </a:r>
                      <a:endParaRPr lang="en-US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תִּקְטֹל</a:t>
                      </a:r>
                      <a:endParaRPr lang="en-US" sz="24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תַּקְטִיל</a:t>
                      </a:r>
                      <a:endParaRPr lang="en-US" sz="24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dirty="0" smtClean="0">
                          <a:solidFill>
                            <a:srgbClr val="0000FF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תָּקוּם</a:t>
                      </a:r>
                      <a:endParaRPr lang="en-US" sz="2400" dirty="0">
                        <a:solidFill>
                          <a:srgbClr val="0000FF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dirty="0" smtClean="0">
                          <a:solidFill>
                            <a:srgbClr val="0000FF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תָּבוֹא</a:t>
                      </a:r>
                      <a:endParaRPr lang="en-US" sz="2400" dirty="0">
                        <a:solidFill>
                          <a:srgbClr val="0000FF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dirty="0" smtClean="0">
                          <a:solidFill>
                            <a:srgbClr val="0000FF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תֵּבוֹשׁ</a:t>
                      </a:r>
                      <a:endParaRPr lang="en-US" sz="2400" dirty="0">
                        <a:solidFill>
                          <a:srgbClr val="0000FF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dirty="0" smtClean="0">
                          <a:solidFill>
                            <a:srgbClr val="FF00FF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תָּשִׂים</a:t>
                      </a:r>
                      <a:endParaRPr lang="en-US" sz="2400" dirty="0">
                        <a:solidFill>
                          <a:srgbClr val="FF00FF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dirty="0" smtClean="0">
                          <a:solidFill>
                            <a:srgbClr val="C00000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תָּקִים</a:t>
                      </a:r>
                      <a:endParaRPr lang="en-US" sz="2400" dirty="0">
                        <a:solidFill>
                          <a:srgbClr val="C00000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548640"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2ms</a:t>
                      </a:r>
                      <a:endParaRPr lang="en-US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תִּקְטֹל</a:t>
                      </a:r>
                      <a:endParaRPr lang="en-US" sz="24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תַּקְטִיל</a:t>
                      </a:r>
                      <a:endParaRPr lang="en-US" sz="24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dirty="0" smtClean="0">
                          <a:solidFill>
                            <a:srgbClr val="0000FF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תָּקוּם</a:t>
                      </a:r>
                      <a:endParaRPr lang="en-US" sz="2400" dirty="0">
                        <a:solidFill>
                          <a:srgbClr val="0000FF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dirty="0" smtClean="0">
                          <a:solidFill>
                            <a:srgbClr val="0000FF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תָּבוֹא</a:t>
                      </a:r>
                      <a:endParaRPr lang="en-US" sz="2400" dirty="0">
                        <a:solidFill>
                          <a:srgbClr val="0000FF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dirty="0" smtClean="0">
                          <a:solidFill>
                            <a:srgbClr val="0000FF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תֵּבוֹשׁ</a:t>
                      </a:r>
                      <a:endParaRPr lang="en-US" sz="2400" dirty="0">
                        <a:solidFill>
                          <a:srgbClr val="0000FF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dirty="0" smtClean="0">
                          <a:solidFill>
                            <a:srgbClr val="FF00FF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תָּשִׂים</a:t>
                      </a:r>
                      <a:endParaRPr lang="en-US" sz="2400" dirty="0">
                        <a:solidFill>
                          <a:srgbClr val="FF00FF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dirty="0" smtClean="0">
                          <a:solidFill>
                            <a:srgbClr val="C00000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תָּקִים</a:t>
                      </a:r>
                      <a:endParaRPr lang="en-US" sz="2400" dirty="0">
                        <a:solidFill>
                          <a:srgbClr val="C00000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548640"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2fs</a:t>
                      </a:r>
                      <a:endParaRPr lang="en-US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תִּקְטְלִי</a:t>
                      </a:r>
                      <a:endParaRPr lang="en-US" sz="24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תַּקְטִ֫ילִי</a:t>
                      </a:r>
                      <a:endParaRPr lang="en-US" sz="24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dirty="0" smtClean="0">
                          <a:solidFill>
                            <a:srgbClr val="0000FF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תָּק֫וּמִי</a:t>
                      </a:r>
                      <a:endParaRPr lang="en-US" sz="2400" dirty="0">
                        <a:solidFill>
                          <a:srgbClr val="0000FF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dirty="0" smtClean="0">
                          <a:solidFill>
                            <a:srgbClr val="0000FF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תָּב֫וֹאִי</a:t>
                      </a:r>
                      <a:endParaRPr lang="en-US" sz="2400" dirty="0">
                        <a:solidFill>
                          <a:srgbClr val="0000FF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dirty="0" smtClean="0">
                          <a:solidFill>
                            <a:srgbClr val="0000FF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תֵּב֫וֹשִׁי</a:t>
                      </a:r>
                      <a:endParaRPr lang="en-US" sz="2400" dirty="0">
                        <a:solidFill>
                          <a:srgbClr val="0000FF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dirty="0" smtClean="0">
                          <a:solidFill>
                            <a:srgbClr val="FF00FF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תָּשִׂ֫ימִי</a:t>
                      </a:r>
                      <a:endParaRPr lang="en-US" sz="2400" dirty="0">
                        <a:solidFill>
                          <a:srgbClr val="FF00FF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dirty="0" smtClean="0">
                          <a:solidFill>
                            <a:srgbClr val="C00000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תָּקִ֫יםִי</a:t>
                      </a:r>
                      <a:endParaRPr lang="en-US" sz="2400" dirty="0">
                        <a:solidFill>
                          <a:srgbClr val="C00000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548640"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1cs</a:t>
                      </a:r>
                      <a:endParaRPr lang="en-US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אֶקְטֹל</a:t>
                      </a:r>
                      <a:endParaRPr lang="en-US" sz="24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אַקְטִיל</a:t>
                      </a:r>
                      <a:endParaRPr lang="en-US" sz="24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dirty="0" smtClean="0">
                          <a:solidFill>
                            <a:srgbClr val="0000FF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אָקוּם</a:t>
                      </a:r>
                      <a:endParaRPr lang="en-US" sz="2400" dirty="0">
                        <a:solidFill>
                          <a:srgbClr val="0000FF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dirty="0" smtClean="0">
                          <a:solidFill>
                            <a:srgbClr val="0000FF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אָבוֹא</a:t>
                      </a:r>
                      <a:endParaRPr lang="en-US" sz="2400" dirty="0">
                        <a:solidFill>
                          <a:srgbClr val="0000FF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dirty="0" smtClean="0">
                          <a:solidFill>
                            <a:srgbClr val="0000FF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אֵבוֹשׁ</a:t>
                      </a:r>
                      <a:endParaRPr lang="en-US" sz="2400" dirty="0">
                        <a:solidFill>
                          <a:srgbClr val="0000FF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dirty="0" smtClean="0">
                          <a:solidFill>
                            <a:srgbClr val="FF00FF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אָשִׂים</a:t>
                      </a:r>
                      <a:endParaRPr lang="en-US" sz="2400" dirty="0">
                        <a:solidFill>
                          <a:srgbClr val="FF00FF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dirty="0" smtClean="0">
                          <a:solidFill>
                            <a:srgbClr val="C00000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אָקִים</a:t>
                      </a:r>
                      <a:endParaRPr lang="en-US" sz="2400" dirty="0">
                        <a:solidFill>
                          <a:srgbClr val="C00000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548640"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3mp</a:t>
                      </a:r>
                      <a:endParaRPr lang="en-US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יִקְטְלוּ</a:t>
                      </a:r>
                      <a:endParaRPr lang="en-US" sz="24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יַקְטִ֫ילוּ</a:t>
                      </a:r>
                      <a:endParaRPr lang="en-US" sz="24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dirty="0" smtClean="0">
                          <a:solidFill>
                            <a:srgbClr val="0000FF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יָק֫וּמוּ</a:t>
                      </a:r>
                      <a:endParaRPr lang="en-US" sz="2400" dirty="0">
                        <a:solidFill>
                          <a:srgbClr val="0000FF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dirty="0" smtClean="0">
                          <a:solidFill>
                            <a:srgbClr val="0000FF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יָב֫וֹאוּ</a:t>
                      </a:r>
                      <a:endParaRPr lang="en-US" sz="2400" dirty="0">
                        <a:solidFill>
                          <a:srgbClr val="0000FF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dirty="0" smtClean="0">
                          <a:solidFill>
                            <a:srgbClr val="0000FF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יֵב֫וֹשׁוּ</a:t>
                      </a:r>
                      <a:endParaRPr lang="en-US" sz="2400" dirty="0">
                        <a:solidFill>
                          <a:srgbClr val="0000FF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dirty="0" smtClean="0">
                          <a:solidFill>
                            <a:srgbClr val="FF00FF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יָשִׂ֫ימוּ</a:t>
                      </a:r>
                      <a:endParaRPr lang="en-US" sz="2400" dirty="0">
                        <a:solidFill>
                          <a:srgbClr val="FF00FF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dirty="0" smtClean="0">
                          <a:solidFill>
                            <a:srgbClr val="C00000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יָקִ֫ימוּ</a:t>
                      </a:r>
                      <a:endParaRPr lang="en-US" sz="2400" dirty="0">
                        <a:solidFill>
                          <a:srgbClr val="C00000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548640"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3fp</a:t>
                      </a:r>
                      <a:endParaRPr lang="en-US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תִּקְטֹ֫לְנָה</a:t>
                      </a:r>
                      <a:endParaRPr lang="en-US" sz="24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תַּקְטֵ֫לְנָה</a:t>
                      </a:r>
                      <a:endParaRPr lang="en-US" sz="24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dirty="0" smtClean="0">
                          <a:solidFill>
                            <a:srgbClr val="0000FF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תָּק֫וּמְנָה</a:t>
                      </a:r>
                      <a:endParaRPr lang="en-US" sz="2400" dirty="0">
                        <a:solidFill>
                          <a:srgbClr val="0000FF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dirty="0" smtClean="0">
                          <a:solidFill>
                            <a:srgbClr val="0000FF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תָּב֫וֹאנָה</a:t>
                      </a:r>
                      <a:endParaRPr lang="en-US" sz="2400" dirty="0">
                        <a:solidFill>
                          <a:srgbClr val="0000FF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dirty="0" smtClean="0">
                          <a:solidFill>
                            <a:srgbClr val="0000FF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תֵּבֹ֫שְׁנָה</a:t>
                      </a:r>
                      <a:endParaRPr lang="en-US" sz="2400" dirty="0">
                        <a:solidFill>
                          <a:srgbClr val="0000FF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dirty="0" smtClean="0">
                          <a:solidFill>
                            <a:srgbClr val="FF00FF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תָּשֵׂ֫מְנָה</a:t>
                      </a:r>
                      <a:endParaRPr lang="en-US" sz="2400" dirty="0">
                        <a:solidFill>
                          <a:srgbClr val="FF00FF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dirty="0" smtClean="0">
                          <a:solidFill>
                            <a:srgbClr val="C00000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תָּקֵ֫מְנָה</a:t>
                      </a:r>
                      <a:endParaRPr lang="en-US" sz="2400" dirty="0">
                        <a:solidFill>
                          <a:srgbClr val="C00000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548640"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2mp</a:t>
                      </a:r>
                      <a:endParaRPr lang="en-US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תִּקְטְלוּ</a:t>
                      </a:r>
                      <a:endParaRPr lang="en-US" sz="24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תַּקְטִ֫ילוּ</a:t>
                      </a:r>
                      <a:endParaRPr lang="en-US" sz="2400" kern="12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dirty="0" smtClean="0">
                          <a:solidFill>
                            <a:srgbClr val="0000FF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תָּקוּמִי</a:t>
                      </a:r>
                      <a:endParaRPr lang="en-US" sz="2400" dirty="0">
                        <a:solidFill>
                          <a:srgbClr val="0000FF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dirty="0" smtClean="0">
                          <a:solidFill>
                            <a:srgbClr val="0000FF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תָּב֫וֹאוּ</a:t>
                      </a:r>
                      <a:endParaRPr lang="en-US" sz="2400" dirty="0">
                        <a:solidFill>
                          <a:srgbClr val="0000FF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dirty="0" smtClean="0">
                          <a:solidFill>
                            <a:srgbClr val="0000FF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תֵּב֫וֹשׁוּ</a:t>
                      </a:r>
                      <a:endParaRPr lang="en-US" sz="2400" dirty="0">
                        <a:solidFill>
                          <a:srgbClr val="0000FF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dirty="0" smtClean="0">
                          <a:solidFill>
                            <a:srgbClr val="FF00FF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תָּשִׂ֫ימוּ</a:t>
                      </a:r>
                      <a:endParaRPr lang="en-US" sz="2400" dirty="0">
                        <a:solidFill>
                          <a:srgbClr val="FF00FF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dirty="0" smtClean="0">
                          <a:solidFill>
                            <a:srgbClr val="C00000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תָּקִ֫ימוּ</a:t>
                      </a:r>
                      <a:endParaRPr lang="en-US" sz="2400" dirty="0">
                        <a:solidFill>
                          <a:srgbClr val="C00000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548640"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2fp</a:t>
                      </a:r>
                      <a:endParaRPr lang="en-US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תִּקְטֹ֫לְנָה</a:t>
                      </a:r>
                      <a:endParaRPr lang="en-US" sz="24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תַּקְטֵ֫לְנָה</a:t>
                      </a:r>
                      <a:endParaRPr lang="en-US" sz="2400" kern="12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dirty="0" smtClean="0">
                          <a:solidFill>
                            <a:srgbClr val="0000FF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תָּק֫וּמְנָה</a:t>
                      </a:r>
                      <a:endParaRPr lang="en-US" sz="2400" dirty="0">
                        <a:solidFill>
                          <a:srgbClr val="0000FF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dirty="0" smtClean="0">
                          <a:solidFill>
                            <a:srgbClr val="0000FF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תָּב֫וֹאנָה</a:t>
                      </a:r>
                      <a:endParaRPr lang="en-US" sz="2400" dirty="0">
                        <a:solidFill>
                          <a:srgbClr val="0000FF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dirty="0" smtClean="0">
                          <a:solidFill>
                            <a:srgbClr val="0000FF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תֵּבֹ֫שְׁנָה</a:t>
                      </a:r>
                      <a:endParaRPr lang="en-US" sz="2400" dirty="0">
                        <a:solidFill>
                          <a:srgbClr val="0000FF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dirty="0" smtClean="0">
                          <a:solidFill>
                            <a:srgbClr val="FF00FF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תָּשֵׂ֫מְנָה</a:t>
                      </a:r>
                      <a:endParaRPr lang="en-US" sz="2400" dirty="0">
                        <a:solidFill>
                          <a:srgbClr val="FF00FF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dirty="0" smtClean="0">
                          <a:solidFill>
                            <a:srgbClr val="C00000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תָּקֵ֫מְנָה</a:t>
                      </a:r>
                      <a:endParaRPr lang="en-US" sz="2400" dirty="0">
                        <a:solidFill>
                          <a:srgbClr val="C00000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548640"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1cp</a:t>
                      </a:r>
                      <a:endParaRPr lang="en-US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נִקְטֹל</a:t>
                      </a:r>
                      <a:endParaRPr lang="en-US" sz="24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נַקְטִיל</a:t>
                      </a:r>
                      <a:endParaRPr lang="en-US" sz="2400" kern="12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dirty="0" smtClean="0">
                          <a:solidFill>
                            <a:srgbClr val="0000FF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נָקוּם</a:t>
                      </a:r>
                      <a:endParaRPr lang="en-US" sz="2400" dirty="0">
                        <a:solidFill>
                          <a:srgbClr val="0000FF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dirty="0" smtClean="0">
                          <a:solidFill>
                            <a:srgbClr val="0000FF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נָבוֹא</a:t>
                      </a:r>
                      <a:endParaRPr lang="en-US" sz="2400" dirty="0">
                        <a:solidFill>
                          <a:srgbClr val="0000FF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dirty="0" smtClean="0">
                          <a:solidFill>
                            <a:srgbClr val="0000FF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נֵבוֹשׁ</a:t>
                      </a:r>
                      <a:endParaRPr lang="en-US" sz="2400" dirty="0">
                        <a:solidFill>
                          <a:srgbClr val="0000FF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dirty="0" smtClean="0">
                          <a:solidFill>
                            <a:srgbClr val="FF00FF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נָשִׂים</a:t>
                      </a:r>
                      <a:endParaRPr lang="en-US" sz="2400" dirty="0">
                        <a:solidFill>
                          <a:srgbClr val="FF00FF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dirty="0" smtClean="0">
                          <a:solidFill>
                            <a:srgbClr val="C00000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נָקִים</a:t>
                      </a:r>
                      <a:endParaRPr lang="en-US" sz="2400" dirty="0">
                        <a:solidFill>
                          <a:srgbClr val="C00000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09196"/>
          </a:xfrm>
        </p:spPr>
        <p:txBody>
          <a:bodyPr>
            <a:normAutofit fontScale="90000"/>
          </a:bodyPr>
          <a:lstStyle/>
          <a:p>
            <a:r>
              <a:rPr lang="en-US" sz="3200" dirty="0" err="1" smtClean="0"/>
              <a:t>Hiphil</a:t>
            </a:r>
            <a:r>
              <a:rPr lang="en-US" sz="3200" dirty="0" smtClean="0"/>
              <a:t> </a:t>
            </a:r>
            <a:r>
              <a:rPr lang="en-US" sz="3200" dirty="0" err="1" smtClean="0"/>
              <a:t>Yiqtol</a:t>
            </a:r>
            <a:r>
              <a:rPr lang="en-US" sz="3200" dirty="0" smtClean="0"/>
              <a:t> of Hollow</a:t>
            </a:r>
            <a:endParaRPr lang="en-US" sz="3200" dirty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428653" y="509196"/>
            <a:ext cx="5909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Strong</a:t>
            </a:r>
            <a:endParaRPr lang="en-US" sz="1200" dirty="0"/>
          </a:p>
        </p:txBody>
      </p:sp>
      <p:sp>
        <p:nvSpPr>
          <p:cNvPr id="3" name="Right Brace 2"/>
          <p:cNvSpPr/>
          <p:nvPr/>
        </p:nvSpPr>
        <p:spPr>
          <a:xfrm rot="16200000">
            <a:off x="1647919" y="-371570"/>
            <a:ext cx="152401" cy="2381441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5640763" y="509196"/>
            <a:ext cx="62491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Hollow</a:t>
            </a:r>
            <a:endParaRPr lang="en-US" sz="1200" dirty="0"/>
          </a:p>
        </p:txBody>
      </p:sp>
      <p:sp>
        <p:nvSpPr>
          <p:cNvPr id="14" name="Right Brace 13"/>
          <p:cNvSpPr/>
          <p:nvPr/>
        </p:nvSpPr>
        <p:spPr>
          <a:xfrm rot="16200000">
            <a:off x="5877020" y="-2219230"/>
            <a:ext cx="152402" cy="6076762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304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 smtClean="0"/>
              <a:t>Goals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143001"/>
            <a:ext cx="8686800" cy="43433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Identify</a:t>
            </a:r>
          </a:p>
          <a:p>
            <a:r>
              <a:rPr lang="en-US" dirty="0" err="1" smtClean="0"/>
              <a:t>Hiphil</a:t>
            </a:r>
            <a:r>
              <a:rPr lang="en-US" dirty="0" smtClean="0"/>
              <a:t> </a:t>
            </a:r>
            <a:r>
              <a:rPr lang="en-US" dirty="0" err="1" smtClean="0"/>
              <a:t>Yiqtol</a:t>
            </a:r>
            <a:r>
              <a:rPr lang="en-US" dirty="0" smtClean="0"/>
              <a:t> of: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3200" dirty="0" smtClean="0"/>
              <a:t>I-</a:t>
            </a:r>
            <a:r>
              <a:rPr lang="en-US" sz="3200" dirty="0" err="1" smtClean="0"/>
              <a:t>Yod</a:t>
            </a:r>
            <a:endParaRPr lang="en-US" sz="3200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3200" dirty="0" smtClean="0"/>
              <a:t>Hollow</a:t>
            </a:r>
          </a:p>
        </p:txBody>
      </p:sp>
    </p:spTree>
    <p:extLst>
      <p:ext uri="{BB962C8B-B14F-4D97-AF65-F5344CB8AC3E}">
        <p14:creationId xmlns:p14="http://schemas.microsoft.com/office/powerpoint/2010/main" val="3749553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 smtClean="0"/>
              <a:t>What we already know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2438401"/>
            <a:ext cx="8229600" cy="6857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Parse the first two verbs. </a:t>
            </a:r>
            <a:r>
              <a:rPr lang="en-US" sz="1800" dirty="0" smtClean="0"/>
              <a:t>(Note: missing letter rules apply here.)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0" y="838200"/>
            <a:ext cx="8458200" cy="1295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  <a:tabLst>
                <a:tab pos="3200400" algn="r"/>
              </a:tabLst>
            </a:pPr>
            <a:r>
              <a:rPr lang="en-US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אֲשֶׁר־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יֵצֵא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לִפְנֵ֫יהֶם</a:t>
            </a:r>
            <a:r>
              <a:rPr lang="en-US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	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וַאֲשֶׁר 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יָבֹא 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לִפְנֵ֫יהֶם 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  <a:p>
            <a:pPr marL="0" indent="0" algn="r" defTabSz="457200" rtl="1">
              <a:buNone/>
              <a:tabLst>
                <a:tab pos="3200400" algn="r"/>
              </a:tabLst>
            </a:pP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וַאֲשֶׁר יוֹצִיאֵם</a:t>
            </a:r>
            <a:r>
              <a:rPr lang="en-US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	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וַאֲשֶׁר יְבִיאֵם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0064027"/>
              </p:ext>
            </p:extLst>
          </p:nvPr>
        </p:nvGraphicFramePr>
        <p:xfrm>
          <a:off x="533400" y="3484418"/>
          <a:ext cx="8054062" cy="225136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55993"/>
                <a:gridCol w="710628"/>
                <a:gridCol w="1271812"/>
                <a:gridCol w="1252567"/>
                <a:gridCol w="2603675"/>
                <a:gridCol w="1259387"/>
              </a:tblGrid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Root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Stem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Form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PGN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Function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Root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meaning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935182">
                <a:tc>
                  <a:txBody>
                    <a:bodyPr/>
                    <a:lstStyle/>
                    <a:p>
                      <a:pPr algn="ctr" rtl="1"/>
                      <a:endParaRPr lang="en-US" sz="3200" dirty="0">
                        <a:solidFill>
                          <a:srgbClr val="0000FF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35182">
                <a:tc>
                  <a:txBody>
                    <a:bodyPr/>
                    <a:lstStyle/>
                    <a:p>
                      <a:pPr algn="ctr" rtl="1"/>
                      <a:endParaRPr lang="en-US" sz="3200" dirty="0">
                        <a:solidFill>
                          <a:srgbClr val="0000FF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>
                        <a:solidFill>
                          <a:srgbClr val="0000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7029450" y="533400"/>
            <a:ext cx="346570" cy="461665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</a:t>
            </a:r>
            <a:endParaRPr lang="en-US" sz="2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82530" y="533400"/>
            <a:ext cx="346570" cy="461665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</a:t>
            </a:r>
            <a:endParaRPr lang="en-US" sz="2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6200" y="4038600"/>
            <a:ext cx="346570" cy="461665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</a:t>
            </a:r>
            <a:endParaRPr lang="en-US" sz="2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6200" y="4981575"/>
            <a:ext cx="346570" cy="461665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</a:t>
            </a:r>
            <a:endParaRPr lang="en-US" sz="2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41052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 smtClean="0"/>
              <a:t>What we already know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2438401"/>
            <a:ext cx="8229600" cy="6857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Parse the first two verbs. </a:t>
            </a:r>
            <a:r>
              <a:rPr lang="en-US" sz="1800" dirty="0" smtClean="0"/>
              <a:t>(Note: missing letter rules apply here.)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0" y="838200"/>
            <a:ext cx="8458200" cy="1295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  <a:tabLst>
                <a:tab pos="3200400" algn="r"/>
              </a:tabLst>
            </a:pPr>
            <a:r>
              <a:rPr lang="en-US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אֲשֶׁר־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יֵצֵא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לִפְנֵ֫יהֶם</a:t>
            </a:r>
            <a:r>
              <a:rPr lang="en-US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	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וַאֲשֶׁר 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יָבֹא 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לִפְנֵ֫יהֶם 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  <a:p>
            <a:pPr marL="0" indent="0" algn="r" defTabSz="457200" rtl="1">
              <a:buNone/>
              <a:tabLst>
                <a:tab pos="3200400" algn="r"/>
              </a:tabLst>
            </a:pP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וַאֲשֶׁר יוֹצִיאֵם</a:t>
            </a:r>
            <a:r>
              <a:rPr lang="en-US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	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וַאֲשֶׁר יְבִיאֵם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3349795"/>
              </p:ext>
            </p:extLst>
          </p:nvPr>
        </p:nvGraphicFramePr>
        <p:xfrm>
          <a:off x="533400" y="3484418"/>
          <a:ext cx="8054062" cy="225136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55993"/>
                <a:gridCol w="710628"/>
                <a:gridCol w="1271812"/>
                <a:gridCol w="1252567"/>
                <a:gridCol w="2603675"/>
                <a:gridCol w="1259387"/>
              </a:tblGrid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Root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Stem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Form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PGN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Function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Root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meaning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935182">
                <a:tc>
                  <a:txBody>
                    <a:bodyPr/>
                    <a:lstStyle/>
                    <a:p>
                      <a:pPr algn="ctr" rtl="1"/>
                      <a:r>
                        <a:rPr lang="he-IL" sz="3200" dirty="0" smtClean="0">
                          <a:solidFill>
                            <a:srgbClr val="0000FF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יצא</a:t>
                      </a:r>
                      <a:endParaRPr lang="en-US" sz="3200" dirty="0">
                        <a:solidFill>
                          <a:srgbClr val="0000FF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rgbClr val="0000FF"/>
                          </a:solidFill>
                        </a:rPr>
                        <a:t>Qal</a:t>
                      </a:r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rgbClr val="0000FF"/>
                          </a:solidFill>
                        </a:rPr>
                        <a:t>Yiqtol</a:t>
                      </a:r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FF"/>
                          </a:solidFill>
                        </a:rPr>
                        <a:t>3ms</a:t>
                      </a:r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rgbClr val="0000FF"/>
                          </a:solidFill>
                        </a:rPr>
                        <a:t>Yiqtol</a:t>
                      </a:r>
                      <a:r>
                        <a:rPr lang="en-US" dirty="0" smtClean="0">
                          <a:solidFill>
                            <a:srgbClr val="0000FF"/>
                          </a:solidFill>
                        </a:rPr>
                        <a:t> in dep. clause =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rgbClr val="0000FF"/>
                          </a:solidFill>
                        </a:rPr>
                        <a:t>Rel. non-past background</a:t>
                      </a:r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FF"/>
                          </a:solidFill>
                        </a:rPr>
                        <a:t>To go out</a:t>
                      </a:r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35182">
                <a:tc>
                  <a:txBody>
                    <a:bodyPr/>
                    <a:lstStyle/>
                    <a:p>
                      <a:pPr algn="ctr" rtl="1"/>
                      <a:endParaRPr lang="en-US" sz="3200" dirty="0">
                        <a:solidFill>
                          <a:srgbClr val="0000FF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>
                        <a:solidFill>
                          <a:srgbClr val="0000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76200" y="4038600"/>
            <a:ext cx="346570" cy="461665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</a:t>
            </a:r>
            <a:endParaRPr lang="en-US" sz="2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6200" y="4981575"/>
            <a:ext cx="346570" cy="461665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</a:t>
            </a:r>
            <a:endParaRPr lang="en-US" sz="2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882530" y="533400"/>
            <a:ext cx="346570" cy="461665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</a:t>
            </a:r>
            <a:endParaRPr lang="en-US" sz="2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029450" y="533400"/>
            <a:ext cx="346570" cy="461665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</a:t>
            </a:r>
            <a:endParaRPr lang="en-US" sz="2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15455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 smtClean="0"/>
              <a:t>What we already know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2438401"/>
            <a:ext cx="8229600" cy="6857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Parse the first two verbs. </a:t>
            </a:r>
            <a:r>
              <a:rPr lang="en-US" sz="1800" dirty="0" smtClean="0"/>
              <a:t>(Note: missing letter rules apply here.)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0" y="838200"/>
            <a:ext cx="8458200" cy="1295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  <a:tabLst>
                <a:tab pos="3200400" algn="r"/>
              </a:tabLst>
            </a:pPr>
            <a:r>
              <a:rPr lang="en-US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אֲשֶׁר־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יֵצֵא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לִפְנֵ֫יהֶם</a:t>
            </a:r>
            <a:r>
              <a:rPr lang="en-US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	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וַאֲשֶׁר 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יָבֹא 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לִפְנֵ֫יהֶם 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  <a:p>
            <a:pPr marL="0" indent="0" algn="r" defTabSz="457200" rtl="1">
              <a:buNone/>
              <a:tabLst>
                <a:tab pos="3200400" algn="r"/>
              </a:tabLst>
            </a:pP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וַאֲשֶׁר יוֹצִיאֵם</a:t>
            </a:r>
            <a:r>
              <a:rPr lang="en-US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	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וַאֲשֶׁר יְבִיאֵם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375916"/>
              </p:ext>
            </p:extLst>
          </p:nvPr>
        </p:nvGraphicFramePr>
        <p:xfrm>
          <a:off x="533400" y="3484418"/>
          <a:ext cx="8054062" cy="225136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55993"/>
                <a:gridCol w="710628"/>
                <a:gridCol w="1271812"/>
                <a:gridCol w="1252567"/>
                <a:gridCol w="2603675"/>
                <a:gridCol w="1259387"/>
              </a:tblGrid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Root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Stem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Form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PGN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Function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Root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meaning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935182">
                <a:tc>
                  <a:txBody>
                    <a:bodyPr/>
                    <a:lstStyle/>
                    <a:p>
                      <a:pPr algn="ctr" rtl="1"/>
                      <a:r>
                        <a:rPr lang="he-IL" sz="3200" dirty="0" smtClean="0">
                          <a:solidFill>
                            <a:srgbClr val="0000FF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יצא</a:t>
                      </a:r>
                      <a:endParaRPr lang="en-US" sz="3200" dirty="0">
                        <a:solidFill>
                          <a:srgbClr val="0000FF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rgbClr val="0000FF"/>
                          </a:solidFill>
                        </a:rPr>
                        <a:t>Qal</a:t>
                      </a:r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rgbClr val="0000FF"/>
                          </a:solidFill>
                        </a:rPr>
                        <a:t>Yiqtol</a:t>
                      </a:r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FF"/>
                          </a:solidFill>
                        </a:rPr>
                        <a:t>3ms</a:t>
                      </a:r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rgbClr val="0000FF"/>
                          </a:solidFill>
                        </a:rPr>
                        <a:t>Yiqtol</a:t>
                      </a:r>
                      <a:r>
                        <a:rPr lang="en-US" dirty="0" smtClean="0">
                          <a:solidFill>
                            <a:srgbClr val="0000FF"/>
                          </a:solidFill>
                        </a:rPr>
                        <a:t> in dep. clause =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rgbClr val="0000FF"/>
                          </a:solidFill>
                        </a:rPr>
                        <a:t>Rel. non-past background</a:t>
                      </a:r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FF"/>
                          </a:solidFill>
                        </a:rPr>
                        <a:t>To go out</a:t>
                      </a:r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35182">
                <a:tc>
                  <a:txBody>
                    <a:bodyPr/>
                    <a:lstStyle/>
                    <a:p>
                      <a:pPr algn="ctr" rtl="1"/>
                      <a:r>
                        <a:rPr lang="he-IL" sz="3200" dirty="0" smtClean="0">
                          <a:solidFill>
                            <a:srgbClr val="0000FF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בוא</a:t>
                      </a:r>
                      <a:endParaRPr lang="en-US" sz="3200" dirty="0">
                        <a:solidFill>
                          <a:srgbClr val="0000FF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rgbClr val="0000FF"/>
                          </a:solidFill>
                        </a:rPr>
                        <a:t>Qal</a:t>
                      </a:r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rgbClr val="0000FF"/>
                          </a:solidFill>
                        </a:rPr>
                        <a:t>Yiqtol</a:t>
                      </a:r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FF"/>
                          </a:solidFill>
                        </a:rPr>
                        <a:t>3ms</a:t>
                      </a:r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rgbClr val="0000FF"/>
                          </a:solidFill>
                        </a:rPr>
                        <a:t>Yiqtol</a:t>
                      </a:r>
                      <a:r>
                        <a:rPr lang="en-US" dirty="0" smtClean="0">
                          <a:solidFill>
                            <a:srgbClr val="0000FF"/>
                          </a:solidFill>
                        </a:rPr>
                        <a:t> in dep. clause =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rgbClr val="0000FF"/>
                          </a:solidFill>
                        </a:rPr>
                        <a:t>Rel. non-past background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FF"/>
                          </a:solidFill>
                        </a:rPr>
                        <a:t>To come in</a:t>
                      </a:r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76200" y="4038600"/>
            <a:ext cx="346570" cy="461665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</a:t>
            </a:r>
            <a:endParaRPr lang="en-US" sz="2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6200" y="4981575"/>
            <a:ext cx="346570" cy="461665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</a:t>
            </a:r>
            <a:endParaRPr lang="en-US" sz="2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882530" y="533400"/>
            <a:ext cx="346570" cy="461665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</a:t>
            </a:r>
            <a:endParaRPr lang="en-US" sz="2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029450" y="533400"/>
            <a:ext cx="346570" cy="461665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</a:t>
            </a:r>
            <a:endParaRPr lang="en-US" sz="2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96455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 smtClean="0"/>
              <a:t>What we already know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2209800"/>
            <a:ext cx="8686800" cy="4114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Let’s look at the second line. </a:t>
            </a:r>
          </a:p>
          <a:p>
            <a:r>
              <a:rPr lang="en-US" sz="2800" dirty="0" smtClean="0"/>
              <a:t>Both of these verbs have suffixes.</a:t>
            </a:r>
          </a:p>
          <a:p>
            <a:pPr lvl="1">
              <a:spcAft>
                <a:spcPts val="1200"/>
              </a:spcAft>
            </a:pPr>
            <a:r>
              <a:rPr lang="en-US" sz="2400" dirty="0" smtClean="0"/>
              <a:t>What is the PGN of the suffix?</a:t>
            </a:r>
          </a:p>
          <a:p>
            <a:pPr>
              <a:spcAft>
                <a:spcPts val="1200"/>
              </a:spcAft>
            </a:pPr>
            <a:r>
              <a:rPr lang="en-US" sz="2800" dirty="0" smtClean="0"/>
              <a:t>There are </a:t>
            </a:r>
            <a:r>
              <a:rPr lang="en-US" sz="2800" u="sng" dirty="0" smtClean="0"/>
              <a:t>two</a:t>
            </a:r>
            <a:r>
              <a:rPr lang="en-US" sz="2800" dirty="0" smtClean="0"/>
              <a:t> signs of the </a:t>
            </a:r>
            <a:r>
              <a:rPr lang="en-US" sz="2800" dirty="0" err="1" smtClean="0"/>
              <a:t>Hiphil</a:t>
            </a:r>
            <a:r>
              <a:rPr lang="en-US" sz="2800" dirty="0" smtClean="0"/>
              <a:t> </a:t>
            </a:r>
            <a:r>
              <a:rPr lang="en-US" sz="2800" dirty="0" err="1" smtClean="0"/>
              <a:t>Yiqtol</a:t>
            </a:r>
            <a:r>
              <a:rPr lang="en-US" sz="2800" dirty="0" smtClean="0"/>
              <a:t>.</a:t>
            </a:r>
          </a:p>
          <a:p>
            <a:pPr lvl="1">
              <a:spcAft>
                <a:spcPts val="1200"/>
              </a:spcAft>
            </a:pPr>
            <a:r>
              <a:rPr lang="en-US" sz="2400" dirty="0" smtClean="0"/>
              <a:t>What are the two signs? </a:t>
            </a:r>
            <a:r>
              <a:rPr lang="en-US" sz="2400" dirty="0"/>
              <a:t>(</a:t>
            </a:r>
            <a:r>
              <a:rPr lang="en-US" sz="2400" dirty="0" err="1"/>
              <a:t>Rocine</a:t>
            </a:r>
            <a:r>
              <a:rPr lang="en-US" sz="2400" dirty="0"/>
              <a:t> </a:t>
            </a:r>
            <a:r>
              <a:rPr lang="en-US" sz="2400" dirty="0" smtClean="0"/>
              <a:t>29.4a)</a:t>
            </a:r>
          </a:p>
          <a:p>
            <a:pPr lvl="1"/>
            <a:r>
              <a:rPr lang="en-US" sz="2400" dirty="0" smtClean="0"/>
              <a:t>Which </a:t>
            </a:r>
            <a:r>
              <a:rPr lang="en-US" sz="2400" u="sng" dirty="0" smtClean="0"/>
              <a:t>one</a:t>
            </a:r>
            <a:r>
              <a:rPr lang="en-US" sz="2400" dirty="0" smtClean="0"/>
              <a:t> is visible here?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0" y="838200"/>
            <a:ext cx="8458200" cy="1295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  <a:tabLst>
                <a:tab pos="3200400" algn="r"/>
              </a:tabLst>
            </a:pPr>
            <a:r>
              <a:rPr lang="en-US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אֲשֶׁר־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יֵצֵא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לִפְנֵ֫יהֶם</a:t>
            </a:r>
            <a:r>
              <a:rPr lang="en-US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	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וַאֲשֶׁר 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יָבֹא 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לִפְנֵ֫יהֶם 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  <a:p>
            <a:pPr marL="0" indent="0" algn="r" defTabSz="457200" rtl="1">
              <a:buNone/>
              <a:tabLst>
                <a:tab pos="3200400" algn="r"/>
              </a:tabLst>
            </a:pP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וַאֲשֶׁר </a:t>
            </a:r>
            <a:r>
              <a:rPr lang="he-IL" dirty="0" smtClean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יוֹצִיא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ֵם</a:t>
            </a:r>
            <a:r>
              <a:rPr lang="en-US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	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וַאֲשֶׁר </a:t>
            </a:r>
            <a:r>
              <a:rPr lang="he-IL" dirty="0" smtClean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יְבִיאֵ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ם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376787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 smtClean="0"/>
              <a:t>What we already know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2209800"/>
            <a:ext cx="8686800" cy="4114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Let’s look at the second line. </a:t>
            </a:r>
          </a:p>
          <a:p>
            <a:r>
              <a:rPr lang="en-US" sz="2800" dirty="0" smtClean="0"/>
              <a:t>Both of these verbs have suffixes.</a:t>
            </a:r>
          </a:p>
          <a:p>
            <a:pPr lvl="1">
              <a:spcAft>
                <a:spcPts val="1200"/>
              </a:spcAft>
            </a:pPr>
            <a:r>
              <a:rPr lang="en-US" sz="2400" dirty="0" smtClean="0"/>
              <a:t>What is the PGN of the suffix?</a:t>
            </a:r>
          </a:p>
          <a:p>
            <a:pPr>
              <a:spcAft>
                <a:spcPts val="1200"/>
              </a:spcAft>
            </a:pPr>
            <a:r>
              <a:rPr lang="en-US" sz="2800" dirty="0" smtClean="0"/>
              <a:t>There are </a:t>
            </a:r>
            <a:r>
              <a:rPr lang="en-US" sz="2800" u="sng" dirty="0" smtClean="0"/>
              <a:t>two</a:t>
            </a:r>
            <a:r>
              <a:rPr lang="en-US" sz="2800" dirty="0" smtClean="0"/>
              <a:t> signs of the </a:t>
            </a:r>
            <a:r>
              <a:rPr lang="en-US" sz="2800" dirty="0" err="1" smtClean="0"/>
              <a:t>Hiphil</a:t>
            </a:r>
            <a:r>
              <a:rPr lang="en-US" sz="2800" dirty="0" smtClean="0"/>
              <a:t> </a:t>
            </a:r>
            <a:r>
              <a:rPr lang="en-US" sz="2800" dirty="0" err="1" smtClean="0"/>
              <a:t>Yiqtol</a:t>
            </a:r>
            <a:r>
              <a:rPr lang="en-US" sz="2800" dirty="0" smtClean="0"/>
              <a:t>.</a:t>
            </a:r>
          </a:p>
          <a:p>
            <a:pPr lvl="1">
              <a:spcAft>
                <a:spcPts val="1200"/>
              </a:spcAft>
            </a:pPr>
            <a:r>
              <a:rPr lang="en-US" sz="2400" dirty="0" smtClean="0"/>
              <a:t>What are the two signs? </a:t>
            </a:r>
            <a:r>
              <a:rPr lang="en-US" sz="2400" dirty="0"/>
              <a:t>(</a:t>
            </a:r>
            <a:r>
              <a:rPr lang="en-US" sz="2400" dirty="0" err="1"/>
              <a:t>Rocine</a:t>
            </a:r>
            <a:r>
              <a:rPr lang="en-US" sz="2400" dirty="0"/>
              <a:t> </a:t>
            </a:r>
            <a:r>
              <a:rPr lang="en-US" sz="2400" dirty="0" smtClean="0"/>
              <a:t>29.4a)</a:t>
            </a:r>
          </a:p>
          <a:p>
            <a:pPr lvl="1"/>
            <a:r>
              <a:rPr lang="en-US" sz="2400" dirty="0" smtClean="0"/>
              <a:t>Which </a:t>
            </a:r>
            <a:r>
              <a:rPr lang="en-US" sz="2400" u="sng" dirty="0" smtClean="0"/>
              <a:t>one</a:t>
            </a:r>
            <a:r>
              <a:rPr lang="en-US" sz="2400" dirty="0" smtClean="0"/>
              <a:t> is visible here?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0" y="838200"/>
            <a:ext cx="8458200" cy="1295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  <a:tabLst>
                <a:tab pos="3200400" algn="r"/>
              </a:tabLst>
            </a:pPr>
            <a:r>
              <a:rPr lang="en-US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אֲשֶׁר־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יֵצֵא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לִפְנֵ֫יהֶם</a:t>
            </a:r>
            <a:r>
              <a:rPr lang="en-US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	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וַאֲשֶׁר 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יָבֹא 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לִפְנֵ֫יהֶם 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  <a:p>
            <a:pPr marL="0" indent="0" algn="r" defTabSz="457200" rtl="1">
              <a:buNone/>
              <a:tabLst>
                <a:tab pos="3200400" algn="r"/>
              </a:tabLst>
            </a:pP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וַאֲשֶׁר </a:t>
            </a:r>
            <a:r>
              <a:rPr lang="he-IL" dirty="0" smtClean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יוֹצִיא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ֵם</a:t>
            </a:r>
            <a:r>
              <a:rPr lang="en-US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	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וַאֲשֶׁר </a:t>
            </a:r>
            <a:r>
              <a:rPr lang="he-IL" dirty="0" smtClean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יְבִיאֵ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ם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410200" y="3244334"/>
            <a:ext cx="607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3mp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381512" y="4504640"/>
            <a:ext cx="27624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dirty="0" err="1" smtClean="0">
                <a:solidFill>
                  <a:srgbClr val="FF0000"/>
                </a:solidFill>
              </a:rPr>
              <a:t>Patach</a:t>
            </a:r>
            <a:r>
              <a:rPr lang="en-US" dirty="0" smtClean="0">
                <a:solidFill>
                  <a:srgbClr val="FF0000"/>
                </a:solidFill>
              </a:rPr>
              <a:t> prefix vowel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>
                <a:solidFill>
                  <a:srgbClr val="FF0000"/>
                </a:solidFill>
              </a:rPr>
              <a:t>D</a:t>
            </a:r>
            <a:r>
              <a:rPr lang="en-US" dirty="0" smtClean="0">
                <a:solidFill>
                  <a:srgbClr val="FF0000"/>
                </a:solidFill>
              </a:rPr>
              <a:t>ot vowel after 2</a:t>
            </a:r>
            <a:r>
              <a:rPr lang="en-US" baseline="30000" dirty="0" smtClean="0">
                <a:solidFill>
                  <a:srgbClr val="FF0000"/>
                </a:solidFill>
              </a:rPr>
              <a:t>nd</a:t>
            </a:r>
            <a:r>
              <a:rPr lang="en-US" dirty="0" smtClean="0">
                <a:solidFill>
                  <a:srgbClr val="FF0000"/>
                </a:solidFill>
              </a:rPr>
              <a:t> root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69490" y="5389007"/>
            <a:ext cx="24162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Dot vowel </a:t>
            </a:r>
            <a:r>
              <a:rPr lang="en-US" dirty="0">
                <a:solidFill>
                  <a:srgbClr val="FF0000"/>
                </a:solidFill>
              </a:rPr>
              <a:t>after 2</a:t>
            </a:r>
            <a:r>
              <a:rPr lang="en-US" baseline="30000" dirty="0">
                <a:solidFill>
                  <a:srgbClr val="FF0000"/>
                </a:solidFill>
              </a:rPr>
              <a:t>nd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root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565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 smtClean="0"/>
              <a:t>What we already know</a:t>
            </a:r>
            <a:endParaRPr lang="en-US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0" y="838200"/>
            <a:ext cx="8458200" cy="1295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  <a:tabLst>
                <a:tab pos="3200400" algn="r"/>
              </a:tabLst>
            </a:pPr>
            <a:r>
              <a:rPr lang="en-US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אֲשֶׁר־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יֵצֵא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לִפְנֵ֫יהֶם</a:t>
            </a:r>
            <a:r>
              <a:rPr lang="en-US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	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וַאֲשֶׁר 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יָבֹא 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לִפְנֵ֫יהֶם 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  <a:p>
            <a:pPr marL="0" indent="0" algn="r" defTabSz="457200" rtl="1">
              <a:buNone/>
              <a:tabLst>
                <a:tab pos="3200400" algn="r"/>
              </a:tabLst>
            </a:pP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וַאֲשֶׁר </a:t>
            </a:r>
            <a:r>
              <a:rPr lang="he-IL" dirty="0" smtClean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יוֹצִיא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ֵם</a:t>
            </a:r>
            <a:r>
              <a:rPr lang="en-US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	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וַאֲשֶׁר </a:t>
            </a:r>
            <a:r>
              <a:rPr lang="he-IL" dirty="0" smtClean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יְבִיאֵ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ם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277100" y="2313682"/>
            <a:ext cx="952500" cy="52322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Patach</a:t>
            </a:r>
            <a:endParaRPr lang="en-US" sz="1400" dirty="0" smtClean="0"/>
          </a:p>
          <a:p>
            <a:pPr algn="ctr"/>
            <a:r>
              <a:rPr lang="en-US" sz="1400" b="1" dirty="0" smtClean="0">
                <a:solidFill>
                  <a:srgbClr val="FF0000"/>
                </a:solidFill>
              </a:rPr>
              <a:t>MISSING</a:t>
            </a:r>
            <a:endParaRPr lang="en-US" sz="1400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667000" y="2313682"/>
            <a:ext cx="1179875" cy="52322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/>
              <a:t>Dot vowel</a:t>
            </a:r>
          </a:p>
          <a:p>
            <a:pPr algn="ctr"/>
            <a:r>
              <a:rPr lang="en-US" sz="1400" dirty="0" smtClean="0"/>
              <a:t>(or I/E Vowel)</a:t>
            </a:r>
            <a:endParaRPr lang="en-US" sz="1400" dirty="0"/>
          </a:p>
        </p:txBody>
      </p:sp>
      <p:cxnSp>
        <p:nvCxnSpPr>
          <p:cNvPr id="11" name="Straight Arrow Connector 10"/>
          <p:cNvCxnSpPr>
            <a:stCxn id="10" idx="0"/>
          </p:cNvCxnSpPr>
          <p:nvPr/>
        </p:nvCxnSpPr>
        <p:spPr>
          <a:xfrm flipV="1">
            <a:off x="3256938" y="1905000"/>
            <a:ext cx="648312" cy="408682"/>
          </a:xfrm>
          <a:prstGeom prst="straightConnector1">
            <a:avLst/>
          </a:prstGeom>
          <a:ln w="95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5943600" y="2313682"/>
            <a:ext cx="1179875" cy="52322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/>
              <a:t>Dot vowel</a:t>
            </a:r>
          </a:p>
          <a:p>
            <a:pPr algn="ctr"/>
            <a:r>
              <a:rPr lang="en-US" sz="1400" dirty="0" smtClean="0"/>
              <a:t>(or I/E Vowel)</a:t>
            </a:r>
            <a:endParaRPr lang="en-US" sz="1400" dirty="0"/>
          </a:p>
        </p:txBody>
      </p:sp>
      <p:cxnSp>
        <p:nvCxnSpPr>
          <p:cNvPr id="18" name="Straight Arrow Connector 17"/>
          <p:cNvCxnSpPr/>
          <p:nvPr/>
        </p:nvCxnSpPr>
        <p:spPr>
          <a:xfrm flipV="1">
            <a:off x="7010400" y="2041148"/>
            <a:ext cx="0" cy="272534"/>
          </a:xfrm>
          <a:prstGeom prst="straightConnector1">
            <a:avLst/>
          </a:prstGeom>
          <a:ln w="95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4038600" y="2313682"/>
            <a:ext cx="952500" cy="52322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Patach</a:t>
            </a:r>
            <a:endParaRPr lang="en-US" sz="1400" dirty="0" smtClean="0"/>
          </a:p>
          <a:p>
            <a:pPr algn="ctr"/>
            <a:r>
              <a:rPr lang="en-US" sz="1400" b="1" dirty="0" smtClean="0">
                <a:solidFill>
                  <a:srgbClr val="FF0000"/>
                </a:solidFill>
              </a:rPr>
              <a:t>MISSING</a:t>
            </a:r>
            <a:endParaRPr lang="en-US" sz="1400" b="1" dirty="0">
              <a:solidFill>
                <a:srgbClr val="FF0000"/>
              </a:solidFill>
            </a:endParaRPr>
          </a:p>
        </p:txBody>
      </p:sp>
      <p:cxnSp>
        <p:nvCxnSpPr>
          <p:cNvPr id="21" name="Straight Arrow Connector 20"/>
          <p:cNvCxnSpPr>
            <a:stCxn id="20" idx="0"/>
          </p:cNvCxnSpPr>
          <p:nvPr/>
        </p:nvCxnSpPr>
        <p:spPr>
          <a:xfrm flipH="1" flipV="1">
            <a:off x="4238626" y="1952626"/>
            <a:ext cx="276224" cy="361056"/>
          </a:xfrm>
          <a:prstGeom prst="straightConnector1">
            <a:avLst/>
          </a:prstGeom>
          <a:ln w="95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H="1" flipV="1">
            <a:off x="7362825" y="1924050"/>
            <a:ext cx="390526" cy="389633"/>
          </a:xfrm>
          <a:prstGeom prst="straightConnector1">
            <a:avLst/>
          </a:prstGeom>
          <a:ln w="95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6163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 smtClean="0"/>
              <a:t>What we already know</a:t>
            </a:r>
            <a:endParaRPr lang="en-US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0" y="838200"/>
            <a:ext cx="8458200" cy="1295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  <a:tabLst>
                <a:tab pos="3200400" algn="r"/>
              </a:tabLst>
            </a:pPr>
            <a:r>
              <a:rPr lang="en-US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אֲשֶׁר־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יֵצֵא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לִפְנֵ֫יהֶם</a:t>
            </a:r>
            <a:r>
              <a:rPr lang="en-US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	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וַאֲשֶׁר 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יָבֹא 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לִפְנֵ֫יהֶם 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  <a:p>
            <a:pPr marL="0" indent="0" algn="r" defTabSz="457200" rtl="1">
              <a:buNone/>
              <a:tabLst>
                <a:tab pos="3200400" algn="r"/>
              </a:tabLst>
            </a:pP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וַאֲשֶׁר </a:t>
            </a:r>
            <a:r>
              <a:rPr lang="he-IL" dirty="0" smtClean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יוֹצִיא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ֵם</a:t>
            </a:r>
            <a:r>
              <a:rPr lang="en-US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	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וַאֲשֶׁר </a:t>
            </a:r>
            <a:r>
              <a:rPr lang="he-IL" dirty="0" smtClean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יְבִיאֵ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ם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277100" y="2313682"/>
            <a:ext cx="952500" cy="52322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Patach</a:t>
            </a:r>
            <a:endParaRPr lang="en-US" sz="1400" dirty="0" smtClean="0"/>
          </a:p>
          <a:p>
            <a:pPr algn="ctr"/>
            <a:r>
              <a:rPr lang="en-US" sz="1400" b="1" dirty="0" smtClean="0">
                <a:solidFill>
                  <a:srgbClr val="FF0000"/>
                </a:solidFill>
              </a:rPr>
              <a:t>MISSING</a:t>
            </a:r>
            <a:endParaRPr lang="en-US" sz="1400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667000" y="2313682"/>
            <a:ext cx="1179875" cy="52322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/>
              <a:t>Dot vowel</a:t>
            </a:r>
          </a:p>
          <a:p>
            <a:pPr algn="ctr"/>
            <a:r>
              <a:rPr lang="en-US" sz="1400" dirty="0" smtClean="0"/>
              <a:t>(or I/E Vowel)</a:t>
            </a:r>
            <a:endParaRPr lang="en-US" sz="1400" dirty="0"/>
          </a:p>
        </p:txBody>
      </p:sp>
      <p:cxnSp>
        <p:nvCxnSpPr>
          <p:cNvPr id="11" name="Straight Arrow Connector 10"/>
          <p:cNvCxnSpPr>
            <a:stCxn id="10" idx="0"/>
          </p:cNvCxnSpPr>
          <p:nvPr/>
        </p:nvCxnSpPr>
        <p:spPr>
          <a:xfrm flipV="1">
            <a:off x="3256938" y="1905000"/>
            <a:ext cx="648312" cy="408682"/>
          </a:xfrm>
          <a:prstGeom prst="straightConnector1">
            <a:avLst/>
          </a:prstGeom>
          <a:ln w="95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5943600" y="2313682"/>
            <a:ext cx="1179875" cy="52322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/>
              <a:t>Dot vowel</a:t>
            </a:r>
          </a:p>
          <a:p>
            <a:pPr algn="ctr"/>
            <a:r>
              <a:rPr lang="en-US" sz="1400" dirty="0" smtClean="0"/>
              <a:t>(or I/E Vowel)</a:t>
            </a:r>
            <a:endParaRPr lang="en-US" sz="1400" dirty="0"/>
          </a:p>
        </p:txBody>
      </p:sp>
      <p:cxnSp>
        <p:nvCxnSpPr>
          <p:cNvPr id="18" name="Straight Arrow Connector 17"/>
          <p:cNvCxnSpPr/>
          <p:nvPr/>
        </p:nvCxnSpPr>
        <p:spPr>
          <a:xfrm flipV="1">
            <a:off x="7010400" y="2041148"/>
            <a:ext cx="0" cy="272534"/>
          </a:xfrm>
          <a:prstGeom prst="straightConnector1">
            <a:avLst/>
          </a:prstGeom>
          <a:ln w="95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4038600" y="2313682"/>
            <a:ext cx="952500" cy="52322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Patach</a:t>
            </a:r>
            <a:endParaRPr lang="en-US" sz="1400" dirty="0" smtClean="0"/>
          </a:p>
          <a:p>
            <a:pPr algn="ctr"/>
            <a:r>
              <a:rPr lang="en-US" sz="1400" b="1" dirty="0" smtClean="0">
                <a:solidFill>
                  <a:srgbClr val="FF0000"/>
                </a:solidFill>
              </a:rPr>
              <a:t>MISSING</a:t>
            </a:r>
            <a:endParaRPr lang="en-US" sz="1400" b="1" dirty="0">
              <a:solidFill>
                <a:srgbClr val="FF0000"/>
              </a:solidFill>
            </a:endParaRPr>
          </a:p>
        </p:txBody>
      </p:sp>
      <p:cxnSp>
        <p:nvCxnSpPr>
          <p:cNvPr id="21" name="Straight Arrow Connector 20"/>
          <p:cNvCxnSpPr>
            <a:stCxn id="20" idx="0"/>
          </p:cNvCxnSpPr>
          <p:nvPr/>
        </p:nvCxnSpPr>
        <p:spPr>
          <a:xfrm flipH="1" flipV="1">
            <a:off x="4238626" y="1952626"/>
            <a:ext cx="276224" cy="361056"/>
          </a:xfrm>
          <a:prstGeom prst="straightConnector1">
            <a:avLst/>
          </a:prstGeom>
          <a:ln w="95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H="1" flipV="1">
            <a:off x="7362825" y="1924050"/>
            <a:ext cx="390526" cy="389633"/>
          </a:xfrm>
          <a:prstGeom prst="straightConnector1">
            <a:avLst/>
          </a:prstGeom>
          <a:ln w="95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5742351" y="3276600"/>
            <a:ext cx="3249249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I-</a:t>
            </a:r>
            <a:r>
              <a:rPr lang="en-US" sz="2400" dirty="0" err="1" smtClean="0"/>
              <a:t>Yod</a:t>
            </a:r>
            <a:r>
              <a:rPr lang="en-US" sz="2400" dirty="0" smtClean="0"/>
              <a:t>:</a:t>
            </a:r>
          </a:p>
          <a:p>
            <a:pPr algn="ctr"/>
            <a:r>
              <a:rPr lang="en-US" sz="2400" dirty="0" err="1" smtClean="0"/>
              <a:t>Yod</a:t>
            </a:r>
            <a:r>
              <a:rPr lang="en-US" sz="2400" dirty="0" smtClean="0"/>
              <a:t> changes to a </a:t>
            </a:r>
            <a:r>
              <a:rPr lang="en-US" sz="2400" b="1" dirty="0" err="1" smtClean="0"/>
              <a:t>waw</a:t>
            </a:r>
            <a:r>
              <a:rPr lang="en-US" sz="2400" dirty="0" smtClean="0"/>
              <a:t> in the </a:t>
            </a:r>
            <a:r>
              <a:rPr lang="en-US" sz="2400" dirty="0" err="1" smtClean="0"/>
              <a:t>Hiphil</a:t>
            </a:r>
            <a:r>
              <a:rPr lang="en-US" sz="2400" dirty="0" smtClean="0"/>
              <a:t> (and </a:t>
            </a:r>
            <a:r>
              <a:rPr lang="en-US" sz="2400" dirty="0" err="1" smtClean="0"/>
              <a:t>Niphal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cxnSp>
        <p:nvCxnSpPr>
          <p:cNvPr id="25" name="Straight Arrow Connector 24"/>
          <p:cNvCxnSpPr>
            <a:stCxn id="4" idx="0"/>
            <a:endCxn id="9" idx="2"/>
          </p:cNvCxnSpPr>
          <p:nvPr/>
        </p:nvCxnSpPr>
        <p:spPr>
          <a:xfrm flipV="1">
            <a:off x="7366976" y="2836902"/>
            <a:ext cx="386374" cy="439698"/>
          </a:xfrm>
          <a:prstGeom prst="straightConnector1">
            <a:avLst/>
          </a:prstGeom>
          <a:ln w="9525">
            <a:solidFill>
              <a:schemeClr val="tx1"/>
            </a:solidFill>
            <a:headEnd type="diamond" w="med" len="med"/>
            <a:tailEnd type="diamond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0936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8712</TotalTime>
  <Words>1022</Words>
  <Application>Microsoft Office PowerPoint</Application>
  <PresentationFormat>On-screen Show (4:3)</PresentationFormat>
  <Paragraphs>526</Paragraphs>
  <Slides>17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Rocine Lesson 30</vt:lpstr>
      <vt:lpstr>Goals</vt:lpstr>
      <vt:lpstr>What we already know</vt:lpstr>
      <vt:lpstr>What we already know</vt:lpstr>
      <vt:lpstr>What we already know</vt:lpstr>
      <vt:lpstr>What we already know</vt:lpstr>
      <vt:lpstr>What we already know</vt:lpstr>
      <vt:lpstr>What we already know</vt:lpstr>
      <vt:lpstr>What we already know</vt:lpstr>
      <vt:lpstr>What we already know</vt:lpstr>
      <vt:lpstr>What we already know</vt:lpstr>
      <vt:lpstr>What we already know</vt:lpstr>
      <vt:lpstr>Hiphil Yiqtol of I-Yod</vt:lpstr>
      <vt:lpstr>Hiphil Yiqtol of Hollow</vt:lpstr>
      <vt:lpstr>Hiphil Yiqtol of Hollow</vt:lpstr>
      <vt:lpstr>Hiphil Yiqtol of Hollow</vt:lpstr>
      <vt:lpstr>Hiphil Yiqtol of Hollow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 Samuel 1</dc:title>
  <dc:creator>Charles Grebe</dc:creator>
  <cp:lastModifiedBy>Carlos</cp:lastModifiedBy>
  <cp:revision>838</cp:revision>
  <cp:lastPrinted>2013-11-05T02:18:07Z</cp:lastPrinted>
  <dcterms:created xsi:type="dcterms:W3CDTF">2006-08-16T00:00:00Z</dcterms:created>
  <dcterms:modified xsi:type="dcterms:W3CDTF">2015-03-03T01:15:29Z</dcterms:modified>
</cp:coreProperties>
</file>