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697" r:id="rId2"/>
    <p:sldId id="660" r:id="rId3"/>
    <p:sldId id="816" r:id="rId4"/>
    <p:sldId id="818" r:id="rId5"/>
    <p:sldId id="819" r:id="rId6"/>
    <p:sldId id="821" r:id="rId7"/>
    <p:sldId id="822" r:id="rId8"/>
    <p:sldId id="824" r:id="rId9"/>
    <p:sldId id="826" r:id="rId10"/>
    <p:sldId id="828" r:id="rId11"/>
    <p:sldId id="827" r:id="rId12"/>
    <p:sldId id="830" r:id="rId13"/>
    <p:sldId id="831" r:id="rId14"/>
    <p:sldId id="832" r:id="rId15"/>
    <p:sldId id="837" r:id="rId16"/>
    <p:sldId id="838" r:id="rId17"/>
    <p:sldId id="839" r:id="rId1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7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2590800"/>
          </a:xfrm>
        </p:spPr>
        <p:txBody>
          <a:bodyPr>
            <a:normAutofit/>
          </a:bodyPr>
          <a:lstStyle/>
          <a:p>
            <a:pPr algn="r" defTabSz="457200" rtl="1"/>
            <a:r>
              <a:rPr lang="en-US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אֲשֶׁר־יֵצֵא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לִפְנֵ֫יהֶם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יוֹצִיאֵם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יְבִיאֵם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Numbers 27:17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85847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Note: For the first time, our lesson verse does not contain a main or independent clause. That is, the verse cannot stand alone as a complete thought. Yet, the verse contains several dependent clauses that make for a good study.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1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3256938" y="1905000"/>
            <a:ext cx="648312" cy="4086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0400" y="2041148"/>
            <a:ext cx="0" cy="27253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H="1" flipV="1">
            <a:off x="4238626" y="1952626"/>
            <a:ext cx="276224" cy="361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62825" y="1924050"/>
            <a:ext cx="390526" cy="38963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42351" y="3276600"/>
            <a:ext cx="32492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I-</a:t>
            </a:r>
            <a:r>
              <a:rPr lang="en-US" sz="2400" dirty="0" err="1" smtClean="0"/>
              <a:t>Yod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dirty="0" err="1" smtClean="0"/>
              <a:t>Yod</a:t>
            </a:r>
            <a:r>
              <a:rPr lang="en-US" sz="2400" dirty="0" smtClean="0"/>
              <a:t> changes to a </a:t>
            </a:r>
            <a:r>
              <a:rPr lang="en-US" sz="2400" b="1" dirty="0" err="1" smtClean="0"/>
              <a:t>waw</a:t>
            </a:r>
            <a:r>
              <a:rPr lang="en-US" sz="2400" dirty="0" smtClean="0"/>
              <a:t> in the </a:t>
            </a:r>
            <a:r>
              <a:rPr lang="en-US" sz="2400" dirty="0" err="1" smtClean="0"/>
              <a:t>Hiphil</a:t>
            </a:r>
            <a:r>
              <a:rPr lang="en-US" sz="2400" dirty="0" smtClean="0"/>
              <a:t> (and </a:t>
            </a:r>
            <a:r>
              <a:rPr lang="en-US" sz="2400" dirty="0" err="1" smtClean="0"/>
              <a:t>Niphal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4" idx="0"/>
            <a:endCxn id="9" idx="2"/>
          </p:cNvCxnSpPr>
          <p:nvPr/>
        </p:nvCxnSpPr>
        <p:spPr>
          <a:xfrm flipV="1">
            <a:off x="7366976" y="2836902"/>
            <a:ext cx="3863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42351" y="4983540"/>
            <a:ext cx="32492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</a:t>
            </a:r>
            <a:r>
              <a:rPr lang="en-US" sz="2400" dirty="0" err="1" smtClean="0"/>
              <a:t>waw</a:t>
            </a:r>
            <a:r>
              <a:rPr lang="en-US" sz="2400" dirty="0" smtClean="0"/>
              <a:t> is actually the original first root letter. That’s why I-</a:t>
            </a:r>
            <a:r>
              <a:rPr lang="en-US" sz="2400" dirty="0" err="1" smtClean="0"/>
              <a:t>Yod’s</a:t>
            </a:r>
            <a:r>
              <a:rPr lang="en-US" sz="2400" dirty="0" smtClean="0"/>
              <a:t> are often called I-</a:t>
            </a:r>
            <a:r>
              <a:rPr lang="en-US" sz="2400" dirty="0" err="1" smtClean="0"/>
              <a:t>Waw’s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32" idx="0"/>
            <a:endCxn id="4" idx="2"/>
          </p:cNvCxnSpPr>
          <p:nvPr/>
        </p:nvCxnSpPr>
        <p:spPr>
          <a:xfrm flipV="1">
            <a:off x="7366976" y="4476929"/>
            <a:ext cx="0" cy="506611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6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1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3256938" y="1905000"/>
            <a:ext cx="648312" cy="4086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0400" y="2041148"/>
            <a:ext cx="0" cy="27253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H="1" flipV="1">
            <a:off x="4238626" y="1952626"/>
            <a:ext cx="276224" cy="361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62825" y="1924050"/>
            <a:ext cx="390526" cy="38963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42351" y="3276600"/>
            <a:ext cx="32492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I-</a:t>
            </a:r>
            <a:r>
              <a:rPr lang="en-US" sz="2400" dirty="0" err="1" smtClean="0"/>
              <a:t>Yod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dirty="0" err="1" smtClean="0"/>
              <a:t>Yod</a:t>
            </a:r>
            <a:r>
              <a:rPr lang="en-US" sz="2400" dirty="0" smtClean="0"/>
              <a:t> changes to a </a:t>
            </a:r>
            <a:r>
              <a:rPr lang="en-US" sz="2400" b="1" dirty="0" err="1" smtClean="0"/>
              <a:t>waw</a:t>
            </a:r>
            <a:r>
              <a:rPr lang="en-US" sz="2400" dirty="0" smtClean="0"/>
              <a:t> in the </a:t>
            </a:r>
            <a:r>
              <a:rPr lang="en-US" sz="2400" dirty="0" err="1" smtClean="0"/>
              <a:t>Hiphil</a:t>
            </a:r>
            <a:r>
              <a:rPr lang="en-US" sz="2400" dirty="0" smtClean="0"/>
              <a:t> (and </a:t>
            </a:r>
            <a:r>
              <a:rPr lang="en-US" sz="2400" dirty="0" err="1" smtClean="0"/>
              <a:t>Niphal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70451" y="3276600"/>
            <a:ext cx="30206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Hollow:</a:t>
            </a:r>
          </a:p>
          <a:p>
            <a:pPr algn="ctr"/>
            <a:r>
              <a:rPr lang="en-US" sz="2400" dirty="0" smtClean="0"/>
              <a:t>Prefix vowel is </a:t>
            </a:r>
            <a:r>
              <a:rPr lang="en-US" sz="2400" b="1" dirty="0" err="1" smtClean="0"/>
              <a:t>qamets</a:t>
            </a:r>
            <a:endParaRPr lang="en-US" sz="2400" b="1" dirty="0" smtClean="0"/>
          </a:p>
          <a:p>
            <a:pPr algn="ctr"/>
            <a:r>
              <a:rPr lang="en-US" sz="2400" dirty="0" smtClean="0"/>
              <a:t>(rather than </a:t>
            </a:r>
            <a:r>
              <a:rPr lang="en-US" sz="2400" dirty="0" err="1" smtClean="0"/>
              <a:t>patach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19" idx="0"/>
            <a:endCxn id="20" idx="2"/>
          </p:cNvCxnSpPr>
          <p:nvPr/>
        </p:nvCxnSpPr>
        <p:spPr>
          <a:xfrm flipV="1">
            <a:off x="3480776" y="2836902"/>
            <a:ext cx="10340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0"/>
            <a:endCxn id="9" idx="2"/>
          </p:cNvCxnSpPr>
          <p:nvPr/>
        </p:nvCxnSpPr>
        <p:spPr>
          <a:xfrm flipV="1">
            <a:off x="7366976" y="2836902"/>
            <a:ext cx="3863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42351" y="4983540"/>
            <a:ext cx="32492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</a:t>
            </a:r>
            <a:r>
              <a:rPr lang="en-US" sz="2400" dirty="0" err="1" smtClean="0"/>
              <a:t>waw</a:t>
            </a:r>
            <a:r>
              <a:rPr lang="en-US" sz="2400" dirty="0" smtClean="0"/>
              <a:t> is actually the original first root letter. That’s why I-</a:t>
            </a:r>
            <a:r>
              <a:rPr lang="en-US" sz="2400" dirty="0" err="1" smtClean="0"/>
              <a:t>Yod’s</a:t>
            </a:r>
            <a:r>
              <a:rPr lang="en-US" sz="2400" dirty="0" smtClean="0"/>
              <a:t> are often called I-</a:t>
            </a:r>
            <a:r>
              <a:rPr lang="en-US" sz="2400" dirty="0" err="1" smtClean="0"/>
              <a:t>Waw’s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32" idx="0"/>
            <a:endCxn id="4" idx="2"/>
          </p:cNvCxnSpPr>
          <p:nvPr/>
        </p:nvCxnSpPr>
        <p:spPr>
          <a:xfrm flipV="1">
            <a:off x="7366976" y="4476929"/>
            <a:ext cx="0" cy="506611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2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1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3256938" y="1905000"/>
            <a:ext cx="648312" cy="4086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0400" y="2041148"/>
            <a:ext cx="0" cy="27253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H="1" flipV="1">
            <a:off x="4238626" y="1952626"/>
            <a:ext cx="276224" cy="361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62825" y="1924050"/>
            <a:ext cx="390526" cy="38963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42351" y="3276600"/>
            <a:ext cx="32492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I-</a:t>
            </a:r>
            <a:r>
              <a:rPr lang="en-US" sz="2400" dirty="0" err="1" smtClean="0"/>
              <a:t>Yod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dirty="0" err="1" smtClean="0"/>
              <a:t>Yod</a:t>
            </a:r>
            <a:r>
              <a:rPr lang="en-US" sz="2400" dirty="0" smtClean="0"/>
              <a:t> changes to a </a:t>
            </a:r>
            <a:r>
              <a:rPr lang="en-US" sz="2400" b="1" dirty="0" err="1" smtClean="0"/>
              <a:t>waw</a:t>
            </a:r>
            <a:r>
              <a:rPr lang="en-US" sz="2400" dirty="0" smtClean="0"/>
              <a:t> in the </a:t>
            </a:r>
            <a:r>
              <a:rPr lang="en-US" sz="2400" dirty="0" err="1" smtClean="0"/>
              <a:t>Hiphil</a:t>
            </a:r>
            <a:r>
              <a:rPr lang="en-US" sz="2400" dirty="0" smtClean="0"/>
              <a:t> (and </a:t>
            </a:r>
            <a:r>
              <a:rPr lang="en-US" sz="2400" dirty="0" err="1" smtClean="0"/>
              <a:t>Niphal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70451" y="3276600"/>
            <a:ext cx="30206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Hollow:</a:t>
            </a:r>
          </a:p>
          <a:p>
            <a:pPr algn="ctr"/>
            <a:r>
              <a:rPr lang="en-US" sz="2400" dirty="0" smtClean="0"/>
              <a:t>Prefix vowel is </a:t>
            </a:r>
            <a:r>
              <a:rPr lang="en-US" sz="2400" b="1" dirty="0" err="1" smtClean="0"/>
              <a:t>qamets</a:t>
            </a:r>
            <a:endParaRPr lang="en-US" sz="2400" b="1" dirty="0" smtClean="0"/>
          </a:p>
          <a:p>
            <a:pPr algn="ctr"/>
            <a:r>
              <a:rPr lang="en-US" sz="2400" dirty="0" smtClean="0"/>
              <a:t>(rather than </a:t>
            </a:r>
            <a:r>
              <a:rPr lang="en-US" sz="2400" dirty="0" err="1" smtClean="0"/>
              <a:t>patach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4983540"/>
            <a:ext cx="54102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this example the </a:t>
            </a:r>
            <a:r>
              <a:rPr lang="en-US" sz="2400" dirty="0" err="1" smtClean="0"/>
              <a:t>qamets</a:t>
            </a:r>
            <a:r>
              <a:rPr lang="en-US" sz="2400" dirty="0" smtClean="0"/>
              <a:t> is reduced to a </a:t>
            </a:r>
            <a:r>
              <a:rPr lang="en-US" sz="2400" dirty="0" err="1" smtClean="0"/>
              <a:t>shewa</a:t>
            </a:r>
            <a:r>
              <a:rPr lang="en-US" sz="2400" dirty="0" smtClean="0"/>
              <a:t> because of the pronominal suffix. Without the suffix, the verb would be </a:t>
            </a:r>
            <a:r>
              <a:rPr lang="he-IL" sz="32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יָבִיא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19" idx="0"/>
            <a:endCxn id="20" idx="2"/>
          </p:cNvCxnSpPr>
          <p:nvPr/>
        </p:nvCxnSpPr>
        <p:spPr>
          <a:xfrm flipV="1">
            <a:off x="3480776" y="2836902"/>
            <a:ext cx="10340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0"/>
            <a:endCxn id="9" idx="2"/>
          </p:cNvCxnSpPr>
          <p:nvPr/>
        </p:nvCxnSpPr>
        <p:spPr>
          <a:xfrm flipV="1">
            <a:off x="7366976" y="2836902"/>
            <a:ext cx="3863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0"/>
            <a:endCxn id="19" idx="2"/>
          </p:cNvCxnSpPr>
          <p:nvPr/>
        </p:nvCxnSpPr>
        <p:spPr>
          <a:xfrm flipV="1">
            <a:off x="2857500" y="4476929"/>
            <a:ext cx="623276" cy="506611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42351" y="4983540"/>
            <a:ext cx="32492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</a:t>
            </a:r>
            <a:r>
              <a:rPr lang="en-US" sz="2400" dirty="0" err="1" smtClean="0"/>
              <a:t>waw</a:t>
            </a:r>
            <a:r>
              <a:rPr lang="en-US" sz="2400" dirty="0" smtClean="0"/>
              <a:t> is actually the original first root letter. That’s why I-</a:t>
            </a:r>
            <a:r>
              <a:rPr lang="en-US" sz="2400" dirty="0" err="1" smtClean="0"/>
              <a:t>Yod’s</a:t>
            </a:r>
            <a:r>
              <a:rPr lang="en-US" sz="2400" dirty="0" smtClean="0"/>
              <a:t> are often called I-</a:t>
            </a:r>
            <a:r>
              <a:rPr lang="en-US" sz="2400" dirty="0" err="1" smtClean="0"/>
              <a:t>Waw’s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32" idx="0"/>
            <a:endCxn id="4" idx="2"/>
          </p:cNvCxnSpPr>
          <p:nvPr/>
        </p:nvCxnSpPr>
        <p:spPr>
          <a:xfrm flipV="1">
            <a:off x="7366976" y="4476929"/>
            <a:ext cx="0" cy="506611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0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975071"/>
              </p:ext>
            </p:extLst>
          </p:nvPr>
        </p:nvGraphicFramePr>
        <p:xfrm>
          <a:off x="457200" y="942975"/>
          <a:ext cx="8229600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ישב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ישב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יֵשֵׁב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יוֹשִׁיב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תֵּשֵׁב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תּוֹשִׁיב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תֵּשֵׁב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תּוֹשִׁיב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תֵּשְׁבִי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תּוֹשִׁ֫יבִי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אֵשֵׁב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אוֹשִׁיב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יֵשְׁבְוּ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יוֹשִׁ֫יבוּ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תֵּשַׁ֫בְנָה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תּוֹשֵׁ֫בְנָה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תֵּשְׁבוּ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תּוֹשִׁ֫יבוּ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תֵּשַׁ֫בְנָה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תּוֹשֵׁ֫בְנָה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נֵשֵׁב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נוֹשִׁיב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0919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I-</a:t>
            </a:r>
            <a:r>
              <a:rPr lang="en-US" sz="3200" dirty="0" err="1" smtClean="0"/>
              <a:t>Yod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9375" y="509196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2838452" y="-1047751"/>
            <a:ext cx="152400" cy="37338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05575" y="509196"/>
            <a:ext cx="495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</a:t>
            </a:r>
            <a:r>
              <a:rPr lang="en-US" sz="1200" dirty="0" err="1" smtClean="0"/>
              <a:t>Yod</a:t>
            </a:r>
            <a:endParaRPr lang="en-US" sz="12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6667502" y="-1047751"/>
            <a:ext cx="152400" cy="37338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82652"/>
              </p:ext>
            </p:extLst>
          </p:nvPr>
        </p:nvGraphicFramePr>
        <p:xfrm>
          <a:off x="457200" y="942975"/>
          <a:ext cx="8229600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תָּקִ֫יםִי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יָק֫וּמוּ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0919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Hollow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9375" y="509196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2838452" y="-1047751"/>
            <a:ext cx="152400" cy="37338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48425" y="509196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Hollow</a:t>
            </a:r>
            <a:endParaRPr lang="en-US" sz="12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6667502" y="-1047751"/>
            <a:ext cx="152400" cy="37338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44279"/>
              </p:ext>
            </p:extLst>
          </p:nvPr>
        </p:nvGraphicFramePr>
        <p:xfrm>
          <a:off x="457200" y="942975"/>
          <a:ext cx="8229599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24"/>
                <a:gridCol w="1559455"/>
                <a:gridCol w="1559455"/>
                <a:gridCol w="1559455"/>
                <a:gridCol w="1559455"/>
                <a:gridCol w="1559455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תָּקִ֫יםִי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יָק֫וּמוּ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0919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Hollow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934" y="509196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2362200" y="-704849"/>
            <a:ext cx="152400" cy="3048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57900" y="509196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Hollow</a:t>
            </a:r>
            <a:endParaRPr lang="en-US" sz="12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6286502" y="-1428751"/>
            <a:ext cx="152400" cy="44958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1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532888"/>
              </p:ext>
            </p:extLst>
          </p:nvPr>
        </p:nvGraphicFramePr>
        <p:xfrm>
          <a:off x="152403" y="942975"/>
          <a:ext cx="8839196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74"/>
                <a:gridCol w="1408137"/>
                <a:gridCol w="1408137"/>
                <a:gridCol w="1408137"/>
                <a:gridCol w="1408137"/>
                <a:gridCol w="1408137"/>
                <a:gridCol w="1408137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בוש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3ms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3fs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2ms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2fs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תֵּב֫וֹשִׁי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תָּקִ֫יםִי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1cs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3mp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יָק֫וּמוּ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יֵב֫וֹשׁוּ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3fp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תֵּבֹ֫שְׁנָה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2mp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תֵּב֫וֹשׁוּ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2fp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תֵּבֹ֫שְׁנָה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1cp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0919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Hollow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634" y="509196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1866900" y="-514350"/>
            <a:ext cx="152401" cy="266699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59741" y="509196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Hollow</a:t>
            </a:r>
            <a:endParaRPr lang="en-US" sz="12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6096000" y="-1924049"/>
            <a:ext cx="152399" cy="5486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460248"/>
              </p:ext>
            </p:extLst>
          </p:nvPr>
        </p:nvGraphicFramePr>
        <p:xfrm>
          <a:off x="152403" y="942975"/>
          <a:ext cx="8839197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731"/>
                <a:gridCol w="1214638"/>
                <a:gridCol w="1214638"/>
                <a:gridCol w="1214638"/>
                <a:gridCol w="1214638"/>
                <a:gridCol w="1214638"/>
                <a:gridCol w="1214638"/>
                <a:gridCol w="1214638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בוש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שים</a:t>
                      </a:r>
                      <a:endParaRPr lang="en-US" sz="1400" dirty="0" smtClean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3ms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יָשִׂים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3fs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תָּשִׂים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2ms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תָּשִׂים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2fs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תַּקְטִ֫ילִי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תֵּב֫וֹשִׁי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תָּשִׂ֫ימִי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תָּקִ֫יםִי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1cs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אַקְטִיל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אָשִׂים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3mp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יַקְטִ֫ילוּ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יָק֫וּמוּ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יֵב֫וֹשׁוּ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יָשִׂ֫ימוּ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3fp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תֵּבֹ֫שְׁנָה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תָּשֵׂ֫מְנָה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2mp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תִּקְטְלוּ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תַּקְטִ֫ילוּ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תָּקוּמִי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תֵּב֫וֹשׁוּ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תָּשִׂ֫ימוּ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תָּקִ֫ימוּ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2fp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תִּקְטֹ֫לְנָה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תַּקְטֵ֫לְנָה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תָּק֫וּמְנָה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תָּב֫וֹאנָה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תֵּבֹ֫שְׁנָה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תָּשֵׂ֫מְנָה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תָּקֵ֫מְנָה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1cp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2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נַקְטִיל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נָקוּם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נָבוֹא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נֵבוֹשׁ</a:t>
                      </a:r>
                      <a:endParaRPr lang="en-US" sz="24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נָשִׂים</a:t>
                      </a:r>
                      <a:endParaRPr lang="en-US" sz="2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נָקִים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0919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r>
              <a:rPr lang="en-US" sz="3200" dirty="0" smtClean="0"/>
              <a:t> of Hollow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653" y="509196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1647919" y="-371570"/>
            <a:ext cx="152401" cy="238144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40763" y="509196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Hollow</a:t>
            </a:r>
            <a:endParaRPr lang="en-US" sz="1200" dirty="0"/>
          </a:p>
        </p:txBody>
      </p:sp>
      <p:sp>
        <p:nvSpPr>
          <p:cNvPr id="14" name="Right Brace 13"/>
          <p:cNvSpPr/>
          <p:nvPr/>
        </p:nvSpPr>
        <p:spPr>
          <a:xfrm rot="16200000">
            <a:off x="5877020" y="-2219230"/>
            <a:ext cx="152402" cy="607676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</a:t>
            </a:r>
          </a:p>
          <a:p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of: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I-</a:t>
            </a:r>
            <a:r>
              <a:rPr lang="en-US" sz="3200" dirty="0" err="1" smtClean="0"/>
              <a:t>Yod</a:t>
            </a:r>
            <a:endParaRPr lang="en-US" sz="3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Hollow</a:t>
            </a:r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first two verbs. </a:t>
            </a:r>
            <a:r>
              <a:rPr lang="en-US" sz="1800" dirty="0" smtClean="0"/>
              <a:t>(Note: missing letter rules apply here.)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יוֹצִיאֵם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יְבִיאֵם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64027"/>
              </p:ext>
            </p:extLst>
          </p:nvPr>
        </p:nvGraphicFramePr>
        <p:xfrm>
          <a:off x="533400" y="3484418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2945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253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0386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498157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first two verbs. </a:t>
            </a:r>
            <a:r>
              <a:rPr lang="en-US" sz="1800" dirty="0" smtClean="0"/>
              <a:t>(Note: missing letter rules apply here.)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יוֹצִיאֵם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יְבִיאֵם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49795"/>
              </p:ext>
            </p:extLst>
          </p:nvPr>
        </p:nvGraphicFramePr>
        <p:xfrm>
          <a:off x="533400" y="3484418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יצא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in dep. clause =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Rel. non-past background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go out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40386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498157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253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945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54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first two verbs. </a:t>
            </a:r>
            <a:r>
              <a:rPr lang="en-US" sz="1800" dirty="0" smtClean="0"/>
              <a:t>(Note: missing letter rules apply here.)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יוֹצִיאֵם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יְבִיאֵם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5916"/>
              </p:ext>
            </p:extLst>
          </p:nvPr>
        </p:nvGraphicFramePr>
        <p:xfrm>
          <a:off x="533400" y="3484418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יצא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in dep. clause =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Rel. non-past background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go out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in dep. clause =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Rel. non-past background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come in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40386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98157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253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29450" y="5334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64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Let’s look at the second line. </a:t>
            </a:r>
          </a:p>
          <a:p>
            <a:r>
              <a:rPr lang="en-US" sz="2800" dirty="0" smtClean="0"/>
              <a:t>Both of these verbs have suffixes.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What is the PGN of the suffix?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There are </a:t>
            </a:r>
            <a:r>
              <a:rPr lang="en-US" sz="2800" u="sng" dirty="0" smtClean="0"/>
              <a:t>two</a:t>
            </a:r>
            <a:r>
              <a:rPr lang="en-US" sz="2800" dirty="0" smtClean="0"/>
              <a:t> signs of the </a:t>
            </a:r>
            <a:r>
              <a:rPr lang="en-US" sz="2800" dirty="0" err="1" smtClean="0"/>
              <a:t>Hiphil</a:t>
            </a:r>
            <a:r>
              <a:rPr lang="en-US" sz="2800" dirty="0" smtClean="0"/>
              <a:t> </a:t>
            </a:r>
            <a:r>
              <a:rPr lang="en-US" sz="2800" dirty="0" err="1" smtClean="0"/>
              <a:t>Yiqtol</a:t>
            </a:r>
            <a:r>
              <a:rPr lang="en-US" sz="2800" dirty="0" smtClean="0"/>
              <a:t>.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What are the two signs? </a:t>
            </a:r>
            <a:r>
              <a:rPr lang="en-US" sz="2400" dirty="0"/>
              <a:t>(</a:t>
            </a:r>
            <a:r>
              <a:rPr lang="en-US" sz="2400" dirty="0" err="1"/>
              <a:t>Rocine</a:t>
            </a:r>
            <a:r>
              <a:rPr lang="en-US" sz="2400" dirty="0"/>
              <a:t> </a:t>
            </a:r>
            <a:r>
              <a:rPr lang="en-US" sz="2400" dirty="0" smtClean="0"/>
              <a:t>29.4a)</a:t>
            </a:r>
          </a:p>
          <a:p>
            <a:pPr lvl="1"/>
            <a:r>
              <a:rPr lang="en-US" sz="2400" dirty="0" smtClean="0"/>
              <a:t>Which </a:t>
            </a:r>
            <a:r>
              <a:rPr lang="en-US" sz="2400" u="sng" dirty="0" smtClean="0"/>
              <a:t>one</a:t>
            </a:r>
            <a:r>
              <a:rPr lang="en-US" sz="2400" dirty="0" smtClean="0"/>
              <a:t> is visible here?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678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Let’s look at the second line. </a:t>
            </a:r>
          </a:p>
          <a:p>
            <a:r>
              <a:rPr lang="en-US" sz="2800" dirty="0" smtClean="0"/>
              <a:t>Both of these verbs have suffixes.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What is the PGN of the suffix?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There are </a:t>
            </a:r>
            <a:r>
              <a:rPr lang="en-US" sz="2800" u="sng" dirty="0" smtClean="0"/>
              <a:t>two</a:t>
            </a:r>
            <a:r>
              <a:rPr lang="en-US" sz="2800" dirty="0" smtClean="0"/>
              <a:t> signs of the </a:t>
            </a:r>
            <a:r>
              <a:rPr lang="en-US" sz="2800" dirty="0" err="1" smtClean="0"/>
              <a:t>Hiphil</a:t>
            </a:r>
            <a:r>
              <a:rPr lang="en-US" sz="2800" dirty="0" smtClean="0"/>
              <a:t> </a:t>
            </a:r>
            <a:r>
              <a:rPr lang="en-US" sz="2800" dirty="0" err="1" smtClean="0"/>
              <a:t>Yiqtol</a:t>
            </a:r>
            <a:r>
              <a:rPr lang="en-US" sz="2800" dirty="0" smtClean="0"/>
              <a:t>.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What are the two signs? </a:t>
            </a:r>
            <a:r>
              <a:rPr lang="en-US" sz="2400" dirty="0"/>
              <a:t>(</a:t>
            </a:r>
            <a:r>
              <a:rPr lang="en-US" sz="2400" dirty="0" err="1"/>
              <a:t>Rocine</a:t>
            </a:r>
            <a:r>
              <a:rPr lang="en-US" sz="2400" dirty="0"/>
              <a:t> </a:t>
            </a:r>
            <a:r>
              <a:rPr lang="en-US" sz="2400" dirty="0" smtClean="0"/>
              <a:t>29.4a)</a:t>
            </a:r>
          </a:p>
          <a:p>
            <a:pPr lvl="1"/>
            <a:r>
              <a:rPr lang="en-US" sz="2400" dirty="0" smtClean="0"/>
              <a:t>Which </a:t>
            </a:r>
            <a:r>
              <a:rPr lang="en-US" sz="2400" u="sng" dirty="0" smtClean="0"/>
              <a:t>one</a:t>
            </a:r>
            <a:r>
              <a:rPr lang="en-US" sz="2400" dirty="0" smtClean="0"/>
              <a:t> is visible here?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324433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3mp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1512" y="4504640"/>
            <a:ext cx="2762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Patach</a:t>
            </a:r>
            <a:r>
              <a:rPr lang="en-US" dirty="0" smtClean="0">
                <a:solidFill>
                  <a:srgbClr val="FF0000"/>
                </a:solidFill>
              </a:rPr>
              <a:t> prefix vowel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ot vowel after 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root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9490" y="5389007"/>
            <a:ext cx="2416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Dot vowel </a:t>
            </a:r>
            <a:r>
              <a:rPr lang="en-US" dirty="0">
                <a:solidFill>
                  <a:srgbClr val="FF0000"/>
                </a:solidFill>
              </a:rPr>
              <a:t>after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root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1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3256938" y="1905000"/>
            <a:ext cx="648312" cy="4086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0400" y="2041148"/>
            <a:ext cx="0" cy="27253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H="1" flipV="1">
            <a:off x="4238626" y="1952626"/>
            <a:ext cx="276224" cy="361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62825" y="1924050"/>
            <a:ext cx="390526" cy="38963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אֲשֶׁר־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לִפְנֵ֫יהֶם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יָבֹא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לִפְנֵ֫יהֶם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32004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יוֹצִיא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יְבִיאֵ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1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3256938" y="1905000"/>
            <a:ext cx="648312" cy="4086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43600" y="2313682"/>
            <a:ext cx="117987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Dot vowel</a:t>
            </a:r>
          </a:p>
          <a:p>
            <a:pPr algn="ctr"/>
            <a:r>
              <a:rPr lang="en-US" sz="1400" dirty="0" smtClean="0"/>
              <a:t>(or I/E Vowel)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10400" y="2041148"/>
            <a:ext cx="0" cy="27253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2313682"/>
            <a:ext cx="95250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Patach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MISSING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H="1" flipV="1">
            <a:off x="4238626" y="1952626"/>
            <a:ext cx="276224" cy="361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62825" y="1924050"/>
            <a:ext cx="390526" cy="38963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742351" y="3276600"/>
            <a:ext cx="32492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I-</a:t>
            </a:r>
            <a:r>
              <a:rPr lang="en-US" sz="2400" dirty="0" err="1" smtClean="0"/>
              <a:t>Yod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dirty="0" err="1" smtClean="0"/>
              <a:t>Yod</a:t>
            </a:r>
            <a:r>
              <a:rPr lang="en-US" sz="2400" dirty="0" smtClean="0"/>
              <a:t> changes to a </a:t>
            </a:r>
            <a:r>
              <a:rPr lang="en-US" sz="2400" b="1" dirty="0" err="1" smtClean="0"/>
              <a:t>waw</a:t>
            </a:r>
            <a:r>
              <a:rPr lang="en-US" sz="2400" dirty="0" smtClean="0"/>
              <a:t> in the </a:t>
            </a:r>
            <a:r>
              <a:rPr lang="en-US" sz="2400" dirty="0" err="1" smtClean="0"/>
              <a:t>Hiphil</a:t>
            </a:r>
            <a:r>
              <a:rPr lang="en-US" sz="2400" dirty="0" smtClean="0"/>
              <a:t> (and </a:t>
            </a:r>
            <a:r>
              <a:rPr lang="en-US" sz="2400" dirty="0" err="1" smtClean="0"/>
              <a:t>Niphal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4" idx="0"/>
            <a:endCxn id="9" idx="2"/>
          </p:cNvCxnSpPr>
          <p:nvPr/>
        </p:nvCxnSpPr>
        <p:spPr>
          <a:xfrm flipV="1">
            <a:off x="7366976" y="2836902"/>
            <a:ext cx="386374" cy="439698"/>
          </a:xfrm>
          <a:prstGeom prst="straightConnector1">
            <a:avLst/>
          </a:prstGeom>
          <a:ln w="952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8712</TotalTime>
  <Words>1022</Words>
  <Application>Microsoft Office PowerPoint</Application>
  <PresentationFormat>On-screen Show (4:3)</PresentationFormat>
  <Paragraphs>526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Rocine Lesson 30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Hiphil Yiqtol of I-Yod</vt:lpstr>
      <vt:lpstr>Hiphil Yiqtol of Hollow</vt:lpstr>
      <vt:lpstr>Hiphil Yiqtol of Hollow</vt:lpstr>
      <vt:lpstr>Hiphil Yiqtol of Hollow</vt:lpstr>
      <vt:lpstr>Hiphil Yiqtol of Hollow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838</cp:revision>
  <cp:lastPrinted>2013-11-05T02:18:07Z</cp:lastPrinted>
  <dcterms:created xsi:type="dcterms:W3CDTF">2006-08-16T00:00:00Z</dcterms:created>
  <dcterms:modified xsi:type="dcterms:W3CDTF">2015-03-03T01:15:29Z</dcterms:modified>
</cp:coreProperties>
</file>