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697" r:id="rId2"/>
    <p:sldId id="660" r:id="rId3"/>
    <p:sldId id="816" r:id="rId4"/>
    <p:sldId id="818" r:id="rId5"/>
    <p:sldId id="819" r:id="rId6"/>
    <p:sldId id="820" r:id="rId7"/>
    <p:sldId id="817" r:id="rId8"/>
    <p:sldId id="824" r:id="rId9"/>
    <p:sldId id="839" r:id="rId10"/>
    <p:sldId id="846" r:id="rId11"/>
    <p:sldId id="847" r:id="rId12"/>
    <p:sldId id="848" r:id="rId13"/>
    <p:sldId id="850" r:id="rId14"/>
    <p:sldId id="826" r:id="rId15"/>
    <p:sldId id="828" r:id="rId16"/>
    <p:sldId id="832" r:id="rId17"/>
    <p:sldId id="833" r:id="rId18"/>
    <p:sldId id="834" r:id="rId19"/>
    <p:sldId id="835" r:id="rId20"/>
    <p:sldId id="836" r:id="rId21"/>
    <p:sldId id="837" r:id="rId22"/>
    <p:sldId id="831" r:id="rId23"/>
    <p:sldId id="838" r:id="rId24"/>
    <p:sldId id="821" r:id="rId2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2047" autoAdjust="0"/>
  </p:normalViewPr>
  <p:slideViewPr>
    <p:cSldViewPr>
      <p:cViewPr>
        <p:scale>
          <a:sx n="75" d="100"/>
          <a:sy n="75" d="100"/>
        </p:scale>
        <p:origin x="-828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763000" cy="6096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וְהִכִּיתֶם כָּל־עִיר מִבְצָר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וְכָל־עִיר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מִבְחוֹר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וְכָל־עֵץ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טוֹב תַּפִּ֫ילוּ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352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2 Kings 3:19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952750" y="762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43500" y="76200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05100" y="1905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43500" y="188595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ן</a:t>
            </a:r>
            <a:endParaRPr lang="en-US" sz="6600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013936"/>
            <a:ext cx="28575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Natan</a:t>
            </a:r>
            <a:r>
              <a:rPr lang="en-US" sz="1400" dirty="0" smtClean="0"/>
              <a:t> in the </a:t>
            </a:r>
            <a:r>
              <a:rPr lang="en-US" sz="1400" dirty="0" err="1" smtClean="0"/>
              <a:t>qal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 3ms</a:t>
            </a:r>
            <a:endParaRPr lang="en-US" sz="1400" dirty="0"/>
          </a:p>
          <a:p>
            <a:r>
              <a:rPr lang="en-US" sz="1400" dirty="0" smtClean="0"/>
              <a:t>This doesn’t actually exist but if it did, this is what it would look like.</a:t>
            </a:r>
            <a:endParaRPr lang="en-CA" sz="1400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3009900" y="13832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19900" y="1013936"/>
            <a:ext cx="21336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make the </a:t>
            </a:r>
            <a:r>
              <a:rPr lang="en-US" sz="1400" dirty="0" err="1" smtClean="0"/>
              <a:t>Hiphil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, we add the </a:t>
            </a:r>
            <a:r>
              <a:rPr lang="en-US" sz="1400" dirty="0" err="1" smtClean="0"/>
              <a:t>preformative</a:t>
            </a:r>
            <a:r>
              <a:rPr lang="en-US" sz="1400" dirty="0" smtClean="0"/>
              <a:t> heh at the beginning. </a:t>
            </a:r>
            <a:endParaRPr lang="en-CA" sz="14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>
            <a:off x="6553200" y="1383268"/>
            <a:ext cx="2667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9900" y="2038350"/>
            <a:ext cx="213360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heh “steals” the nun to make a close syllable because its vowel is short (</a:t>
            </a:r>
            <a:r>
              <a:rPr lang="en-US" sz="1400" dirty="0" err="1" smtClean="0"/>
              <a:t>hireq</a:t>
            </a:r>
            <a:r>
              <a:rPr lang="en-US" sz="1400" dirty="0" smtClean="0"/>
              <a:t>).</a:t>
            </a:r>
            <a:endParaRPr lang="en-CA" sz="1400" dirty="0"/>
          </a:p>
        </p:txBody>
      </p:sp>
      <p:cxnSp>
        <p:nvCxnSpPr>
          <p:cNvPr id="25" name="Straight Arrow Connector 24"/>
          <p:cNvCxnSpPr>
            <a:stCxn id="18" idx="1"/>
          </p:cNvCxnSpPr>
          <p:nvPr/>
        </p:nvCxnSpPr>
        <p:spPr>
          <a:xfrm flipH="1">
            <a:off x="6553201" y="2515404"/>
            <a:ext cx="2666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Assimilating Nun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1703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952750" y="762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43500" y="76200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05100" y="1905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43500" y="188595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ן</a:t>
            </a:r>
            <a:endParaRPr lang="en-US" sz="6600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43400" y="3048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013936"/>
            <a:ext cx="28575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Natan</a:t>
            </a:r>
            <a:r>
              <a:rPr lang="en-US" sz="1400" dirty="0" smtClean="0"/>
              <a:t> in the </a:t>
            </a:r>
            <a:r>
              <a:rPr lang="en-US" sz="1400" dirty="0" err="1" smtClean="0"/>
              <a:t>qal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 3ms</a:t>
            </a:r>
            <a:endParaRPr lang="en-US" sz="1400" dirty="0"/>
          </a:p>
          <a:p>
            <a:r>
              <a:rPr lang="en-US" sz="1400" dirty="0" smtClean="0"/>
              <a:t>This doesn’t actually exist but if it did, this is what it would look like.</a:t>
            </a:r>
            <a:endParaRPr lang="en-CA" sz="1400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3009900" y="13832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19900" y="1013936"/>
            <a:ext cx="21336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make the </a:t>
            </a:r>
            <a:r>
              <a:rPr lang="en-US" sz="1400" dirty="0" err="1" smtClean="0"/>
              <a:t>Hiphil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, we add the </a:t>
            </a:r>
            <a:r>
              <a:rPr lang="en-US" sz="1400" dirty="0" err="1" smtClean="0"/>
              <a:t>preformative</a:t>
            </a:r>
            <a:r>
              <a:rPr lang="en-US" sz="1400" dirty="0" smtClean="0"/>
              <a:t> heh at the beginning. </a:t>
            </a:r>
            <a:endParaRPr lang="en-CA" sz="14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>
            <a:off x="6553200" y="1383268"/>
            <a:ext cx="2667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9900" y="2038350"/>
            <a:ext cx="213360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heh “steals” the nun to make a close syllable because its vowel is short (</a:t>
            </a:r>
            <a:r>
              <a:rPr lang="en-US" sz="1400" dirty="0" err="1" smtClean="0"/>
              <a:t>hireq</a:t>
            </a:r>
            <a:r>
              <a:rPr lang="en-US" sz="1400" dirty="0" smtClean="0"/>
              <a:t>).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288268"/>
            <a:ext cx="38862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leaves a situation where nun is at the END of a close syllable and therefore there is no vowel between it and the next consonant. </a:t>
            </a:r>
          </a:p>
        </p:txBody>
      </p:sp>
      <p:cxnSp>
        <p:nvCxnSpPr>
          <p:cNvPr id="25" name="Straight Arrow Connector 24"/>
          <p:cNvCxnSpPr>
            <a:stCxn id="18" idx="1"/>
          </p:cNvCxnSpPr>
          <p:nvPr/>
        </p:nvCxnSpPr>
        <p:spPr>
          <a:xfrm flipH="1">
            <a:off x="6553201" y="2515404"/>
            <a:ext cx="2666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3"/>
            <a:endCxn id="7" idx="1"/>
          </p:cNvCxnSpPr>
          <p:nvPr/>
        </p:nvCxnSpPr>
        <p:spPr>
          <a:xfrm>
            <a:off x="4038600" y="36576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Assimilating Nun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3414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952750" y="762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43500" y="76200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05100" y="1905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43500" y="188595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ן</a:t>
            </a:r>
            <a:endParaRPr lang="en-US" sz="6600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43400" y="3048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013936"/>
            <a:ext cx="28575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Natan</a:t>
            </a:r>
            <a:r>
              <a:rPr lang="en-US" sz="1400" dirty="0" smtClean="0"/>
              <a:t> in the </a:t>
            </a:r>
            <a:r>
              <a:rPr lang="en-US" sz="1400" dirty="0" err="1" smtClean="0"/>
              <a:t>qal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 3ms</a:t>
            </a:r>
            <a:endParaRPr lang="en-US" sz="1400" dirty="0"/>
          </a:p>
          <a:p>
            <a:r>
              <a:rPr lang="en-US" sz="1400" dirty="0" smtClean="0"/>
              <a:t>This doesn’t actually exist but if it did, this is what it would look like.</a:t>
            </a:r>
            <a:endParaRPr lang="en-CA" sz="1400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3009900" y="13832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19900" y="1013936"/>
            <a:ext cx="21336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make the </a:t>
            </a:r>
            <a:r>
              <a:rPr lang="en-US" sz="1400" dirty="0" err="1" smtClean="0"/>
              <a:t>Hiphil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, we add the </a:t>
            </a:r>
            <a:r>
              <a:rPr lang="en-US" sz="1400" dirty="0" err="1" smtClean="0"/>
              <a:t>preformative</a:t>
            </a:r>
            <a:r>
              <a:rPr lang="en-US" sz="1400" dirty="0" smtClean="0"/>
              <a:t> heh at the beginning. </a:t>
            </a:r>
            <a:endParaRPr lang="en-CA" sz="14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>
            <a:off x="6553200" y="1383268"/>
            <a:ext cx="2667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9900" y="2038350"/>
            <a:ext cx="213360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heh “steals” the nun to make a close syllable because its vowel is short (</a:t>
            </a:r>
            <a:r>
              <a:rPr lang="en-US" sz="1400" dirty="0" err="1" smtClean="0"/>
              <a:t>hireq</a:t>
            </a:r>
            <a:r>
              <a:rPr lang="en-US" sz="1400" dirty="0" smtClean="0"/>
              <a:t>).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288268"/>
            <a:ext cx="38862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leaves a situation where nun is at the END of a close syllable and therefore there is no vowel between it and the next consonant. 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4343400" y="43434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כְ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4583668"/>
            <a:ext cx="38862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When there is no vowel between a nun and a following consonant, it will assimilate to that consonant., i.e. it will become that consonant.</a:t>
            </a:r>
            <a:endParaRPr lang="en-CA" sz="1400" dirty="0"/>
          </a:p>
        </p:txBody>
      </p:sp>
      <p:cxnSp>
        <p:nvCxnSpPr>
          <p:cNvPr id="25" name="Straight Arrow Connector 24"/>
          <p:cNvCxnSpPr>
            <a:stCxn id="18" idx="1"/>
          </p:cNvCxnSpPr>
          <p:nvPr/>
        </p:nvCxnSpPr>
        <p:spPr>
          <a:xfrm flipH="1">
            <a:off x="6553201" y="2515404"/>
            <a:ext cx="2666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3"/>
            <a:endCxn id="7" idx="1"/>
          </p:cNvCxnSpPr>
          <p:nvPr/>
        </p:nvCxnSpPr>
        <p:spPr>
          <a:xfrm>
            <a:off x="4038600" y="36576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3"/>
            <a:endCxn id="21" idx="1"/>
          </p:cNvCxnSpPr>
          <p:nvPr/>
        </p:nvCxnSpPr>
        <p:spPr>
          <a:xfrm>
            <a:off x="4038600" y="49530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Assimilating Nun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7466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952750" y="762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43500" y="76200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05100" y="1905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43500" y="188595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ן</a:t>
            </a:r>
            <a:endParaRPr lang="en-US" sz="6600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43400" y="3048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829050" y="5562600"/>
            <a:ext cx="249555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הִכָּה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013936"/>
            <a:ext cx="28575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Natan</a:t>
            </a:r>
            <a:r>
              <a:rPr lang="en-US" sz="1400" dirty="0" smtClean="0"/>
              <a:t> in the </a:t>
            </a:r>
            <a:r>
              <a:rPr lang="en-US" sz="1400" dirty="0" err="1" smtClean="0"/>
              <a:t>qal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 3ms</a:t>
            </a:r>
            <a:endParaRPr lang="en-US" sz="1400" dirty="0"/>
          </a:p>
          <a:p>
            <a:r>
              <a:rPr lang="en-US" sz="1400" dirty="0" smtClean="0"/>
              <a:t>This doesn’t actually exist but if it did, this is what it would look like.</a:t>
            </a:r>
            <a:endParaRPr lang="en-CA" sz="1400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3009900" y="13832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19900" y="1013936"/>
            <a:ext cx="21336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make the </a:t>
            </a:r>
            <a:r>
              <a:rPr lang="en-US" sz="1400" dirty="0" err="1" smtClean="0"/>
              <a:t>Hiphil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, we add the </a:t>
            </a:r>
            <a:r>
              <a:rPr lang="en-US" sz="1400" dirty="0" err="1" smtClean="0"/>
              <a:t>preformative</a:t>
            </a:r>
            <a:r>
              <a:rPr lang="en-US" sz="1400" dirty="0" smtClean="0"/>
              <a:t> heh at the beginning. </a:t>
            </a:r>
            <a:endParaRPr lang="en-CA" sz="14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>
            <a:off x="6553200" y="1383268"/>
            <a:ext cx="2667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9900" y="2038350"/>
            <a:ext cx="213360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heh “steals” the nun to make a close syllable because its vowel is short (</a:t>
            </a:r>
            <a:r>
              <a:rPr lang="en-US" sz="1400" dirty="0" err="1" smtClean="0"/>
              <a:t>hireq</a:t>
            </a:r>
            <a:r>
              <a:rPr lang="en-US" sz="1400" dirty="0" smtClean="0"/>
              <a:t>).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288268"/>
            <a:ext cx="38862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leaves a situation where nun is at the END of a close syllable and therefore there is no vowel between it and the next consonant. 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4343400" y="43434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כְ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4583668"/>
            <a:ext cx="38862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When there is no vowel between a nun and a following consonant, it will assimilate to that consonant., i.e. it will become that consonant.</a:t>
            </a:r>
            <a:endParaRPr lang="en-CA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5802868"/>
            <a:ext cx="3886200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that’s left of the nun, now, is the </a:t>
            </a:r>
            <a:r>
              <a:rPr lang="en-US" sz="1400" dirty="0" err="1" smtClean="0"/>
              <a:t>dagesh</a:t>
            </a:r>
            <a:r>
              <a:rPr lang="en-US" sz="1400" dirty="0" smtClean="0"/>
              <a:t> forte. One could call this the “footprint” </a:t>
            </a:r>
            <a:r>
              <a:rPr lang="en-US" sz="1400" dirty="0" err="1" smtClean="0"/>
              <a:t>dagesh</a:t>
            </a:r>
            <a:r>
              <a:rPr lang="en-US" sz="1400" dirty="0" smtClean="0"/>
              <a:t>.</a:t>
            </a:r>
            <a:endParaRPr lang="en-CA" sz="1400" dirty="0"/>
          </a:p>
        </p:txBody>
      </p:sp>
      <p:cxnSp>
        <p:nvCxnSpPr>
          <p:cNvPr id="25" name="Straight Arrow Connector 24"/>
          <p:cNvCxnSpPr>
            <a:stCxn id="18" idx="1"/>
          </p:cNvCxnSpPr>
          <p:nvPr/>
        </p:nvCxnSpPr>
        <p:spPr>
          <a:xfrm flipH="1">
            <a:off x="6553201" y="2515404"/>
            <a:ext cx="2666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3"/>
            <a:endCxn id="7" idx="1"/>
          </p:cNvCxnSpPr>
          <p:nvPr/>
        </p:nvCxnSpPr>
        <p:spPr>
          <a:xfrm>
            <a:off x="4038600" y="36576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3"/>
            <a:endCxn id="21" idx="1"/>
          </p:cNvCxnSpPr>
          <p:nvPr/>
        </p:nvCxnSpPr>
        <p:spPr>
          <a:xfrm>
            <a:off x="4038600" y="49530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3"/>
          </p:cNvCxnSpPr>
          <p:nvPr/>
        </p:nvCxnSpPr>
        <p:spPr>
          <a:xfrm>
            <a:off x="4038600" y="6064478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Assimilating Nun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5517356" y="6047809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873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The verb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 verb 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sz="2800" dirty="0" smtClean="0"/>
              <a:t> is “doubly weak”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40386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FF"/>
                </a:solidFill>
              </a:rPr>
              <a:t>III-Heh</a:t>
            </a:r>
          </a:p>
          <a:p>
            <a:pPr lvl="1"/>
            <a:r>
              <a:rPr lang="en-US" dirty="0"/>
              <a:t>Heh in the third position has a tendency to drop.</a:t>
            </a:r>
          </a:p>
          <a:p>
            <a:pPr lvl="1"/>
            <a:r>
              <a:rPr lang="en-US" dirty="0"/>
              <a:t>In III-Heh verbs, when there is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consonantal</a:t>
            </a:r>
            <a:r>
              <a:rPr lang="en-US" dirty="0" smtClean="0"/>
              <a:t> </a:t>
            </a:r>
            <a:r>
              <a:rPr lang="en-US" dirty="0"/>
              <a:t>affix (</a:t>
            </a:r>
            <a:r>
              <a:rPr lang="en-US" dirty="0" err="1"/>
              <a:t>qatal</a:t>
            </a:r>
            <a:r>
              <a:rPr lang="en-US" dirty="0"/>
              <a:t>) or </a:t>
            </a:r>
            <a:r>
              <a:rPr lang="en-US" dirty="0">
                <a:solidFill>
                  <a:srgbClr val="0000FF"/>
                </a:solidFill>
              </a:rPr>
              <a:t>consonantal</a:t>
            </a:r>
            <a:r>
              <a:rPr lang="en-US" dirty="0"/>
              <a:t> complement </a:t>
            </a:r>
            <a:r>
              <a:rPr lang="en-US" dirty="0"/>
              <a:t>(</a:t>
            </a:r>
            <a:r>
              <a:rPr lang="en-US" dirty="0" err="1"/>
              <a:t>yiqtol</a:t>
            </a:r>
            <a:r>
              <a:rPr lang="en-US" dirty="0"/>
              <a:t>), i.e. when there is a bit at the end of the verb following the Heh, the Heh will ‘change’ to a </a:t>
            </a:r>
            <a:r>
              <a:rPr lang="en-US" dirty="0" err="1"/>
              <a:t>yod</a:t>
            </a:r>
            <a:r>
              <a:rPr lang="en-US" dirty="0"/>
              <a:t>. In actual fact, the </a:t>
            </a:r>
            <a:r>
              <a:rPr lang="en-US" dirty="0" err="1"/>
              <a:t>yod</a:t>
            </a:r>
            <a:r>
              <a:rPr lang="en-US" dirty="0"/>
              <a:t> is the original root consonant that show us up in the presence of an affix or complement.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5240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FF"/>
                </a:solidFill>
              </a:rPr>
              <a:t>I-Nun</a:t>
            </a:r>
          </a:p>
          <a:p>
            <a:pPr lvl="1"/>
            <a:r>
              <a:rPr lang="en-US" dirty="0"/>
              <a:t>Nuns have a tendency to </a:t>
            </a:r>
            <a:r>
              <a:rPr lang="en-US" dirty="0" smtClean="0"/>
              <a:t>assimilate (i.e. show up as a </a:t>
            </a:r>
            <a:r>
              <a:rPr lang="en-US" dirty="0" err="1" smtClean="0"/>
              <a:t>dagesh</a:t>
            </a:r>
            <a:r>
              <a:rPr lang="en-US" dirty="0" smtClean="0"/>
              <a:t> forte in the next letter) </a:t>
            </a:r>
            <a:r>
              <a:rPr lang="en-US" dirty="0"/>
              <a:t>if they find themselves at the end of a </a:t>
            </a:r>
            <a:r>
              <a:rPr lang="en-US" dirty="0" smtClean="0"/>
              <a:t>closed </a:t>
            </a:r>
            <a:r>
              <a:rPr lang="en-US" dirty="0"/>
              <a:t>syllable.</a:t>
            </a:r>
          </a:p>
          <a:p>
            <a:pPr lvl="1"/>
            <a:r>
              <a:rPr lang="en-US" dirty="0"/>
              <a:t>I-Nuns will find themselves in this situation when there is a prefix of some sort (e.g. the prefix consonant, </a:t>
            </a:r>
            <a:r>
              <a:rPr lang="en-US" dirty="0" err="1"/>
              <a:t>Hiphil</a:t>
            </a:r>
            <a:r>
              <a:rPr lang="en-US" dirty="0"/>
              <a:t> heh, </a:t>
            </a:r>
            <a:r>
              <a:rPr lang="en-US" dirty="0" err="1"/>
              <a:t>Niphal</a:t>
            </a:r>
            <a:r>
              <a:rPr lang="en-US" dirty="0"/>
              <a:t> nun, participle prefix mem, etc.)</a:t>
            </a:r>
          </a:p>
        </p:txBody>
      </p:sp>
    </p:spTree>
    <p:extLst>
      <p:ext uri="{BB962C8B-B14F-4D97-AF65-F5344CB8AC3E}">
        <p14:creationId xmlns:p14="http://schemas.microsoft.com/office/powerpoint/2010/main" val="13482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22295"/>
              </p:ext>
            </p:extLst>
          </p:nvPr>
        </p:nvGraphicFramePr>
        <p:xfrm>
          <a:off x="457200" y="12192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נגשׁ</a:t>
                      </a:r>
                      <a:endParaRPr lang="en-US" sz="1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ראה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הִגִּישׁ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הִקְטִילָה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הִגִּ֫ישָׁה</a:t>
                      </a:r>
                      <a:endParaRPr lang="en-US" sz="2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הֱרְאֲתָה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הִכְּתָה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הִקְטַ֫לְתָּ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הִגַּ֫שְׁתָּ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הִרְאִ֫יתָ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הִכִּ֫יתָ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הִקְטַ֫לְתְּ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הִגַּשְׁתְּ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הֱרְאֵית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הִכִּית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הִקְטַ֫לְתִּי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הִגַּ֫שְׁתִּי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הֱרְאִ֫יתִי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הִכֵּ֫יתִי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הִקְטִילוּ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הִגִּ֫ישׁוּ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הִקְטַלְתֶּם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הִגַּשְׁתֶּם</a:t>
                      </a: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הֱרְאֵיתֶם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הִכִּיתֶם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הִקְטַלְתֶּן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הִגַּשְׁתֶּן</a:t>
                      </a: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הֱרְאֵיתֶן</a:t>
                      </a:r>
                      <a:r>
                        <a:rPr lang="en-US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הִכִּיתֶן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הִגַּ֫שְׁנוּ</a:t>
                      </a: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הֱרְאִ֫ינוּ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הִכִּ֫ינוּ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r>
              <a:rPr lang="en-US" sz="3200" dirty="0" smtClean="0"/>
              <a:t>  of 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896779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I-Nun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896779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896779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III-Heh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772400" y="896779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sz="1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03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H</a:t>
            </a:r>
            <a:r>
              <a:rPr lang="en-US" dirty="0" err="1" smtClean="0"/>
              <a:t>iphil</a:t>
            </a:r>
            <a:r>
              <a:rPr lang="en-US" dirty="0" smtClean="0"/>
              <a:t> Heh is lost in the </a:t>
            </a:r>
            <a:r>
              <a:rPr lang="en-US" dirty="0" err="1" smtClean="0"/>
              <a:t>yiqtol</a:t>
            </a:r>
            <a:endParaRPr lang="en-US" dirty="0" smtClean="0"/>
          </a:p>
          <a:p>
            <a:r>
              <a:rPr lang="en-US" dirty="0" smtClean="0"/>
              <a:t>You can’t have 2 prefixes (</a:t>
            </a:r>
            <a:r>
              <a:rPr lang="en-US" dirty="0" err="1" smtClean="0"/>
              <a:t>hiphil</a:t>
            </a:r>
            <a:r>
              <a:rPr lang="en-US" dirty="0" smtClean="0"/>
              <a:t> heh and prefix consonant) and the </a:t>
            </a:r>
            <a:r>
              <a:rPr lang="en-US" dirty="0" err="1" smtClean="0"/>
              <a:t>hiphil</a:t>
            </a:r>
            <a:r>
              <a:rPr lang="en-US" dirty="0" smtClean="0"/>
              <a:t> heh loses out</a:t>
            </a:r>
          </a:p>
          <a:p>
            <a:pPr marL="0" indent="0">
              <a:buNone/>
            </a:pPr>
            <a:r>
              <a:rPr lang="en-US" dirty="0" smtClean="0"/>
              <a:t>So… we have to look at the vowel patterns to detect a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6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819399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RULE</a:t>
            </a:r>
            <a:r>
              <a:rPr lang="en-US" dirty="0"/>
              <a:t>: The signs of the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the </a:t>
            </a:r>
            <a:r>
              <a:rPr lang="en-US" dirty="0" err="1"/>
              <a:t>Hiphil</a:t>
            </a:r>
            <a:r>
              <a:rPr lang="en-US" dirty="0"/>
              <a:t> stem are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/>
              <a:t>patakh</a:t>
            </a:r>
            <a:r>
              <a:rPr lang="en-US" dirty="0"/>
              <a:t> under the prefixed pronoun and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dot </a:t>
            </a:r>
            <a:r>
              <a:rPr lang="en-US" dirty="0" smtClean="0"/>
              <a:t>vowel (I/E vowel) </a:t>
            </a:r>
            <a:r>
              <a:rPr lang="en-US" dirty="0"/>
              <a:t>after the second root </a:t>
            </a:r>
            <a:r>
              <a:rPr lang="en-US" dirty="0" smtClean="0"/>
              <a:t>letter. </a:t>
            </a:r>
          </a:p>
        </p:txBody>
      </p:sp>
    </p:spTree>
    <p:extLst>
      <p:ext uri="{BB962C8B-B14F-4D97-AF65-F5344CB8AC3E}">
        <p14:creationId xmlns:p14="http://schemas.microsoft.com/office/powerpoint/2010/main" val="338009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819399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RULE</a:t>
            </a:r>
            <a:r>
              <a:rPr lang="en-US" dirty="0"/>
              <a:t>: The signs of the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the </a:t>
            </a:r>
            <a:r>
              <a:rPr lang="en-US" dirty="0" err="1"/>
              <a:t>Hiphil</a:t>
            </a:r>
            <a:r>
              <a:rPr lang="en-US" dirty="0"/>
              <a:t> stem are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/>
              <a:t>patakh</a:t>
            </a:r>
            <a:r>
              <a:rPr lang="en-US" dirty="0"/>
              <a:t> under the prefixed pronoun and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dot </a:t>
            </a:r>
            <a:r>
              <a:rPr lang="en-US" dirty="0" smtClean="0"/>
              <a:t>vowel (I/E vowel) </a:t>
            </a:r>
            <a:r>
              <a:rPr lang="en-US" dirty="0"/>
              <a:t>after the second root </a:t>
            </a:r>
            <a:r>
              <a:rPr lang="en-US" dirty="0" smtClean="0"/>
              <a:t>letter.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4343400"/>
            <a:ext cx="457199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we also see this in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, though it is a secondary sign and is not always present (especially in the second and first persons).</a:t>
            </a:r>
            <a:endParaRPr lang="en-US" dirty="0"/>
          </a:p>
        </p:txBody>
      </p:sp>
      <p:cxnSp>
        <p:nvCxnSpPr>
          <p:cNvPr id="6" name="Straight Arrow Connector 5"/>
          <p:cNvCxnSpPr>
            <a:stCxn id="3" idx="0"/>
          </p:cNvCxnSpPr>
          <p:nvPr/>
        </p:nvCxnSpPr>
        <p:spPr>
          <a:xfrm flipH="1" flipV="1">
            <a:off x="3962400" y="3352800"/>
            <a:ext cx="6096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87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וְהִכִּיתֶם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28600" y="1752600"/>
            <a:ext cx="86868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Example: </a:t>
            </a:r>
          </a:p>
          <a:p>
            <a:r>
              <a:rPr lang="en-US" dirty="0" smtClean="0"/>
              <a:t>Can you find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 in our lesson verse?</a:t>
            </a:r>
          </a:p>
          <a:p>
            <a:r>
              <a:rPr lang="en-US" dirty="0" smtClean="0"/>
              <a:t>Compare with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What is the same? What is different?</a:t>
            </a:r>
          </a:p>
          <a:p>
            <a:pPr lvl="1"/>
            <a:r>
              <a:rPr lang="en-US" dirty="0" smtClean="0"/>
              <a:t>What are the signs of each? (They each have 2 signs.)</a:t>
            </a:r>
          </a:p>
        </p:txBody>
      </p:sp>
    </p:spTree>
    <p:extLst>
      <p:ext uri="{BB962C8B-B14F-4D97-AF65-F5344CB8AC3E}">
        <p14:creationId xmlns:p14="http://schemas.microsoft.com/office/powerpoint/2010/main" val="404876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6868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 smtClean="0"/>
              <a:t>2 special verbs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r>
              <a:rPr lang="he-IL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נגד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lvl="1"/>
            <a:r>
              <a:rPr lang="en-US" dirty="0" smtClean="0"/>
              <a:t>Both very common</a:t>
            </a:r>
          </a:p>
          <a:p>
            <a:pPr lvl="1"/>
            <a:r>
              <a:rPr lang="en-US" dirty="0" smtClean="0"/>
              <a:t>Both almost always in the </a:t>
            </a:r>
            <a:r>
              <a:rPr lang="en-US" dirty="0" err="1" smtClean="0"/>
              <a:t>Hiphil</a:t>
            </a:r>
            <a:endParaRPr lang="en-US" dirty="0" smtClean="0"/>
          </a:p>
          <a:p>
            <a:pPr lvl="1"/>
            <a:r>
              <a:rPr lang="en-US" dirty="0" smtClean="0"/>
              <a:t>Both I-Nun</a:t>
            </a:r>
          </a:p>
          <a:p>
            <a:pPr lvl="1"/>
            <a:r>
              <a:rPr lang="en-US" dirty="0" smtClean="0"/>
              <a:t>The First is “doubly weak”</a:t>
            </a:r>
          </a:p>
          <a:p>
            <a:r>
              <a:rPr lang="en-US" dirty="0" smtClean="0"/>
              <a:t>III-Heh in the </a:t>
            </a:r>
            <a:r>
              <a:rPr lang="en-US" dirty="0" err="1" smtClean="0"/>
              <a:t>Hiphil</a:t>
            </a:r>
            <a:endParaRPr lang="en-US" dirty="0"/>
          </a:p>
          <a:p>
            <a:r>
              <a:rPr lang="en-US" dirty="0" smtClean="0"/>
              <a:t>The important identifying signs of a </a:t>
            </a:r>
            <a:r>
              <a:rPr lang="en-US" dirty="0" err="1" smtClean="0"/>
              <a:t>Yiqtol</a:t>
            </a:r>
            <a:r>
              <a:rPr lang="en-US" dirty="0" smtClean="0"/>
              <a:t> in the </a:t>
            </a:r>
            <a:r>
              <a:rPr lang="en-US" dirty="0" err="1" smtClean="0"/>
              <a:t>Hiphil</a:t>
            </a:r>
            <a:endParaRPr lang="en-US" dirty="0"/>
          </a:p>
          <a:p>
            <a:pPr lvl="1"/>
            <a:r>
              <a:rPr lang="en-US" dirty="0"/>
              <a:t>Y</a:t>
            </a:r>
            <a:r>
              <a:rPr lang="en-US" dirty="0" smtClean="0"/>
              <a:t>ou don’t see the </a:t>
            </a:r>
            <a:r>
              <a:rPr lang="en-US" dirty="0" err="1" smtClean="0"/>
              <a:t>Hiphil</a:t>
            </a:r>
            <a:r>
              <a:rPr lang="en-US" dirty="0" smtClean="0"/>
              <a:t> heh so you have to look at something else, namely the vowels.</a:t>
            </a:r>
          </a:p>
          <a:p>
            <a:r>
              <a:rPr lang="en-US" dirty="0" smtClean="0"/>
              <a:t>A note about translating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כּוֹל כָּל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8288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וְהִכִּיתֶם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13169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46036" y="838200"/>
            <a:ext cx="12858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9" idx="2"/>
          </p:cNvCxnSpPr>
          <p:nvPr/>
        </p:nvCxnSpPr>
        <p:spPr>
          <a:xfrm flipH="1">
            <a:off x="8088936" y="1207532"/>
            <a:ext cx="1" cy="468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57225" y="1207532"/>
            <a:ext cx="1" cy="468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289712" y="3048000"/>
            <a:ext cx="61106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Hiphil</a:t>
            </a:r>
            <a:endParaRPr lang="en-US" sz="1400" dirty="0" smtClean="0"/>
          </a:p>
          <a:p>
            <a:pPr algn="ctr"/>
            <a:r>
              <a:rPr lang="en-US" sz="1400" dirty="0" smtClean="0"/>
              <a:t>Heh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521753" y="3048000"/>
            <a:ext cx="63164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I/E</a:t>
            </a:r>
          </a:p>
          <a:p>
            <a:pPr algn="ctr"/>
            <a:r>
              <a:rPr lang="en-US" sz="1400" dirty="0" smtClean="0"/>
              <a:t>Vowel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192315" y="3048000"/>
            <a:ext cx="67390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dirty="0" smtClean="0"/>
              <a:t>Prefix</a:t>
            </a:r>
          </a:p>
          <a:p>
            <a:pPr algn="ctr"/>
            <a:r>
              <a:rPr lang="en-US" sz="1400" dirty="0" smtClean="0"/>
              <a:t>Vowel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3048000"/>
            <a:ext cx="63164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I/E</a:t>
            </a:r>
          </a:p>
          <a:p>
            <a:pPr algn="ctr"/>
            <a:r>
              <a:rPr lang="en-US" sz="1400" dirty="0" smtClean="0"/>
              <a:t>Vowel</a:t>
            </a:r>
            <a:endParaRPr lang="en-US" sz="1400" dirty="0"/>
          </a:p>
        </p:txBody>
      </p:sp>
      <p:cxnSp>
        <p:nvCxnSpPr>
          <p:cNvPr id="20" name="Straight Arrow Connector 19"/>
          <p:cNvCxnSpPr>
            <a:stCxn id="16" idx="0"/>
          </p:cNvCxnSpPr>
          <p:nvPr/>
        </p:nvCxnSpPr>
        <p:spPr>
          <a:xfrm flipV="1">
            <a:off x="7837577" y="2286000"/>
            <a:ext cx="258673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0"/>
          </p:cNvCxnSpPr>
          <p:nvPr/>
        </p:nvCxnSpPr>
        <p:spPr>
          <a:xfrm flipH="1" flipV="1">
            <a:off x="8486775" y="2371725"/>
            <a:ext cx="108470" cy="676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</p:cNvCxnSpPr>
          <p:nvPr/>
        </p:nvCxnSpPr>
        <p:spPr>
          <a:xfrm flipV="1">
            <a:off x="620624" y="2333625"/>
            <a:ext cx="217576" cy="714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0"/>
          </p:cNvCxnSpPr>
          <p:nvPr/>
        </p:nvCxnSpPr>
        <p:spPr>
          <a:xfrm flipH="1" flipV="1">
            <a:off x="1238250" y="2371725"/>
            <a:ext cx="291016" cy="676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0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8288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וְהִכִּיתֶם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13169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46036" y="838200"/>
            <a:ext cx="12858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9" idx="2"/>
          </p:cNvCxnSpPr>
          <p:nvPr/>
        </p:nvCxnSpPr>
        <p:spPr>
          <a:xfrm flipH="1">
            <a:off x="8088936" y="1207532"/>
            <a:ext cx="1" cy="468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57225" y="1207532"/>
            <a:ext cx="1" cy="468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289712" y="3048000"/>
            <a:ext cx="611065" cy="52322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Hiphil</a:t>
            </a:r>
            <a:endParaRPr lang="en-US" sz="1400" dirty="0" smtClean="0"/>
          </a:p>
          <a:p>
            <a:pPr algn="ctr"/>
            <a:r>
              <a:rPr lang="en-US" sz="1400" dirty="0" smtClean="0"/>
              <a:t>Heh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521753" y="3048000"/>
            <a:ext cx="631647" cy="523220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I/E</a:t>
            </a:r>
          </a:p>
          <a:p>
            <a:pPr algn="ctr"/>
            <a:r>
              <a:rPr lang="en-US" sz="1400" dirty="0" smtClean="0"/>
              <a:t>Vowel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192315" y="3048000"/>
            <a:ext cx="673902" cy="738664"/>
          </a:xfrm>
          <a:prstGeom prst="rect">
            <a:avLst/>
          </a:prstGeom>
          <a:noFill/>
          <a:ln w="28575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dirty="0" smtClean="0"/>
              <a:t>Prefix</a:t>
            </a:r>
          </a:p>
          <a:p>
            <a:pPr algn="ctr"/>
            <a:r>
              <a:rPr lang="en-US" sz="1400" dirty="0" smtClean="0"/>
              <a:t>Vowel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3048000"/>
            <a:ext cx="631647" cy="523220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I/E</a:t>
            </a:r>
          </a:p>
          <a:p>
            <a:pPr algn="ctr"/>
            <a:r>
              <a:rPr lang="en-US" sz="1400" dirty="0" smtClean="0"/>
              <a:t>Vowel</a:t>
            </a:r>
            <a:endParaRPr lang="en-US" sz="1400" dirty="0"/>
          </a:p>
        </p:txBody>
      </p:sp>
      <p:cxnSp>
        <p:nvCxnSpPr>
          <p:cNvPr id="20" name="Straight Arrow Connector 19"/>
          <p:cNvCxnSpPr>
            <a:stCxn id="16" idx="0"/>
          </p:cNvCxnSpPr>
          <p:nvPr/>
        </p:nvCxnSpPr>
        <p:spPr>
          <a:xfrm flipV="1">
            <a:off x="7837577" y="2286000"/>
            <a:ext cx="258673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0"/>
          </p:cNvCxnSpPr>
          <p:nvPr/>
        </p:nvCxnSpPr>
        <p:spPr>
          <a:xfrm flipH="1" flipV="1">
            <a:off x="8486775" y="2371725"/>
            <a:ext cx="108470" cy="676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</p:cNvCxnSpPr>
          <p:nvPr/>
        </p:nvCxnSpPr>
        <p:spPr>
          <a:xfrm flipV="1">
            <a:off x="620624" y="2333625"/>
            <a:ext cx="217576" cy="714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0"/>
          </p:cNvCxnSpPr>
          <p:nvPr/>
        </p:nvCxnSpPr>
        <p:spPr>
          <a:xfrm flipH="1" flipV="1">
            <a:off x="1238250" y="2371725"/>
            <a:ext cx="291016" cy="676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41788" y="5334000"/>
            <a:ext cx="165385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These are the same.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0" y="5334000"/>
            <a:ext cx="161153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These are different.</a:t>
            </a:r>
            <a:endParaRPr lang="en-US" sz="1400" dirty="0"/>
          </a:p>
        </p:txBody>
      </p:sp>
      <p:cxnSp>
        <p:nvCxnSpPr>
          <p:cNvPr id="5" name="Straight Arrow Connector 4"/>
          <p:cNvCxnSpPr>
            <a:stCxn id="19" idx="0"/>
          </p:cNvCxnSpPr>
          <p:nvPr/>
        </p:nvCxnSpPr>
        <p:spPr>
          <a:xfrm flipH="1" flipV="1">
            <a:off x="838200" y="3733800"/>
            <a:ext cx="1530514" cy="1600200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9" idx="0"/>
          </p:cNvCxnSpPr>
          <p:nvPr/>
        </p:nvCxnSpPr>
        <p:spPr>
          <a:xfrm flipV="1">
            <a:off x="2368714" y="3571220"/>
            <a:ext cx="4870286" cy="1762780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1" idx="0"/>
          </p:cNvCxnSpPr>
          <p:nvPr/>
        </p:nvCxnSpPr>
        <p:spPr>
          <a:xfrm flipH="1" flipV="1">
            <a:off x="2133600" y="3733800"/>
            <a:ext cx="4006166" cy="1600200"/>
          </a:xfrm>
          <a:prstGeom prst="straightConnector1">
            <a:avLst/>
          </a:prstGeom>
          <a:ln w="19050">
            <a:solidFill>
              <a:srgbClr val="008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0"/>
          </p:cNvCxnSpPr>
          <p:nvPr/>
        </p:nvCxnSpPr>
        <p:spPr>
          <a:xfrm flipV="1">
            <a:off x="6139766" y="3733800"/>
            <a:ext cx="2149946" cy="1600200"/>
          </a:xfrm>
          <a:prstGeom prst="straightConnector1">
            <a:avLst/>
          </a:prstGeom>
          <a:ln w="19050">
            <a:solidFill>
              <a:srgbClr val="0000FF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5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416273"/>
              </p:ext>
            </p:extLst>
          </p:nvPr>
        </p:nvGraphicFramePr>
        <p:xfrm>
          <a:off x="457200" y="942975"/>
          <a:ext cx="8229600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676400"/>
                <a:gridCol w="1905000"/>
                <a:gridCol w="1828800"/>
                <a:gridCol w="228600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נגד</a:t>
                      </a:r>
                      <a:endParaRPr lang="en-US" sz="1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גלה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</a:t>
                      </a: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Wayyiqtol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וַיַּךְ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endParaRPr lang="en-US" sz="2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וַתַּךְ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וַתַּךְ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וַתַּכִּי*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וָאַכֶּה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יַגְלוּ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וַיַּכּוּ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תַּגְלֶ֫ינָה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וַתַּכֶּ֫ינָה*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תַּגְלוּ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וַתַּכּוּ*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תַּגְלֶ֫ינָה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וַתַּכֶּ֫ינָה*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נַגְלֶה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וַנַּכֶּה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638175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I-Nun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638175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638175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III-Heh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772400" y="638175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sz="1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 rot="18000000">
            <a:off x="2123258" y="3102229"/>
            <a:ext cx="29958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An exercise in </a:t>
            </a:r>
            <a:r>
              <a:rPr lang="en-US" sz="2000" dirty="0" err="1" smtClean="0">
                <a:solidFill>
                  <a:srgbClr val="FF0000"/>
                </a:solidFill>
              </a:rPr>
              <a:t>Rocine</a:t>
            </a:r>
            <a:r>
              <a:rPr lang="en-US" sz="2000" dirty="0" smtClean="0">
                <a:solidFill>
                  <a:srgbClr val="FF0000"/>
                </a:solidFill>
              </a:rPr>
              <a:t> 29.4c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33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20216"/>
              </p:ext>
            </p:extLst>
          </p:nvPr>
        </p:nvGraphicFramePr>
        <p:xfrm>
          <a:off x="457200" y="942975"/>
          <a:ext cx="8229600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676400"/>
                <a:gridCol w="1905000"/>
                <a:gridCol w="1828800"/>
                <a:gridCol w="228600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נגד</a:t>
                      </a:r>
                      <a:endParaRPr lang="en-US" sz="1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גלה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</a:t>
                      </a: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Wayyiqtol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וַיַּךְ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endParaRPr lang="en-US" sz="2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וַתַּךְ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וַתַּךְ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וַתַּכִּי*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אַגְלֶה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וָאַכֶּה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יַגְלוּ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וַיַּכּוּ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תַּגְלֶ֫ינָה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וַתַּכֶּ֫ינָה*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תַּגְלוּ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וַתַּכּוּ*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תַּגְלֶ֫ינָה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וַתַּכֶּ֫ינָה*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נַגְלֶה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וַנַּכֶּה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638175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I-Nun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638175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638175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III-Heh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772400" y="638175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sz="1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 rot="18000000">
            <a:off x="2123258" y="3102229"/>
            <a:ext cx="29958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An exercise in </a:t>
            </a:r>
            <a:r>
              <a:rPr lang="en-US" sz="2000" dirty="0" err="1" smtClean="0">
                <a:solidFill>
                  <a:srgbClr val="FF0000"/>
                </a:solidFill>
              </a:rPr>
              <a:t>Rocine</a:t>
            </a:r>
            <a:r>
              <a:rPr lang="en-US" sz="2000" dirty="0" smtClean="0">
                <a:solidFill>
                  <a:srgbClr val="FF0000"/>
                </a:solidFill>
              </a:rPr>
              <a:t> 29.4c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2056" y="1304834"/>
            <a:ext cx="3992144" cy="19389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You ‘cannot’ double a letter at the end of a word, so we do NOT see the assimilated nun as a </a:t>
            </a:r>
            <a:r>
              <a:rPr lang="en-US" sz="2400" dirty="0" err="1" smtClean="0"/>
              <a:t>dagesh</a:t>
            </a:r>
            <a:r>
              <a:rPr lang="en-US" sz="2400" dirty="0" smtClean="0"/>
              <a:t> in these forms.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42056" y="3340347"/>
            <a:ext cx="3996222" cy="19389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However, if you add a pronominal suffix, the </a:t>
            </a:r>
            <a:r>
              <a:rPr lang="en-US" sz="2400" dirty="0" err="1" smtClean="0"/>
              <a:t>dagesh</a:t>
            </a:r>
            <a:r>
              <a:rPr lang="en-US" sz="2400" dirty="0" smtClean="0"/>
              <a:t> will show up.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E.g. 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וַיַּכֵּם</a:t>
            </a:r>
            <a:r>
              <a:rPr lang="en-US" sz="2400" dirty="0" smtClean="0"/>
              <a:t> “And he defeated them” in Genesis 14:15.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3" idx="3"/>
          </p:cNvCxnSpPr>
          <p:nvPr/>
        </p:nvCxnSpPr>
        <p:spPr>
          <a:xfrm flipV="1">
            <a:off x="6934200" y="1562100"/>
            <a:ext cx="1304925" cy="712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3"/>
          </p:cNvCxnSpPr>
          <p:nvPr/>
        </p:nvCxnSpPr>
        <p:spPr>
          <a:xfrm flipV="1">
            <a:off x="6934200" y="2095500"/>
            <a:ext cx="1228725" cy="178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3"/>
          </p:cNvCxnSpPr>
          <p:nvPr/>
        </p:nvCxnSpPr>
        <p:spPr>
          <a:xfrm>
            <a:off x="6934200" y="2274330"/>
            <a:ext cx="1247775" cy="325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A note about translating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כּוֹל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כָּל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80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RULE</a:t>
            </a:r>
            <a:r>
              <a:rPr lang="en-US" dirty="0" smtClean="0"/>
              <a:t>: When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כָל</a:t>
            </a:r>
            <a:r>
              <a:rPr lang="he-IL" dirty="0" smtClean="0">
                <a:solidFill>
                  <a:srgbClr val="FF00FF"/>
                </a:solidFill>
              </a:rPr>
              <a:t> 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followed by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singular noun or singular construct chain translate it </a:t>
            </a:r>
            <a:r>
              <a:rPr lang="en-US" i="1" dirty="0">
                <a:solidFill>
                  <a:srgbClr val="0000FF"/>
                </a:solidFill>
              </a:rPr>
              <a:t>every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plural noun or plural construct chains or collective nouns (</a:t>
            </a:r>
            <a:r>
              <a:rPr lang="en-US" dirty="0" smtClean="0"/>
              <a:t>e.g.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עַם</a:t>
            </a:r>
            <a:r>
              <a:rPr lang="en-US" dirty="0" smtClean="0"/>
              <a:t>) translate </a:t>
            </a:r>
            <a:r>
              <a:rPr lang="en-US" dirty="0"/>
              <a:t>it </a:t>
            </a:r>
            <a:r>
              <a:rPr lang="en-US" i="1" dirty="0">
                <a:solidFill>
                  <a:srgbClr val="0000FF"/>
                </a:solidFill>
              </a:rPr>
              <a:t>all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906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וְהִכִּיתֶם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־עִיר מִבְצָר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־עִיר מִבְחוֹר 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כָל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261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Even if we don’t know the root of the first verb, what does the combination of the </a:t>
            </a:r>
            <a:r>
              <a:rPr lang="en-US" dirty="0" smtClean="0">
                <a:solidFill>
                  <a:srgbClr val="FF00FF"/>
                </a:solidFill>
              </a:rPr>
              <a:t>initial </a:t>
            </a:r>
            <a:r>
              <a:rPr lang="en-US" dirty="0" err="1" smtClean="0">
                <a:solidFill>
                  <a:srgbClr val="FF00FF"/>
                </a:solidFill>
              </a:rPr>
              <a:t>waw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FF"/>
                </a:solidFill>
              </a:rPr>
              <a:t>final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tell us?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הִכִּי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Even if we don’t know the root of the first verb, what does the combination of the </a:t>
            </a:r>
            <a:r>
              <a:rPr lang="en-US" dirty="0" smtClean="0">
                <a:solidFill>
                  <a:srgbClr val="FF00FF"/>
                </a:solidFill>
              </a:rPr>
              <a:t>initial </a:t>
            </a:r>
            <a:r>
              <a:rPr lang="en-US" dirty="0" err="1" smtClean="0">
                <a:solidFill>
                  <a:srgbClr val="FF00FF"/>
                </a:solidFill>
              </a:rPr>
              <a:t>waw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FF"/>
                </a:solidFill>
              </a:rPr>
              <a:t>final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tell us?</a:t>
            </a:r>
          </a:p>
          <a:p>
            <a:r>
              <a:rPr lang="en-US" dirty="0" smtClean="0"/>
              <a:t>What are the 2 signs of a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? Now that we’ve identified the verb above as a </a:t>
            </a:r>
            <a:r>
              <a:rPr lang="en-US" dirty="0" err="1" smtClean="0"/>
              <a:t>weqatal</a:t>
            </a:r>
            <a:r>
              <a:rPr lang="en-US" dirty="0" smtClean="0"/>
              <a:t>, it’s a little easier to see the 2 signs of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הִכִּי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2667000"/>
            <a:ext cx="93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Even if we don’t know the root of the first verb, what does the combination of the </a:t>
            </a:r>
            <a:r>
              <a:rPr lang="en-US" dirty="0" smtClean="0">
                <a:solidFill>
                  <a:srgbClr val="FF00FF"/>
                </a:solidFill>
              </a:rPr>
              <a:t>initial </a:t>
            </a:r>
            <a:r>
              <a:rPr lang="en-US" dirty="0" err="1" smtClean="0">
                <a:solidFill>
                  <a:srgbClr val="FF00FF"/>
                </a:solidFill>
              </a:rPr>
              <a:t>waw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FF"/>
                </a:solidFill>
              </a:rPr>
              <a:t>final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tell us?</a:t>
            </a:r>
          </a:p>
          <a:p>
            <a:r>
              <a:rPr lang="en-US" dirty="0" smtClean="0"/>
              <a:t>What are the 2 signs of a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? Now that we’ve identified the verb above as a </a:t>
            </a:r>
            <a:r>
              <a:rPr lang="en-US" dirty="0" err="1" smtClean="0"/>
              <a:t>weqatal</a:t>
            </a:r>
            <a:r>
              <a:rPr lang="en-US" dirty="0" smtClean="0"/>
              <a:t>, it’s a little easier to see the 2 signs of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הִכִּי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2667000"/>
            <a:ext cx="93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4886325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Initial heh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Dot vowel (I/E vowel) after the 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root letter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27.2b)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51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905000"/>
            <a:ext cx="7010400" cy="3886200"/>
          </a:xfrm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When you are trying to figure out a verb, look for what is most obvious first. For some verbs it will be the stem, others a form, or part of the form, others the root, etc. Identifying verbs is a process of elimination and start with what jumps out at you first. You’ll often get your answer before you have run through ‘all the steps.’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הִכִּי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תֶם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כָּל־עִיר מִבְצָר וְכָל־עִיר מִבְחוֹר וְכָל־עֵץ טוֹב תַּפִּ֫ילוּ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12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The verb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verb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dirty="0" smtClean="0"/>
              <a:t> is “doubly weak”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I-Nun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III-Heh</a:t>
            </a:r>
          </a:p>
          <a:p>
            <a:pPr marL="0" indent="0">
              <a:buNone/>
            </a:pPr>
            <a:r>
              <a:rPr lang="en-US" dirty="0" smtClean="0"/>
              <a:t>What might we expect from these weak letters in their respective root positions?</a:t>
            </a:r>
          </a:p>
          <a:p>
            <a:r>
              <a:rPr lang="en-US" dirty="0" smtClean="0"/>
              <a:t>(Note that a letter is not necessarily ‘weak’ in all root letter positions.)</a:t>
            </a:r>
          </a:p>
        </p:txBody>
      </p:sp>
    </p:spTree>
    <p:extLst>
      <p:ext uri="{BB962C8B-B14F-4D97-AF65-F5344CB8AC3E}">
        <p14:creationId xmlns:p14="http://schemas.microsoft.com/office/powerpoint/2010/main" val="126987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The verb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 verb 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sz="2800" dirty="0" smtClean="0"/>
              <a:t> is “doubly weak”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FF"/>
                </a:solidFill>
              </a:rPr>
              <a:t>I-Nun</a:t>
            </a:r>
          </a:p>
          <a:p>
            <a:pPr lvl="1"/>
            <a:r>
              <a:rPr lang="en-US" dirty="0"/>
              <a:t>Nuns have a tendency to </a:t>
            </a:r>
            <a:r>
              <a:rPr lang="en-US" dirty="0" smtClean="0"/>
              <a:t>assimilate (i.e. show up as a </a:t>
            </a:r>
            <a:r>
              <a:rPr lang="en-US" dirty="0" err="1" smtClean="0"/>
              <a:t>dagesh</a:t>
            </a:r>
            <a:r>
              <a:rPr lang="en-US" dirty="0" smtClean="0"/>
              <a:t> forte in the next letter) </a:t>
            </a:r>
            <a:r>
              <a:rPr lang="en-US" dirty="0"/>
              <a:t>if they find themselves at the end of a </a:t>
            </a:r>
            <a:r>
              <a:rPr lang="en-US" dirty="0" smtClean="0"/>
              <a:t>closed </a:t>
            </a:r>
            <a:r>
              <a:rPr lang="en-US" dirty="0"/>
              <a:t>syllable.</a:t>
            </a:r>
          </a:p>
          <a:p>
            <a:pPr lvl="1"/>
            <a:r>
              <a:rPr lang="en-US" dirty="0"/>
              <a:t>I-Nuns will find themselves in this situation when there is a prefix of some sort (e.g. the prefix consonant, </a:t>
            </a:r>
            <a:r>
              <a:rPr lang="en-US" dirty="0" err="1"/>
              <a:t>Hiphil</a:t>
            </a:r>
            <a:r>
              <a:rPr lang="en-US" dirty="0"/>
              <a:t> heh, </a:t>
            </a:r>
            <a:r>
              <a:rPr lang="en-US" dirty="0" err="1"/>
              <a:t>Niphal</a:t>
            </a:r>
            <a:r>
              <a:rPr lang="en-US" dirty="0"/>
              <a:t> nun, participle prefix mem, etc.)</a:t>
            </a:r>
          </a:p>
        </p:txBody>
      </p:sp>
    </p:spTree>
    <p:extLst>
      <p:ext uri="{BB962C8B-B14F-4D97-AF65-F5344CB8AC3E}">
        <p14:creationId xmlns:p14="http://schemas.microsoft.com/office/powerpoint/2010/main" val="32154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952750" y="762000"/>
            <a:ext cx="1981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</a:t>
            </a: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כָה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43500" y="762000"/>
            <a:ext cx="11049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6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</a:t>
            </a:r>
            <a:endParaRPr lang="en-US" sz="6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013936"/>
            <a:ext cx="28575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Natan</a:t>
            </a:r>
            <a:r>
              <a:rPr lang="en-US" sz="1400" dirty="0" smtClean="0"/>
              <a:t> in the </a:t>
            </a:r>
            <a:r>
              <a:rPr lang="en-US" sz="1400" dirty="0" err="1" smtClean="0"/>
              <a:t>qal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 3ms</a:t>
            </a:r>
            <a:endParaRPr lang="en-US" sz="1400" dirty="0"/>
          </a:p>
          <a:p>
            <a:r>
              <a:rPr lang="en-US" sz="1400" dirty="0" smtClean="0"/>
              <a:t>This doesn’t actually exist but if it did, this is what it would look like.</a:t>
            </a:r>
            <a:endParaRPr lang="en-CA" sz="1400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3009900" y="13832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19900" y="1013936"/>
            <a:ext cx="21336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make the </a:t>
            </a:r>
            <a:r>
              <a:rPr lang="en-US" sz="1400" dirty="0" err="1" smtClean="0"/>
              <a:t>Hiphil</a:t>
            </a:r>
            <a:r>
              <a:rPr lang="en-US" sz="1400" dirty="0" smtClean="0"/>
              <a:t> </a:t>
            </a:r>
            <a:r>
              <a:rPr lang="en-US" sz="1400" dirty="0" err="1" smtClean="0"/>
              <a:t>qatal</a:t>
            </a:r>
            <a:r>
              <a:rPr lang="en-US" sz="1400" dirty="0" smtClean="0"/>
              <a:t>, we add the </a:t>
            </a:r>
            <a:r>
              <a:rPr lang="en-US" sz="1400" dirty="0" err="1" smtClean="0"/>
              <a:t>preformative</a:t>
            </a:r>
            <a:r>
              <a:rPr lang="en-US" sz="1400" dirty="0" smtClean="0"/>
              <a:t> heh at the beginning. </a:t>
            </a:r>
            <a:endParaRPr lang="en-CA" sz="14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>
            <a:off x="6553200" y="1383268"/>
            <a:ext cx="2667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Assimilating Nun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0436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8686</TotalTime>
  <Words>1689</Words>
  <Application>Microsoft Office PowerPoint</Application>
  <PresentationFormat>On-screen Show (4:3)</PresentationFormat>
  <Paragraphs>319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Rocine Lesson 29</vt:lpstr>
      <vt:lpstr>Goals</vt:lpstr>
      <vt:lpstr>What we already know</vt:lpstr>
      <vt:lpstr>What we already know</vt:lpstr>
      <vt:lpstr>What we already know</vt:lpstr>
      <vt:lpstr>What we already know</vt:lpstr>
      <vt:lpstr>The verb נכה</vt:lpstr>
      <vt:lpstr>The verb נכה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verb נכה</vt:lpstr>
      <vt:lpstr>Hiphil Qatal  of נכה</vt:lpstr>
      <vt:lpstr>Hiphil Yiqtol</vt:lpstr>
      <vt:lpstr>Hiphil Yiqtol</vt:lpstr>
      <vt:lpstr>Hiphil Yiqtol</vt:lpstr>
      <vt:lpstr>Hiphil Yiqtol</vt:lpstr>
      <vt:lpstr>Hiphil Yiqtol</vt:lpstr>
      <vt:lpstr>Hiphil Yiqtol</vt:lpstr>
      <vt:lpstr>Hiphil Yiqtol of נכה</vt:lpstr>
      <vt:lpstr>Hiphil Yiqtol of נכה</vt:lpstr>
      <vt:lpstr>A note about translating כּוֹל כָּל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831</cp:revision>
  <cp:lastPrinted>2013-11-05T02:18:07Z</cp:lastPrinted>
  <dcterms:created xsi:type="dcterms:W3CDTF">2006-08-16T00:00:00Z</dcterms:created>
  <dcterms:modified xsi:type="dcterms:W3CDTF">2015-09-30T02:34:49Z</dcterms:modified>
</cp:coreProperties>
</file>