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697" r:id="rId2"/>
    <p:sldId id="660" r:id="rId3"/>
    <p:sldId id="816" r:id="rId4"/>
    <p:sldId id="818" r:id="rId5"/>
    <p:sldId id="819" r:id="rId6"/>
    <p:sldId id="820" r:id="rId7"/>
    <p:sldId id="817" r:id="rId8"/>
    <p:sldId id="824" r:id="rId9"/>
    <p:sldId id="839" r:id="rId10"/>
    <p:sldId id="846" r:id="rId11"/>
    <p:sldId id="847" r:id="rId12"/>
    <p:sldId id="848" r:id="rId13"/>
    <p:sldId id="850" r:id="rId14"/>
    <p:sldId id="826" r:id="rId15"/>
    <p:sldId id="828" r:id="rId16"/>
    <p:sldId id="832" r:id="rId17"/>
    <p:sldId id="833" r:id="rId18"/>
    <p:sldId id="834" r:id="rId19"/>
    <p:sldId id="835" r:id="rId20"/>
    <p:sldId id="836" r:id="rId21"/>
    <p:sldId id="837" r:id="rId22"/>
    <p:sldId id="831" r:id="rId23"/>
    <p:sldId id="838" r:id="rId24"/>
    <p:sldId id="821" r:id="rId25"/>
  </p:sldIdLst>
  <p:sldSz cx="9144000" cy="6858000" type="screen4x3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FF"/>
    <a:srgbClr val="008000"/>
    <a:srgbClr val="7C3B0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321" autoAdjust="0"/>
    <p:restoredTop sz="92047" autoAdjust="0"/>
  </p:normalViewPr>
  <p:slideViewPr>
    <p:cSldViewPr>
      <p:cViewPr>
        <p:scale>
          <a:sx n="75" d="100"/>
          <a:sy n="75" d="100"/>
        </p:scale>
        <p:origin x="-828" y="-6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36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r">
              <a:defRPr sz="1200"/>
            </a:lvl1pPr>
          </a:lstStyle>
          <a:p>
            <a:fld id="{CE3CB8F9-8643-459B-915A-0ED1C2124AF6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30" tIns="46415" rIns="92830" bIns="4641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387136"/>
            <a:ext cx="5608320" cy="4156234"/>
          </a:xfrm>
          <a:prstGeom prst="rect">
            <a:avLst/>
          </a:prstGeom>
        </p:spPr>
        <p:txBody>
          <a:bodyPr vert="horz" lIns="92830" tIns="46415" rIns="92830" bIns="46415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8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772668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r">
              <a:defRPr sz="1200"/>
            </a:lvl1pPr>
          </a:lstStyle>
          <a:p>
            <a:fld id="{581E48B9-BB65-4169-89A1-675F081455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5917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1E48B9-BB65-4169-89A1-675F0814559B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5823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1E48B9-BB65-4169-89A1-675F0814559B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5823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1E48B9-BB65-4169-89A1-675F0814559B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5823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90600"/>
            <a:ext cx="7772400" cy="1470025"/>
          </a:xfrm>
        </p:spPr>
        <p:txBody>
          <a:bodyPr/>
          <a:lstStyle/>
          <a:p>
            <a:r>
              <a:rPr lang="en-US" dirty="0" err="1" smtClean="0"/>
              <a:t>Rocine</a:t>
            </a:r>
            <a:r>
              <a:rPr lang="en-US" dirty="0"/>
              <a:t> Lesson </a:t>
            </a:r>
            <a:r>
              <a:rPr lang="en-US" dirty="0" smtClean="0"/>
              <a:t>29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362200"/>
            <a:ext cx="8763000" cy="609600"/>
          </a:xfrm>
        </p:spPr>
        <p:txBody>
          <a:bodyPr>
            <a:normAutofit/>
          </a:bodyPr>
          <a:lstStyle/>
          <a:p>
            <a:pPr algn="r" defTabSz="457200" rtl="1"/>
            <a:r>
              <a:rPr lang="he-IL" dirty="0">
                <a:solidFill>
                  <a:schemeClr val="tx1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וְהִכִּיתֶם כָּל־עִיר מִבְצָר </a:t>
            </a:r>
            <a:r>
              <a:rPr lang="he-IL" dirty="0" smtClean="0">
                <a:solidFill>
                  <a:schemeClr val="tx1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וְכָל־עִיר </a:t>
            </a:r>
            <a:r>
              <a:rPr lang="he-IL" dirty="0">
                <a:solidFill>
                  <a:schemeClr val="tx1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מִבְחוֹר </a:t>
            </a:r>
            <a:r>
              <a:rPr lang="he-IL" dirty="0" smtClean="0">
                <a:solidFill>
                  <a:schemeClr val="tx1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וְכָל־עֵץ </a:t>
            </a:r>
            <a:r>
              <a:rPr lang="he-IL" dirty="0">
                <a:solidFill>
                  <a:schemeClr val="tx1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טוֹב תַּפִּ֫ילוּ</a:t>
            </a:r>
            <a:endParaRPr lang="en-US" dirty="0" smtClean="0">
              <a:solidFill>
                <a:schemeClr val="tx1"/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pic>
        <p:nvPicPr>
          <p:cNvPr id="1026" name="Picture 2" descr="D:\My Documents\HebrewCourseBriercrestFirstYear2014\pics\Rocine Book Cov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5250" y="0"/>
            <a:ext cx="142875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ubtitle 2"/>
          <p:cNvSpPr txBox="1">
            <a:spLocks/>
          </p:cNvSpPr>
          <p:nvPr/>
        </p:nvSpPr>
        <p:spPr>
          <a:xfrm>
            <a:off x="0" y="335280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tx1"/>
                </a:solidFill>
              </a:rPr>
              <a:t>2 Kings 3:19</a:t>
            </a:r>
          </a:p>
        </p:txBody>
      </p:sp>
    </p:spTree>
    <p:extLst>
      <p:ext uri="{BB962C8B-B14F-4D97-AF65-F5344CB8AC3E}">
        <p14:creationId xmlns:p14="http://schemas.microsoft.com/office/powerpoint/2010/main" val="3204978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 txBox="1">
            <a:spLocks/>
          </p:cNvSpPr>
          <p:nvPr/>
        </p:nvSpPr>
        <p:spPr>
          <a:xfrm>
            <a:off x="2952750" y="762000"/>
            <a:ext cx="1981200" cy="12192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</a:pPr>
            <a:r>
              <a:rPr lang="he-IL" sz="6600" dirty="0" smtClean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נָ</a:t>
            </a:r>
            <a:r>
              <a:rPr lang="he-IL" sz="66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כָה</a:t>
            </a:r>
            <a:endParaRPr lang="en-US" sz="6600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5143500" y="762000"/>
            <a:ext cx="1104900" cy="12192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</a:pPr>
            <a:r>
              <a:rPr lang="he-IL" sz="66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הִ</a:t>
            </a:r>
            <a:endParaRPr lang="en-US" sz="6600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2705100" y="1905000"/>
            <a:ext cx="1981200" cy="12192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</a:pPr>
            <a:r>
              <a:rPr lang="he-IL" sz="66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כָה</a:t>
            </a:r>
            <a:endParaRPr lang="en-US" sz="6600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5143500" y="1885950"/>
            <a:ext cx="1104900" cy="12192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</a:pPr>
            <a:r>
              <a:rPr lang="he-IL" sz="66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הִ</a:t>
            </a:r>
            <a:r>
              <a:rPr lang="he-IL" sz="6600" dirty="0" smtClean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ן</a:t>
            </a:r>
            <a:endParaRPr lang="en-US" sz="6600" dirty="0" smtClean="0">
              <a:solidFill>
                <a:srgbClr val="FF0000"/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52400" y="1013936"/>
            <a:ext cx="2857500" cy="738664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err="1" smtClean="0"/>
              <a:t>Natan</a:t>
            </a:r>
            <a:r>
              <a:rPr lang="en-US" sz="1400" dirty="0" smtClean="0"/>
              <a:t> in the </a:t>
            </a:r>
            <a:r>
              <a:rPr lang="en-US" sz="1400" dirty="0" err="1" smtClean="0"/>
              <a:t>qal</a:t>
            </a:r>
            <a:r>
              <a:rPr lang="en-US" sz="1400" dirty="0" smtClean="0"/>
              <a:t> </a:t>
            </a:r>
            <a:r>
              <a:rPr lang="en-US" sz="1400" dirty="0" err="1" smtClean="0"/>
              <a:t>qatal</a:t>
            </a:r>
            <a:r>
              <a:rPr lang="en-US" sz="1400" dirty="0" smtClean="0"/>
              <a:t> 3ms</a:t>
            </a:r>
            <a:endParaRPr lang="en-US" sz="1400" dirty="0"/>
          </a:p>
          <a:p>
            <a:r>
              <a:rPr lang="en-US" sz="1400" dirty="0" smtClean="0"/>
              <a:t>This doesn’t actually exist but if it did, this is what it would look like.</a:t>
            </a:r>
            <a:endParaRPr lang="en-CA" sz="1400" dirty="0"/>
          </a:p>
        </p:txBody>
      </p:sp>
      <p:cxnSp>
        <p:nvCxnSpPr>
          <p:cNvPr id="12" name="Straight Arrow Connector 11"/>
          <p:cNvCxnSpPr>
            <a:stCxn id="10" idx="3"/>
          </p:cNvCxnSpPr>
          <p:nvPr/>
        </p:nvCxnSpPr>
        <p:spPr>
          <a:xfrm>
            <a:off x="3009900" y="1383268"/>
            <a:ext cx="2286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6819900" y="1013936"/>
            <a:ext cx="2133600" cy="738664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To make the </a:t>
            </a:r>
            <a:r>
              <a:rPr lang="en-US" sz="1400" dirty="0" err="1" smtClean="0"/>
              <a:t>Hiphil</a:t>
            </a:r>
            <a:r>
              <a:rPr lang="en-US" sz="1400" dirty="0" smtClean="0"/>
              <a:t> </a:t>
            </a:r>
            <a:r>
              <a:rPr lang="en-US" sz="1400" dirty="0" err="1" smtClean="0"/>
              <a:t>qatal</a:t>
            </a:r>
            <a:r>
              <a:rPr lang="en-US" sz="1400" dirty="0" smtClean="0"/>
              <a:t>, we add the </a:t>
            </a:r>
            <a:r>
              <a:rPr lang="en-US" sz="1400" dirty="0" err="1" smtClean="0"/>
              <a:t>preformative</a:t>
            </a:r>
            <a:r>
              <a:rPr lang="en-US" sz="1400" dirty="0" smtClean="0"/>
              <a:t> heh at the beginning. </a:t>
            </a:r>
            <a:endParaRPr lang="en-CA" sz="1400" dirty="0"/>
          </a:p>
        </p:txBody>
      </p:sp>
      <p:cxnSp>
        <p:nvCxnSpPr>
          <p:cNvPr id="15" name="Straight Arrow Connector 14"/>
          <p:cNvCxnSpPr>
            <a:stCxn id="14" idx="1"/>
          </p:cNvCxnSpPr>
          <p:nvPr/>
        </p:nvCxnSpPr>
        <p:spPr>
          <a:xfrm flipH="1">
            <a:off x="6553200" y="1383268"/>
            <a:ext cx="266701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6819900" y="2038350"/>
            <a:ext cx="2133600" cy="954107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The heh “steals” the nun to make a close syllable because its vowel is short (</a:t>
            </a:r>
            <a:r>
              <a:rPr lang="en-US" sz="1400" dirty="0" err="1" smtClean="0"/>
              <a:t>hireq</a:t>
            </a:r>
            <a:r>
              <a:rPr lang="en-US" sz="1400" dirty="0" smtClean="0"/>
              <a:t>).</a:t>
            </a:r>
            <a:endParaRPr lang="en-CA" sz="1400" dirty="0"/>
          </a:p>
        </p:txBody>
      </p:sp>
      <p:cxnSp>
        <p:nvCxnSpPr>
          <p:cNvPr id="25" name="Straight Arrow Connector 24"/>
          <p:cNvCxnSpPr>
            <a:stCxn id="18" idx="1"/>
          </p:cNvCxnSpPr>
          <p:nvPr/>
        </p:nvCxnSpPr>
        <p:spPr>
          <a:xfrm flipH="1">
            <a:off x="6553201" y="2515404"/>
            <a:ext cx="266699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itle 1"/>
          <p:cNvSpPr txBox="1">
            <a:spLocks/>
          </p:cNvSpPr>
          <p:nvPr/>
        </p:nvSpPr>
        <p:spPr>
          <a:xfrm>
            <a:off x="476250" y="0"/>
            <a:ext cx="8229600" cy="762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Assimilating Nun</a:t>
            </a:r>
            <a:endParaRPr lang="en-US" dirty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0217037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 txBox="1">
            <a:spLocks/>
          </p:cNvSpPr>
          <p:nvPr/>
        </p:nvSpPr>
        <p:spPr>
          <a:xfrm>
            <a:off x="2952750" y="762000"/>
            <a:ext cx="1981200" cy="12192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</a:pPr>
            <a:r>
              <a:rPr lang="he-IL" sz="6600" dirty="0" smtClean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נָ</a:t>
            </a:r>
            <a:r>
              <a:rPr lang="he-IL" sz="66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כָה</a:t>
            </a:r>
            <a:endParaRPr lang="en-US" sz="6600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5143500" y="762000"/>
            <a:ext cx="1104900" cy="12192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</a:pPr>
            <a:r>
              <a:rPr lang="he-IL" sz="66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הִ</a:t>
            </a:r>
            <a:endParaRPr lang="en-US" sz="6600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2705100" y="1905000"/>
            <a:ext cx="1981200" cy="12192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</a:pPr>
            <a:r>
              <a:rPr lang="he-IL" sz="66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כָה</a:t>
            </a:r>
            <a:endParaRPr lang="en-US" sz="6600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5143500" y="1885950"/>
            <a:ext cx="1104900" cy="12192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</a:pPr>
            <a:r>
              <a:rPr lang="he-IL" sz="66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הִ</a:t>
            </a:r>
            <a:r>
              <a:rPr lang="he-IL" sz="6600" dirty="0" smtClean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ן</a:t>
            </a:r>
            <a:endParaRPr lang="en-US" sz="6600" dirty="0" smtClean="0">
              <a:solidFill>
                <a:srgbClr val="FF0000"/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4343400" y="3048000"/>
            <a:ext cx="1981200" cy="12192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</a:pPr>
            <a:r>
              <a:rPr lang="he-IL" sz="66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הִ</a:t>
            </a:r>
            <a:r>
              <a:rPr lang="he-IL" sz="6600" dirty="0" smtClean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נְ</a:t>
            </a:r>
            <a:r>
              <a:rPr lang="he-IL" sz="66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כָה</a:t>
            </a:r>
            <a:endParaRPr lang="en-US" sz="6600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52400" y="1013936"/>
            <a:ext cx="2857500" cy="738664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err="1" smtClean="0"/>
              <a:t>Natan</a:t>
            </a:r>
            <a:r>
              <a:rPr lang="en-US" sz="1400" dirty="0" smtClean="0"/>
              <a:t> in the </a:t>
            </a:r>
            <a:r>
              <a:rPr lang="en-US" sz="1400" dirty="0" err="1" smtClean="0"/>
              <a:t>qal</a:t>
            </a:r>
            <a:r>
              <a:rPr lang="en-US" sz="1400" dirty="0" smtClean="0"/>
              <a:t> </a:t>
            </a:r>
            <a:r>
              <a:rPr lang="en-US" sz="1400" dirty="0" err="1" smtClean="0"/>
              <a:t>qatal</a:t>
            </a:r>
            <a:r>
              <a:rPr lang="en-US" sz="1400" dirty="0" smtClean="0"/>
              <a:t> 3ms</a:t>
            </a:r>
            <a:endParaRPr lang="en-US" sz="1400" dirty="0"/>
          </a:p>
          <a:p>
            <a:r>
              <a:rPr lang="en-US" sz="1400" dirty="0" smtClean="0"/>
              <a:t>This doesn’t actually exist but if it did, this is what it would look like.</a:t>
            </a:r>
            <a:endParaRPr lang="en-CA" sz="1400" dirty="0"/>
          </a:p>
        </p:txBody>
      </p:sp>
      <p:cxnSp>
        <p:nvCxnSpPr>
          <p:cNvPr id="12" name="Straight Arrow Connector 11"/>
          <p:cNvCxnSpPr>
            <a:stCxn id="10" idx="3"/>
          </p:cNvCxnSpPr>
          <p:nvPr/>
        </p:nvCxnSpPr>
        <p:spPr>
          <a:xfrm>
            <a:off x="3009900" y="1383268"/>
            <a:ext cx="2286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6819900" y="1013936"/>
            <a:ext cx="2133600" cy="738664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To make the </a:t>
            </a:r>
            <a:r>
              <a:rPr lang="en-US" sz="1400" dirty="0" err="1" smtClean="0"/>
              <a:t>Hiphil</a:t>
            </a:r>
            <a:r>
              <a:rPr lang="en-US" sz="1400" dirty="0" smtClean="0"/>
              <a:t> </a:t>
            </a:r>
            <a:r>
              <a:rPr lang="en-US" sz="1400" dirty="0" err="1" smtClean="0"/>
              <a:t>qatal</a:t>
            </a:r>
            <a:r>
              <a:rPr lang="en-US" sz="1400" dirty="0" smtClean="0"/>
              <a:t>, we add the </a:t>
            </a:r>
            <a:r>
              <a:rPr lang="en-US" sz="1400" dirty="0" err="1" smtClean="0"/>
              <a:t>preformative</a:t>
            </a:r>
            <a:r>
              <a:rPr lang="en-US" sz="1400" dirty="0" smtClean="0"/>
              <a:t> heh at the beginning. </a:t>
            </a:r>
            <a:endParaRPr lang="en-CA" sz="1400" dirty="0"/>
          </a:p>
        </p:txBody>
      </p:sp>
      <p:cxnSp>
        <p:nvCxnSpPr>
          <p:cNvPr id="15" name="Straight Arrow Connector 14"/>
          <p:cNvCxnSpPr>
            <a:stCxn id="14" idx="1"/>
          </p:cNvCxnSpPr>
          <p:nvPr/>
        </p:nvCxnSpPr>
        <p:spPr>
          <a:xfrm flipH="1">
            <a:off x="6553200" y="1383268"/>
            <a:ext cx="266701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6819900" y="2038350"/>
            <a:ext cx="2133600" cy="954107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The heh “steals” the nun to make a close syllable because its vowel is short (</a:t>
            </a:r>
            <a:r>
              <a:rPr lang="en-US" sz="1400" dirty="0" err="1" smtClean="0"/>
              <a:t>hireq</a:t>
            </a:r>
            <a:r>
              <a:rPr lang="en-US" sz="1400" dirty="0" smtClean="0"/>
              <a:t>).</a:t>
            </a:r>
            <a:endParaRPr lang="en-CA" sz="1400" dirty="0"/>
          </a:p>
        </p:txBody>
      </p:sp>
      <p:sp>
        <p:nvSpPr>
          <p:cNvPr id="20" name="TextBox 19"/>
          <p:cNvSpPr txBox="1"/>
          <p:nvPr/>
        </p:nvSpPr>
        <p:spPr>
          <a:xfrm>
            <a:off x="152400" y="3288268"/>
            <a:ext cx="3886200" cy="738664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This leaves a situation where nun is at the END of a close syllable and therefore there is no vowel between it and the next consonant. </a:t>
            </a:r>
          </a:p>
        </p:txBody>
      </p:sp>
      <p:cxnSp>
        <p:nvCxnSpPr>
          <p:cNvPr id="25" name="Straight Arrow Connector 24"/>
          <p:cNvCxnSpPr>
            <a:stCxn id="18" idx="1"/>
          </p:cNvCxnSpPr>
          <p:nvPr/>
        </p:nvCxnSpPr>
        <p:spPr>
          <a:xfrm flipH="1">
            <a:off x="6553201" y="2515404"/>
            <a:ext cx="266699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20" idx="3"/>
            <a:endCxn id="7" idx="1"/>
          </p:cNvCxnSpPr>
          <p:nvPr/>
        </p:nvCxnSpPr>
        <p:spPr>
          <a:xfrm>
            <a:off x="4038600" y="3657600"/>
            <a:ext cx="3048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itle 1"/>
          <p:cNvSpPr txBox="1">
            <a:spLocks/>
          </p:cNvSpPr>
          <p:nvPr/>
        </p:nvSpPr>
        <p:spPr>
          <a:xfrm>
            <a:off x="476250" y="0"/>
            <a:ext cx="8229600" cy="762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Assimilating Nun</a:t>
            </a:r>
            <a:endParaRPr lang="en-US" dirty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0734140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 txBox="1">
            <a:spLocks/>
          </p:cNvSpPr>
          <p:nvPr/>
        </p:nvSpPr>
        <p:spPr>
          <a:xfrm>
            <a:off x="2952750" y="762000"/>
            <a:ext cx="1981200" cy="12192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</a:pPr>
            <a:r>
              <a:rPr lang="he-IL" sz="6600" dirty="0" smtClean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נָ</a:t>
            </a:r>
            <a:r>
              <a:rPr lang="he-IL" sz="66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כָה</a:t>
            </a:r>
            <a:endParaRPr lang="en-US" sz="6600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5143500" y="762000"/>
            <a:ext cx="1104900" cy="12192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</a:pPr>
            <a:r>
              <a:rPr lang="he-IL" sz="66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הִ</a:t>
            </a:r>
            <a:endParaRPr lang="en-US" sz="6600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2705100" y="1905000"/>
            <a:ext cx="1981200" cy="12192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</a:pPr>
            <a:r>
              <a:rPr lang="he-IL" sz="66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כָה</a:t>
            </a:r>
            <a:endParaRPr lang="en-US" sz="6600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5143500" y="1885950"/>
            <a:ext cx="1104900" cy="12192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</a:pPr>
            <a:r>
              <a:rPr lang="he-IL" sz="66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הִ</a:t>
            </a:r>
            <a:r>
              <a:rPr lang="he-IL" sz="6600" dirty="0" smtClean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ן</a:t>
            </a:r>
            <a:endParaRPr lang="en-US" sz="6600" dirty="0" smtClean="0">
              <a:solidFill>
                <a:srgbClr val="FF0000"/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4343400" y="3048000"/>
            <a:ext cx="1981200" cy="12192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</a:pPr>
            <a:r>
              <a:rPr lang="he-IL" sz="66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הִ</a:t>
            </a:r>
            <a:r>
              <a:rPr lang="he-IL" sz="6600" dirty="0" smtClean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נְ</a:t>
            </a:r>
            <a:r>
              <a:rPr lang="he-IL" sz="66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כָה</a:t>
            </a:r>
            <a:endParaRPr lang="en-US" sz="6600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52400" y="1013936"/>
            <a:ext cx="2857500" cy="738664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err="1" smtClean="0"/>
              <a:t>Natan</a:t>
            </a:r>
            <a:r>
              <a:rPr lang="en-US" sz="1400" dirty="0" smtClean="0"/>
              <a:t> in the </a:t>
            </a:r>
            <a:r>
              <a:rPr lang="en-US" sz="1400" dirty="0" err="1" smtClean="0"/>
              <a:t>qal</a:t>
            </a:r>
            <a:r>
              <a:rPr lang="en-US" sz="1400" dirty="0" smtClean="0"/>
              <a:t> </a:t>
            </a:r>
            <a:r>
              <a:rPr lang="en-US" sz="1400" dirty="0" err="1" smtClean="0"/>
              <a:t>qatal</a:t>
            </a:r>
            <a:r>
              <a:rPr lang="en-US" sz="1400" dirty="0" smtClean="0"/>
              <a:t> 3ms</a:t>
            </a:r>
            <a:endParaRPr lang="en-US" sz="1400" dirty="0"/>
          </a:p>
          <a:p>
            <a:r>
              <a:rPr lang="en-US" sz="1400" dirty="0" smtClean="0"/>
              <a:t>This doesn’t actually exist but if it did, this is what it would look like.</a:t>
            </a:r>
            <a:endParaRPr lang="en-CA" sz="1400" dirty="0"/>
          </a:p>
        </p:txBody>
      </p:sp>
      <p:cxnSp>
        <p:nvCxnSpPr>
          <p:cNvPr id="12" name="Straight Arrow Connector 11"/>
          <p:cNvCxnSpPr>
            <a:stCxn id="10" idx="3"/>
          </p:cNvCxnSpPr>
          <p:nvPr/>
        </p:nvCxnSpPr>
        <p:spPr>
          <a:xfrm>
            <a:off x="3009900" y="1383268"/>
            <a:ext cx="2286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6819900" y="1013936"/>
            <a:ext cx="2133600" cy="738664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To make the </a:t>
            </a:r>
            <a:r>
              <a:rPr lang="en-US" sz="1400" dirty="0" err="1" smtClean="0"/>
              <a:t>Hiphil</a:t>
            </a:r>
            <a:r>
              <a:rPr lang="en-US" sz="1400" dirty="0" smtClean="0"/>
              <a:t> </a:t>
            </a:r>
            <a:r>
              <a:rPr lang="en-US" sz="1400" dirty="0" err="1" smtClean="0"/>
              <a:t>qatal</a:t>
            </a:r>
            <a:r>
              <a:rPr lang="en-US" sz="1400" dirty="0" smtClean="0"/>
              <a:t>, we add the </a:t>
            </a:r>
            <a:r>
              <a:rPr lang="en-US" sz="1400" dirty="0" err="1" smtClean="0"/>
              <a:t>preformative</a:t>
            </a:r>
            <a:r>
              <a:rPr lang="en-US" sz="1400" dirty="0" smtClean="0"/>
              <a:t> heh at the beginning. </a:t>
            </a:r>
            <a:endParaRPr lang="en-CA" sz="1400" dirty="0"/>
          </a:p>
        </p:txBody>
      </p:sp>
      <p:cxnSp>
        <p:nvCxnSpPr>
          <p:cNvPr id="15" name="Straight Arrow Connector 14"/>
          <p:cNvCxnSpPr>
            <a:stCxn id="14" idx="1"/>
          </p:cNvCxnSpPr>
          <p:nvPr/>
        </p:nvCxnSpPr>
        <p:spPr>
          <a:xfrm flipH="1">
            <a:off x="6553200" y="1383268"/>
            <a:ext cx="266701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6819900" y="2038350"/>
            <a:ext cx="2133600" cy="954107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The heh “steals” the nun to make a close syllable because its vowel is short (</a:t>
            </a:r>
            <a:r>
              <a:rPr lang="en-US" sz="1400" dirty="0" err="1" smtClean="0"/>
              <a:t>hireq</a:t>
            </a:r>
            <a:r>
              <a:rPr lang="en-US" sz="1400" dirty="0" smtClean="0"/>
              <a:t>).</a:t>
            </a:r>
            <a:endParaRPr lang="en-CA" sz="1400" dirty="0"/>
          </a:p>
        </p:txBody>
      </p:sp>
      <p:sp>
        <p:nvSpPr>
          <p:cNvPr id="20" name="TextBox 19"/>
          <p:cNvSpPr txBox="1"/>
          <p:nvPr/>
        </p:nvSpPr>
        <p:spPr>
          <a:xfrm>
            <a:off x="152400" y="3288268"/>
            <a:ext cx="3886200" cy="738664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This leaves a situation where nun is at the END of a close syllable and therefore there is no vowel between it and the next consonant. </a:t>
            </a:r>
          </a:p>
        </p:txBody>
      </p:sp>
      <p:sp>
        <p:nvSpPr>
          <p:cNvPr id="21" name="Subtitle 2"/>
          <p:cNvSpPr txBox="1">
            <a:spLocks/>
          </p:cNvSpPr>
          <p:nvPr/>
        </p:nvSpPr>
        <p:spPr>
          <a:xfrm>
            <a:off x="4343400" y="4343400"/>
            <a:ext cx="1981200" cy="12192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</a:pPr>
            <a:r>
              <a:rPr lang="he-IL" sz="66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הִ</a:t>
            </a:r>
            <a:r>
              <a:rPr lang="he-IL" sz="6600" dirty="0" smtClean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כְ</a:t>
            </a:r>
            <a:r>
              <a:rPr lang="he-IL" sz="66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כָה</a:t>
            </a:r>
            <a:endParaRPr lang="en-US" sz="6600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52400" y="4583668"/>
            <a:ext cx="3886200" cy="738664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When there is no vowel between a nun and a following consonant, it will assimilate to that consonant., i.e. it will become that consonant.</a:t>
            </a:r>
            <a:endParaRPr lang="en-CA" sz="1400" dirty="0"/>
          </a:p>
        </p:txBody>
      </p:sp>
      <p:cxnSp>
        <p:nvCxnSpPr>
          <p:cNvPr id="25" name="Straight Arrow Connector 24"/>
          <p:cNvCxnSpPr>
            <a:stCxn id="18" idx="1"/>
          </p:cNvCxnSpPr>
          <p:nvPr/>
        </p:nvCxnSpPr>
        <p:spPr>
          <a:xfrm flipH="1">
            <a:off x="6553201" y="2515404"/>
            <a:ext cx="266699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20" idx="3"/>
            <a:endCxn id="7" idx="1"/>
          </p:cNvCxnSpPr>
          <p:nvPr/>
        </p:nvCxnSpPr>
        <p:spPr>
          <a:xfrm>
            <a:off x="4038600" y="3657600"/>
            <a:ext cx="3048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23" idx="3"/>
            <a:endCxn id="21" idx="1"/>
          </p:cNvCxnSpPr>
          <p:nvPr/>
        </p:nvCxnSpPr>
        <p:spPr>
          <a:xfrm>
            <a:off x="4038600" y="4953000"/>
            <a:ext cx="3048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itle 1"/>
          <p:cNvSpPr txBox="1">
            <a:spLocks/>
          </p:cNvSpPr>
          <p:nvPr/>
        </p:nvSpPr>
        <p:spPr>
          <a:xfrm>
            <a:off x="476250" y="0"/>
            <a:ext cx="8229600" cy="762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Assimilating Nun</a:t>
            </a:r>
            <a:endParaRPr lang="en-US" dirty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6574663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 txBox="1">
            <a:spLocks/>
          </p:cNvSpPr>
          <p:nvPr/>
        </p:nvSpPr>
        <p:spPr>
          <a:xfrm>
            <a:off x="2952750" y="762000"/>
            <a:ext cx="1981200" cy="12192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</a:pPr>
            <a:r>
              <a:rPr lang="he-IL" sz="6600" dirty="0" smtClean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נָ</a:t>
            </a:r>
            <a:r>
              <a:rPr lang="he-IL" sz="66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כָה</a:t>
            </a:r>
            <a:endParaRPr lang="en-US" sz="6600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5143500" y="762000"/>
            <a:ext cx="1104900" cy="12192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</a:pPr>
            <a:r>
              <a:rPr lang="he-IL" sz="66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הִ</a:t>
            </a:r>
            <a:endParaRPr lang="en-US" sz="6600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2705100" y="1905000"/>
            <a:ext cx="1981200" cy="12192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</a:pPr>
            <a:r>
              <a:rPr lang="he-IL" sz="66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כָה</a:t>
            </a:r>
            <a:endParaRPr lang="en-US" sz="6600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5143500" y="1885950"/>
            <a:ext cx="1104900" cy="12192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</a:pPr>
            <a:r>
              <a:rPr lang="he-IL" sz="66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הִ</a:t>
            </a:r>
            <a:r>
              <a:rPr lang="he-IL" sz="6600" dirty="0" smtClean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ן</a:t>
            </a:r>
            <a:endParaRPr lang="en-US" sz="6600" dirty="0" smtClean="0">
              <a:solidFill>
                <a:srgbClr val="FF0000"/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4343400" y="3048000"/>
            <a:ext cx="1981200" cy="12192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</a:pPr>
            <a:r>
              <a:rPr lang="he-IL" sz="66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הִ</a:t>
            </a:r>
            <a:r>
              <a:rPr lang="he-IL" sz="6600" dirty="0" smtClean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נְ</a:t>
            </a:r>
            <a:r>
              <a:rPr lang="he-IL" sz="66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כָה</a:t>
            </a:r>
            <a:endParaRPr lang="en-US" sz="6600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3829050" y="5562600"/>
            <a:ext cx="2495550" cy="12192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</a:pPr>
            <a:r>
              <a:rPr lang="he-IL" sz="66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הִכָּה</a:t>
            </a:r>
            <a:endParaRPr lang="en-US" sz="6600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52400" y="1013936"/>
            <a:ext cx="2857500" cy="738664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err="1" smtClean="0"/>
              <a:t>Natan</a:t>
            </a:r>
            <a:r>
              <a:rPr lang="en-US" sz="1400" dirty="0" smtClean="0"/>
              <a:t> in the </a:t>
            </a:r>
            <a:r>
              <a:rPr lang="en-US" sz="1400" dirty="0" err="1" smtClean="0"/>
              <a:t>qal</a:t>
            </a:r>
            <a:r>
              <a:rPr lang="en-US" sz="1400" dirty="0" smtClean="0"/>
              <a:t> </a:t>
            </a:r>
            <a:r>
              <a:rPr lang="en-US" sz="1400" dirty="0" err="1" smtClean="0"/>
              <a:t>qatal</a:t>
            </a:r>
            <a:r>
              <a:rPr lang="en-US" sz="1400" dirty="0" smtClean="0"/>
              <a:t> 3ms</a:t>
            </a:r>
            <a:endParaRPr lang="en-US" sz="1400" dirty="0"/>
          </a:p>
          <a:p>
            <a:r>
              <a:rPr lang="en-US" sz="1400" dirty="0" smtClean="0"/>
              <a:t>This doesn’t actually exist but if it did, this is what it would look like.</a:t>
            </a:r>
            <a:endParaRPr lang="en-CA" sz="1400" dirty="0"/>
          </a:p>
        </p:txBody>
      </p:sp>
      <p:cxnSp>
        <p:nvCxnSpPr>
          <p:cNvPr id="12" name="Straight Arrow Connector 11"/>
          <p:cNvCxnSpPr>
            <a:stCxn id="10" idx="3"/>
          </p:cNvCxnSpPr>
          <p:nvPr/>
        </p:nvCxnSpPr>
        <p:spPr>
          <a:xfrm>
            <a:off x="3009900" y="1383268"/>
            <a:ext cx="2286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6819900" y="1013936"/>
            <a:ext cx="2133600" cy="738664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To make the </a:t>
            </a:r>
            <a:r>
              <a:rPr lang="en-US" sz="1400" dirty="0" err="1" smtClean="0"/>
              <a:t>Hiphil</a:t>
            </a:r>
            <a:r>
              <a:rPr lang="en-US" sz="1400" dirty="0" smtClean="0"/>
              <a:t> </a:t>
            </a:r>
            <a:r>
              <a:rPr lang="en-US" sz="1400" dirty="0" err="1" smtClean="0"/>
              <a:t>qatal</a:t>
            </a:r>
            <a:r>
              <a:rPr lang="en-US" sz="1400" dirty="0" smtClean="0"/>
              <a:t>, we add the </a:t>
            </a:r>
            <a:r>
              <a:rPr lang="en-US" sz="1400" dirty="0" err="1" smtClean="0"/>
              <a:t>preformative</a:t>
            </a:r>
            <a:r>
              <a:rPr lang="en-US" sz="1400" dirty="0" smtClean="0"/>
              <a:t> heh at the beginning. </a:t>
            </a:r>
            <a:endParaRPr lang="en-CA" sz="1400" dirty="0"/>
          </a:p>
        </p:txBody>
      </p:sp>
      <p:cxnSp>
        <p:nvCxnSpPr>
          <p:cNvPr id="15" name="Straight Arrow Connector 14"/>
          <p:cNvCxnSpPr>
            <a:stCxn id="14" idx="1"/>
          </p:cNvCxnSpPr>
          <p:nvPr/>
        </p:nvCxnSpPr>
        <p:spPr>
          <a:xfrm flipH="1">
            <a:off x="6553200" y="1383268"/>
            <a:ext cx="266701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6819900" y="2038350"/>
            <a:ext cx="2133600" cy="954107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The heh “steals” the nun to make a close syllable because its vowel is short (</a:t>
            </a:r>
            <a:r>
              <a:rPr lang="en-US" sz="1400" dirty="0" err="1" smtClean="0"/>
              <a:t>hireq</a:t>
            </a:r>
            <a:r>
              <a:rPr lang="en-US" sz="1400" dirty="0" smtClean="0"/>
              <a:t>).</a:t>
            </a:r>
            <a:endParaRPr lang="en-CA" sz="1400" dirty="0"/>
          </a:p>
        </p:txBody>
      </p:sp>
      <p:sp>
        <p:nvSpPr>
          <p:cNvPr id="20" name="TextBox 19"/>
          <p:cNvSpPr txBox="1"/>
          <p:nvPr/>
        </p:nvSpPr>
        <p:spPr>
          <a:xfrm>
            <a:off x="152400" y="3288268"/>
            <a:ext cx="3886200" cy="738664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This leaves a situation where nun is at the END of a close syllable and therefore there is no vowel between it and the next consonant. </a:t>
            </a:r>
          </a:p>
        </p:txBody>
      </p:sp>
      <p:sp>
        <p:nvSpPr>
          <p:cNvPr id="21" name="Subtitle 2"/>
          <p:cNvSpPr txBox="1">
            <a:spLocks/>
          </p:cNvSpPr>
          <p:nvPr/>
        </p:nvSpPr>
        <p:spPr>
          <a:xfrm>
            <a:off x="4343400" y="4343400"/>
            <a:ext cx="1981200" cy="12192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</a:pPr>
            <a:r>
              <a:rPr lang="he-IL" sz="66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הִ</a:t>
            </a:r>
            <a:r>
              <a:rPr lang="he-IL" sz="6600" dirty="0" smtClean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כְ</a:t>
            </a:r>
            <a:r>
              <a:rPr lang="he-IL" sz="66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כָה</a:t>
            </a:r>
            <a:endParaRPr lang="en-US" sz="6600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52400" y="4583668"/>
            <a:ext cx="3886200" cy="738664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When there is no vowel between a nun and a following consonant, it will assimilate to that consonant., i.e. it will become that consonant.</a:t>
            </a:r>
            <a:endParaRPr lang="en-CA" sz="1400" dirty="0"/>
          </a:p>
        </p:txBody>
      </p:sp>
      <p:sp>
        <p:nvSpPr>
          <p:cNvPr id="24" name="TextBox 23"/>
          <p:cNvSpPr txBox="1"/>
          <p:nvPr/>
        </p:nvSpPr>
        <p:spPr>
          <a:xfrm>
            <a:off x="152400" y="5802868"/>
            <a:ext cx="3886200" cy="52322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All that’s left of the nun, now, is the </a:t>
            </a:r>
            <a:r>
              <a:rPr lang="en-US" sz="1400" dirty="0" err="1" smtClean="0"/>
              <a:t>dagesh</a:t>
            </a:r>
            <a:r>
              <a:rPr lang="en-US" sz="1400" dirty="0" smtClean="0"/>
              <a:t> forte. One could call this the “footprint” </a:t>
            </a:r>
            <a:r>
              <a:rPr lang="en-US" sz="1400" dirty="0" err="1" smtClean="0"/>
              <a:t>dagesh</a:t>
            </a:r>
            <a:r>
              <a:rPr lang="en-US" sz="1400" dirty="0" smtClean="0"/>
              <a:t>.</a:t>
            </a:r>
            <a:endParaRPr lang="en-CA" sz="1400" dirty="0"/>
          </a:p>
        </p:txBody>
      </p:sp>
      <p:cxnSp>
        <p:nvCxnSpPr>
          <p:cNvPr id="25" name="Straight Arrow Connector 24"/>
          <p:cNvCxnSpPr>
            <a:stCxn id="18" idx="1"/>
          </p:cNvCxnSpPr>
          <p:nvPr/>
        </p:nvCxnSpPr>
        <p:spPr>
          <a:xfrm flipH="1">
            <a:off x="6553201" y="2515404"/>
            <a:ext cx="266699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20" idx="3"/>
            <a:endCxn id="7" idx="1"/>
          </p:cNvCxnSpPr>
          <p:nvPr/>
        </p:nvCxnSpPr>
        <p:spPr>
          <a:xfrm>
            <a:off x="4038600" y="3657600"/>
            <a:ext cx="3048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23" idx="3"/>
            <a:endCxn id="21" idx="1"/>
          </p:cNvCxnSpPr>
          <p:nvPr/>
        </p:nvCxnSpPr>
        <p:spPr>
          <a:xfrm>
            <a:off x="4038600" y="4953000"/>
            <a:ext cx="3048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24" idx="3"/>
          </p:cNvCxnSpPr>
          <p:nvPr/>
        </p:nvCxnSpPr>
        <p:spPr>
          <a:xfrm>
            <a:off x="4038600" y="6064478"/>
            <a:ext cx="3048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itle 1"/>
          <p:cNvSpPr txBox="1">
            <a:spLocks/>
          </p:cNvSpPr>
          <p:nvPr/>
        </p:nvSpPr>
        <p:spPr>
          <a:xfrm>
            <a:off x="476250" y="0"/>
            <a:ext cx="8229600" cy="762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Assimilating Nun</a:t>
            </a:r>
            <a:endParaRPr lang="en-US" dirty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2" name="Oval 1"/>
          <p:cNvSpPr/>
          <p:nvPr/>
        </p:nvSpPr>
        <p:spPr>
          <a:xfrm>
            <a:off x="5517356" y="6047809"/>
            <a:ext cx="76200" cy="762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08732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 smtClean="0"/>
              <a:t>The verb 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נכה</a:t>
            </a:r>
            <a:endParaRPr lang="en-US" dirty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914401"/>
            <a:ext cx="8229600" cy="5333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The verb </a:t>
            </a:r>
            <a:r>
              <a:rPr lang="he-IL" sz="2800" dirty="0" smtClean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נ</a:t>
            </a:r>
            <a:r>
              <a:rPr lang="he-IL" sz="28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כ</a:t>
            </a:r>
            <a:r>
              <a:rPr lang="he-IL" sz="2800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ה</a:t>
            </a:r>
            <a:r>
              <a:rPr lang="en-US" sz="2800" dirty="0" smtClean="0"/>
              <a:t> is “doubly weak”</a:t>
            </a:r>
          </a:p>
        </p:txBody>
      </p:sp>
      <p:sp>
        <p:nvSpPr>
          <p:cNvPr id="8" name="Content Placeholder 3"/>
          <p:cNvSpPr txBox="1">
            <a:spLocks/>
          </p:cNvSpPr>
          <p:nvPr/>
        </p:nvSpPr>
        <p:spPr>
          <a:xfrm>
            <a:off x="457200" y="4038600"/>
            <a:ext cx="8229600" cy="2438400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rgbClr val="0000FF"/>
                </a:solidFill>
              </a:rPr>
              <a:t>III-Heh</a:t>
            </a:r>
          </a:p>
          <a:p>
            <a:pPr lvl="1"/>
            <a:r>
              <a:rPr lang="en-US" dirty="0"/>
              <a:t>Heh in the third position has a tendency to drop.</a:t>
            </a:r>
          </a:p>
          <a:p>
            <a:pPr lvl="1"/>
            <a:r>
              <a:rPr lang="en-US" dirty="0"/>
              <a:t>In III-Heh verbs, when there is </a:t>
            </a:r>
            <a:r>
              <a:rPr lang="en-US" dirty="0" smtClean="0"/>
              <a:t>a </a:t>
            </a:r>
            <a:r>
              <a:rPr lang="en-US" dirty="0" smtClean="0">
                <a:solidFill>
                  <a:srgbClr val="0000FF"/>
                </a:solidFill>
              </a:rPr>
              <a:t>consonantal</a:t>
            </a:r>
            <a:r>
              <a:rPr lang="en-US" dirty="0" smtClean="0"/>
              <a:t> </a:t>
            </a:r>
            <a:r>
              <a:rPr lang="en-US" dirty="0"/>
              <a:t>affix (</a:t>
            </a:r>
            <a:r>
              <a:rPr lang="en-US" dirty="0" err="1"/>
              <a:t>qatal</a:t>
            </a:r>
            <a:r>
              <a:rPr lang="en-US" dirty="0"/>
              <a:t>) or </a:t>
            </a:r>
            <a:r>
              <a:rPr lang="en-US" dirty="0">
                <a:solidFill>
                  <a:srgbClr val="0000FF"/>
                </a:solidFill>
              </a:rPr>
              <a:t>consonantal</a:t>
            </a:r>
            <a:r>
              <a:rPr lang="en-US" dirty="0"/>
              <a:t> complement </a:t>
            </a:r>
            <a:r>
              <a:rPr lang="en-US" dirty="0"/>
              <a:t>(</a:t>
            </a:r>
            <a:r>
              <a:rPr lang="en-US" dirty="0" err="1"/>
              <a:t>yiqtol</a:t>
            </a:r>
            <a:r>
              <a:rPr lang="en-US" dirty="0"/>
              <a:t>), i.e. when there is a bit at the end of the verb following the Heh, the Heh will ‘change’ to a </a:t>
            </a:r>
            <a:r>
              <a:rPr lang="en-US" dirty="0" err="1"/>
              <a:t>yod</a:t>
            </a:r>
            <a:r>
              <a:rPr lang="en-US" dirty="0"/>
              <a:t>. In actual fact, the </a:t>
            </a:r>
            <a:r>
              <a:rPr lang="en-US" dirty="0" err="1"/>
              <a:t>yod</a:t>
            </a:r>
            <a:r>
              <a:rPr lang="en-US" dirty="0"/>
              <a:t> is the original root consonant that show us up in the presence of an affix or complement.</a:t>
            </a:r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457200" y="1524000"/>
            <a:ext cx="8229600" cy="243840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rgbClr val="FF00FF"/>
                </a:solidFill>
              </a:rPr>
              <a:t>I-Nun</a:t>
            </a:r>
          </a:p>
          <a:p>
            <a:pPr lvl="1"/>
            <a:r>
              <a:rPr lang="en-US" dirty="0"/>
              <a:t>Nuns have a tendency to </a:t>
            </a:r>
            <a:r>
              <a:rPr lang="en-US" dirty="0" smtClean="0"/>
              <a:t>assimilate (i.e. show up as a </a:t>
            </a:r>
            <a:r>
              <a:rPr lang="en-US" dirty="0" err="1" smtClean="0"/>
              <a:t>dagesh</a:t>
            </a:r>
            <a:r>
              <a:rPr lang="en-US" dirty="0" smtClean="0"/>
              <a:t> forte in the next letter) </a:t>
            </a:r>
            <a:r>
              <a:rPr lang="en-US" dirty="0"/>
              <a:t>if they find themselves at the end of a </a:t>
            </a:r>
            <a:r>
              <a:rPr lang="en-US" dirty="0" smtClean="0"/>
              <a:t>closed </a:t>
            </a:r>
            <a:r>
              <a:rPr lang="en-US" dirty="0"/>
              <a:t>syllable.</a:t>
            </a:r>
          </a:p>
          <a:p>
            <a:pPr lvl="1"/>
            <a:r>
              <a:rPr lang="en-US" dirty="0"/>
              <a:t>I-Nuns will find themselves in this situation when there is a prefix of some sort (e.g. the prefix consonant, </a:t>
            </a:r>
            <a:r>
              <a:rPr lang="en-US" dirty="0" err="1"/>
              <a:t>Hiphil</a:t>
            </a:r>
            <a:r>
              <a:rPr lang="en-US" dirty="0"/>
              <a:t> heh, </a:t>
            </a:r>
            <a:r>
              <a:rPr lang="en-US" dirty="0" err="1"/>
              <a:t>Niphal</a:t>
            </a:r>
            <a:r>
              <a:rPr lang="en-US" dirty="0"/>
              <a:t> nun, participle prefix mem, etc.)</a:t>
            </a:r>
          </a:p>
        </p:txBody>
      </p:sp>
    </p:spTree>
    <p:extLst>
      <p:ext uri="{BB962C8B-B14F-4D97-AF65-F5344CB8AC3E}">
        <p14:creationId xmlns:p14="http://schemas.microsoft.com/office/powerpoint/2010/main" val="1348229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5622295"/>
              </p:ext>
            </p:extLst>
          </p:nvPr>
        </p:nvGraphicFramePr>
        <p:xfrm>
          <a:off x="457200" y="1219200"/>
          <a:ext cx="8229600" cy="5486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33400"/>
                <a:gridCol w="1924050"/>
                <a:gridCol w="1924050"/>
                <a:gridCol w="1924050"/>
                <a:gridCol w="1924050"/>
              </a:tblGrid>
              <a:tr h="548640"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Hiphil</a:t>
                      </a:r>
                      <a:r>
                        <a:rPr lang="en-US" sz="14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 </a:t>
                      </a:r>
                      <a:r>
                        <a:rPr lang="he-IL" sz="14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קטל</a:t>
                      </a:r>
                      <a:endParaRPr lang="en-US" sz="1400" dirty="0" smtClean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Hiphil</a:t>
                      </a:r>
                      <a:r>
                        <a:rPr lang="en-US" sz="14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 </a:t>
                      </a:r>
                      <a:r>
                        <a:rPr lang="he-IL" sz="1400" dirty="0" smtClean="0">
                          <a:solidFill>
                            <a:srgbClr val="0070C0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נגשׁ</a:t>
                      </a:r>
                      <a:endParaRPr lang="en-US" sz="1400" dirty="0" smtClean="0">
                        <a:solidFill>
                          <a:srgbClr val="0070C0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Hiphil</a:t>
                      </a:r>
                      <a:r>
                        <a:rPr lang="en-US" sz="14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 </a:t>
                      </a:r>
                      <a:r>
                        <a:rPr lang="he-IL" sz="1400" dirty="0" smtClean="0">
                          <a:solidFill>
                            <a:srgbClr val="008000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ראה</a:t>
                      </a:r>
                      <a:endParaRPr lang="en-US" sz="1400" dirty="0" smtClean="0">
                        <a:solidFill>
                          <a:srgbClr val="008000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Hiphil</a:t>
                      </a:r>
                      <a:r>
                        <a:rPr lang="en-US" sz="14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 </a:t>
                      </a:r>
                      <a:r>
                        <a:rPr lang="he-IL" sz="1400" dirty="0" smtClean="0">
                          <a:solidFill>
                            <a:srgbClr val="C00000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נכה</a:t>
                      </a:r>
                      <a:endParaRPr lang="en-US" sz="1400" dirty="0" smtClean="0">
                        <a:solidFill>
                          <a:srgbClr val="C00000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5486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3ms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הִקְטִיל</a:t>
                      </a:r>
                      <a:endParaRPr lang="en-US" sz="24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he-IL" sz="2400" dirty="0" smtClean="0">
                          <a:solidFill>
                            <a:srgbClr val="0070C0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הִגִּישׁ</a:t>
                      </a:r>
                      <a:endParaRPr lang="en-US" sz="2400" dirty="0">
                        <a:solidFill>
                          <a:srgbClr val="0070C0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he-IL" sz="2400" dirty="0" smtClean="0">
                          <a:solidFill>
                            <a:srgbClr val="008000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הֱרְאָה</a:t>
                      </a:r>
                      <a:endParaRPr lang="en-US" sz="2400" dirty="0">
                        <a:solidFill>
                          <a:srgbClr val="008000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kern="1200" dirty="0" smtClean="0">
                          <a:solidFill>
                            <a:srgbClr val="C00000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הִכָּה</a:t>
                      </a:r>
                      <a:endParaRPr lang="en-US" sz="2400" kern="1200" dirty="0">
                        <a:solidFill>
                          <a:srgbClr val="C00000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5486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3fs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הִקְטִילָה</a:t>
                      </a:r>
                      <a:endParaRPr lang="en-US" sz="24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r"/>
                        </a:tabLst>
                        <a:defRPr/>
                      </a:pPr>
                      <a:r>
                        <a:rPr lang="he-IL" sz="2400" dirty="0" smtClean="0">
                          <a:solidFill>
                            <a:srgbClr val="0070C0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הִגִּ֫ישָׁה</a:t>
                      </a:r>
                      <a:endParaRPr lang="en-US" sz="2400" dirty="0" smtClean="0">
                        <a:solidFill>
                          <a:srgbClr val="0070C0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he-IL" sz="2400" dirty="0" smtClean="0">
                          <a:solidFill>
                            <a:srgbClr val="008000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הֱרְאֲתָה</a:t>
                      </a:r>
                      <a:endParaRPr lang="en-US" sz="2400" dirty="0">
                        <a:solidFill>
                          <a:srgbClr val="008000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kern="1200" dirty="0" smtClean="0">
                          <a:solidFill>
                            <a:srgbClr val="C00000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הִכְּתָה</a:t>
                      </a:r>
                      <a:r>
                        <a:rPr lang="en-US" sz="2400" kern="1200" dirty="0" smtClean="0">
                          <a:solidFill>
                            <a:srgbClr val="C00000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*</a:t>
                      </a:r>
                      <a:endParaRPr lang="en-US" sz="2400" kern="1200" dirty="0">
                        <a:solidFill>
                          <a:srgbClr val="C00000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5486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2ms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הִקְטַ֫לְתָּ</a:t>
                      </a:r>
                      <a:endParaRPr lang="en-US" sz="24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he-IL" sz="2400" dirty="0" smtClean="0">
                          <a:solidFill>
                            <a:srgbClr val="0070C0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הִגַּ֫שְׁתָּ</a:t>
                      </a:r>
                      <a:endParaRPr lang="en-US" sz="2400" dirty="0">
                        <a:solidFill>
                          <a:srgbClr val="0070C0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he-IL" sz="2400" dirty="0" smtClean="0">
                          <a:solidFill>
                            <a:srgbClr val="008000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הִרְאִ֫יתָ</a:t>
                      </a:r>
                      <a:endParaRPr lang="en-US" sz="2400" dirty="0">
                        <a:solidFill>
                          <a:srgbClr val="008000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kern="1200" dirty="0" smtClean="0">
                          <a:solidFill>
                            <a:srgbClr val="C00000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הִכִּ֫יתָ</a:t>
                      </a:r>
                      <a:endParaRPr lang="en-US" sz="2400" kern="1200" dirty="0">
                        <a:solidFill>
                          <a:srgbClr val="C00000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5486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2fs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הִקְטַ֫לְתְּ</a:t>
                      </a:r>
                      <a:endParaRPr lang="en-US" sz="24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he-IL" sz="2400" dirty="0" smtClean="0">
                          <a:solidFill>
                            <a:srgbClr val="0070C0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הִגַּשְׁתְּ</a:t>
                      </a:r>
                      <a:endParaRPr lang="en-US" sz="2400" dirty="0">
                        <a:solidFill>
                          <a:srgbClr val="0070C0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he-IL" sz="2400" dirty="0" smtClean="0">
                          <a:solidFill>
                            <a:srgbClr val="008000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הֱרְאֵית</a:t>
                      </a:r>
                      <a:endParaRPr lang="en-US" sz="2400" dirty="0">
                        <a:solidFill>
                          <a:srgbClr val="008000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kern="1200" dirty="0" smtClean="0">
                          <a:solidFill>
                            <a:srgbClr val="C00000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הִכִּית</a:t>
                      </a:r>
                      <a:r>
                        <a:rPr lang="en-US" sz="2400" kern="1200" dirty="0" smtClean="0">
                          <a:solidFill>
                            <a:srgbClr val="C00000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*</a:t>
                      </a:r>
                      <a:endParaRPr lang="en-US" sz="2400" kern="1200" dirty="0">
                        <a:solidFill>
                          <a:srgbClr val="C00000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5486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1cs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הִקְטַ֫לְתִּי</a:t>
                      </a:r>
                      <a:endParaRPr lang="en-US" sz="24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he-IL" sz="2400" dirty="0" smtClean="0">
                          <a:solidFill>
                            <a:srgbClr val="0070C0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הִגַּ֫שְׁתִּי</a:t>
                      </a:r>
                      <a:endParaRPr lang="en-US" sz="2400" dirty="0">
                        <a:solidFill>
                          <a:srgbClr val="0070C0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he-IL" sz="2400" dirty="0" smtClean="0">
                          <a:solidFill>
                            <a:srgbClr val="008000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הֱרְאִ֫יתִי</a:t>
                      </a:r>
                      <a:endParaRPr lang="en-US" sz="2400" dirty="0">
                        <a:solidFill>
                          <a:srgbClr val="008000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kern="1200" dirty="0" smtClean="0">
                          <a:solidFill>
                            <a:srgbClr val="C00000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הִכֵּ֫יתִי</a:t>
                      </a:r>
                      <a:endParaRPr lang="en-US" sz="2400" kern="1200" dirty="0">
                        <a:solidFill>
                          <a:srgbClr val="C00000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5486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3cp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הִקְטִילוּ</a:t>
                      </a:r>
                      <a:endParaRPr lang="en-US" sz="24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he-IL" sz="2400" dirty="0" smtClean="0">
                          <a:solidFill>
                            <a:srgbClr val="0070C0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הִגִּ֫ישׁוּ</a:t>
                      </a:r>
                      <a:endParaRPr lang="en-US" sz="2400" dirty="0">
                        <a:solidFill>
                          <a:srgbClr val="0070C0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he-IL" sz="2400" dirty="0" smtClean="0">
                          <a:solidFill>
                            <a:srgbClr val="008000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הֱרְאוּ</a:t>
                      </a:r>
                      <a:endParaRPr lang="en-US" sz="2400" dirty="0">
                        <a:solidFill>
                          <a:srgbClr val="008000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kern="1200" dirty="0" smtClean="0">
                          <a:solidFill>
                            <a:srgbClr val="C00000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הִכּוּ</a:t>
                      </a:r>
                      <a:endParaRPr lang="en-US" sz="2400" kern="1200" dirty="0">
                        <a:solidFill>
                          <a:srgbClr val="C00000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5486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2mp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הִקְטַלְתֶּם</a:t>
                      </a:r>
                      <a:endParaRPr lang="en-US" sz="2400" kern="12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dirty="0" smtClean="0">
                          <a:solidFill>
                            <a:srgbClr val="0070C0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הִגַּשְׁתֶּם</a:t>
                      </a:r>
                      <a:endParaRPr lang="en-US" sz="2400" kern="1200" dirty="0">
                        <a:solidFill>
                          <a:srgbClr val="0070C0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dirty="0" smtClean="0">
                          <a:solidFill>
                            <a:srgbClr val="008000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הֱרְאֵיתֶם</a:t>
                      </a:r>
                      <a:endParaRPr lang="en-US" sz="2400" kern="1200" dirty="0">
                        <a:solidFill>
                          <a:srgbClr val="008000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kern="1200" dirty="0" smtClean="0">
                          <a:solidFill>
                            <a:srgbClr val="C00000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הִכִּיתֶם</a:t>
                      </a:r>
                      <a:endParaRPr lang="en-US" sz="2400" kern="1200" dirty="0">
                        <a:solidFill>
                          <a:srgbClr val="C00000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5486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2fp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הִקְטַלְתֶּן</a:t>
                      </a:r>
                      <a:endParaRPr lang="en-US" sz="2400" kern="12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dirty="0" smtClean="0">
                          <a:solidFill>
                            <a:srgbClr val="0070C0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הִגַּשְׁתֶּן</a:t>
                      </a:r>
                      <a:endParaRPr lang="en-US" sz="2400" kern="1200" dirty="0">
                        <a:solidFill>
                          <a:srgbClr val="0070C0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dirty="0" smtClean="0">
                          <a:solidFill>
                            <a:srgbClr val="008000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הֱרְאֵיתֶן</a:t>
                      </a:r>
                      <a:r>
                        <a:rPr lang="en-US" sz="2400" dirty="0" smtClean="0">
                          <a:solidFill>
                            <a:srgbClr val="008000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 *</a:t>
                      </a:r>
                      <a:endParaRPr lang="en-US" sz="2400" kern="1200" dirty="0">
                        <a:solidFill>
                          <a:srgbClr val="008000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kern="1200" dirty="0" smtClean="0">
                          <a:solidFill>
                            <a:srgbClr val="C00000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הִכִּיתֶן</a:t>
                      </a:r>
                      <a:r>
                        <a:rPr lang="en-US" sz="2400" kern="1200" dirty="0" smtClean="0">
                          <a:solidFill>
                            <a:srgbClr val="C00000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*</a:t>
                      </a:r>
                      <a:endParaRPr lang="en-US" sz="2400" kern="1200" dirty="0">
                        <a:solidFill>
                          <a:srgbClr val="C00000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5486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1cp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הִקְטַ֫לְנוּ</a:t>
                      </a:r>
                      <a:endParaRPr lang="en-US" sz="2400" kern="12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dirty="0" smtClean="0">
                          <a:solidFill>
                            <a:srgbClr val="0070C0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הִגַּ֫שְׁנוּ</a:t>
                      </a:r>
                      <a:endParaRPr lang="en-US" sz="2400" kern="1200" dirty="0">
                        <a:solidFill>
                          <a:srgbClr val="0070C0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dirty="0" smtClean="0">
                          <a:solidFill>
                            <a:srgbClr val="008000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הֱרְאִ֫ינוּ</a:t>
                      </a:r>
                      <a:endParaRPr lang="en-US" sz="2400" kern="1200" dirty="0">
                        <a:solidFill>
                          <a:srgbClr val="008000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kern="1200" dirty="0" smtClean="0">
                          <a:solidFill>
                            <a:srgbClr val="C00000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הִכִּ֫ינוּ</a:t>
                      </a:r>
                      <a:r>
                        <a:rPr lang="en-US" sz="2400" kern="1200" dirty="0" smtClean="0">
                          <a:solidFill>
                            <a:srgbClr val="C00000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*</a:t>
                      </a:r>
                      <a:endParaRPr lang="en-US" sz="2400" kern="1200" dirty="0">
                        <a:solidFill>
                          <a:srgbClr val="C00000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>
            <a:normAutofit/>
          </a:bodyPr>
          <a:lstStyle/>
          <a:p>
            <a:r>
              <a:rPr lang="en-US" sz="3200" dirty="0" err="1" smtClean="0"/>
              <a:t>Hiphil</a:t>
            </a:r>
            <a:r>
              <a:rPr lang="en-US" sz="3200" dirty="0" smtClean="0"/>
              <a:t> </a:t>
            </a:r>
            <a:r>
              <a:rPr lang="en-US" sz="3200" dirty="0" err="1" smtClean="0"/>
              <a:t>Qatal</a:t>
            </a:r>
            <a:r>
              <a:rPr lang="en-US" sz="3200" dirty="0" smtClean="0"/>
              <a:t>  of </a:t>
            </a:r>
            <a:r>
              <a:rPr lang="he-IL" sz="32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נכה</a:t>
            </a:r>
            <a:endParaRPr lang="en-US" sz="3200" dirty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62400" y="896779"/>
            <a:ext cx="52931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I-Nun</a:t>
            </a:r>
            <a:endParaRPr lang="en-US" sz="1200" dirty="0"/>
          </a:p>
        </p:txBody>
      </p:sp>
      <p:sp>
        <p:nvSpPr>
          <p:cNvPr id="9" name="TextBox 8"/>
          <p:cNvSpPr txBox="1"/>
          <p:nvPr/>
        </p:nvSpPr>
        <p:spPr>
          <a:xfrm>
            <a:off x="1981200" y="896779"/>
            <a:ext cx="5909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Strong</a:t>
            </a:r>
            <a:endParaRPr lang="en-US" sz="1200" dirty="0"/>
          </a:p>
        </p:txBody>
      </p:sp>
      <p:sp>
        <p:nvSpPr>
          <p:cNvPr id="10" name="TextBox 9"/>
          <p:cNvSpPr txBox="1"/>
          <p:nvPr/>
        </p:nvSpPr>
        <p:spPr>
          <a:xfrm>
            <a:off x="5867400" y="896779"/>
            <a:ext cx="5998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III-Heh</a:t>
            </a:r>
            <a:endParaRPr lang="en-US" sz="1200" dirty="0"/>
          </a:p>
        </p:txBody>
      </p:sp>
      <p:sp>
        <p:nvSpPr>
          <p:cNvPr id="11" name="TextBox 10"/>
          <p:cNvSpPr txBox="1"/>
          <p:nvPr/>
        </p:nvSpPr>
        <p:spPr>
          <a:xfrm>
            <a:off x="7772400" y="896779"/>
            <a:ext cx="4315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e-IL" sz="14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נכה</a:t>
            </a:r>
            <a:endParaRPr lang="en-US" sz="1400" dirty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460327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 err="1" smtClean="0"/>
              <a:t>Hiphil</a:t>
            </a:r>
            <a:r>
              <a:rPr lang="en-US" dirty="0" smtClean="0"/>
              <a:t> </a:t>
            </a:r>
            <a:r>
              <a:rPr lang="en-US" dirty="0" err="1" smtClean="0"/>
              <a:t>Yiqtol</a:t>
            </a:r>
            <a:endParaRPr lang="en-US" dirty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143001"/>
            <a:ext cx="8229600" cy="43433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dirty="0" err="1"/>
              <a:t>H</a:t>
            </a:r>
            <a:r>
              <a:rPr lang="en-US" dirty="0" err="1" smtClean="0"/>
              <a:t>iphil</a:t>
            </a:r>
            <a:r>
              <a:rPr lang="en-US" dirty="0" smtClean="0"/>
              <a:t> Heh is lost in the </a:t>
            </a:r>
            <a:r>
              <a:rPr lang="en-US" dirty="0" err="1" smtClean="0"/>
              <a:t>yiqtol</a:t>
            </a:r>
            <a:endParaRPr lang="en-US" dirty="0" smtClean="0"/>
          </a:p>
          <a:p>
            <a:r>
              <a:rPr lang="en-US" dirty="0" smtClean="0"/>
              <a:t>You can’t have 2 prefixes (</a:t>
            </a:r>
            <a:r>
              <a:rPr lang="en-US" dirty="0" err="1" smtClean="0"/>
              <a:t>hiphil</a:t>
            </a:r>
            <a:r>
              <a:rPr lang="en-US" dirty="0" smtClean="0"/>
              <a:t> heh and prefix consonant) and the </a:t>
            </a:r>
            <a:r>
              <a:rPr lang="en-US" dirty="0" err="1" smtClean="0"/>
              <a:t>hiphil</a:t>
            </a:r>
            <a:r>
              <a:rPr lang="en-US" dirty="0" smtClean="0"/>
              <a:t> heh loses out</a:t>
            </a:r>
          </a:p>
          <a:p>
            <a:pPr marL="0" indent="0">
              <a:buNone/>
            </a:pPr>
            <a:r>
              <a:rPr lang="en-US" dirty="0" smtClean="0"/>
              <a:t>So… we have to look at the vowel patterns to detect a </a:t>
            </a:r>
            <a:r>
              <a:rPr lang="en-US" dirty="0" err="1" smtClean="0"/>
              <a:t>Hiphil</a:t>
            </a:r>
            <a:r>
              <a:rPr lang="en-US" dirty="0" smtClean="0"/>
              <a:t> </a:t>
            </a:r>
            <a:r>
              <a:rPr lang="en-US" dirty="0" err="1" smtClean="0"/>
              <a:t>Yiqtol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77617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 err="1" smtClean="0"/>
              <a:t>Hiphil</a:t>
            </a:r>
            <a:r>
              <a:rPr lang="en-US" dirty="0" smtClean="0"/>
              <a:t> </a:t>
            </a:r>
            <a:r>
              <a:rPr lang="en-US" dirty="0" err="1" smtClean="0"/>
              <a:t>Yiqtol</a:t>
            </a:r>
            <a:endParaRPr lang="en-US" dirty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143001"/>
            <a:ext cx="8229600" cy="2819399"/>
          </a:xfrm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RULE</a:t>
            </a:r>
            <a:r>
              <a:rPr lang="en-US" dirty="0"/>
              <a:t>: The signs of the </a:t>
            </a:r>
            <a:r>
              <a:rPr lang="en-US" dirty="0" err="1"/>
              <a:t>yiqtol</a:t>
            </a:r>
            <a:r>
              <a:rPr lang="en-US" dirty="0"/>
              <a:t> and </a:t>
            </a:r>
            <a:r>
              <a:rPr lang="en-US" dirty="0" err="1"/>
              <a:t>wayyiqtol</a:t>
            </a:r>
            <a:r>
              <a:rPr lang="en-US" dirty="0"/>
              <a:t> of the </a:t>
            </a:r>
            <a:r>
              <a:rPr lang="en-US" dirty="0" err="1"/>
              <a:t>Hiphil</a:t>
            </a:r>
            <a:r>
              <a:rPr lang="en-US" dirty="0"/>
              <a:t> stem are </a:t>
            </a:r>
            <a:endParaRPr lang="en-US" dirty="0" smtClean="0"/>
          </a:p>
          <a:p>
            <a:r>
              <a:rPr lang="en-US" dirty="0" smtClean="0"/>
              <a:t>a </a:t>
            </a:r>
            <a:r>
              <a:rPr lang="en-US" dirty="0" err="1"/>
              <a:t>patakh</a:t>
            </a:r>
            <a:r>
              <a:rPr lang="en-US" dirty="0"/>
              <a:t> under the prefixed pronoun and </a:t>
            </a:r>
            <a:endParaRPr lang="en-US" dirty="0" smtClean="0"/>
          </a:p>
          <a:p>
            <a:r>
              <a:rPr lang="en-US" dirty="0" smtClean="0"/>
              <a:t>a </a:t>
            </a:r>
            <a:r>
              <a:rPr lang="en-US" dirty="0"/>
              <a:t>dot </a:t>
            </a:r>
            <a:r>
              <a:rPr lang="en-US" dirty="0" smtClean="0"/>
              <a:t>vowel (I/E vowel) </a:t>
            </a:r>
            <a:r>
              <a:rPr lang="en-US" dirty="0"/>
              <a:t>after the second root </a:t>
            </a:r>
            <a:r>
              <a:rPr lang="en-US" dirty="0" smtClean="0"/>
              <a:t>letter. </a:t>
            </a:r>
          </a:p>
        </p:txBody>
      </p:sp>
    </p:spTree>
    <p:extLst>
      <p:ext uri="{BB962C8B-B14F-4D97-AF65-F5344CB8AC3E}">
        <p14:creationId xmlns:p14="http://schemas.microsoft.com/office/powerpoint/2010/main" val="3380094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 err="1" smtClean="0"/>
              <a:t>Hiphil</a:t>
            </a:r>
            <a:r>
              <a:rPr lang="en-US" dirty="0" smtClean="0"/>
              <a:t> </a:t>
            </a:r>
            <a:r>
              <a:rPr lang="en-US" dirty="0" err="1" smtClean="0"/>
              <a:t>Yiqtol</a:t>
            </a:r>
            <a:endParaRPr lang="en-US" dirty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143001"/>
            <a:ext cx="8229600" cy="2819399"/>
          </a:xfrm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RULE</a:t>
            </a:r>
            <a:r>
              <a:rPr lang="en-US" dirty="0"/>
              <a:t>: The signs of the </a:t>
            </a:r>
            <a:r>
              <a:rPr lang="en-US" dirty="0" err="1"/>
              <a:t>yiqtol</a:t>
            </a:r>
            <a:r>
              <a:rPr lang="en-US" dirty="0"/>
              <a:t> and </a:t>
            </a:r>
            <a:r>
              <a:rPr lang="en-US" dirty="0" err="1"/>
              <a:t>wayyiqtol</a:t>
            </a:r>
            <a:r>
              <a:rPr lang="en-US" dirty="0"/>
              <a:t> of the </a:t>
            </a:r>
            <a:r>
              <a:rPr lang="en-US" dirty="0" err="1"/>
              <a:t>Hiphil</a:t>
            </a:r>
            <a:r>
              <a:rPr lang="en-US" dirty="0"/>
              <a:t> stem are </a:t>
            </a:r>
            <a:endParaRPr lang="en-US" dirty="0" smtClean="0"/>
          </a:p>
          <a:p>
            <a:r>
              <a:rPr lang="en-US" dirty="0" smtClean="0"/>
              <a:t>a </a:t>
            </a:r>
            <a:r>
              <a:rPr lang="en-US" dirty="0" err="1"/>
              <a:t>patakh</a:t>
            </a:r>
            <a:r>
              <a:rPr lang="en-US" dirty="0"/>
              <a:t> under the prefixed pronoun and </a:t>
            </a:r>
            <a:endParaRPr lang="en-US" dirty="0" smtClean="0"/>
          </a:p>
          <a:p>
            <a:r>
              <a:rPr lang="en-US" dirty="0" smtClean="0"/>
              <a:t>a </a:t>
            </a:r>
            <a:r>
              <a:rPr lang="en-US" dirty="0"/>
              <a:t>dot </a:t>
            </a:r>
            <a:r>
              <a:rPr lang="en-US" dirty="0" smtClean="0"/>
              <a:t>vowel (I/E vowel) </a:t>
            </a:r>
            <a:r>
              <a:rPr lang="en-US" dirty="0"/>
              <a:t>after the second root </a:t>
            </a:r>
            <a:r>
              <a:rPr lang="en-US" dirty="0" smtClean="0"/>
              <a:t>letter.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286000" y="4343400"/>
            <a:ext cx="4571999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Note that we also see this in the </a:t>
            </a:r>
            <a:r>
              <a:rPr lang="en-US" dirty="0" err="1" smtClean="0"/>
              <a:t>Hiphil</a:t>
            </a:r>
            <a:r>
              <a:rPr lang="en-US" dirty="0" smtClean="0"/>
              <a:t> </a:t>
            </a:r>
            <a:r>
              <a:rPr lang="en-US" dirty="0" err="1" smtClean="0"/>
              <a:t>Qatal</a:t>
            </a:r>
            <a:r>
              <a:rPr lang="en-US" dirty="0" smtClean="0"/>
              <a:t>, though it is a secondary sign and is not always present (especially in the second and first persons).</a:t>
            </a:r>
            <a:endParaRPr lang="en-US" dirty="0"/>
          </a:p>
        </p:txBody>
      </p:sp>
      <p:cxnSp>
        <p:nvCxnSpPr>
          <p:cNvPr id="6" name="Straight Arrow Connector 5"/>
          <p:cNvCxnSpPr>
            <a:stCxn id="3" idx="0"/>
          </p:cNvCxnSpPr>
          <p:nvPr/>
        </p:nvCxnSpPr>
        <p:spPr>
          <a:xfrm flipH="1" flipV="1">
            <a:off x="3962400" y="3352800"/>
            <a:ext cx="609600" cy="9906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56879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 err="1" smtClean="0"/>
              <a:t>Hiphil</a:t>
            </a:r>
            <a:r>
              <a:rPr lang="en-US" dirty="0" smtClean="0"/>
              <a:t> </a:t>
            </a:r>
            <a:r>
              <a:rPr lang="en-US" dirty="0" err="1" smtClean="0"/>
              <a:t>Yiqtol</a:t>
            </a:r>
            <a:endParaRPr lang="en-US" dirty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0" y="914400"/>
            <a:ext cx="87630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</a:pP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וְהִכִּיתֶם כָּל־עִיר מִבְצָר וְכָל־עִיר מִבְחוֹר וְכָל־עֵץ טוֹב תַּפִּ֫ילוּ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8" name="Content Placeholder 3"/>
          <p:cNvSpPr txBox="1">
            <a:spLocks/>
          </p:cNvSpPr>
          <p:nvPr/>
        </p:nvSpPr>
        <p:spPr>
          <a:xfrm>
            <a:off x="228600" y="1752600"/>
            <a:ext cx="8686800" cy="3505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dirty="0" smtClean="0"/>
              <a:t>Example: </a:t>
            </a:r>
          </a:p>
          <a:p>
            <a:r>
              <a:rPr lang="en-US" dirty="0" smtClean="0"/>
              <a:t>Can you find the </a:t>
            </a:r>
            <a:r>
              <a:rPr lang="en-US" dirty="0" err="1" smtClean="0"/>
              <a:t>Hiphil</a:t>
            </a:r>
            <a:r>
              <a:rPr lang="en-US" dirty="0" smtClean="0"/>
              <a:t> </a:t>
            </a:r>
            <a:r>
              <a:rPr lang="en-US" dirty="0" err="1" smtClean="0"/>
              <a:t>yiqtol</a:t>
            </a:r>
            <a:r>
              <a:rPr lang="en-US" dirty="0" smtClean="0"/>
              <a:t> in our lesson verse?</a:t>
            </a:r>
          </a:p>
          <a:p>
            <a:r>
              <a:rPr lang="en-US" dirty="0" smtClean="0"/>
              <a:t>Compare with the </a:t>
            </a:r>
            <a:r>
              <a:rPr lang="en-US" dirty="0" err="1" smtClean="0"/>
              <a:t>Hiphil</a:t>
            </a:r>
            <a:r>
              <a:rPr lang="en-US" dirty="0" smtClean="0"/>
              <a:t> </a:t>
            </a:r>
            <a:r>
              <a:rPr lang="en-US" dirty="0" err="1" smtClean="0"/>
              <a:t>qatal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What is the same? What is different?</a:t>
            </a:r>
          </a:p>
          <a:p>
            <a:pPr lvl="1"/>
            <a:r>
              <a:rPr lang="en-US" dirty="0" smtClean="0"/>
              <a:t>What are the signs of each? (They each have 2 signs.)</a:t>
            </a:r>
          </a:p>
        </p:txBody>
      </p:sp>
    </p:spTree>
    <p:extLst>
      <p:ext uri="{BB962C8B-B14F-4D97-AF65-F5344CB8AC3E}">
        <p14:creationId xmlns:p14="http://schemas.microsoft.com/office/powerpoint/2010/main" val="4048768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 smtClean="0"/>
              <a:t>Goals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914401"/>
            <a:ext cx="8686800" cy="54102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Identify and read</a:t>
            </a:r>
          </a:p>
          <a:p>
            <a:r>
              <a:rPr lang="en-US" dirty="0" smtClean="0"/>
              <a:t>2 special verbs</a:t>
            </a:r>
            <a:r>
              <a:rPr lang="he-IL" dirty="0" smtClean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נכה</a:t>
            </a:r>
            <a:r>
              <a:rPr lang="he-IL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/>
              <a:t>and </a:t>
            </a:r>
            <a:r>
              <a:rPr lang="he-IL" dirty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נגד</a:t>
            </a:r>
            <a:endParaRPr lang="en-US" dirty="0">
              <a:solidFill>
                <a:srgbClr val="0000FF"/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  <a:p>
            <a:pPr lvl="1"/>
            <a:r>
              <a:rPr lang="en-US" dirty="0" smtClean="0"/>
              <a:t>Both very common</a:t>
            </a:r>
          </a:p>
          <a:p>
            <a:pPr lvl="1"/>
            <a:r>
              <a:rPr lang="en-US" dirty="0" smtClean="0"/>
              <a:t>Both almost always in the </a:t>
            </a:r>
            <a:r>
              <a:rPr lang="en-US" dirty="0" err="1" smtClean="0"/>
              <a:t>Hiphil</a:t>
            </a:r>
            <a:endParaRPr lang="en-US" dirty="0" smtClean="0"/>
          </a:p>
          <a:p>
            <a:pPr lvl="1"/>
            <a:r>
              <a:rPr lang="en-US" dirty="0" smtClean="0"/>
              <a:t>Both I-Nun</a:t>
            </a:r>
          </a:p>
          <a:p>
            <a:pPr lvl="1"/>
            <a:r>
              <a:rPr lang="en-US" dirty="0" smtClean="0"/>
              <a:t>The First is “doubly weak”</a:t>
            </a:r>
          </a:p>
          <a:p>
            <a:r>
              <a:rPr lang="en-US" dirty="0" smtClean="0"/>
              <a:t>III-Heh in the </a:t>
            </a:r>
            <a:r>
              <a:rPr lang="en-US" dirty="0" err="1" smtClean="0"/>
              <a:t>Hiphil</a:t>
            </a:r>
            <a:endParaRPr lang="en-US" dirty="0"/>
          </a:p>
          <a:p>
            <a:r>
              <a:rPr lang="en-US" dirty="0" smtClean="0"/>
              <a:t>The important identifying signs of a </a:t>
            </a:r>
            <a:r>
              <a:rPr lang="en-US" dirty="0" err="1" smtClean="0"/>
              <a:t>Yiqtol</a:t>
            </a:r>
            <a:r>
              <a:rPr lang="en-US" dirty="0" smtClean="0"/>
              <a:t> in the </a:t>
            </a:r>
            <a:r>
              <a:rPr lang="en-US" dirty="0" err="1" smtClean="0"/>
              <a:t>Hiphil</a:t>
            </a:r>
            <a:endParaRPr lang="en-US" dirty="0"/>
          </a:p>
          <a:p>
            <a:pPr lvl="1"/>
            <a:r>
              <a:rPr lang="en-US" dirty="0"/>
              <a:t>Y</a:t>
            </a:r>
            <a:r>
              <a:rPr lang="en-US" dirty="0" smtClean="0"/>
              <a:t>ou don’t see the </a:t>
            </a:r>
            <a:r>
              <a:rPr lang="en-US" dirty="0" err="1" smtClean="0"/>
              <a:t>Hiphil</a:t>
            </a:r>
            <a:r>
              <a:rPr lang="en-US" dirty="0" smtClean="0"/>
              <a:t> heh so you have to look at something else, namely the vowels.</a:t>
            </a:r>
          </a:p>
          <a:p>
            <a:r>
              <a:rPr lang="en-US" dirty="0" smtClean="0"/>
              <a:t>A note about translating 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כּוֹל כָּל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749553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 err="1" smtClean="0"/>
              <a:t>Hiphil</a:t>
            </a:r>
            <a:r>
              <a:rPr lang="en-US" dirty="0" smtClean="0"/>
              <a:t> </a:t>
            </a:r>
            <a:r>
              <a:rPr lang="en-US" dirty="0" err="1" smtClean="0"/>
              <a:t>Yiqtol</a:t>
            </a:r>
            <a:endParaRPr lang="en-US" dirty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0" y="1828800"/>
            <a:ext cx="87630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</a:pP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וְהִכִּיתֶם כָּל־עִיר מִבְצָר וְכָל־עִיר מִבְחוֹר וְכָל־עֵץ טוֹב תַּפִּ֫ילוּ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838200"/>
            <a:ext cx="131696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err="1" smtClean="0"/>
              <a:t>Hiphil</a:t>
            </a:r>
            <a:r>
              <a:rPr lang="en-US" dirty="0" smtClean="0"/>
              <a:t> </a:t>
            </a:r>
            <a:r>
              <a:rPr lang="en-US" dirty="0" err="1" smtClean="0"/>
              <a:t>Yiqtol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7446036" y="838200"/>
            <a:ext cx="128580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err="1" smtClean="0"/>
              <a:t>Hiphil</a:t>
            </a:r>
            <a:r>
              <a:rPr lang="en-US" dirty="0" smtClean="0"/>
              <a:t> </a:t>
            </a:r>
            <a:r>
              <a:rPr lang="en-US" dirty="0" err="1" smtClean="0"/>
              <a:t>Qatal</a:t>
            </a:r>
            <a:endParaRPr lang="en-US" dirty="0"/>
          </a:p>
        </p:txBody>
      </p:sp>
      <p:cxnSp>
        <p:nvCxnSpPr>
          <p:cNvPr id="13" name="Straight Arrow Connector 12"/>
          <p:cNvCxnSpPr>
            <a:stCxn id="9" idx="2"/>
          </p:cNvCxnSpPr>
          <p:nvPr/>
        </p:nvCxnSpPr>
        <p:spPr>
          <a:xfrm flipH="1">
            <a:off x="8088936" y="1207532"/>
            <a:ext cx="1" cy="46886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>
            <a:off x="957225" y="1207532"/>
            <a:ext cx="1" cy="46886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8289712" y="3048000"/>
            <a:ext cx="611065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1400" dirty="0" err="1" smtClean="0"/>
              <a:t>Hiphil</a:t>
            </a:r>
            <a:endParaRPr lang="en-US" sz="1400" dirty="0" smtClean="0"/>
          </a:p>
          <a:p>
            <a:pPr algn="ctr"/>
            <a:r>
              <a:rPr lang="en-US" sz="1400" dirty="0" smtClean="0"/>
              <a:t>Heh</a:t>
            </a:r>
            <a:endParaRPr lang="en-US" sz="1400" dirty="0"/>
          </a:p>
        </p:txBody>
      </p:sp>
      <p:sp>
        <p:nvSpPr>
          <p:cNvPr id="16" name="TextBox 15"/>
          <p:cNvSpPr txBox="1"/>
          <p:nvPr/>
        </p:nvSpPr>
        <p:spPr>
          <a:xfrm>
            <a:off x="7521753" y="3048000"/>
            <a:ext cx="631647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/>
              <a:t>I/E</a:t>
            </a:r>
          </a:p>
          <a:p>
            <a:pPr algn="ctr"/>
            <a:r>
              <a:rPr lang="en-US" sz="1400" dirty="0" smtClean="0"/>
              <a:t>Vowel</a:t>
            </a:r>
            <a:endParaRPr lang="en-US" sz="1400" dirty="0"/>
          </a:p>
        </p:txBody>
      </p:sp>
      <p:sp>
        <p:nvSpPr>
          <p:cNvPr id="17" name="TextBox 16"/>
          <p:cNvSpPr txBox="1"/>
          <p:nvPr/>
        </p:nvSpPr>
        <p:spPr>
          <a:xfrm>
            <a:off x="1192315" y="3048000"/>
            <a:ext cx="673902" cy="7386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1400" dirty="0" err="1" smtClean="0"/>
              <a:t>Patach</a:t>
            </a:r>
            <a:endParaRPr lang="en-US" sz="1400" dirty="0" smtClean="0"/>
          </a:p>
          <a:p>
            <a:pPr algn="ctr"/>
            <a:r>
              <a:rPr lang="en-US" sz="1400" dirty="0" smtClean="0"/>
              <a:t>Prefix</a:t>
            </a:r>
          </a:p>
          <a:p>
            <a:pPr algn="ctr"/>
            <a:r>
              <a:rPr lang="en-US" sz="1400" dirty="0" smtClean="0"/>
              <a:t>Vowel</a:t>
            </a:r>
            <a:endParaRPr lang="en-US" sz="1400" dirty="0"/>
          </a:p>
        </p:txBody>
      </p:sp>
      <p:sp>
        <p:nvSpPr>
          <p:cNvPr id="18" name="TextBox 17"/>
          <p:cNvSpPr txBox="1"/>
          <p:nvPr/>
        </p:nvSpPr>
        <p:spPr>
          <a:xfrm>
            <a:off x="304800" y="3048000"/>
            <a:ext cx="631647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/>
              <a:t>I/E</a:t>
            </a:r>
          </a:p>
          <a:p>
            <a:pPr algn="ctr"/>
            <a:r>
              <a:rPr lang="en-US" sz="1400" dirty="0" smtClean="0"/>
              <a:t>Vowel</a:t>
            </a:r>
            <a:endParaRPr lang="en-US" sz="1400" dirty="0"/>
          </a:p>
        </p:txBody>
      </p:sp>
      <p:cxnSp>
        <p:nvCxnSpPr>
          <p:cNvPr id="20" name="Straight Arrow Connector 19"/>
          <p:cNvCxnSpPr>
            <a:stCxn id="16" idx="0"/>
          </p:cNvCxnSpPr>
          <p:nvPr/>
        </p:nvCxnSpPr>
        <p:spPr>
          <a:xfrm flipV="1">
            <a:off x="7837577" y="2286000"/>
            <a:ext cx="258673" cy="7620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15" idx="0"/>
          </p:cNvCxnSpPr>
          <p:nvPr/>
        </p:nvCxnSpPr>
        <p:spPr>
          <a:xfrm flipH="1" flipV="1">
            <a:off x="8486775" y="2371725"/>
            <a:ext cx="108470" cy="67627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18" idx="0"/>
          </p:cNvCxnSpPr>
          <p:nvPr/>
        </p:nvCxnSpPr>
        <p:spPr>
          <a:xfrm flipV="1">
            <a:off x="620624" y="2333625"/>
            <a:ext cx="217576" cy="71437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17" idx="0"/>
          </p:cNvCxnSpPr>
          <p:nvPr/>
        </p:nvCxnSpPr>
        <p:spPr>
          <a:xfrm flipH="1" flipV="1">
            <a:off x="1238250" y="2371725"/>
            <a:ext cx="291016" cy="67627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78026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 err="1" smtClean="0"/>
              <a:t>Hiphil</a:t>
            </a:r>
            <a:r>
              <a:rPr lang="en-US" dirty="0" smtClean="0"/>
              <a:t> </a:t>
            </a:r>
            <a:r>
              <a:rPr lang="en-US" dirty="0" err="1" smtClean="0"/>
              <a:t>Yiqtol</a:t>
            </a:r>
            <a:endParaRPr lang="en-US" dirty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0" y="1828800"/>
            <a:ext cx="87630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</a:pP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וְהִכִּיתֶם כָּל־עִיר מִבְצָר וְכָל־עִיר מִבְחוֹר וְכָל־עֵץ טוֹב תַּפִּ֫ילוּ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838200"/>
            <a:ext cx="131696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err="1" smtClean="0"/>
              <a:t>Hiphil</a:t>
            </a:r>
            <a:r>
              <a:rPr lang="en-US" dirty="0" smtClean="0"/>
              <a:t> </a:t>
            </a:r>
            <a:r>
              <a:rPr lang="en-US" dirty="0" err="1" smtClean="0"/>
              <a:t>Yiqtol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7446036" y="838200"/>
            <a:ext cx="128580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err="1" smtClean="0"/>
              <a:t>Hiphil</a:t>
            </a:r>
            <a:r>
              <a:rPr lang="en-US" dirty="0" smtClean="0"/>
              <a:t> </a:t>
            </a:r>
            <a:r>
              <a:rPr lang="en-US" dirty="0" err="1" smtClean="0"/>
              <a:t>Qatal</a:t>
            </a:r>
            <a:endParaRPr lang="en-US" dirty="0"/>
          </a:p>
        </p:txBody>
      </p:sp>
      <p:cxnSp>
        <p:nvCxnSpPr>
          <p:cNvPr id="13" name="Straight Arrow Connector 12"/>
          <p:cNvCxnSpPr>
            <a:stCxn id="9" idx="2"/>
          </p:cNvCxnSpPr>
          <p:nvPr/>
        </p:nvCxnSpPr>
        <p:spPr>
          <a:xfrm flipH="1">
            <a:off x="8088936" y="1207532"/>
            <a:ext cx="1" cy="46886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>
            <a:off x="957225" y="1207532"/>
            <a:ext cx="1" cy="46886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8289712" y="3048000"/>
            <a:ext cx="611065" cy="523220"/>
          </a:xfrm>
          <a:prstGeom prst="rect">
            <a:avLst/>
          </a:prstGeom>
          <a:noFill/>
          <a:ln w="28575">
            <a:solidFill>
              <a:srgbClr val="0000FF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1400" dirty="0" err="1" smtClean="0"/>
              <a:t>Hiphil</a:t>
            </a:r>
            <a:endParaRPr lang="en-US" sz="1400" dirty="0" smtClean="0"/>
          </a:p>
          <a:p>
            <a:pPr algn="ctr"/>
            <a:r>
              <a:rPr lang="en-US" sz="1400" dirty="0" smtClean="0"/>
              <a:t>Heh</a:t>
            </a:r>
            <a:endParaRPr lang="en-US" sz="1400" dirty="0"/>
          </a:p>
        </p:txBody>
      </p:sp>
      <p:sp>
        <p:nvSpPr>
          <p:cNvPr id="16" name="TextBox 15"/>
          <p:cNvSpPr txBox="1"/>
          <p:nvPr/>
        </p:nvSpPr>
        <p:spPr>
          <a:xfrm>
            <a:off x="7521753" y="3048000"/>
            <a:ext cx="631647" cy="523220"/>
          </a:xfrm>
          <a:prstGeom prst="rect">
            <a:avLst/>
          </a:prstGeom>
          <a:noFill/>
          <a:ln w="28575">
            <a:solidFill>
              <a:srgbClr val="FF00FF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/>
              <a:t>I/E</a:t>
            </a:r>
          </a:p>
          <a:p>
            <a:pPr algn="ctr"/>
            <a:r>
              <a:rPr lang="en-US" sz="1400" dirty="0" smtClean="0"/>
              <a:t>Vowel</a:t>
            </a:r>
            <a:endParaRPr lang="en-US" sz="1400" dirty="0"/>
          </a:p>
        </p:txBody>
      </p:sp>
      <p:sp>
        <p:nvSpPr>
          <p:cNvPr id="17" name="TextBox 16"/>
          <p:cNvSpPr txBox="1"/>
          <p:nvPr/>
        </p:nvSpPr>
        <p:spPr>
          <a:xfrm>
            <a:off x="1192315" y="3048000"/>
            <a:ext cx="673902" cy="738664"/>
          </a:xfrm>
          <a:prstGeom prst="rect">
            <a:avLst/>
          </a:prstGeom>
          <a:noFill/>
          <a:ln w="28575">
            <a:solidFill>
              <a:srgbClr val="008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1400" dirty="0" err="1" smtClean="0"/>
              <a:t>Patach</a:t>
            </a:r>
            <a:endParaRPr lang="en-US" sz="1400" dirty="0" smtClean="0"/>
          </a:p>
          <a:p>
            <a:pPr algn="ctr"/>
            <a:r>
              <a:rPr lang="en-US" sz="1400" dirty="0" smtClean="0"/>
              <a:t>Prefix</a:t>
            </a:r>
          </a:p>
          <a:p>
            <a:pPr algn="ctr"/>
            <a:r>
              <a:rPr lang="en-US" sz="1400" dirty="0" smtClean="0"/>
              <a:t>Vowel</a:t>
            </a:r>
            <a:endParaRPr lang="en-US" sz="1400" dirty="0"/>
          </a:p>
        </p:txBody>
      </p:sp>
      <p:sp>
        <p:nvSpPr>
          <p:cNvPr id="18" name="TextBox 17"/>
          <p:cNvSpPr txBox="1"/>
          <p:nvPr/>
        </p:nvSpPr>
        <p:spPr>
          <a:xfrm>
            <a:off x="304800" y="3048000"/>
            <a:ext cx="631647" cy="523220"/>
          </a:xfrm>
          <a:prstGeom prst="rect">
            <a:avLst/>
          </a:prstGeom>
          <a:noFill/>
          <a:ln w="28575">
            <a:solidFill>
              <a:srgbClr val="FF00FF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/>
              <a:t>I/E</a:t>
            </a:r>
          </a:p>
          <a:p>
            <a:pPr algn="ctr"/>
            <a:r>
              <a:rPr lang="en-US" sz="1400" dirty="0" smtClean="0"/>
              <a:t>Vowel</a:t>
            </a:r>
            <a:endParaRPr lang="en-US" sz="1400" dirty="0"/>
          </a:p>
        </p:txBody>
      </p:sp>
      <p:cxnSp>
        <p:nvCxnSpPr>
          <p:cNvPr id="20" name="Straight Arrow Connector 19"/>
          <p:cNvCxnSpPr>
            <a:stCxn id="16" idx="0"/>
          </p:cNvCxnSpPr>
          <p:nvPr/>
        </p:nvCxnSpPr>
        <p:spPr>
          <a:xfrm flipV="1">
            <a:off x="7837577" y="2286000"/>
            <a:ext cx="258673" cy="7620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15" idx="0"/>
          </p:cNvCxnSpPr>
          <p:nvPr/>
        </p:nvCxnSpPr>
        <p:spPr>
          <a:xfrm flipH="1" flipV="1">
            <a:off x="8486775" y="2371725"/>
            <a:ext cx="108470" cy="67627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18" idx="0"/>
          </p:cNvCxnSpPr>
          <p:nvPr/>
        </p:nvCxnSpPr>
        <p:spPr>
          <a:xfrm flipV="1">
            <a:off x="620624" y="2333625"/>
            <a:ext cx="217576" cy="71437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17" idx="0"/>
          </p:cNvCxnSpPr>
          <p:nvPr/>
        </p:nvCxnSpPr>
        <p:spPr>
          <a:xfrm flipH="1" flipV="1">
            <a:off x="1238250" y="2371725"/>
            <a:ext cx="291016" cy="67627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1541788" y="5334000"/>
            <a:ext cx="1653851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/>
              <a:t>These are the same.</a:t>
            </a:r>
            <a:endParaRPr lang="en-US" sz="1400" dirty="0"/>
          </a:p>
        </p:txBody>
      </p:sp>
      <p:sp>
        <p:nvSpPr>
          <p:cNvPr id="21" name="TextBox 20"/>
          <p:cNvSpPr txBox="1"/>
          <p:nvPr/>
        </p:nvSpPr>
        <p:spPr>
          <a:xfrm>
            <a:off x="5334000" y="5334000"/>
            <a:ext cx="1611531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/>
              <a:t>These are different.</a:t>
            </a:r>
            <a:endParaRPr lang="en-US" sz="1400" dirty="0"/>
          </a:p>
        </p:txBody>
      </p:sp>
      <p:cxnSp>
        <p:nvCxnSpPr>
          <p:cNvPr id="5" name="Straight Arrow Connector 4"/>
          <p:cNvCxnSpPr>
            <a:stCxn id="19" idx="0"/>
          </p:cNvCxnSpPr>
          <p:nvPr/>
        </p:nvCxnSpPr>
        <p:spPr>
          <a:xfrm flipH="1" flipV="1">
            <a:off x="838200" y="3733800"/>
            <a:ext cx="1530514" cy="1600200"/>
          </a:xfrm>
          <a:prstGeom prst="straightConnector1">
            <a:avLst/>
          </a:prstGeom>
          <a:ln w="19050">
            <a:solidFill>
              <a:srgbClr val="FF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>
            <a:stCxn id="19" idx="0"/>
          </p:cNvCxnSpPr>
          <p:nvPr/>
        </p:nvCxnSpPr>
        <p:spPr>
          <a:xfrm flipV="1">
            <a:off x="2368714" y="3571220"/>
            <a:ext cx="4870286" cy="1762780"/>
          </a:xfrm>
          <a:prstGeom prst="straightConnector1">
            <a:avLst/>
          </a:prstGeom>
          <a:ln w="19050">
            <a:solidFill>
              <a:srgbClr val="FF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21" idx="0"/>
          </p:cNvCxnSpPr>
          <p:nvPr/>
        </p:nvCxnSpPr>
        <p:spPr>
          <a:xfrm flipH="1" flipV="1">
            <a:off x="2133600" y="3733800"/>
            <a:ext cx="4006166" cy="1600200"/>
          </a:xfrm>
          <a:prstGeom prst="straightConnector1">
            <a:avLst/>
          </a:prstGeom>
          <a:ln w="19050">
            <a:solidFill>
              <a:srgbClr val="008000"/>
            </a:solidFill>
            <a:prstDash val="dash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21" idx="0"/>
          </p:cNvCxnSpPr>
          <p:nvPr/>
        </p:nvCxnSpPr>
        <p:spPr>
          <a:xfrm flipV="1">
            <a:off x="6139766" y="3733800"/>
            <a:ext cx="2149946" cy="1600200"/>
          </a:xfrm>
          <a:prstGeom prst="straightConnector1">
            <a:avLst/>
          </a:prstGeom>
          <a:ln w="19050">
            <a:solidFill>
              <a:srgbClr val="0000FF"/>
            </a:solidFill>
            <a:prstDash val="dash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18556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8416273"/>
              </p:ext>
            </p:extLst>
          </p:nvPr>
        </p:nvGraphicFramePr>
        <p:xfrm>
          <a:off x="457200" y="942975"/>
          <a:ext cx="8229600" cy="5791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33400"/>
                <a:gridCol w="1676400"/>
                <a:gridCol w="1905000"/>
                <a:gridCol w="1828800"/>
                <a:gridCol w="2286000"/>
              </a:tblGrid>
              <a:tr h="274320"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Hiphil</a:t>
                      </a:r>
                      <a:r>
                        <a:rPr lang="en-US" sz="14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 </a:t>
                      </a:r>
                      <a:r>
                        <a:rPr lang="he-IL" sz="14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קטל</a:t>
                      </a:r>
                      <a:endParaRPr lang="en-US" sz="1400" dirty="0" smtClean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Hiphil</a:t>
                      </a:r>
                      <a:r>
                        <a:rPr lang="en-US" sz="14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 </a:t>
                      </a:r>
                      <a:r>
                        <a:rPr lang="he-IL" sz="1400" dirty="0" smtClean="0">
                          <a:solidFill>
                            <a:srgbClr val="0070C0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נגד</a:t>
                      </a:r>
                      <a:endParaRPr lang="en-US" sz="1400" dirty="0" smtClean="0">
                        <a:solidFill>
                          <a:srgbClr val="0070C0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Hiphil</a:t>
                      </a:r>
                      <a:r>
                        <a:rPr lang="en-US" sz="14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 </a:t>
                      </a:r>
                      <a:r>
                        <a:rPr lang="he-IL" sz="1400" dirty="0" smtClean="0">
                          <a:solidFill>
                            <a:srgbClr val="008000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גלה</a:t>
                      </a:r>
                      <a:endParaRPr lang="en-US" sz="1400" dirty="0" smtClean="0">
                        <a:solidFill>
                          <a:srgbClr val="008000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(</a:t>
                      </a:r>
                      <a:r>
                        <a:rPr lang="en-US" sz="1400" dirty="0" err="1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Wayyiqtol</a:t>
                      </a:r>
                      <a:r>
                        <a:rPr lang="en-US" sz="14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)</a:t>
                      </a:r>
                      <a:r>
                        <a:rPr lang="en-US" sz="1400" baseline="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 </a:t>
                      </a:r>
                      <a:r>
                        <a:rPr lang="en-US" sz="1400" dirty="0" err="1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Hiphil</a:t>
                      </a:r>
                      <a:r>
                        <a:rPr lang="en-US" sz="14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 </a:t>
                      </a:r>
                      <a:r>
                        <a:rPr lang="he-IL" sz="1400" dirty="0" smtClean="0">
                          <a:solidFill>
                            <a:srgbClr val="C00000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נכה</a:t>
                      </a:r>
                      <a:endParaRPr lang="en-US" sz="1400" dirty="0" smtClean="0">
                        <a:solidFill>
                          <a:srgbClr val="C00000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5486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3ms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יַקְטִיל</a:t>
                      </a:r>
                      <a:endParaRPr lang="en-US" sz="24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endParaRPr lang="en-US" sz="2400" dirty="0">
                        <a:solidFill>
                          <a:srgbClr val="0070C0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he-IL" sz="2400" dirty="0" smtClean="0">
                          <a:solidFill>
                            <a:srgbClr val="008000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יַגְלֶה</a:t>
                      </a:r>
                      <a:endParaRPr lang="en-US" sz="2400" dirty="0">
                        <a:solidFill>
                          <a:srgbClr val="008000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kern="1200" dirty="0" smtClean="0">
                          <a:solidFill>
                            <a:srgbClr val="C00000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וַיַּךְ</a:t>
                      </a:r>
                      <a:endParaRPr lang="en-US" sz="2400" kern="1200" dirty="0">
                        <a:solidFill>
                          <a:srgbClr val="C00000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5486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3fs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תַּקְטִיל</a:t>
                      </a:r>
                      <a:endParaRPr lang="en-US" sz="24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r"/>
                        </a:tabLst>
                        <a:defRPr/>
                      </a:pPr>
                      <a:endParaRPr lang="en-US" sz="2400" dirty="0" smtClean="0">
                        <a:solidFill>
                          <a:srgbClr val="0070C0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he-IL" sz="2400" dirty="0" smtClean="0">
                          <a:solidFill>
                            <a:srgbClr val="008000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תַּגְלֶה</a:t>
                      </a:r>
                      <a:endParaRPr lang="en-US" sz="2400" dirty="0">
                        <a:solidFill>
                          <a:srgbClr val="008000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kern="1200" dirty="0" smtClean="0">
                          <a:solidFill>
                            <a:srgbClr val="C00000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וַתַּךְ</a:t>
                      </a:r>
                      <a:endParaRPr lang="en-US" sz="2400" kern="1200" dirty="0">
                        <a:solidFill>
                          <a:srgbClr val="C00000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5486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2ms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תַּקְטִיל</a:t>
                      </a:r>
                      <a:endParaRPr lang="en-US" sz="24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endParaRPr lang="en-US" sz="2400" dirty="0">
                        <a:solidFill>
                          <a:srgbClr val="0070C0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he-IL" sz="2400" dirty="0" smtClean="0">
                          <a:solidFill>
                            <a:srgbClr val="008000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תַּגְלֶה</a:t>
                      </a:r>
                      <a:endParaRPr lang="en-US" sz="2400" dirty="0">
                        <a:solidFill>
                          <a:srgbClr val="008000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kern="1200" dirty="0" smtClean="0">
                          <a:solidFill>
                            <a:srgbClr val="C00000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וַתַּךְ</a:t>
                      </a:r>
                      <a:endParaRPr lang="en-US" sz="2400" kern="1200" dirty="0">
                        <a:solidFill>
                          <a:srgbClr val="C00000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5486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2fs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תַּקְטִ֫ילִי</a:t>
                      </a:r>
                      <a:endParaRPr lang="en-US" sz="24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endParaRPr lang="en-US" sz="2400" dirty="0">
                        <a:solidFill>
                          <a:srgbClr val="0070C0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he-IL" sz="2400" dirty="0" smtClean="0">
                          <a:solidFill>
                            <a:srgbClr val="008000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תַּגְלִי</a:t>
                      </a:r>
                      <a:endParaRPr lang="en-US" sz="2400" dirty="0">
                        <a:solidFill>
                          <a:srgbClr val="008000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kern="1200" dirty="0" smtClean="0">
                          <a:solidFill>
                            <a:srgbClr val="C00000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וַתַּכִּי*</a:t>
                      </a:r>
                      <a:endParaRPr lang="en-US" sz="2400" kern="1200" dirty="0">
                        <a:solidFill>
                          <a:srgbClr val="C00000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5486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1cs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אַקְטִיל</a:t>
                      </a:r>
                      <a:endParaRPr lang="en-US" sz="24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endParaRPr lang="en-US" sz="2400" dirty="0">
                        <a:solidFill>
                          <a:srgbClr val="0070C0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he-IL" sz="2400" dirty="0" smtClean="0">
                          <a:solidFill>
                            <a:srgbClr val="008000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אַגְלֶה</a:t>
                      </a:r>
                      <a:endParaRPr lang="en-US" sz="2400" dirty="0">
                        <a:solidFill>
                          <a:srgbClr val="008000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kern="1200" dirty="0" smtClean="0">
                          <a:solidFill>
                            <a:srgbClr val="C00000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וָאַכֶּה</a:t>
                      </a:r>
                      <a:endParaRPr lang="en-US" sz="2400" kern="1200" dirty="0">
                        <a:solidFill>
                          <a:srgbClr val="C00000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5486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3mp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יַקְטִ֫ילוּ</a:t>
                      </a:r>
                      <a:endParaRPr lang="en-US" sz="24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endParaRPr lang="en-US" sz="2400" dirty="0">
                        <a:solidFill>
                          <a:srgbClr val="0070C0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he-IL" sz="2400" dirty="0" smtClean="0">
                          <a:solidFill>
                            <a:srgbClr val="008000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יַגְלוּ</a:t>
                      </a:r>
                      <a:endParaRPr lang="en-US" sz="2400" dirty="0">
                        <a:solidFill>
                          <a:srgbClr val="008000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kern="1200" dirty="0" smtClean="0">
                          <a:solidFill>
                            <a:srgbClr val="C00000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וַיַּכּוּ</a:t>
                      </a:r>
                      <a:endParaRPr lang="en-US" sz="2400" kern="1200" dirty="0">
                        <a:solidFill>
                          <a:srgbClr val="C00000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5486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3fp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תַּקְטֵ֫לְנָה</a:t>
                      </a:r>
                      <a:endParaRPr lang="en-US" sz="24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endParaRPr lang="en-US" sz="2400" dirty="0">
                        <a:solidFill>
                          <a:srgbClr val="0070C0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he-IL" sz="2400" dirty="0" smtClean="0">
                          <a:solidFill>
                            <a:srgbClr val="008000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תַּגְלֶ֫ינָה</a:t>
                      </a:r>
                      <a:endParaRPr lang="en-US" sz="2400" dirty="0">
                        <a:solidFill>
                          <a:srgbClr val="008000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kern="1200" dirty="0" smtClean="0">
                          <a:solidFill>
                            <a:srgbClr val="C00000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וַתַּכֶּ֫ינָה*</a:t>
                      </a:r>
                      <a:endParaRPr lang="en-US" sz="2400" kern="1200" dirty="0">
                        <a:solidFill>
                          <a:srgbClr val="C00000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5486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2mp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תַּקְטִ֫ילוּ</a:t>
                      </a:r>
                      <a:endParaRPr lang="en-US" sz="2400" kern="12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endParaRPr lang="en-US" sz="2400" kern="1200" dirty="0">
                        <a:solidFill>
                          <a:srgbClr val="0070C0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kern="1200" dirty="0" smtClean="0">
                          <a:solidFill>
                            <a:srgbClr val="008000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תַּגְלוּ</a:t>
                      </a:r>
                      <a:endParaRPr lang="en-US" sz="2400" kern="1200" dirty="0">
                        <a:solidFill>
                          <a:srgbClr val="008000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kern="1200" dirty="0" smtClean="0">
                          <a:solidFill>
                            <a:srgbClr val="C00000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וַתַּכּוּ*</a:t>
                      </a:r>
                      <a:endParaRPr lang="en-US" sz="2400" kern="1200" dirty="0">
                        <a:solidFill>
                          <a:srgbClr val="C00000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5486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2fp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תַּקְטֵ֫לְנָה</a:t>
                      </a:r>
                      <a:endParaRPr lang="en-US" sz="2400" kern="12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endParaRPr lang="en-US" sz="2400" kern="1200" dirty="0">
                        <a:solidFill>
                          <a:srgbClr val="0070C0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dirty="0" smtClean="0">
                          <a:solidFill>
                            <a:srgbClr val="008000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תַּגְלֶ֫ינָה</a:t>
                      </a:r>
                      <a:endParaRPr lang="en-US" sz="2400" kern="1200" dirty="0">
                        <a:solidFill>
                          <a:srgbClr val="008000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kern="1200" dirty="0" smtClean="0">
                          <a:solidFill>
                            <a:srgbClr val="C00000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וַתַּכֶּ֫ינָה*</a:t>
                      </a:r>
                      <a:endParaRPr lang="en-US" sz="2400" kern="1200" dirty="0">
                        <a:solidFill>
                          <a:srgbClr val="C00000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5486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1cp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נַקְטִיל</a:t>
                      </a:r>
                      <a:endParaRPr lang="en-US" sz="2400" kern="12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endParaRPr lang="en-US" sz="2400" kern="1200" dirty="0">
                        <a:solidFill>
                          <a:srgbClr val="0070C0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kern="1200" dirty="0" smtClean="0">
                          <a:solidFill>
                            <a:srgbClr val="008000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נַגְלֶה</a:t>
                      </a:r>
                      <a:endParaRPr lang="en-US" sz="2400" kern="1200" dirty="0">
                        <a:solidFill>
                          <a:srgbClr val="008000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kern="1200" dirty="0" smtClean="0">
                          <a:solidFill>
                            <a:srgbClr val="C00000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וַנַּכֶּה</a:t>
                      </a:r>
                      <a:endParaRPr lang="en-US" sz="2400" kern="1200" dirty="0">
                        <a:solidFill>
                          <a:srgbClr val="C00000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>
            <a:normAutofit/>
          </a:bodyPr>
          <a:lstStyle/>
          <a:p>
            <a:r>
              <a:rPr lang="en-US" sz="3200" dirty="0" err="1" smtClean="0"/>
              <a:t>Hiphil</a:t>
            </a:r>
            <a:r>
              <a:rPr lang="en-US" sz="3200" dirty="0" smtClean="0"/>
              <a:t> </a:t>
            </a:r>
            <a:r>
              <a:rPr lang="en-US" sz="3200" dirty="0" err="1" smtClean="0"/>
              <a:t>Yiqtol</a:t>
            </a:r>
            <a:r>
              <a:rPr lang="en-US" sz="3200" dirty="0" smtClean="0"/>
              <a:t> of </a:t>
            </a:r>
            <a:r>
              <a:rPr lang="he-IL" sz="32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נכה</a:t>
            </a:r>
            <a:endParaRPr lang="en-US" sz="3200" dirty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10000" y="638175"/>
            <a:ext cx="52931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I-Nun</a:t>
            </a:r>
            <a:endParaRPr lang="en-US" sz="1200" dirty="0"/>
          </a:p>
        </p:txBody>
      </p:sp>
      <p:sp>
        <p:nvSpPr>
          <p:cNvPr id="9" name="TextBox 8"/>
          <p:cNvSpPr txBox="1"/>
          <p:nvPr/>
        </p:nvSpPr>
        <p:spPr>
          <a:xfrm>
            <a:off x="1981200" y="638175"/>
            <a:ext cx="5909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Strong</a:t>
            </a:r>
            <a:endParaRPr lang="en-US" sz="1200" dirty="0"/>
          </a:p>
        </p:txBody>
      </p:sp>
      <p:sp>
        <p:nvSpPr>
          <p:cNvPr id="10" name="TextBox 9"/>
          <p:cNvSpPr txBox="1"/>
          <p:nvPr/>
        </p:nvSpPr>
        <p:spPr>
          <a:xfrm>
            <a:off x="5715000" y="638175"/>
            <a:ext cx="5998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III-Heh</a:t>
            </a:r>
            <a:endParaRPr lang="en-US" sz="1200" dirty="0"/>
          </a:p>
        </p:txBody>
      </p:sp>
      <p:sp>
        <p:nvSpPr>
          <p:cNvPr id="11" name="TextBox 10"/>
          <p:cNvSpPr txBox="1"/>
          <p:nvPr/>
        </p:nvSpPr>
        <p:spPr>
          <a:xfrm>
            <a:off x="7772400" y="638175"/>
            <a:ext cx="4315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e-IL" sz="14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נכה</a:t>
            </a:r>
            <a:endParaRPr lang="en-US" sz="1400" dirty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2" name="TextBox 1"/>
          <p:cNvSpPr txBox="1"/>
          <p:nvPr/>
        </p:nvSpPr>
        <p:spPr>
          <a:xfrm rot="18000000">
            <a:off x="2123258" y="3102229"/>
            <a:ext cx="2995885" cy="40011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An exercise in </a:t>
            </a:r>
            <a:r>
              <a:rPr lang="en-US" sz="2000" dirty="0" err="1" smtClean="0">
                <a:solidFill>
                  <a:srgbClr val="FF0000"/>
                </a:solidFill>
              </a:rPr>
              <a:t>Rocine</a:t>
            </a:r>
            <a:r>
              <a:rPr lang="en-US" sz="2000" dirty="0" smtClean="0">
                <a:solidFill>
                  <a:srgbClr val="FF0000"/>
                </a:solidFill>
              </a:rPr>
              <a:t> 29.4c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3330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620216"/>
              </p:ext>
            </p:extLst>
          </p:nvPr>
        </p:nvGraphicFramePr>
        <p:xfrm>
          <a:off x="457200" y="942975"/>
          <a:ext cx="8229600" cy="5791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33400"/>
                <a:gridCol w="1676400"/>
                <a:gridCol w="1905000"/>
                <a:gridCol w="1828800"/>
                <a:gridCol w="2286000"/>
              </a:tblGrid>
              <a:tr h="274320"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Hiphil</a:t>
                      </a:r>
                      <a:r>
                        <a:rPr lang="en-US" sz="14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 </a:t>
                      </a:r>
                      <a:r>
                        <a:rPr lang="he-IL" sz="14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קטל</a:t>
                      </a:r>
                      <a:endParaRPr lang="en-US" sz="1400" dirty="0" smtClean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Hiphil</a:t>
                      </a:r>
                      <a:r>
                        <a:rPr lang="en-US" sz="14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 </a:t>
                      </a:r>
                      <a:r>
                        <a:rPr lang="he-IL" sz="1400" dirty="0" smtClean="0">
                          <a:solidFill>
                            <a:srgbClr val="0070C0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נגד</a:t>
                      </a:r>
                      <a:endParaRPr lang="en-US" sz="1400" dirty="0" smtClean="0">
                        <a:solidFill>
                          <a:srgbClr val="0070C0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Hiphil</a:t>
                      </a:r>
                      <a:r>
                        <a:rPr lang="en-US" sz="14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 </a:t>
                      </a:r>
                      <a:r>
                        <a:rPr lang="he-IL" sz="1400" dirty="0" smtClean="0">
                          <a:solidFill>
                            <a:srgbClr val="008000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גלה</a:t>
                      </a:r>
                      <a:endParaRPr lang="en-US" sz="1400" dirty="0" smtClean="0">
                        <a:solidFill>
                          <a:srgbClr val="008000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(</a:t>
                      </a:r>
                      <a:r>
                        <a:rPr lang="en-US" sz="1400" dirty="0" err="1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Wayyiqtol</a:t>
                      </a:r>
                      <a:r>
                        <a:rPr lang="en-US" sz="14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)</a:t>
                      </a:r>
                      <a:r>
                        <a:rPr lang="en-US" sz="1400" baseline="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 </a:t>
                      </a:r>
                      <a:r>
                        <a:rPr lang="en-US" sz="1400" dirty="0" err="1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Hiphil</a:t>
                      </a:r>
                      <a:r>
                        <a:rPr lang="en-US" sz="14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 </a:t>
                      </a:r>
                      <a:r>
                        <a:rPr lang="he-IL" sz="1400" dirty="0" smtClean="0">
                          <a:solidFill>
                            <a:srgbClr val="C00000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נכה</a:t>
                      </a:r>
                      <a:endParaRPr lang="en-US" sz="1400" dirty="0" smtClean="0">
                        <a:solidFill>
                          <a:srgbClr val="C00000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5486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3ms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יַקְטִיל</a:t>
                      </a:r>
                      <a:endParaRPr lang="en-US" sz="24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endParaRPr lang="en-US" sz="2400" dirty="0">
                        <a:solidFill>
                          <a:srgbClr val="0070C0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he-IL" sz="2400" dirty="0" smtClean="0">
                          <a:solidFill>
                            <a:srgbClr val="008000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יַגְלֶה</a:t>
                      </a:r>
                      <a:endParaRPr lang="en-US" sz="2400" dirty="0">
                        <a:solidFill>
                          <a:srgbClr val="008000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kern="1200" dirty="0" smtClean="0">
                          <a:solidFill>
                            <a:srgbClr val="C00000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וַיַּךְ</a:t>
                      </a:r>
                      <a:endParaRPr lang="en-US" sz="2400" kern="1200" dirty="0">
                        <a:solidFill>
                          <a:srgbClr val="C00000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5486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3fs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תַּקְטִיל</a:t>
                      </a:r>
                      <a:endParaRPr lang="en-US" sz="24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r"/>
                        </a:tabLst>
                        <a:defRPr/>
                      </a:pPr>
                      <a:endParaRPr lang="en-US" sz="2400" dirty="0" smtClean="0">
                        <a:solidFill>
                          <a:srgbClr val="0070C0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he-IL" sz="2400" dirty="0" smtClean="0">
                          <a:solidFill>
                            <a:srgbClr val="008000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תַּגְלֶה</a:t>
                      </a:r>
                      <a:endParaRPr lang="en-US" sz="2400" dirty="0">
                        <a:solidFill>
                          <a:srgbClr val="008000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kern="1200" dirty="0" smtClean="0">
                          <a:solidFill>
                            <a:srgbClr val="C00000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וַתַּךְ</a:t>
                      </a:r>
                      <a:endParaRPr lang="en-US" sz="2400" kern="1200" dirty="0">
                        <a:solidFill>
                          <a:srgbClr val="C00000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5486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2ms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תַּקְטִיל</a:t>
                      </a:r>
                      <a:endParaRPr lang="en-US" sz="24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endParaRPr lang="en-US" sz="2400" dirty="0">
                        <a:solidFill>
                          <a:srgbClr val="0070C0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he-IL" sz="2400" dirty="0" smtClean="0">
                          <a:solidFill>
                            <a:srgbClr val="008000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תַּגְלֶה</a:t>
                      </a:r>
                      <a:endParaRPr lang="en-US" sz="2400" dirty="0">
                        <a:solidFill>
                          <a:srgbClr val="008000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kern="1200" dirty="0" smtClean="0">
                          <a:solidFill>
                            <a:srgbClr val="C00000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וַתַּךְ</a:t>
                      </a:r>
                      <a:endParaRPr lang="en-US" sz="2400" kern="1200" dirty="0">
                        <a:solidFill>
                          <a:srgbClr val="C00000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5486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2fs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תַּקְטִ֫ילִי</a:t>
                      </a:r>
                      <a:endParaRPr lang="en-US" sz="24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endParaRPr lang="en-US" sz="2400" dirty="0">
                        <a:solidFill>
                          <a:srgbClr val="0070C0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he-IL" sz="2400" dirty="0" smtClean="0">
                          <a:solidFill>
                            <a:srgbClr val="008000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תַּגְלִי</a:t>
                      </a:r>
                      <a:endParaRPr lang="en-US" sz="2400" dirty="0">
                        <a:solidFill>
                          <a:srgbClr val="008000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kern="1200" dirty="0" smtClean="0">
                          <a:solidFill>
                            <a:srgbClr val="C00000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וַתַּכִּי*</a:t>
                      </a:r>
                      <a:endParaRPr lang="en-US" sz="2400" kern="1200" dirty="0">
                        <a:solidFill>
                          <a:srgbClr val="C00000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5486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1cs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אַקְטִיל</a:t>
                      </a:r>
                      <a:endParaRPr lang="en-US" sz="24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endParaRPr lang="en-US" sz="2400" dirty="0">
                        <a:solidFill>
                          <a:srgbClr val="0070C0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he-IL" sz="2400" dirty="0" smtClean="0">
                          <a:solidFill>
                            <a:srgbClr val="008000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אַגְלֶה</a:t>
                      </a:r>
                      <a:endParaRPr lang="en-US" sz="2400" dirty="0">
                        <a:solidFill>
                          <a:srgbClr val="008000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kern="1200" dirty="0" smtClean="0">
                          <a:solidFill>
                            <a:srgbClr val="C00000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וָאַכֶּה</a:t>
                      </a:r>
                      <a:endParaRPr lang="en-US" sz="2400" kern="1200" dirty="0">
                        <a:solidFill>
                          <a:srgbClr val="C00000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5486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3mp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יַקְטִ֫ילוּ</a:t>
                      </a:r>
                      <a:endParaRPr lang="en-US" sz="24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endParaRPr lang="en-US" sz="2400" dirty="0">
                        <a:solidFill>
                          <a:srgbClr val="0070C0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he-IL" sz="2400" dirty="0" smtClean="0">
                          <a:solidFill>
                            <a:srgbClr val="008000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יַגְלוּ</a:t>
                      </a:r>
                      <a:endParaRPr lang="en-US" sz="2400" dirty="0">
                        <a:solidFill>
                          <a:srgbClr val="008000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kern="1200" dirty="0" smtClean="0">
                          <a:solidFill>
                            <a:srgbClr val="C00000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וַיַּכּוּ</a:t>
                      </a:r>
                      <a:endParaRPr lang="en-US" sz="2400" kern="1200" dirty="0">
                        <a:solidFill>
                          <a:srgbClr val="C00000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5486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3fp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תַּקְטֵ֫לְנָה</a:t>
                      </a:r>
                      <a:endParaRPr lang="en-US" sz="24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endParaRPr lang="en-US" sz="2400" dirty="0">
                        <a:solidFill>
                          <a:srgbClr val="0070C0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he-IL" sz="2400" dirty="0" smtClean="0">
                          <a:solidFill>
                            <a:srgbClr val="008000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תַּגְלֶ֫ינָה</a:t>
                      </a:r>
                      <a:endParaRPr lang="en-US" sz="2400" dirty="0">
                        <a:solidFill>
                          <a:srgbClr val="008000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kern="1200" dirty="0" smtClean="0">
                          <a:solidFill>
                            <a:srgbClr val="C00000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וַתַּכֶּ֫ינָה*</a:t>
                      </a:r>
                      <a:endParaRPr lang="en-US" sz="2400" kern="1200" dirty="0">
                        <a:solidFill>
                          <a:srgbClr val="C00000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5486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2mp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תַּקְטִ֫ילוּ</a:t>
                      </a:r>
                      <a:endParaRPr lang="en-US" sz="2400" kern="12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endParaRPr lang="en-US" sz="2400" kern="1200" dirty="0">
                        <a:solidFill>
                          <a:srgbClr val="0070C0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kern="1200" dirty="0" smtClean="0">
                          <a:solidFill>
                            <a:srgbClr val="008000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תַּגְלוּ</a:t>
                      </a:r>
                      <a:endParaRPr lang="en-US" sz="2400" kern="1200" dirty="0">
                        <a:solidFill>
                          <a:srgbClr val="008000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kern="1200" dirty="0" smtClean="0">
                          <a:solidFill>
                            <a:srgbClr val="C00000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וַתַּכּוּ*</a:t>
                      </a:r>
                      <a:endParaRPr lang="en-US" sz="2400" kern="1200" dirty="0">
                        <a:solidFill>
                          <a:srgbClr val="C00000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5486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2fp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תַּקְטֵ֫לְנָה</a:t>
                      </a:r>
                      <a:endParaRPr lang="en-US" sz="2400" kern="12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endParaRPr lang="en-US" sz="2400" kern="1200" dirty="0">
                        <a:solidFill>
                          <a:srgbClr val="0070C0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dirty="0" smtClean="0">
                          <a:solidFill>
                            <a:srgbClr val="008000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תַּגְלֶ֫ינָה</a:t>
                      </a:r>
                      <a:endParaRPr lang="en-US" sz="2400" kern="1200" dirty="0">
                        <a:solidFill>
                          <a:srgbClr val="008000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kern="1200" dirty="0" smtClean="0">
                          <a:solidFill>
                            <a:srgbClr val="C00000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וַתַּכֶּ֫ינָה*</a:t>
                      </a:r>
                      <a:endParaRPr lang="en-US" sz="2400" kern="1200" dirty="0">
                        <a:solidFill>
                          <a:srgbClr val="C00000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5486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1cp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נַקְטִיל</a:t>
                      </a:r>
                      <a:endParaRPr lang="en-US" sz="2400" kern="12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endParaRPr lang="en-US" sz="2400" kern="1200" dirty="0">
                        <a:solidFill>
                          <a:srgbClr val="0070C0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kern="1200" dirty="0" smtClean="0">
                          <a:solidFill>
                            <a:srgbClr val="008000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נַגְלֶה</a:t>
                      </a:r>
                      <a:endParaRPr lang="en-US" sz="2400" kern="1200" dirty="0">
                        <a:solidFill>
                          <a:srgbClr val="008000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kern="1200" dirty="0" smtClean="0">
                          <a:solidFill>
                            <a:srgbClr val="C00000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וַנַּכֶּה</a:t>
                      </a:r>
                      <a:endParaRPr lang="en-US" sz="2400" kern="1200" dirty="0">
                        <a:solidFill>
                          <a:srgbClr val="C00000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>
            <a:normAutofit/>
          </a:bodyPr>
          <a:lstStyle/>
          <a:p>
            <a:r>
              <a:rPr lang="en-US" sz="3200" dirty="0" err="1" smtClean="0"/>
              <a:t>Hiphil</a:t>
            </a:r>
            <a:r>
              <a:rPr lang="en-US" sz="3200" dirty="0" smtClean="0"/>
              <a:t> </a:t>
            </a:r>
            <a:r>
              <a:rPr lang="en-US" sz="3200" dirty="0" err="1" smtClean="0"/>
              <a:t>Yiqtol</a:t>
            </a:r>
            <a:r>
              <a:rPr lang="en-US" sz="3200" dirty="0" smtClean="0"/>
              <a:t> of </a:t>
            </a:r>
            <a:r>
              <a:rPr lang="he-IL" sz="32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נכה</a:t>
            </a:r>
            <a:endParaRPr lang="en-US" sz="3200" dirty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10000" y="638175"/>
            <a:ext cx="52931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I-Nun</a:t>
            </a:r>
            <a:endParaRPr lang="en-US" sz="1200" dirty="0"/>
          </a:p>
        </p:txBody>
      </p:sp>
      <p:sp>
        <p:nvSpPr>
          <p:cNvPr id="9" name="TextBox 8"/>
          <p:cNvSpPr txBox="1"/>
          <p:nvPr/>
        </p:nvSpPr>
        <p:spPr>
          <a:xfrm>
            <a:off x="1981200" y="638175"/>
            <a:ext cx="5909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Strong</a:t>
            </a:r>
            <a:endParaRPr lang="en-US" sz="1200" dirty="0"/>
          </a:p>
        </p:txBody>
      </p:sp>
      <p:sp>
        <p:nvSpPr>
          <p:cNvPr id="10" name="TextBox 9"/>
          <p:cNvSpPr txBox="1"/>
          <p:nvPr/>
        </p:nvSpPr>
        <p:spPr>
          <a:xfrm>
            <a:off x="5715000" y="638175"/>
            <a:ext cx="5998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III-Heh</a:t>
            </a:r>
            <a:endParaRPr lang="en-US" sz="1200" dirty="0"/>
          </a:p>
        </p:txBody>
      </p:sp>
      <p:sp>
        <p:nvSpPr>
          <p:cNvPr id="11" name="TextBox 10"/>
          <p:cNvSpPr txBox="1"/>
          <p:nvPr/>
        </p:nvSpPr>
        <p:spPr>
          <a:xfrm>
            <a:off x="7772400" y="638175"/>
            <a:ext cx="4315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e-IL" sz="14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נכה</a:t>
            </a:r>
            <a:endParaRPr lang="en-US" sz="1400" dirty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2" name="TextBox 1"/>
          <p:cNvSpPr txBox="1"/>
          <p:nvPr/>
        </p:nvSpPr>
        <p:spPr>
          <a:xfrm rot="18000000">
            <a:off x="2123258" y="3102229"/>
            <a:ext cx="2995885" cy="40011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An exercise in </a:t>
            </a:r>
            <a:r>
              <a:rPr lang="en-US" sz="2000" dirty="0" err="1" smtClean="0">
                <a:solidFill>
                  <a:srgbClr val="FF0000"/>
                </a:solidFill>
              </a:rPr>
              <a:t>Rocine</a:t>
            </a:r>
            <a:r>
              <a:rPr lang="en-US" sz="2000" dirty="0" smtClean="0">
                <a:solidFill>
                  <a:srgbClr val="FF0000"/>
                </a:solidFill>
              </a:rPr>
              <a:t> 29.4c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942056" y="1304834"/>
            <a:ext cx="3992144" cy="1938992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Note: You ‘cannot’ double a letter at the end of a word, so we do NOT see the assimilated nun as a </a:t>
            </a:r>
            <a:r>
              <a:rPr lang="en-US" sz="2400" dirty="0" err="1" smtClean="0"/>
              <a:t>dagesh</a:t>
            </a:r>
            <a:r>
              <a:rPr lang="en-US" sz="2400" dirty="0" smtClean="0"/>
              <a:t> in these forms.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942056" y="3340347"/>
            <a:ext cx="3996222" cy="1938992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However, if you add a pronominal suffix, the </a:t>
            </a:r>
            <a:r>
              <a:rPr lang="en-US" sz="2400" dirty="0" err="1" smtClean="0"/>
              <a:t>dagesh</a:t>
            </a:r>
            <a:r>
              <a:rPr lang="en-US" sz="2400" dirty="0" smtClean="0"/>
              <a:t> will show up.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E.g. </a:t>
            </a:r>
            <a:r>
              <a:rPr lang="he-IL" sz="24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וַיַּכֵּם</a:t>
            </a:r>
            <a:r>
              <a:rPr lang="en-US" sz="2400" dirty="0" smtClean="0"/>
              <a:t> “And he defeated them” in Genesis 14:15.</a:t>
            </a:r>
            <a:endParaRPr lang="en-US" sz="2400" dirty="0"/>
          </a:p>
        </p:txBody>
      </p:sp>
      <p:cxnSp>
        <p:nvCxnSpPr>
          <p:cNvPr id="8" name="Straight Arrow Connector 7"/>
          <p:cNvCxnSpPr>
            <a:stCxn id="3" idx="3"/>
          </p:cNvCxnSpPr>
          <p:nvPr/>
        </p:nvCxnSpPr>
        <p:spPr>
          <a:xfrm flipV="1">
            <a:off x="6934200" y="1562100"/>
            <a:ext cx="1304925" cy="71223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3" idx="3"/>
          </p:cNvCxnSpPr>
          <p:nvPr/>
        </p:nvCxnSpPr>
        <p:spPr>
          <a:xfrm flipV="1">
            <a:off x="6934200" y="2095500"/>
            <a:ext cx="1228725" cy="17883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3" idx="3"/>
          </p:cNvCxnSpPr>
          <p:nvPr/>
        </p:nvCxnSpPr>
        <p:spPr>
          <a:xfrm>
            <a:off x="6934200" y="2274330"/>
            <a:ext cx="1247775" cy="32599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9011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>
            <a:normAutofit/>
          </a:bodyPr>
          <a:lstStyle/>
          <a:p>
            <a:r>
              <a:rPr lang="en-US" dirty="0"/>
              <a:t>A note about translating </a:t>
            </a: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כּוֹל 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כָּל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352800"/>
          </a:xfrm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RULE</a:t>
            </a:r>
            <a:r>
              <a:rPr lang="en-US" dirty="0" smtClean="0"/>
              <a:t>: When</a:t>
            </a:r>
            <a:r>
              <a:rPr lang="he-IL" dirty="0" smtClean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כָל</a:t>
            </a:r>
            <a:r>
              <a:rPr lang="he-IL" dirty="0" smtClean="0">
                <a:solidFill>
                  <a:srgbClr val="FF00FF"/>
                </a:solidFill>
              </a:rPr>
              <a:t> </a:t>
            </a:r>
            <a:r>
              <a:rPr lang="en-US" dirty="0" smtClean="0">
                <a:solidFill>
                  <a:srgbClr val="FF00FF"/>
                </a:solidFill>
              </a:rPr>
              <a:t> </a:t>
            </a:r>
            <a:r>
              <a:rPr lang="en-US" dirty="0" smtClean="0"/>
              <a:t>is </a:t>
            </a:r>
            <a:r>
              <a:rPr lang="en-US" dirty="0"/>
              <a:t>followed by </a:t>
            </a:r>
            <a:endParaRPr lang="en-US" dirty="0" smtClean="0"/>
          </a:p>
          <a:p>
            <a:r>
              <a:rPr lang="en-US" dirty="0" smtClean="0"/>
              <a:t>a </a:t>
            </a:r>
            <a:r>
              <a:rPr lang="en-US" dirty="0"/>
              <a:t>singular noun or singular construct chain translate it </a:t>
            </a:r>
            <a:r>
              <a:rPr lang="en-US" i="1" dirty="0">
                <a:solidFill>
                  <a:srgbClr val="0000FF"/>
                </a:solidFill>
              </a:rPr>
              <a:t>every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a </a:t>
            </a:r>
            <a:r>
              <a:rPr lang="en-US" dirty="0"/>
              <a:t>plural noun or plural construct chains or collective nouns (</a:t>
            </a:r>
            <a:r>
              <a:rPr lang="en-US" dirty="0" smtClean="0"/>
              <a:t>e.g. 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עַם</a:t>
            </a:r>
            <a:r>
              <a:rPr lang="en-US" dirty="0" smtClean="0"/>
              <a:t>) translate </a:t>
            </a:r>
            <a:r>
              <a:rPr lang="en-US" dirty="0"/>
              <a:t>it </a:t>
            </a:r>
            <a:r>
              <a:rPr lang="en-US" i="1" dirty="0">
                <a:solidFill>
                  <a:srgbClr val="0000FF"/>
                </a:solidFill>
              </a:rPr>
              <a:t>all</a:t>
            </a:r>
            <a:r>
              <a:rPr lang="en-US" dirty="0"/>
              <a:t>.</a:t>
            </a:r>
            <a:endParaRPr lang="en-US" dirty="0" smtClean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0" y="990600"/>
            <a:ext cx="87630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</a:pP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וְהִכִּיתֶם </a:t>
            </a:r>
            <a:r>
              <a:rPr lang="he-IL" dirty="0" smtClean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כָּל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־עִיר מִבְצָר וְ</a:t>
            </a:r>
            <a:r>
              <a:rPr lang="he-IL" dirty="0" smtClean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כָל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־עִיר מִבְחוֹר וְ</a:t>
            </a:r>
            <a:r>
              <a:rPr lang="he-IL" dirty="0" smtClean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כָל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־עֵץ טוֹב תַּפִּ֫ילוּ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4226177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/>
              <a:t>What we already know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0"/>
            <a:ext cx="7924800" cy="4343399"/>
          </a:xfrm>
        </p:spPr>
        <p:txBody>
          <a:bodyPr>
            <a:normAutofit/>
          </a:bodyPr>
          <a:lstStyle/>
          <a:p>
            <a:r>
              <a:rPr lang="en-US" dirty="0" smtClean="0"/>
              <a:t>Even if we don’t know the root of the first verb, what does the combination of the </a:t>
            </a:r>
            <a:r>
              <a:rPr lang="en-US" dirty="0" smtClean="0">
                <a:solidFill>
                  <a:srgbClr val="FF00FF"/>
                </a:solidFill>
              </a:rPr>
              <a:t>initial </a:t>
            </a:r>
            <a:r>
              <a:rPr lang="en-US" dirty="0" err="1" smtClean="0">
                <a:solidFill>
                  <a:srgbClr val="FF00FF"/>
                </a:solidFill>
              </a:rPr>
              <a:t>waw</a:t>
            </a:r>
            <a:r>
              <a:rPr lang="en-US" dirty="0" smtClean="0">
                <a:solidFill>
                  <a:srgbClr val="FF00FF"/>
                </a:solidFill>
              </a:rPr>
              <a:t> </a:t>
            </a:r>
            <a:r>
              <a:rPr lang="en-US" dirty="0" smtClean="0"/>
              <a:t>and the </a:t>
            </a:r>
            <a:r>
              <a:rPr lang="en-US" dirty="0" smtClean="0">
                <a:solidFill>
                  <a:srgbClr val="FF00FF"/>
                </a:solidFill>
              </a:rPr>
              <a:t>final </a:t>
            </a:r>
            <a:r>
              <a:rPr lang="he-IL" dirty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תֶם</a:t>
            </a:r>
            <a:r>
              <a:rPr lang="en-US" dirty="0" smtClean="0">
                <a:solidFill>
                  <a:srgbClr val="FF00FF"/>
                </a:solidFill>
              </a:rPr>
              <a:t> </a:t>
            </a:r>
            <a:r>
              <a:rPr lang="en-US" dirty="0" smtClean="0"/>
              <a:t>tell us?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0" y="838200"/>
            <a:ext cx="87630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</a:pPr>
            <a:r>
              <a:rPr lang="he-IL" dirty="0" smtClean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וְ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הִכִּי</a:t>
            </a:r>
            <a:r>
              <a:rPr lang="he-IL" dirty="0" smtClean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תֶם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כָּל־עִיר מִבְצָר וְכָל־עִיר מִבְחוֹר וְכָל־עֵץ טוֹב תַּפִּ֫ילוּ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841052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/>
              <a:t>What we already know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0"/>
            <a:ext cx="7924800" cy="4343399"/>
          </a:xfrm>
        </p:spPr>
        <p:txBody>
          <a:bodyPr>
            <a:normAutofit/>
          </a:bodyPr>
          <a:lstStyle/>
          <a:p>
            <a:r>
              <a:rPr lang="en-US" dirty="0" smtClean="0"/>
              <a:t>Even if we don’t know the root of the first verb, what does the combination of the </a:t>
            </a:r>
            <a:r>
              <a:rPr lang="en-US" dirty="0" smtClean="0">
                <a:solidFill>
                  <a:srgbClr val="FF00FF"/>
                </a:solidFill>
              </a:rPr>
              <a:t>initial </a:t>
            </a:r>
            <a:r>
              <a:rPr lang="en-US" dirty="0" err="1" smtClean="0">
                <a:solidFill>
                  <a:srgbClr val="FF00FF"/>
                </a:solidFill>
              </a:rPr>
              <a:t>waw</a:t>
            </a:r>
            <a:r>
              <a:rPr lang="en-US" dirty="0" smtClean="0">
                <a:solidFill>
                  <a:srgbClr val="FF00FF"/>
                </a:solidFill>
              </a:rPr>
              <a:t> </a:t>
            </a:r>
            <a:r>
              <a:rPr lang="en-US" dirty="0" smtClean="0"/>
              <a:t>and the </a:t>
            </a:r>
            <a:r>
              <a:rPr lang="en-US" dirty="0" smtClean="0">
                <a:solidFill>
                  <a:srgbClr val="FF00FF"/>
                </a:solidFill>
              </a:rPr>
              <a:t>final </a:t>
            </a:r>
            <a:r>
              <a:rPr lang="he-IL" dirty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תֶם</a:t>
            </a:r>
            <a:r>
              <a:rPr lang="en-US" dirty="0" smtClean="0">
                <a:solidFill>
                  <a:srgbClr val="FF00FF"/>
                </a:solidFill>
              </a:rPr>
              <a:t> </a:t>
            </a:r>
            <a:r>
              <a:rPr lang="en-US" dirty="0" smtClean="0"/>
              <a:t>tell us?</a:t>
            </a:r>
          </a:p>
          <a:p>
            <a:r>
              <a:rPr lang="en-US" dirty="0" smtClean="0"/>
              <a:t>What are the 2 signs of a </a:t>
            </a:r>
            <a:r>
              <a:rPr lang="en-US" dirty="0" err="1" smtClean="0"/>
              <a:t>Hiphil</a:t>
            </a:r>
            <a:r>
              <a:rPr lang="en-US" dirty="0" smtClean="0"/>
              <a:t> </a:t>
            </a:r>
            <a:r>
              <a:rPr lang="en-US" dirty="0" err="1" smtClean="0"/>
              <a:t>Qatal</a:t>
            </a:r>
            <a:r>
              <a:rPr lang="en-US" dirty="0" smtClean="0"/>
              <a:t>? Now that we’ve identified the verb above as a </a:t>
            </a:r>
            <a:r>
              <a:rPr lang="en-US" dirty="0" err="1" smtClean="0"/>
              <a:t>weqatal</a:t>
            </a:r>
            <a:r>
              <a:rPr lang="en-US" dirty="0" smtClean="0"/>
              <a:t>, it’s a little easier to see the 2 signs of the </a:t>
            </a:r>
            <a:r>
              <a:rPr lang="en-US" dirty="0" err="1" smtClean="0"/>
              <a:t>Hiphil</a:t>
            </a:r>
            <a:r>
              <a:rPr lang="en-US" dirty="0" smtClean="0"/>
              <a:t> </a:t>
            </a:r>
            <a:r>
              <a:rPr lang="en-US" dirty="0" err="1" smtClean="0"/>
              <a:t>Qatal</a:t>
            </a:r>
            <a:r>
              <a:rPr lang="en-US" dirty="0" smtClean="0"/>
              <a:t>.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0" y="838200"/>
            <a:ext cx="87630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</a:pPr>
            <a:r>
              <a:rPr lang="he-IL" dirty="0" smtClean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וְ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הִכִּי</a:t>
            </a:r>
            <a:r>
              <a:rPr lang="he-IL" dirty="0" smtClean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תֶם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כָּל־עִיר מִבְצָר וְכָל־עִיר מִבְחוֹר וְכָל־עֵץ טוֹב תַּפִּ֫ילוּ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391400" y="2667000"/>
            <a:ext cx="9310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weqatal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4403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/>
              <a:t>What we already know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0"/>
            <a:ext cx="7924800" cy="4343399"/>
          </a:xfrm>
        </p:spPr>
        <p:txBody>
          <a:bodyPr>
            <a:normAutofit/>
          </a:bodyPr>
          <a:lstStyle/>
          <a:p>
            <a:r>
              <a:rPr lang="en-US" dirty="0" smtClean="0"/>
              <a:t>Even if we don’t know the root of the first verb, what does the combination of the </a:t>
            </a:r>
            <a:r>
              <a:rPr lang="en-US" dirty="0" smtClean="0">
                <a:solidFill>
                  <a:srgbClr val="FF00FF"/>
                </a:solidFill>
              </a:rPr>
              <a:t>initial </a:t>
            </a:r>
            <a:r>
              <a:rPr lang="en-US" dirty="0" err="1" smtClean="0">
                <a:solidFill>
                  <a:srgbClr val="FF00FF"/>
                </a:solidFill>
              </a:rPr>
              <a:t>waw</a:t>
            </a:r>
            <a:r>
              <a:rPr lang="en-US" dirty="0" smtClean="0">
                <a:solidFill>
                  <a:srgbClr val="FF00FF"/>
                </a:solidFill>
              </a:rPr>
              <a:t> </a:t>
            </a:r>
            <a:r>
              <a:rPr lang="en-US" dirty="0" smtClean="0"/>
              <a:t>and the </a:t>
            </a:r>
            <a:r>
              <a:rPr lang="en-US" dirty="0" smtClean="0">
                <a:solidFill>
                  <a:srgbClr val="FF00FF"/>
                </a:solidFill>
              </a:rPr>
              <a:t>final </a:t>
            </a:r>
            <a:r>
              <a:rPr lang="he-IL" dirty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תֶם</a:t>
            </a:r>
            <a:r>
              <a:rPr lang="en-US" dirty="0" smtClean="0">
                <a:solidFill>
                  <a:srgbClr val="FF00FF"/>
                </a:solidFill>
              </a:rPr>
              <a:t> </a:t>
            </a:r>
            <a:r>
              <a:rPr lang="en-US" dirty="0" smtClean="0"/>
              <a:t>tell us?</a:t>
            </a:r>
          </a:p>
          <a:p>
            <a:r>
              <a:rPr lang="en-US" dirty="0" smtClean="0"/>
              <a:t>What are the 2 signs of a </a:t>
            </a:r>
            <a:r>
              <a:rPr lang="en-US" dirty="0" err="1" smtClean="0"/>
              <a:t>Hiphil</a:t>
            </a:r>
            <a:r>
              <a:rPr lang="en-US" dirty="0" smtClean="0"/>
              <a:t> </a:t>
            </a:r>
            <a:r>
              <a:rPr lang="en-US" dirty="0" err="1" smtClean="0"/>
              <a:t>Qatal</a:t>
            </a:r>
            <a:r>
              <a:rPr lang="en-US" dirty="0" smtClean="0"/>
              <a:t>? Now that we’ve identified the verb above as a </a:t>
            </a:r>
            <a:r>
              <a:rPr lang="en-US" dirty="0" err="1" smtClean="0"/>
              <a:t>weqatal</a:t>
            </a:r>
            <a:r>
              <a:rPr lang="en-US" dirty="0" smtClean="0"/>
              <a:t>, it’s a little easier to see the 2 signs of the </a:t>
            </a:r>
            <a:r>
              <a:rPr lang="en-US" dirty="0" err="1" smtClean="0"/>
              <a:t>Hiphil</a:t>
            </a:r>
            <a:r>
              <a:rPr lang="en-US" dirty="0" smtClean="0"/>
              <a:t> </a:t>
            </a:r>
            <a:r>
              <a:rPr lang="en-US" dirty="0" err="1" smtClean="0"/>
              <a:t>Qatal</a:t>
            </a:r>
            <a:r>
              <a:rPr lang="en-US" dirty="0" smtClean="0"/>
              <a:t>.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0" y="838200"/>
            <a:ext cx="87630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</a:pPr>
            <a:r>
              <a:rPr lang="he-IL" dirty="0" smtClean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וְ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הִכִּי</a:t>
            </a:r>
            <a:r>
              <a:rPr lang="he-IL" dirty="0" smtClean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תֶם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כָּל־עִיר מִבְצָר וְכָל־עִיר מִבְחוֹר וְכָל־עֵץ טוֹב תַּפִּ֫ילוּ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391400" y="2667000"/>
            <a:ext cx="9310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weqatal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48200" y="4886325"/>
            <a:ext cx="3048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Initial heh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Dot vowel (I/E vowel) after the 2</a:t>
            </a:r>
            <a:r>
              <a:rPr lang="en-US" baseline="30000" dirty="0" smtClean="0">
                <a:solidFill>
                  <a:srgbClr val="FF0000"/>
                </a:solidFill>
              </a:rPr>
              <a:t>nd</a:t>
            </a:r>
            <a:r>
              <a:rPr lang="en-US" dirty="0" smtClean="0">
                <a:solidFill>
                  <a:srgbClr val="FF0000"/>
                </a:solidFill>
              </a:rPr>
              <a:t> root letter</a:t>
            </a:r>
          </a:p>
          <a:p>
            <a:pPr algn="r"/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dirty="0" err="1" smtClean="0">
                <a:solidFill>
                  <a:srgbClr val="FF0000"/>
                </a:solidFill>
              </a:rPr>
              <a:t>Rocine</a:t>
            </a:r>
            <a:r>
              <a:rPr lang="en-US" dirty="0" smtClean="0">
                <a:solidFill>
                  <a:srgbClr val="FF0000"/>
                </a:solidFill>
              </a:rPr>
              <a:t> 27.2b)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0516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/>
              <a:t>What we already know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066800" y="1905000"/>
            <a:ext cx="7010400" cy="3886200"/>
          </a:xfrm>
          <a:ln w="28575">
            <a:solidFill>
              <a:schemeClr val="tx1"/>
            </a:solidFill>
          </a:ln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/>
              <a:t>When you are trying to figure out a verb, look for what is most obvious first. For some verbs it will be the stem, others a form, or part of the form, others the root, etc. Identifying verbs is a process of elimination and start with what jumps out at you first. You’ll often get your answer before you have run through ‘all the steps.’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0" y="838200"/>
            <a:ext cx="87630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</a:pPr>
            <a:r>
              <a:rPr lang="he-IL" dirty="0" smtClean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וְ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הִכִּי</a:t>
            </a:r>
            <a:r>
              <a:rPr lang="he-IL" dirty="0" smtClean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תֶם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כָּל־עִיר מִבְצָר וְכָל־עִיר מִבְחוֹר וְכָל־עֵץ טוֹב תַּפִּ֫ילוּ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67122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 smtClean="0"/>
              <a:t>The verb 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נכה</a:t>
            </a:r>
            <a:endParaRPr lang="en-US" dirty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143001"/>
            <a:ext cx="8229600" cy="43433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The verb </a:t>
            </a:r>
            <a:r>
              <a:rPr lang="he-IL" dirty="0" smtClean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נ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כ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ה</a:t>
            </a:r>
            <a:r>
              <a:rPr lang="en-US" dirty="0" smtClean="0"/>
              <a:t> is “doubly weak”</a:t>
            </a:r>
          </a:p>
          <a:p>
            <a:r>
              <a:rPr lang="en-US" dirty="0" smtClean="0">
                <a:solidFill>
                  <a:srgbClr val="FF00FF"/>
                </a:solidFill>
              </a:rPr>
              <a:t>I-Nun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III-Heh</a:t>
            </a:r>
          </a:p>
          <a:p>
            <a:pPr marL="0" indent="0">
              <a:buNone/>
            </a:pPr>
            <a:r>
              <a:rPr lang="en-US" dirty="0" smtClean="0"/>
              <a:t>What might we expect from these weak letters in their respective root positions?</a:t>
            </a:r>
          </a:p>
          <a:p>
            <a:r>
              <a:rPr lang="en-US" dirty="0" smtClean="0"/>
              <a:t>(Note that a letter is not necessarily ‘weak’ in all root letter positions.)</a:t>
            </a:r>
          </a:p>
        </p:txBody>
      </p:sp>
    </p:spTree>
    <p:extLst>
      <p:ext uri="{BB962C8B-B14F-4D97-AF65-F5344CB8AC3E}">
        <p14:creationId xmlns:p14="http://schemas.microsoft.com/office/powerpoint/2010/main" val="1269873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 smtClean="0"/>
              <a:t>The verb 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נכה</a:t>
            </a:r>
            <a:endParaRPr lang="en-US" dirty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914401"/>
            <a:ext cx="8229600" cy="5333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The verb </a:t>
            </a:r>
            <a:r>
              <a:rPr lang="he-IL" sz="2800" dirty="0" smtClean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נ</a:t>
            </a:r>
            <a:r>
              <a:rPr lang="he-IL" sz="28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כ</a:t>
            </a:r>
            <a:r>
              <a:rPr lang="he-IL" sz="2800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ה</a:t>
            </a:r>
            <a:r>
              <a:rPr lang="en-US" sz="2800" dirty="0" smtClean="0"/>
              <a:t> is “doubly weak”</a:t>
            </a:r>
          </a:p>
        </p:txBody>
      </p:sp>
      <p:sp>
        <p:nvSpPr>
          <p:cNvPr id="7" name="Content Placeholder 3"/>
          <p:cNvSpPr txBox="1">
            <a:spLocks/>
          </p:cNvSpPr>
          <p:nvPr/>
        </p:nvSpPr>
        <p:spPr>
          <a:xfrm>
            <a:off x="457200" y="1524000"/>
            <a:ext cx="8229600" cy="243840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rgbClr val="FF00FF"/>
                </a:solidFill>
              </a:rPr>
              <a:t>I-Nun</a:t>
            </a:r>
          </a:p>
          <a:p>
            <a:pPr lvl="1"/>
            <a:r>
              <a:rPr lang="en-US" dirty="0"/>
              <a:t>Nuns have a tendency to </a:t>
            </a:r>
            <a:r>
              <a:rPr lang="en-US" dirty="0" smtClean="0"/>
              <a:t>assimilate (i.e. show up as a </a:t>
            </a:r>
            <a:r>
              <a:rPr lang="en-US" dirty="0" err="1" smtClean="0"/>
              <a:t>dagesh</a:t>
            </a:r>
            <a:r>
              <a:rPr lang="en-US" dirty="0" smtClean="0"/>
              <a:t> forte in the next letter) </a:t>
            </a:r>
            <a:r>
              <a:rPr lang="en-US" dirty="0"/>
              <a:t>if they find themselves at the end of a </a:t>
            </a:r>
            <a:r>
              <a:rPr lang="en-US" dirty="0" smtClean="0"/>
              <a:t>closed </a:t>
            </a:r>
            <a:r>
              <a:rPr lang="en-US" dirty="0"/>
              <a:t>syllable.</a:t>
            </a:r>
          </a:p>
          <a:p>
            <a:pPr lvl="1"/>
            <a:r>
              <a:rPr lang="en-US" dirty="0"/>
              <a:t>I-Nuns will find themselves in this situation when there is a prefix of some sort (e.g. the prefix consonant, </a:t>
            </a:r>
            <a:r>
              <a:rPr lang="en-US" dirty="0" err="1"/>
              <a:t>Hiphil</a:t>
            </a:r>
            <a:r>
              <a:rPr lang="en-US" dirty="0"/>
              <a:t> heh, </a:t>
            </a:r>
            <a:r>
              <a:rPr lang="en-US" dirty="0" err="1"/>
              <a:t>Niphal</a:t>
            </a:r>
            <a:r>
              <a:rPr lang="en-US" dirty="0"/>
              <a:t> nun, participle prefix mem, etc.)</a:t>
            </a:r>
          </a:p>
        </p:txBody>
      </p:sp>
    </p:spTree>
    <p:extLst>
      <p:ext uri="{BB962C8B-B14F-4D97-AF65-F5344CB8AC3E}">
        <p14:creationId xmlns:p14="http://schemas.microsoft.com/office/powerpoint/2010/main" val="3215466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 txBox="1">
            <a:spLocks/>
          </p:cNvSpPr>
          <p:nvPr/>
        </p:nvSpPr>
        <p:spPr>
          <a:xfrm>
            <a:off x="2952750" y="762000"/>
            <a:ext cx="1981200" cy="12192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</a:pPr>
            <a:r>
              <a:rPr lang="he-IL" sz="6600" dirty="0" smtClean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נָ</a:t>
            </a:r>
            <a:r>
              <a:rPr lang="he-IL" sz="66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כָה</a:t>
            </a:r>
            <a:endParaRPr lang="en-US" sz="6600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5143500" y="762000"/>
            <a:ext cx="1104900" cy="12192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</a:pPr>
            <a:r>
              <a:rPr lang="he-IL" sz="66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הִ</a:t>
            </a:r>
            <a:endParaRPr lang="en-US" sz="6600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52400" y="1013936"/>
            <a:ext cx="2857500" cy="738664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err="1" smtClean="0"/>
              <a:t>Natan</a:t>
            </a:r>
            <a:r>
              <a:rPr lang="en-US" sz="1400" dirty="0" smtClean="0"/>
              <a:t> in the </a:t>
            </a:r>
            <a:r>
              <a:rPr lang="en-US" sz="1400" dirty="0" err="1" smtClean="0"/>
              <a:t>qal</a:t>
            </a:r>
            <a:r>
              <a:rPr lang="en-US" sz="1400" dirty="0" smtClean="0"/>
              <a:t> </a:t>
            </a:r>
            <a:r>
              <a:rPr lang="en-US" sz="1400" dirty="0" err="1" smtClean="0"/>
              <a:t>qatal</a:t>
            </a:r>
            <a:r>
              <a:rPr lang="en-US" sz="1400" dirty="0" smtClean="0"/>
              <a:t> 3ms</a:t>
            </a:r>
            <a:endParaRPr lang="en-US" sz="1400" dirty="0"/>
          </a:p>
          <a:p>
            <a:r>
              <a:rPr lang="en-US" sz="1400" dirty="0" smtClean="0"/>
              <a:t>This doesn’t actually exist but if it did, this is what it would look like.</a:t>
            </a:r>
            <a:endParaRPr lang="en-CA" sz="1400" dirty="0"/>
          </a:p>
        </p:txBody>
      </p:sp>
      <p:cxnSp>
        <p:nvCxnSpPr>
          <p:cNvPr id="12" name="Straight Arrow Connector 11"/>
          <p:cNvCxnSpPr>
            <a:stCxn id="10" idx="3"/>
          </p:cNvCxnSpPr>
          <p:nvPr/>
        </p:nvCxnSpPr>
        <p:spPr>
          <a:xfrm>
            <a:off x="3009900" y="1383268"/>
            <a:ext cx="2286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6819900" y="1013936"/>
            <a:ext cx="2133600" cy="738664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To make the </a:t>
            </a:r>
            <a:r>
              <a:rPr lang="en-US" sz="1400" dirty="0" err="1" smtClean="0"/>
              <a:t>Hiphil</a:t>
            </a:r>
            <a:r>
              <a:rPr lang="en-US" sz="1400" dirty="0" smtClean="0"/>
              <a:t> </a:t>
            </a:r>
            <a:r>
              <a:rPr lang="en-US" sz="1400" dirty="0" err="1" smtClean="0"/>
              <a:t>qatal</a:t>
            </a:r>
            <a:r>
              <a:rPr lang="en-US" sz="1400" dirty="0" smtClean="0"/>
              <a:t>, we add the </a:t>
            </a:r>
            <a:r>
              <a:rPr lang="en-US" sz="1400" dirty="0" err="1" smtClean="0"/>
              <a:t>preformative</a:t>
            </a:r>
            <a:r>
              <a:rPr lang="en-US" sz="1400" dirty="0" smtClean="0"/>
              <a:t> heh at the beginning. </a:t>
            </a:r>
            <a:endParaRPr lang="en-CA" sz="1400" dirty="0"/>
          </a:p>
        </p:txBody>
      </p:sp>
      <p:cxnSp>
        <p:nvCxnSpPr>
          <p:cNvPr id="15" name="Straight Arrow Connector 14"/>
          <p:cNvCxnSpPr>
            <a:stCxn id="14" idx="1"/>
          </p:cNvCxnSpPr>
          <p:nvPr/>
        </p:nvCxnSpPr>
        <p:spPr>
          <a:xfrm flipH="1">
            <a:off x="6553200" y="1383268"/>
            <a:ext cx="266701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itle 1"/>
          <p:cNvSpPr txBox="1">
            <a:spLocks/>
          </p:cNvSpPr>
          <p:nvPr/>
        </p:nvSpPr>
        <p:spPr>
          <a:xfrm>
            <a:off x="476250" y="0"/>
            <a:ext cx="8229600" cy="762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Assimilating Nun</a:t>
            </a:r>
            <a:endParaRPr lang="en-US" dirty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3043690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8686</TotalTime>
  <Words>1689</Words>
  <Application>Microsoft Office PowerPoint</Application>
  <PresentationFormat>On-screen Show (4:3)</PresentationFormat>
  <Paragraphs>319</Paragraphs>
  <Slides>24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Rocine Lesson 29</vt:lpstr>
      <vt:lpstr>Goals</vt:lpstr>
      <vt:lpstr>What we already know</vt:lpstr>
      <vt:lpstr>What we already know</vt:lpstr>
      <vt:lpstr>What we already know</vt:lpstr>
      <vt:lpstr>What we already know</vt:lpstr>
      <vt:lpstr>The verb נכה</vt:lpstr>
      <vt:lpstr>The verb נכה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The verb נכה</vt:lpstr>
      <vt:lpstr>Hiphil Qatal  of נכה</vt:lpstr>
      <vt:lpstr>Hiphil Yiqtol</vt:lpstr>
      <vt:lpstr>Hiphil Yiqtol</vt:lpstr>
      <vt:lpstr>Hiphil Yiqtol</vt:lpstr>
      <vt:lpstr>Hiphil Yiqtol</vt:lpstr>
      <vt:lpstr>Hiphil Yiqtol</vt:lpstr>
      <vt:lpstr>Hiphil Yiqtol</vt:lpstr>
      <vt:lpstr>Hiphil Yiqtol of נכה</vt:lpstr>
      <vt:lpstr>Hiphil Yiqtol of נכה</vt:lpstr>
      <vt:lpstr>A note about translating כּוֹל כָּל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 Samuel 1</dc:title>
  <dc:creator>Charles Grebe</dc:creator>
  <cp:lastModifiedBy>Carlos</cp:lastModifiedBy>
  <cp:revision>831</cp:revision>
  <cp:lastPrinted>2013-11-05T02:18:07Z</cp:lastPrinted>
  <dcterms:created xsi:type="dcterms:W3CDTF">2006-08-16T00:00:00Z</dcterms:created>
  <dcterms:modified xsi:type="dcterms:W3CDTF">2015-09-30T02:34:49Z</dcterms:modified>
</cp:coreProperties>
</file>