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697" r:id="rId2"/>
    <p:sldId id="660" r:id="rId3"/>
    <p:sldId id="820" r:id="rId4"/>
    <p:sldId id="826" r:id="rId5"/>
    <p:sldId id="831" r:id="rId6"/>
    <p:sldId id="827" r:id="rId7"/>
    <p:sldId id="833" r:id="rId8"/>
    <p:sldId id="832" r:id="rId9"/>
    <p:sldId id="830" r:id="rId10"/>
    <p:sldId id="834" r:id="rId11"/>
    <p:sldId id="835" r:id="rId1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80936" autoAdjust="0"/>
  </p:normalViewPr>
  <p:slideViewPr>
    <p:cSldViewPr>
      <p:cViewPr varScale="1">
        <p:scale>
          <a:sx n="88" d="100"/>
          <a:sy n="88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8/19/2015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Middle</a:t>
            </a:r>
            <a:r>
              <a:rPr lang="en-US" baseline="0" dirty="0" smtClean="0"/>
              <a:t> root letter missing so I/E vowel now on first root letter</a:t>
            </a:r>
          </a:p>
          <a:p>
            <a:r>
              <a:rPr lang="en-US" baseline="0" dirty="0" smtClean="0"/>
              <a:t>I/E vowel sometimes missing in some forms (typically second and third persons)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“E” and “O” class verbs are typically </a:t>
            </a:r>
            <a:r>
              <a:rPr lang="en-US" sz="1200" dirty="0" err="1" smtClean="0"/>
              <a:t>Stative</a:t>
            </a:r>
            <a:r>
              <a:rPr lang="en-US" sz="1200" dirty="0" smtClean="0"/>
              <a:t> and/or Intransitive.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/>
              <a:t>Stative</a:t>
            </a:r>
            <a:r>
              <a:rPr lang="en-US" sz="1200" dirty="0" smtClean="0"/>
              <a:t> verbs describe the state</a:t>
            </a:r>
            <a:r>
              <a:rPr lang="en-US" sz="1200" baseline="0" dirty="0" smtClean="0"/>
              <a:t> of a subject.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Dynamic verbs describe the action of a verb that takes a direct object.</a:t>
            </a: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Intransitive verbs describe the action of a subject that does NOT</a:t>
            </a:r>
            <a:r>
              <a:rPr lang="en-US" sz="1200" baseline="0" dirty="0" smtClean="0"/>
              <a:t> take a direct object.</a:t>
            </a: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You can’t predict the middle root letter from the 3ms form. That’s why for hollow verbs, dictionaries and lexicons use the infinitive construct as the lexical form.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The characteristic first root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qamets</a:t>
            </a:r>
            <a:r>
              <a:rPr lang="en-US" sz="1200" baseline="0" dirty="0" smtClean="0"/>
              <a:t> in the </a:t>
            </a:r>
            <a:r>
              <a:rPr lang="en-US" sz="1200" baseline="0" dirty="0" err="1" smtClean="0"/>
              <a:t>qatal</a:t>
            </a:r>
            <a:r>
              <a:rPr lang="en-US" sz="1200" baseline="0" dirty="0" smtClean="0"/>
              <a:t> can be reduced to a </a:t>
            </a:r>
            <a:r>
              <a:rPr lang="en-US" sz="1200" baseline="0" dirty="0" err="1" smtClean="0"/>
              <a:t>patach</a:t>
            </a:r>
            <a:r>
              <a:rPr lang="en-US" sz="1200" baseline="0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In III-Aleph verbs, a </a:t>
            </a:r>
            <a:r>
              <a:rPr lang="en-US" sz="1200" baseline="0" dirty="0" err="1" smtClean="0"/>
              <a:t>dagesh</a:t>
            </a:r>
            <a:r>
              <a:rPr lang="en-US" sz="1200" baseline="0" dirty="0" smtClean="0"/>
              <a:t> </a:t>
            </a:r>
            <a:r>
              <a:rPr lang="en-US" sz="1200" baseline="0" dirty="0" err="1" smtClean="0"/>
              <a:t>lene</a:t>
            </a:r>
            <a:r>
              <a:rPr lang="en-US" sz="1200" baseline="0" dirty="0" smtClean="0"/>
              <a:t> does not follow the III-Aleph.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In </a:t>
            </a:r>
            <a:r>
              <a:rPr lang="he-IL" sz="1200" baseline="0" dirty="0" smtClean="0"/>
              <a:t>מות</a:t>
            </a:r>
            <a:r>
              <a:rPr lang="en-US" sz="1200" baseline="0" dirty="0" smtClean="0"/>
              <a:t>, the third root </a:t>
            </a:r>
            <a:r>
              <a:rPr lang="en-US" sz="1200" baseline="0" dirty="0" err="1" smtClean="0"/>
              <a:t>tav</a:t>
            </a:r>
            <a:r>
              <a:rPr lang="en-US" sz="1200" baseline="0" dirty="0" smtClean="0"/>
              <a:t> assimilates to the affix </a:t>
            </a:r>
            <a:r>
              <a:rPr lang="en-US" sz="1200" baseline="0" dirty="0" err="1" smtClean="0"/>
              <a:t>tav</a:t>
            </a:r>
            <a:r>
              <a:rPr lang="en-US" sz="1200" baseline="0" dirty="0" smtClean="0"/>
              <a:t>. When it has not affix </a:t>
            </a:r>
            <a:r>
              <a:rPr lang="en-US" sz="1200" baseline="0" dirty="0" err="1" smtClean="0"/>
              <a:t>tav</a:t>
            </a:r>
            <a:r>
              <a:rPr lang="en-US" sz="1200" baseline="0" dirty="0" smtClean="0"/>
              <a:t> to assimilate to, you don’t see a </a:t>
            </a:r>
            <a:r>
              <a:rPr lang="en-US" sz="1200" baseline="0" dirty="0" err="1" smtClean="0"/>
              <a:t>dagesh</a:t>
            </a:r>
            <a:r>
              <a:rPr lang="en-US" sz="1200" baseline="0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The distinctive forms in </a:t>
            </a:r>
            <a:r>
              <a:rPr lang="he-IL" sz="1200" baseline="0" dirty="0" smtClean="0"/>
              <a:t>מות</a:t>
            </a:r>
            <a:r>
              <a:rPr lang="en-US" sz="1200" baseline="0" dirty="0" smtClean="0"/>
              <a:t> are in 3ms/3fs where you see the </a:t>
            </a:r>
            <a:r>
              <a:rPr lang="en-US" sz="1200" baseline="0" dirty="0" err="1" smtClean="0"/>
              <a:t>tsere</a:t>
            </a:r>
            <a:r>
              <a:rPr lang="en-US" sz="1200" baseline="0" dirty="0" smtClean="0"/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/>
              <a:t>In </a:t>
            </a:r>
            <a:r>
              <a:rPr lang="he-IL" sz="1200" baseline="0" dirty="0" smtClean="0"/>
              <a:t>בוש</a:t>
            </a:r>
            <a:r>
              <a:rPr lang="en-US" sz="1200" baseline="0" dirty="0" smtClean="0"/>
              <a:t> the distinctive “o” vowel is seen in all forms but it can be written in </a:t>
            </a:r>
            <a:r>
              <a:rPr lang="en-US" sz="1200" baseline="0" dirty="0" err="1" smtClean="0"/>
              <a:t>plene</a:t>
            </a:r>
            <a:r>
              <a:rPr lang="en-US" sz="1200" baseline="0" dirty="0" smtClean="0"/>
              <a:t> form or defectively.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51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Middle</a:t>
            </a:r>
            <a:r>
              <a:rPr lang="en-US" baseline="0" dirty="0" smtClean="0"/>
              <a:t> root letter missing so I/E vowel now on first root letter</a:t>
            </a:r>
          </a:p>
          <a:p>
            <a:r>
              <a:rPr lang="en-US" baseline="0" dirty="0" smtClean="0"/>
              <a:t>I/E vowel sometimes missing in some forms (typically second and third persons)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Middle</a:t>
            </a:r>
            <a:r>
              <a:rPr lang="en-US" baseline="0" dirty="0" smtClean="0"/>
              <a:t> root letter missing so I/E vowel now on first root letter</a:t>
            </a:r>
          </a:p>
          <a:p>
            <a:r>
              <a:rPr lang="en-US" baseline="0" dirty="0" smtClean="0"/>
              <a:t>I/E vowel sometimes missing in some forms (typically second and third persons)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the </a:t>
            </a:r>
            <a:r>
              <a:rPr lang="en-US" dirty="0" err="1" smtClean="0"/>
              <a:t>Hiphil</a:t>
            </a:r>
            <a:r>
              <a:rPr lang="en-US" dirty="0" smtClean="0"/>
              <a:t> you see the original I-</a:t>
            </a:r>
            <a:r>
              <a:rPr lang="en-US" dirty="0" err="1" smtClean="0"/>
              <a:t>Waw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see the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performative</a:t>
            </a:r>
            <a:r>
              <a:rPr lang="en-US" baseline="0" dirty="0" smtClean="0"/>
              <a:t> heh in all forms.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I/E second root theme vowel is not present in all forms. (Often missing in second and first persons)</a:t>
            </a:r>
            <a:endParaRPr lang="en-US" dirty="0" smtClean="0"/>
          </a:p>
          <a:p>
            <a:r>
              <a:rPr lang="en-US" dirty="0" smtClean="0"/>
              <a:t>In</a:t>
            </a:r>
            <a:r>
              <a:rPr lang="en-US" baseline="0" dirty="0" smtClean="0"/>
              <a:t> Hollow verbs the I/E theme vowel comes after the first root letter because the middle root letter has dropped.</a:t>
            </a:r>
          </a:p>
          <a:p>
            <a:r>
              <a:rPr lang="en-US" dirty="0" smtClean="0"/>
              <a:t>In Hollow verbs in the second and first persons there is an additional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holem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waw</a:t>
            </a:r>
            <a:r>
              <a:rPr lang="en-US" baseline="0" dirty="0" smtClean="0"/>
              <a:t> between the root and the affix. This gives the word an additional syllable. These are sometimes facetiously referred to as Japanese verbs. The additional “o” vowel is quite distinctive.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Middle</a:t>
            </a:r>
            <a:r>
              <a:rPr lang="en-US" baseline="0" dirty="0" smtClean="0"/>
              <a:t> root letter missing so I/E vowel now on first root letter</a:t>
            </a:r>
          </a:p>
          <a:p>
            <a:r>
              <a:rPr lang="en-US" baseline="0" dirty="0" smtClean="0"/>
              <a:t>I/E vowel sometimes missing in some forms (typically second and third persons)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Middle</a:t>
            </a:r>
            <a:r>
              <a:rPr lang="en-US" baseline="0" dirty="0" smtClean="0"/>
              <a:t> root letter missing so I/E vowel now on first root letter</a:t>
            </a:r>
          </a:p>
          <a:p>
            <a:r>
              <a:rPr lang="en-US" baseline="0" dirty="0" smtClean="0"/>
              <a:t>I/E vowel sometimes missing in some forms (typically second and third persons)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28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7715250" cy="2590800"/>
          </a:xfrm>
        </p:spPr>
        <p:txBody>
          <a:bodyPr>
            <a:normAutofit/>
          </a:bodyPr>
          <a:lstStyle/>
          <a:p>
            <a:pPr algn="r" defTabSz="457200" rtl="1"/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וַיֹּ֫אמֶר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יִשְׂרָאֵל אֶל־יוֹסֵף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en-US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הִנֵּה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אָנֹכִי מֵת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en-US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וְהָיָה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אֱלֹהִים עִמָּכֶם 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defTabSz="457200" rtl="1"/>
            <a:r>
              <a:rPr lang="en-US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וְהֵשִׁיב </a:t>
            </a:r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אֶתְכֶם אֶל־אֶ֫רֶץ אֲבֹתֵ֫יכֶם׃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52578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Genesis 48:21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/>
              <a:t>Hiphil</a:t>
            </a:r>
            <a:r>
              <a:rPr lang="en-US" sz="3200" dirty="0"/>
              <a:t> </a:t>
            </a:r>
            <a:r>
              <a:rPr lang="en-US" sz="3200" dirty="0" err="1"/>
              <a:t>Qatal</a:t>
            </a:r>
            <a:r>
              <a:rPr lang="en-US" sz="3200" dirty="0"/>
              <a:t> (Strong, I-</a:t>
            </a:r>
            <a:r>
              <a:rPr lang="en-US" sz="3200" dirty="0" err="1"/>
              <a:t>Yod</a:t>
            </a:r>
            <a:r>
              <a:rPr lang="en-US" sz="3200" dirty="0"/>
              <a:t>, Hollow)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idx="1"/>
          </p:nvPr>
        </p:nvSpPr>
        <p:spPr>
          <a:xfrm>
            <a:off x="381000" y="990601"/>
            <a:ext cx="8382000" cy="3352799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dirty="0" err="1"/>
              <a:t>Hiphil</a:t>
            </a:r>
            <a:r>
              <a:rPr lang="en-US" dirty="0"/>
              <a:t> you see the original I-</a:t>
            </a:r>
            <a:r>
              <a:rPr lang="en-US" dirty="0" err="1"/>
              <a:t>Waw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(1</a:t>
            </a:r>
            <a:r>
              <a:rPr lang="en-US" baseline="30000" dirty="0" smtClean="0"/>
              <a:t>st</a:t>
            </a:r>
            <a:r>
              <a:rPr lang="en-US" dirty="0" smtClean="0"/>
              <a:t> root </a:t>
            </a:r>
            <a:r>
              <a:rPr lang="en-US" dirty="0" err="1" smtClean="0"/>
              <a:t>yod</a:t>
            </a:r>
            <a:r>
              <a:rPr lang="en-US" dirty="0" smtClean="0"/>
              <a:t> in </a:t>
            </a:r>
            <a:r>
              <a:rPr lang="en-US" dirty="0" err="1" smtClean="0"/>
              <a:t>Qal</a:t>
            </a:r>
            <a:r>
              <a:rPr lang="en-US" dirty="0" smtClean="0"/>
              <a:t> -&gt; 1</a:t>
            </a:r>
            <a:r>
              <a:rPr lang="en-US" baseline="30000" dirty="0" smtClean="0"/>
              <a:t>st</a:t>
            </a:r>
            <a:r>
              <a:rPr lang="en-US" dirty="0" smtClean="0"/>
              <a:t> root </a:t>
            </a:r>
            <a:r>
              <a:rPr lang="en-US" dirty="0" err="1" smtClean="0"/>
              <a:t>waw</a:t>
            </a:r>
            <a:r>
              <a:rPr lang="en-US" dirty="0" smtClean="0"/>
              <a:t> in </a:t>
            </a:r>
            <a:r>
              <a:rPr lang="en-US" dirty="0" err="1" smtClean="0"/>
              <a:t>Hiphil</a:t>
            </a:r>
            <a:r>
              <a:rPr lang="en-US" dirty="0" smtClean="0"/>
              <a:t>/</a:t>
            </a:r>
            <a:r>
              <a:rPr lang="en-US" dirty="0" err="1" smtClean="0"/>
              <a:t>Niphal</a:t>
            </a:r>
            <a:r>
              <a:rPr lang="en-US" dirty="0" smtClean="0"/>
              <a:t>.)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You see the performative heh in all </a:t>
            </a:r>
            <a:r>
              <a:rPr lang="en-US" dirty="0" smtClean="0"/>
              <a:t>forms of the </a:t>
            </a:r>
            <a:r>
              <a:rPr lang="en-US" dirty="0" err="1" smtClean="0"/>
              <a:t>qatal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I/E second root theme vowel is not present in all forms.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Often missing in second and first </a:t>
            </a:r>
            <a:r>
              <a:rPr lang="en-US" dirty="0" smtClean="0"/>
              <a:t>persons.)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Hollow verbs the I/E theme vowel comes after the first root letter because the middle root letter has dropped</a:t>
            </a:r>
            <a:r>
              <a:rPr lang="en-US" dirty="0" smtClean="0"/>
              <a:t>.</a:t>
            </a:r>
          </a:p>
        </p:txBody>
      </p:sp>
      <p:pic>
        <p:nvPicPr>
          <p:cNvPr id="1026" name="Picture 2" descr="D:\My Documents\HebrewCourseBriercrestFirstYear2014\Rocine Lessons\28\pics\japanese lo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4545" y="4418239"/>
            <a:ext cx="1054979" cy="112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3"/>
          <p:cNvSpPr txBox="1">
            <a:spLocks/>
          </p:cNvSpPr>
          <p:nvPr/>
        </p:nvSpPr>
        <p:spPr>
          <a:xfrm>
            <a:off x="381000" y="4495800"/>
            <a:ext cx="5410200" cy="2266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 startAt="5"/>
            </a:pPr>
            <a:r>
              <a:rPr lang="en-US" dirty="0"/>
              <a:t>In Hollow </a:t>
            </a:r>
            <a:r>
              <a:rPr lang="en-US" dirty="0" smtClean="0"/>
              <a:t>verbs, </a:t>
            </a:r>
            <a:r>
              <a:rPr lang="en-US" dirty="0"/>
              <a:t>in the second and first </a:t>
            </a:r>
            <a:r>
              <a:rPr lang="en-US" dirty="0" smtClean="0"/>
              <a:t>persons, </a:t>
            </a:r>
            <a:r>
              <a:rPr lang="en-US" dirty="0"/>
              <a:t>there is an additional </a:t>
            </a:r>
            <a:r>
              <a:rPr lang="en-US" i="1" dirty="0" err="1"/>
              <a:t>holem</a:t>
            </a:r>
            <a:r>
              <a:rPr lang="en-US" i="1" dirty="0"/>
              <a:t> </a:t>
            </a:r>
            <a:r>
              <a:rPr lang="en-US" i="1" dirty="0" err="1"/>
              <a:t>waw</a:t>
            </a:r>
            <a:r>
              <a:rPr lang="en-US" i="1" dirty="0"/>
              <a:t> </a:t>
            </a:r>
            <a:r>
              <a:rPr lang="en-US" dirty="0"/>
              <a:t>between the root and the affix. This gives the word an additional syllable. These are sometimes facetiously referred to as </a:t>
            </a:r>
            <a:r>
              <a:rPr lang="en-US" dirty="0">
                <a:solidFill>
                  <a:srgbClr val="FF0000"/>
                </a:solidFill>
              </a:rPr>
              <a:t>Japanese verbs</a:t>
            </a:r>
            <a:r>
              <a:rPr lang="en-US" dirty="0"/>
              <a:t>. </a:t>
            </a:r>
            <a:r>
              <a:rPr lang="en-US" dirty="0" smtClean="0"/>
              <a:t>This </a:t>
            </a:r>
            <a:r>
              <a:rPr lang="en-US" dirty="0"/>
              <a:t>additional “o” </a:t>
            </a:r>
            <a:r>
              <a:rPr lang="en-US" dirty="0" smtClean="0"/>
              <a:t>sound is </a:t>
            </a:r>
            <a:r>
              <a:rPr lang="en-US" dirty="0"/>
              <a:t>quite distinctive.</a:t>
            </a:r>
          </a:p>
        </p:txBody>
      </p:sp>
      <p:pic>
        <p:nvPicPr>
          <p:cNvPr id="1028" name="Picture 4" descr="D:\My Documents\HebrewCourseBriercrestFirstYear2014\Rocine Lessons\28\pics\Japanese love red on tan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571" y="5619475"/>
            <a:ext cx="1149724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My Documents\HebrewCourseBriercrestFirstYear2014\Rocine Lessons\28\pics\love_red-brush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4429125"/>
            <a:ext cx="1773237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54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/>
              <a:t>Hiphils</a:t>
            </a:r>
            <a:r>
              <a:rPr lang="en-US" sz="3200" dirty="0"/>
              <a:t> of motion verbs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idx="1"/>
          </p:nvPr>
        </p:nvSpPr>
        <p:spPr>
          <a:xfrm>
            <a:off x="76200" y="762001"/>
            <a:ext cx="8991600" cy="9143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There are many verbs of motion with which we are quite familiar that can be translated using </a:t>
            </a:r>
            <a:r>
              <a:rPr lang="en-US" sz="2200" dirty="0" smtClean="0"/>
              <a:t>“</a:t>
            </a:r>
            <a:r>
              <a:rPr lang="en-US" sz="2200" i="1" dirty="0" smtClean="0">
                <a:solidFill>
                  <a:schemeClr val="accent2"/>
                </a:solidFill>
              </a:rPr>
              <a:t>brought</a:t>
            </a:r>
            <a:r>
              <a:rPr lang="en-US" sz="2200" i="1" dirty="0" smtClean="0"/>
              <a:t>”</a:t>
            </a:r>
            <a:r>
              <a:rPr lang="en-US" sz="2200" dirty="0" smtClean="0">
                <a:solidFill>
                  <a:schemeClr val="accent2"/>
                </a:solidFill>
              </a:rPr>
              <a:t> </a:t>
            </a:r>
            <a:r>
              <a:rPr lang="en-US" sz="2200" dirty="0"/>
              <a:t>and a particle of direction. Often the direction is lost in the commonly used English versions, so it is nice to know the Hebrew.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410516"/>
              </p:ext>
            </p:extLst>
          </p:nvPr>
        </p:nvGraphicFramePr>
        <p:xfrm>
          <a:off x="1066800" y="2057400"/>
          <a:ext cx="7010400" cy="4491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800"/>
                <a:gridCol w="2336800"/>
                <a:gridCol w="2336800"/>
              </a:tblGrid>
              <a:tr h="4381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QAL</a:t>
                      </a:r>
                      <a:r>
                        <a:rPr lang="en-US" baseline="0" dirty="0" smtClean="0"/>
                        <a:t> MEANING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HIPHIL MEANING</a:t>
                      </a:r>
                      <a:endParaRPr lang="en-US" dirty="0"/>
                    </a:p>
                  </a:txBody>
                  <a:tcPr anchor="ctr"/>
                </a:tc>
              </a:tr>
              <a:tr h="438150">
                <a:tc>
                  <a:txBody>
                    <a:bodyPr/>
                    <a:lstStyle/>
                    <a:p>
                      <a:pPr algn="r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ירד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9144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Descend</a:t>
                      </a:r>
                      <a:endParaRPr lang="en-US" dirty="0"/>
                    </a:p>
                  </a:txBody>
                  <a:tcPr marL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accent2"/>
                          </a:solidFill>
                        </a:rPr>
                        <a:t>Bring</a:t>
                      </a:r>
                      <a:r>
                        <a:rPr lang="en-US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dirty="0" smtClean="0"/>
                        <a:t>down</a:t>
                      </a:r>
                      <a:endParaRPr lang="en-US" dirty="0"/>
                    </a:p>
                  </a:txBody>
                  <a:tcPr marL="457200" anchor="ctr"/>
                </a:tc>
              </a:tr>
              <a:tr h="438150">
                <a:tc>
                  <a:txBody>
                    <a:bodyPr/>
                    <a:lstStyle/>
                    <a:p>
                      <a:pPr algn="r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עלה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9144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Ascend</a:t>
                      </a:r>
                      <a:endParaRPr lang="en-US" dirty="0"/>
                    </a:p>
                  </a:txBody>
                  <a:tcPr marL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Bring</a:t>
                      </a:r>
                      <a:r>
                        <a:rPr lang="en-US" dirty="0" smtClean="0"/>
                        <a:t> up</a:t>
                      </a:r>
                      <a:endParaRPr lang="en-US" dirty="0"/>
                    </a:p>
                  </a:txBody>
                  <a:tcPr marL="457200" anchor="ctr"/>
                </a:tc>
              </a:tr>
              <a:tr h="438150">
                <a:tc>
                  <a:txBody>
                    <a:bodyPr/>
                    <a:lstStyle/>
                    <a:p>
                      <a:pPr algn="r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בּוא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9144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Come, enter</a:t>
                      </a:r>
                      <a:endParaRPr lang="en-US" dirty="0"/>
                    </a:p>
                  </a:txBody>
                  <a:tcPr marL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Bring</a:t>
                      </a:r>
                      <a:r>
                        <a:rPr lang="en-US" dirty="0" smtClean="0"/>
                        <a:t> in</a:t>
                      </a:r>
                      <a:endParaRPr lang="en-US" dirty="0"/>
                    </a:p>
                  </a:txBody>
                  <a:tcPr marL="457200" anchor="ctr"/>
                </a:tc>
              </a:tr>
              <a:tr h="438150">
                <a:tc>
                  <a:txBody>
                    <a:bodyPr/>
                    <a:lstStyle/>
                    <a:p>
                      <a:pPr algn="r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יצא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9144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Exit, leave</a:t>
                      </a:r>
                      <a:endParaRPr lang="en-US" dirty="0"/>
                    </a:p>
                  </a:txBody>
                  <a:tcPr marL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Bring</a:t>
                      </a:r>
                      <a:r>
                        <a:rPr lang="en-US" dirty="0" smtClean="0"/>
                        <a:t> out</a:t>
                      </a:r>
                      <a:endParaRPr lang="en-US" dirty="0"/>
                    </a:p>
                  </a:txBody>
                  <a:tcPr marL="457200" anchor="ctr"/>
                </a:tc>
              </a:tr>
              <a:tr h="438150">
                <a:tc>
                  <a:txBody>
                    <a:bodyPr/>
                    <a:lstStyle/>
                    <a:p>
                      <a:pPr algn="r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שׁוב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9144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Return</a:t>
                      </a:r>
                      <a:endParaRPr lang="en-US" dirty="0"/>
                    </a:p>
                  </a:txBody>
                  <a:tcPr marL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Bring</a:t>
                      </a:r>
                      <a:r>
                        <a:rPr lang="en-US" dirty="0" smtClean="0"/>
                        <a:t> back</a:t>
                      </a:r>
                      <a:endParaRPr lang="en-US" dirty="0"/>
                    </a:p>
                  </a:txBody>
                  <a:tcPr marL="457200" anchor="ctr"/>
                </a:tc>
              </a:tr>
              <a:tr h="438150">
                <a:tc>
                  <a:txBody>
                    <a:bodyPr/>
                    <a:lstStyle/>
                    <a:p>
                      <a:pPr algn="r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קרב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9144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Approach</a:t>
                      </a:r>
                      <a:endParaRPr lang="en-US" dirty="0"/>
                    </a:p>
                  </a:txBody>
                  <a:tcPr marL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Bring</a:t>
                      </a:r>
                      <a:r>
                        <a:rPr lang="en-US" dirty="0" smtClean="0"/>
                        <a:t> near</a:t>
                      </a:r>
                      <a:endParaRPr lang="en-US" dirty="0"/>
                    </a:p>
                  </a:txBody>
                  <a:tcPr marL="457200" anchor="ctr"/>
                </a:tc>
              </a:tr>
              <a:tr h="438150">
                <a:tc>
                  <a:txBody>
                    <a:bodyPr/>
                    <a:lstStyle/>
                    <a:p>
                      <a:pPr algn="r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הלך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marR="9144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Go, walk</a:t>
                      </a:r>
                      <a:endParaRPr lang="en-US" dirty="0"/>
                    </a:p>
                  </a:txBody>
                  <a:tcPr marL="45720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Bring</a:t>
                      </a:r>
                      <a:endParaRPr lang="en-US" sz="1800" b="1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13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6868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Identify and read</a:t>
            </a:r>
          </a:p>
          <a:p>
            <a:r>
              <a:rPr lang="en-US" dirty="0"/>
              <a:t>S</a:t>
            </a:r>
            <a:r>
              <a:rPr lang="en-US" dirty="0" smtClean="0"/>
              <a:t>everal </a:t>
            </a:r>
            <a:r>
              <a:rPr lang="en-US" dirty="0"/>
              <a:t>C</a:t>
            </a:r>
            <a:r>
              <a:rPr lang="en-US" dirty="0" smtClean="0"/>
              <a:t>lasses </a:t>
            </a:r>
            <a:r>
              <a:rPr lang="en-US" dirty="0"/>
              <a:t>of </a:t>
            </a:r>
            <a:r>
              <a:rPr lang="en-US" dirty="0" smtClean="0"/>
              <a:t>Hollow </a:t>
            </a:r>
            <a:r>
              <a:rPr lang="en-US" dirty="0"/>
              <a:t>R</a:t>
            </a:r>
            <a:r>
              <a:rPr lang="en-US" dirty="0" smtClean="0"/>
              <a:t>oots</a:t>
            </a:r>
            <a:endParaRPr lang="en-US" dirty="0"/>
          </a:p>
          <a:p>
            <a:r>
              <a:rPr lang="en-US" dirty="0" err="1"/>
              <a:t>Hiphil</a:t>
            </a:r>
            <a:r>
              <a:rPr lang="en-US" dirty="0"/>
              <a:t> </a:t>
            </a:r>
            <a:r>
              <a:rPr lang="en-US" dirty="0" err="1"/>
              <a:t>Q</a:t>
            </a:r>
            <a:r>
              <a:rPr lang="en-US" dirty="0" err="1" smtClean="0"/>
              <a:t>atal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Hollow </a:t>
            </a:r>
            <a:r>
              <a:rPr lang="en-US" dirty="0"/>
              <a:t>R</a:t>
            </a:r>
            <a:r>
              <a:rPr lang="en-US" dirty="0" smtClean="0"/>
              <a:t>oots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55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893047"/>
              </p:ext>
            </p:extLst>
          </p:nvPr>
        </p:nvGraphicFramePr>
        <p:xfrm>
          <a:off x="723900" y="1143000"/>
          <a:ext cx="76962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143000"/>
                <a:gridCol w="1219200"/>
                <a:gridCol w="1219200"/>
                <a:gridCol w="1193800"/>
                <a:gridCol w="1193800"/>
                <a:gridCol w="119380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קום</a:t>
                      </a:r>
                      <a:endParaRPr lang="en-US" sz="1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בוא</a:t>
                      </a:r>
                      <a:endParaRPr lang="en-US" sz="1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שים</a:t>
                      </a:r>
                      <a:endParaRPr lang="en-US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מות</a:t>
                      </a:r>
                      <a:endParaRPr lang="en-US" sz="1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בוש</a:t>
                      </a:r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שָׂם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מֵת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בּוֹשׁ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קָ֫מָה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בָּ֫אָה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שָׂ֫מָה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מֵ֫תָה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בּ֫וֹשָׁה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קָ֫מְתָּ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בָּ֫אתָ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שַׂ֫מְתָּ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מַ֫תָּה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בֹּ֫שְׁתָּ</a:t>
                      </a:r>
                      <a:r>
                        <a:rPr lang="en-US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קָ֫מְתְּ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בָּ֫אתְ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שַׂ֫מְתְּ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מַתְּ</a:t>
                      </a:r>
                      <a:r>
                        <a:rPr lang="en-US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בֹּ֫שְׁתְּ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קָ֫מְתִּי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בָּ֫אתִי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שַׂ֫מְתִּי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מַ֫תִּי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בֹּ֫שְׁתִּי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קָמוּ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בָּאוּ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שָׂמוּ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מֵ֫תוּ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בּ֫וֹשׁוּ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קַמְתֶּם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בָּאתֶם</a:t>
                      </a:r>
                      <a:endParaRPr lang="en-US" sz="2400" kern="12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שַׂמְתֶּם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מַתֶּם</a:t>
                      </a:r>
                      <a:r>
                        <a:rPr lang="en-US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בּוֹשְׁתֶּם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קַמְתֶּן</a:t>
                      </a:r>
                      <a:r>
                        <a:rPr lang="en-US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בָּאתֶן</a:t>
                      </a:r>
                      <a:r>
                        <a:rPr lang="en-US" sz="2400" kern="12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שַׂמְתֶּן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מַתֶּן</a:t>
                      </a:r>
                      <a:r>
                        <a:rPr lang="en-US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בּוֹשְׁתֶּן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קַ֫מְנוּ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בָּ֫אנוּ</a:t>
                      </a:r>
                      <a:endParaRPr lang="en-US" sz="2400" kern="12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שַׂ֫מְנוּ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מַ֫תְנוּ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בֹּ֫שְׁנוּ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Hollow Root Classes – </a:t>
            </a:r>
            <a:r>
              <a:rPr lang="en-US" sz="3200" dirty="0" err="1" smtClean="0"/>
              <a:t>Qal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743200" y="896779"/>
            <a:ext cx="5373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Class 1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3962400" y="896779"/>
            <a:ext cx="5373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Class 1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896779"/>
            <a:ext cx="5373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Class 1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6296025" y="896779"/>
            <a:ext cx="6399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“E” Class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7467600" y="896779"/>
            <a:ext cx="6623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“O” Class</a:t>
            </a:r>
            <a:endParaRPr lang="en-US" sz="1000" dirty="0"/>
          </a:p>
        </p:txBody>
      </p:sp>
      <p:sp>
        <p:nvSpPr>
          <p:cNvPr id="5" name="Right Brace 4"/>
          <p:cNvSpPr/>
          <p:nvPr/>
        </p:nvSpPr>
        <p:spPr>
          <a:xfrm rot="16200000">
            <a:off x="7129619" y="-365126"/>
            <a:ext cx="172879" cy="238903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825843" y="152400"/>
            <a:ext cx="2780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“E” and “O” class verbs are typically </a:t>
            </a:r>
            <a:r>
              <a:rPr lang="en-US" sz="1400" dirty="0" err="1" smtClean="0"/>
              <a:t>Stative</a:t>
            </a:r>
            <a:r>
              <a:rPr lang="en-US" sz="1400" dirty="0" smtClean="0"/>
              <a:t> and/or </a:t>
            </a:r>
            <a:r>
              <a:rPr lang="en-US" sz="1400" dirty="0"/>
              <a:t>I</a:t>
            </a:r>
            <a:r>
              <a:rPr lang="en-US" sz="1400" dirty="0" smtClean="0"/>
              <a:t>ntransitive.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98295" y="896779"/>
            <a:ext cx="5277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Strong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25522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019382"/>
              </p:ext>
            </p:extLst>
          </p:nvPr>
        </p:nvGraphicFramePr>
        <p:xfrm>
          <a:off x="723900" y="1143000"/>
          <a:ext cx="76962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143000"/>
                <a:gridCol w="1219200"/>
                <a:gridCol w="1219200"/>
                <a:gridCol w="1193800"/>
                <a:gridCol w="1193800"/>
                <a:gridCol w="119380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קום</a:t>
                      </a:r>
                      <a:endParaRPr lang="en-US" sz="1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בוא</a:t>
                      </a:r>
                      <a:endParaRPr lang="en-US" sz="1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שים</a:t>
                      </a:r>
                      <a:endParaRPr lang="en-US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מות</a:t>
                      </a:r>
                      <a:endParaRPr lang="en-US" sz="1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בוש</a:t>
                      </a:r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שָׂם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מֵת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בּוֹשׁ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קָ֫מָה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בָּ֫אָה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שָׂ֫מָה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מֵ֫תָה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בּ֫וֹשָׁה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קָ֫מְתָּ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בָּ֫אתָ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שַׂ֫מְתָּ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מַ֫תָּה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בֹּ֫שְׁתָּ</a:t>
                      </a:r>
                      <a:r>
                        <a:rPr lang="en-US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קָ֫מְתְּ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בָּ֫אתְ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שַׂ֫מְתְּ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מַתְּ</a:t>
                      </a:r>
                      <a:r>
                        <a:rPr lang="en-US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בֹּ֫שְׁתְּ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קָ֫מְתִּי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בָּ֫אתִי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שַׂ֫מְתִּי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מַ֫תִּי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בֹּ֫שְׁתִּי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קָמוּ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בָּאוּ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שָׂמוּ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מֵ֫תוּ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בּ֫וֹשׁוּ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קַמְתֶּם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בָּאתֶם</a:t>
                      </a:r>
                      <a:endParaRPr lang="en-US" sz="2400" kern="12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שַׂמְתֶּם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מַתֶּם</a:t>
                      </a:r>
                      <a:r>
                        <a:rPr lang="en-US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בּוֹשְׁתֶּם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קַמְתֶּן</a:t>
                      </a:r>
                      <a:r>
                        <a:rPr lang="en-US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בָּאתֶן</a:t>
                      </a:r>
                      <a:r>
                        <a:rPr lang="en-US" sz="2400" kern="12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שַׂמְתֶּן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מַתֶּן</a:t>
                      </a:r>
                      <a:r>
                        <a:rPr lang="en-US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בּוֹשְׁתֶּן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קַ֫מְנוּ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בָּ֫אנוּ</a:t>
                      </a:r>
                      <a:endParaRPr lang="en-US" sz="2400" kern="12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שַׂ֫מְנוּ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מַ֫תְנוּ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בֹּ֫שְׁנוּ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Hollow Root Classes – </a:t>
            </a:r>
            <a:r>
              <a:rPr lang="en-US" sz="3200" dirty="0" err="1" smtClean="0"/>
              <a:t>Qal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743200" y="896779"/>
            <a:ext cx="5373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Class 1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3962400" y="896779"/>
            <a:ext cx="5373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Class 1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896779"/>
            <a:ext cx="5373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Class 1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6296025" y="896779"/>
            <a:ext cx="6399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“E” Class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7467600" y="896779"/>
            <a:ext cx="6623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“O” Class</a:t>
            </a:r>
            <a:endParaRPr lang="en-US" sz="1000" dirty="0"/>
          </a:p>
        </p:txBody>
      </p:sp>
      <p:sp>
        <p:nvSpPr>
          <p:cNvPr id="5" name="Right Brace 4"/>
          <p:cNvSpPr/>
          <p:nvPr/>
        </p:nvSpPr>
        <p:spPr>
          <a:xfrm rot="16200000">
            <a:off x="7129619" y="-365126"/>
            <a:ext cx="172879" cy="238903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825843" y="152400"/>
            <a:ext cx="2780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“E” and “O” class verbs are typically </a:t>
            </a:r>
            <a:r>
              <a:rPr lang="en-US" sz="1400" dirty="0" err="1" smtClean="0"/>
              <a:t>Stative</a:t>
            </a:r>
            <a:r>
              <a:rPr lang="en-US" sz="1400" dirty="0" smtClean="0"/>
              <a:t> and/or </a:t>
            </a:r>
            <a:r>
              <a:rPr lang="en-US" sz="1400" dirty="0"/>
              <a:t>I</a:t>
            </a:r>
            <a:r>
              <a:rPr lang="en-US" sz="1400" dirty="0" smtClean="0"/>
              <a:t>ntransitive.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98295" y="896779"/>
            <a:ext cx="5277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Strong</a:t>
            </a:r>
            <a:endParaRPr lang="en-US" sz="1000" dirty="0"/>
          </a:p>
        </p:txBody>
      </p:sp>
      <p:sp>
        <p:nvSpPr>
          <p:cNvPr id="2" name="Rounded Rectangle 1"/>
          <p:cNvSpPr/>
          <p:nvPr/>
        </p:nvSpPr>
        <p:spPr>
          <a:xfrm>
            <a:off x="2895600" y="1752600"/>
            <a:ext cx="5600700" cy="419100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895600" y="2286000"/>
            <a:ext cx="5600700" cy="438150"/>
          </a:xfrm>
          <a:prstGeom prst="roundRect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19100" y="819834"/>
            <a:ext cx="1981200" cy="646331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Identical to the</a:t>
            </a:r>
          </a:p>
          <a:p>
            <a:pPr algn="ctr"/>
            <a:r>
              <a:rPr lang="en-US" dirty="0" err="1" smtClean="0"/>
              <a:t>ms</a:t>
            </a:r>
            <a:r>
              <a:rPr lang="en-US" dirty="0" smtClean="0"/>
              <a:t> participle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9099" y="2895600"/>
            <a:ext cx="1981200" cy="92333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Identical to the</a:t>
            </a:r>
          </a:p>
          <a:p>
            <a:pPr algn="ctr"/>
            <a:r>
              <a:rPr lang="en-US" dirty="0" smtClean="0"/>
              <a:t>fs participle</a:t>
            </a:r>
          </a:p>
          <a:p>
            <a:pPr algn="ctr"/>
            <a:r>
              <a:rPr lang="en-US" dirty="0" smtClean="0"/>
              <a:t>(except for accent)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4" idx="3"/>
            <a:endCxn id="2" idx="1"/>
          </p:cNvCxnSpPr>
          <p:nvPr/>
        </p:nvCxnSpPr>
        <p:spPr>
          <a:xfrm>
            <a:off x="2400300" y="1143000"/>
            <a:ext cx="495300" cy="819150"/>
          </a:xfrm>
          <a:prstGeom prst="straightConnector1">
            <a:avLst/>
          </a:prstGeom>
          <a:ln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5" idx="3"/>
            <a:endCxn id="13" idx="1"/>
          </p:cNvCxnSpPr>
          <p:nvPr/>
        </p:nvCxnSpPr>
        <p:spPr>
          <a:xfrm flipV="1">
            <a:off x="2400299" y="2505075"/>
            <a:ext cx="495301" cy="852190"/>
          </a:xfrm>
          <a:prstGeom prst="straightConnector1">
            <a:avLst/>
          </a:prstGeom>
          <a:ln>
            <a:solidFill>
              <a:srgbClr val="FF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11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Hollow Roots – </a:t>
            </a:r>
            <a:r>
              <a:rPr lang="en-US" sz="3200" dirty="0" err="1" smtClean="0"/>
              <a:t>Qal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/>
          </a:p>
        </p:txBody>
      </p:sp>
      <p:sp>
        <p:nvSpPr>
          <p:cNvPr id="12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6868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 the tables in the next slide, note as many similarities and differences as you can find between the paradigms.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99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86364"/>
              </p:ext>
            </p:extLst>
          </p:nvPr>
        </p:nvGraphicFramePr>
        <p:xfrm>
          <a:off x="723900" y="1143000"/>
          <a:ext cx="76962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143000"/>
                <a:gridCol w="1219200"/>
                <a:gridCol w="1219200"/>
                <a:gridCol w="1193800"/>
                <a:gridCol w="1193800"/>
                <a:gridCol w="119380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קום</a:t>
                      </a:r>
                      <a:endParaRPr lang="en-US" sz="1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בוא</a:t>
                      </a:r>
                      <a:endParaRPr lang="en-US" sz="1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שים</a:t>
                      </a:r>
                      <a:endParaRPr lang="en-US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מות</a:t>
                      </a:r>
                      <a:endParaRPr lang="en-US" sz="14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Qal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בוש</a:t>
                      </a:r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קָם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שָׂם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מֵת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בּוֹשׁ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קָ֫מָה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בָּ֫אָה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שָׂ֫מָה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מֵ֫תָה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בּ֫וֹשָׁה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קָ֫מְתָּ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בָּ֫אתָ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שַׂ֫מְתָּ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מַ֫תָּה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בֹּ֫שְׁתָּ</a:t>
                      </a:r>
                      <a:r>
                        <a:rPr lang="en-US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קָ֫מְתְּ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בָּ֫אתְ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שַׂ֫מְתְּ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מַתְּ</a:t>
                      </a:r>
                      <a:r>
                        <a:rPr lang="en-US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בֹּ֫שְׁתְּ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קָ֫מְתִּי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בָּ֫אתִי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שַׂ֫מְתִּי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מַ֫תִּי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בֹּ֫שְׁתִּי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קָמוּ</a:t>
                      </a:r>
                      <a:endParaRPr lang="en-US" sz="24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בָּאוּ</a:t>
                      </a:r>
                      <a:endParaRPr lang="en-US" sz="24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שָׂמוּ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מֵ֫תוּ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בּ֫וֹשׁוּ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קַמְתֶּם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בָּאתֶם</a:t>
                      </a:r>
                      <a:endParaRPr lang="en-US" sz="2400" kern="12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שַׂמְתֶּם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מַתֶּם</a:t>
                      </a:r>
                      <a:r>
                        <a:rPr lang="en-US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בּוֹשְׁתֶּם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קַמְתֶּן</a:t>
                      </a:r>
                      <a:r>
                        <a:rPr lang="en-US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בָּאתֶן</a:t>
                      </a:r>
                      <a:r>
                        <a:rPr lang="en-US" sz="2400" kern="12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שַׂמְתֶּן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מַתֶּן</a:t>
                      </a:r>
                      <a:r>
                        <a:rPr lang="en-US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*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בּוֹשְׁתֶּן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קַ֫מְנוּ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7030A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בָּ֫אנוּ</a:t>
                      </a:r>
                      <a:endParaRPr lang="en-US" sz="2400" kern="1200" dirty="0">
                        <a:solidFill>
                          <a:srgbClr val="7030A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שַׂ֫מְנוּ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008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מַ֫תְנוּ</a:t>
                      </a:r>
                      <a:endParaRPr lang="en-US" sz="2400" kern="1200" dirty="0">
                        <a:solidFill>
                          <a:srgbClr val="008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בֹּ֫שְׁנוּ</a:t>
                      </a:r>
                      <a:endParaRPr lang="en-US" sz="2400" kern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Hollow Root Classes – </a:t>
            </a:r>
            <a:r>
              <a:rPr lang="en-US" sz="3200" dirty="0" err="1" smtClean="0"/>
              <a:t>Qal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743200" y="896779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Class 1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962400" y="896779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Class 1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5181600" y="896779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Class 1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6296025" y="896779"/>
            <a:ext cx="7360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“E” Class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7467600" y="896779"/>
            <a:ext cx="7625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“O” Class</a:t>
            </a:r>
            <a:endParaRPr lang="en-US" sz="1200" dirty="0"/>
          </a:p>
        </p:txBody>
      </p:sp>
      <p:sp>
        <p:nvSpPr>
          <p:cNvPr id="5" name="Right Brace 4"/>
          <p:cNvSpPr/>
          <p:nvPr/>
        </p:nvSpPr>
        <p:spPr>
          <a:xfrm rot="16200000">
            <a:off x="7129619" y="-365126"/>
            <a:ext cx="172879" cy="238903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825843" y="152400"/>
            <a:ext cx="2780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“E” and “O” class verbs are typically </a:t>
            </a:r>
            <a:r>
              <a:rPr lang="en-US" sz="1400" dirty="0" err="1" smtClean="0"/>
              <a:t>Stative</a:t>
            </a:r>
            <a:r>
              <a:rPr lang="en-US" sz="1400" dirty="0" smtClean="0"/>
              <a:t> and/or </a:t>
            </a:r>
            <a:r>
              <a:rPr lang="en-US" sz="1400" dirty="0"/>
              <a:t>I</a:t>
            </a:r>
            <a:r>
              <a:rPr lang="en-US" sz="1400" dirty="0" smtClean="0"/>
              <a:t>ntransitive.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98295" y="896779"/>
            <a:ext cx="590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Strong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5519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Hollow Roots – </a:t>
            </a:r>
            <a:r>
              <a:rPr lang="en-US" sz="3200" dirty="0" err="1" smtClean="0"/>
              <a:t>Qal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endParaRPr lang="en-US" sz="3200" dirty="0"/>
          </a:p>
        </p:txBody>
      </p:sp>
      <p:sp>
        <p:nvSpPr>
          <p:cNvPr id="12" name="Content Placeholder 3"/>
          <p:cNvSpPr>
            <a:spLocks noGrp="1"/>
          </p:cNvSpPr>
          <p:nvPr>
            <p:ph idx="1"/>
          </p:nvPr>
        </p:nvSpPr>
        <p:spPr>
          <a:xfrm>
            <a:off x="304800" y="914400"/>
            <a:ext cx="8458200" cy="5638799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/>
              <a:t>“E” and “O” class verbs are typically </a:t>
            </a:r>
            <a:r>
              <a:rPr lang="en-US" dirty="0" err="1"/>
              <a:t>Stative</a:t>
            </a:r>
            <a:r>
              <a:rPr lang="en-US" dirty="0"/>
              <a:t> and/or Intransitive. </a:t>
            </a:r>
          </a:p>
          <a:p>
            <a:pPr marL="971550" lvl="1" indent="-514350">
              <a:spcBef>
                <a:spcPts val="0"/>
              </a:spcBef>
              <a:buFont typeface="+mj-lt"/>
              <a:buAutoNum type="alphaLcPeriod"/>
              <a:defRPr/>
            </a:pPr>
            <a:r>
              <a:rPr lang="en-US" dirty="0" err="1"/>
              <a:t>Stative</a:t>
            </a:r>
            <a:r>
              <a:rPr lang="en-US" dirty="0"/>
              <a:t> verbs describe the state of a subject. </a:t>
            </a:r>
          </a:p>
          <a:p>
            <a:pPr marL="971550" lvl="1" indent="-514350">
              <a:spcBef>
                <a:spcPts val="0"/>
              </a:spcBef>
              <a:buFont typeface="+mj-lt"/>
              <a:buAutoNum type="alphaLcPeriod"/>
              <a:defRPr/>
            </a:pPr>
            <a:r>
              <a:rPr lang="en-US" dirty="0"/>
              <a:t>Dynamic verbs describe the action of a verb that takes a direct object.</a:t>
            </a:r>
          </a:p>
          <a:p>
            <a:pPr marL="971550" lvl="1" indent="-514350">
              <a:spcBef>
                <a:spcPts val="0"/>
              </a:spcBef>
              <a:buFont typeface="+mj-lt"/>
              <a:buAutoNum type="alphaLcPeriod"/>
              <a:defRPr/>
            </a:pPr>
            <a:r>
              <a:rPr lang="en-US" dirty="0"/>
              <a:t>Intransitive verbs describe the action of a subject that does NOT take a direct object.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endParaRPr lang="en-US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/>
              <a:t>You can’t predict the middle root letter from the 3ms form. That’s why for hollow verbs, dictionaries and lexicons use the infinitive construct as the lexical form.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endParaRPr lang="en-US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/>
              <a:t>The characteristic first root </a:t>
            </a:r>
            <a:r>
              <a:rPr lang="en-US" dirty="0" err="1"/>
              <a:t>qamets</a:t>
            </a:r>
            <a:r>
              <a:rPr lang="en-US" dirty="0"/>
              <a:t> in the </a:t>
            </a:r>
            <a:r>
              <a:rPr lang="en-US" dirty="0" err="1"/>
              <a:t>qatal</a:t>
            </a:r>
            <a:r>
              <a:rPr lang="en-US" dirty="0"/>
              <a:t> can be reduced to a </a:t>
            </a:r>
            <a:r>
              <a:rPr lang="en-US" dirty="0" err="1"/>
              <a:t>patach</a:t>
            </a:r>
            <a:r>
              <a:rPr lang="en-US" dirty="0" smtClean="0"/>
              <a:t>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endParaRPr lang="en-US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/>
              <a:t>In III-Aleph verbs, a </a:t>
            </a:r>
            <a:r>
              <a:rPr lang="en-US" dirty="0" err="1"/>
              <a:t>dagesh</a:t>
            </a:r>
            <a:r>
              <a:rPr lang="en-US" dirty="0"/>
              <a:t> </a:t>
            </a:r>
            <a:r>
              <a:rPr lang="en-US" dirty="0" err="1"/>
              <a:t>lene</a:t>
            </a:r>
            <a:r>
              <a:rPr lang="en-US" dirty="0"/>
              <a:t> does not follow the III-Aleph</a:t>
            </a:r>
            <a:r>
              <a:rPr lang="en-US" dirty="0" smtClean="0"/>
              <a:t>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endParaRPr lang="en-US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/>
              <a:t>In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מות</a:t>
            </a:r>
            <a:r>
              <a:rPr lang="en-US" dirty="0"/>
              <a:t>, the third root </a:t>
            </a:r>
            <a:r>
              <a:rPr lang="en-US" dirty="0" err="1"/>
              <a:t>tav</a:t>
            </a:r>
            <a:r>
              <a:rPr lang="en-US" dirty="0"/>
              <a:t> assimilates to the affix </a:t>
            </a:r>
            <a:r>
              <a:rPr lang="en-US" dirty="0" err="1"/>
              <a:t>tav</a:t>
            </a:r>
            <a:r>
              <a:rPr lang="en-US" dirty="0"/>
              <a:t>. When </a:t>
            </a:r>
            <a:r>
              <a:rPr lang="en-US" dirty="0" smtClean="0"/>
              <a:t>there is no </a:t>
            </a:r>
            <a:r>
              <a:rPr lang="en-US" dirty="0" err="1" smtClean="0"/>
              <a:t>tav</a:t>
            </a:r>
            <a:r>
              <a:rPr lang="en-US" dirty="0" smtClean="0"/>
              <a:t> in the affix, the root </a:t>
            </a:r>
            <a:r>
              <a:rPr lang="en-US" dirty="0" err="1" smtClean="0"/>
              <a:t>tav</a:t>
            </a:r>
            <a:r>
              <a:rPr lang="en-US" dirty="0" smtClean="0"/>
              <a:t> does NOT assimilate and so </a:t>
            </a:r>
            <a:r>
              <a:rPr lang="en-US" dirty="0"/>
              <a:t>you don’t see a </a:t>
            </a:r>
            <a:r>
              <a:rPr lang="en-US" dirty="0" err="1" smtClean="0"/>
              <a:t>dagesh</a:t>
            </a:r>
            <a:r>
              <a:rPr lang="en-US" dirty="0" smtClean="0"/>
              <a:t>, even with consonantal affixes, e.g. 1cp.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endParaRPr lang="en-US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/>
              <a:t>The distinctive forms in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מות</a:t>
            </a:r>
            <a:r>
              <a:rPr lang="en-US" dirty="0"/>
              <a:t> are in </a:t>
            </a:r>
            <a:r>
              <a:rPr lang="en-US" dirty="0" smtClean="0"/>
              <a:t>the third person (3ms/3fs, 3cp) </a:t>
            </a:r>
            <a:r>
              <a:rPr lang="en-US" dirty="0"/>
              <a:t>where you see the </a:t>
            </a:r>
            <a:r>
              <a:rPr lang="en-US" dirty="0" err="1"/>
              <a:t>tsere</a:t>
            </a:r>
            <a:r>
              <a:rPr lang="en-US" dirty="0"/>
              <a:t>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endParaRPr lang="en-US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/>
              <a:t>In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בוש</a:t>
            </a:r>
            <a:r>
              <a:rPr lang="en-US" dirty="0"/>
              <a:t> the </a:t>
            </a:r>
            <a:r>
              <a:rPr lang="en-US" dirty="0" smtClean="0"/>
              <a:t>second root “o</a:t>
            </a:r>
            <a:r>
              <a:rPr lang="en-US" dirty="0"/>
              <a:t>” </a:t>
            </a:r>
            <a:r>
              <a:rPr lang="en-US" dirty="0" smtClean="0"/>
              <a:t>letter is </a:t>
            </a:r>
            <a:r>
              <a:rPr lang="en-US" dirty="0"/>
              <a:t>seen in all forms but it can be written in </a:t>
            </a:r>
            <a:r>
              <a:rPr lang="en-US" dirty="0" err="1"/>
              <a:t>plene</a:t>
            </a:r>
            <a:r>
              <a:rPr lang="en-US" dirty="0"/>
              <a:t> </a:t>
            </a:r>
            <a:r>
              <a:rPr lang="en-US" dirty="0" smtClean="0"/>
              <a:t>or defective form.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9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/>
              <a:t>Hiphil</a:t>
            </a:r>
            <a:r>
              <a:rPr lang="en-US" sz="3200" dirty="0"/>
              <a:t> </a:t>
            </a:r>
            <a:r>
              <a:rPr lang="en-US" sz="3200" dirty="0" err="1"/>
              <a:t>Qatal</a:t>
            </a:r>
            <a:r>
              <a:rPr lang="en-US" sz="3200" dirty="0"/>
              <a:t> (Strong, I-</a:t>
            </a:r>
            <a:r>
              <a:rPr lang="en-US" sz="3200" dirty="0" err="1"/>
              <a:t>Yod</a:t>
            </a:r>
            <a:r>
              <a:rPr lang="en-US" sz="3200" dirty="0"/>
              <a:t>, Hollow)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6868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 the tables in the next slide, note as many similarities and differences as you can find between the paradigms.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67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973161"/>
              </p:ext>
            </p:extLst>
          </p:nvPr>
        </p:nvGraphicFramePr>
        <p:xfrm>
          <a:off x="457200" y="1219200"/>
          <a:ext cx="82296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1924050"/>
                <a:gridCol w="1924050"/>
                <a:gridCol w="1924050"/>
                <a:gridCol w="1924050"/>
              </a:tblGrid>
              <a:tr h="5486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קטל</a:t>
                      </a:r>
                      <a:endParaRPr lang="en-US" sz="1400" dirty="0" smtClean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יצא</a:t>
                      </a:r>
                      <a:endParaRPr lang="en-US" sz="1400" dirty="0" smtClean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ישב</a:t>
                      </a:r>
                      <a:endParaRPr lang="en-US" sz="14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Hiphil</a:t>
                      </a:r>
                      <a:r>
                        <a:rPr lang="en-US" sz="1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 </a:t>
                      </a:r>
                      <a:r>
                        <a:rPr lang="he-IL" sz="14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שוב</a:t>
                      </a:r>
                      <a:endParaRPr lang="en-US" sz="1400" dirty="0" smtClean="0">
                        <a:solidFill>
                          <a:srgbClr val="C0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הִקְטִיל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הוֹצִיא</a:t>
                      </a: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הוֹשִׁיב</a:t>
                      </a:r>
                      <a:endParaRPr lang="en-US" sz="2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הֵשִׁיב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הִקְטִילָה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הוֹצִ֫יאָה</a:t>
                      </a: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הוֹשִׁ֫יבָה</a:t>
                      </a:r>
                      <a:endParaRPr lang="en-US" sz="2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הֵשִׁ֫יבָה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הִקְטַ֫לְתָּ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הוֹצֵ֫אתָ</a:t>
                      </a: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הוֹשַׁ֫בְתָּ</a:t>
                      </a:r>
                      <a:endParaRPr lang="en-US" sz="2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הֱשִׁיב֫וֹתָ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הִקְטַ֫לְתְּ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הוֹצֵ֫אתְ</a:t>
                      </a: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הוֹשַׁ֫בְתְּ</a:t>
                      </a:r>
                      <a:endParaRPr lang="en-US" sz="2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הֱשִׁיב֫וֹת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הִקְטַ֫לְתִּי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הוֹצֵ֫אתִי</a:t>
                      </a: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הוֹשַׁ֫בְתִּי</a:t>
                      </a:r>
                      <a:endParaRPr lang="en-US" sz="2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הֱשִׁיב֫וֹתִי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הִקְטִילוּ</a:t>
                      </a:r>
                      <a:endParaRPr lang="en-US" sz="24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הוֹצִ֫יאוּ</a:t>
                      </a:r>
                      <a:endParaRPr lang="en-US" sz="24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2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הוֹשִׁ֫יבוּ</a:t>
                      </a:r>
                      <a:endParaRPr lang="en-US" sz="2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הֱשִׁ֫יבוּ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הִקְטַלְתֶּם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הוֹצֵאתֶם</a:t>
                      </a:r>
                      <a:endParaRPr lang="en-US" sz="2400" kern="12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הוֹשַׁבְתֶּם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הֱשִׁיבוֹתֶם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הִקְטַלְתֶּן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הוֹצֵאתֶן</a:t>
                      </a:r>
                      <a:endParaRPr lang="en-US" sz="2400" kern="12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הוֹשַׁבְתֶּן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הֱשִׁיבוֹתֶן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הִקְטַ֫לְנוּ</a:t>
                      </a:r>
                      <a:endParaRPr lang="en-US" sz="24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rgbClr val="0070C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הוֹצֵ֫אנוּ</a:t>
                      </a:r>
                      <a:endParaRPr lang="en-US" sz="2400" kern="1200" dirty="0">
                        <a:solidFill>
                          <a:srgbClr val="0070C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הוֹשַׁ֫בְנוּ</a:t>
                      </a:r>
                      <a:endParaRPr lang="en-US" sz="2400" kern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/>
                      </a:pPr>
                      <a:r>
                        <a:rPr lang="he-IL" sz="2400" kern="1200" dirty="0" smtClean="0">
                          <a:solidFill>
                            <a:srgbClr val="C00000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הֱשִׁיב֫וֹנוּ</a:t>
                      </a:r>
                      <a:endParaRPr lang="en-US" sz="2400" kern="1200" dirty="0">
                        <a:solidFill>
                          <a:srgbClr val="C00000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Hiphil</a:t>
            </a:r>
            <a:r>
              <a:rPr lang="en-US" sz="3200" dirty="0" smtClean="0"/>
              <a:t> </a:t>
            </a:r>
            <a:r>
              <a:rPr lang="en-US" sz="3200" dirty="0" err="1" smtClean="0"/>
              <a:t>Qatal</a:t>
            </a:r>
            <a:r>
              <a:rPr lang="en-US" sz="3200" dirty="0" smtClean="0"/>
              <a:t> (Strong, I-</a:t>
            </a:r>
            <a:r>
              <a:rPr lang="en-US" sz="3200" dirty="0" err="1" smtClean="0"/>
              <a:t>Yod</a:t>
            </a:r>
            <a:r>
              <a:rPr lang="en-US" sz="3200" dirty="0" smtClean="0"/>
              <a:t>, Hollow)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896779"/>
            <a:ext cx="4953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I-</a:t>
            </a:r>
            <a:r>
              <a:rPr lang="en-US" sz="1200" dirty="0" err="1" smtClean="0"/>
              <a:t>Yod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981200" y="896779"/>
            <a:ext cx="590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Strong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5867400" y="896779"/>
            <a:ext cx="4953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I-</a:t>
            </a:r>
            <a:r>
              <a:rPr lang="en-US" sz="1200" dirty="0" err="1" smtClean="0"/>
              <a:t>Yod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772400" y="896779"/>
            <a:ext cx="624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Hollow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8990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8813</TotalTime>
  <Words>1306</Words>
  <Application>Microsoft Office PowerPoint</Application>
  <PresentationFormat>On-screen Show (4:3)</PresentationFormat>
  <Paragraphs>391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Rocine Lesson 28</vt:lpstr>
      <vt:lpstr>Goals</vt:lpstr>
      <vt:lpstr>Hollow Root Classes – Qal Qatal</vt:lpstr>
      <vt:lpstr>Hollow Root Classes – Qal Qatal</vt:lpstr>
      <vt:lpstr>Hollow Roots – Qal Qatal</vt:lpstr>
      <vt:lpstr>Hollow Root Classes – Qal Qatal</vt:lpstr>
      <vt:lpstr>Hollow Roots – Qal Qatal</vt:lpstr>
      <vt:lpstr>Hiphil Qatal (Strong, I-Yod, Hollow)</vt:lpstr>
      <vt:lpstr>Hiphil Qatal (Strong, I-Yod, Hollow)</vt:lpstr>
      <vt:lpstr>Hiphil Qatal (Strong, I-Yod, Hollow)</vt:lpstr>
      <vt:lpstr>Hiphils of motion verbs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828</cp:revision>
  <cp:lastPrinted>2013-11-05T02:18:07Z</cp:lastPrinted>
  <dcterms:created xsi:type="dcterms:W3CDTF">2006-08-16T00:00:00Z</dcterms:created>
  <dcterms:modified xsi:type="dcterms:W3CDTF">2015-08-19T13:56:30Z</dcterms:modified>
</cp:coreProperties>
</file>