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697" r:id="rId2"/>
    <p:sldId id="660" r:id="rId3"/>
    <p:sldId id="818" r:id="rId4"/>
    <p:sldId id="819" r:id="rId5"/>
    <p:sldId id="820" r:id="rId6"/>
    <p:sldId id="821" r:id="rId7"/>
    <p:sldId id="824" r:id="rId8"/>
    <p:sldId id="822" r:id="rId9"/>
    <p:sldId id="825" r:id="rId10"/>
    <p:sldId id="827" r:id="rId11"/>
    <p:sldId id="828" r:id="rId12"/>
    <p:sldId id="837" r:id="rId13"/>
    <p:sldId id="830" r:id="rId14"/>
    <p:sldId id="833" r:id="rId15"/>
    <p:sldId id="836" r:id="rId16"/>
    <p:sldId id="838" r:id="rId17"/>
    <p:sldId id="839" r:id="rId18"/>
    <p:sldId id="840" r:id="rId19"/>
    <p:sldId id="841" r:id="rId20"/>
    <p:sldId id="842" r:id="rId21"/>
    <p:sldId id="843" r:id="rId22"/>
    <p:sldId id="844" r:id="rId23"/>
    <p:sldId id="834" r:id="rId24"/>
    <p:sldId id="845" r:id="rId2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00FF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2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715250" cy="18288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 הוֹצִיא מִשָּׁם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4958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Deuteronomy 6:23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Stems or </a:t>
            </a:r>
            <a:r>
              <a:rPr lang="en-US" dirty="0" err="1"/>
              <a:t>Binyan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610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r>
              <a:rPr lang="en-US" dirty="0"/>
              <a:t>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שָׁבַר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</a:rPr>
              <a:t>to break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Qal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שִׁבֶּר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</a:rPr>
              <a:t>to shatter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Piel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List all the differences in form that you can see.</a:t>
            </a:r>
          </a:p>
          <a:p>
            <a:pPr>
              <a:tabLst>
                <a:tab pos="6858000" algn="l"/>
              </a:tabLst>
            </a:pPr>
            <a:r>
              <a:rPr lang="en-US" dirty="0" smtClean="0"/>
              <a:t>Doubling of second root letter	</a:t>
            </a:r>
          </a:p>
          <a:p>
            <a:pPr>
              <a:tabLst>
                <a:tab pos="6858000" algn="l"/>
              </a:tabLst>
            </a:pPr>
            <a:r>
              <a:rPr lang="en-US" dirty="0" err="1" smtClean="0"/>
              <a:t>Qamets</a:t>
            </a:r>
            <a:r>
              <a:rPr lang="en-US" dirty="0" smtClean="0"/>
              <a:t> vs </a:t>
            </a:r>
            <a:r>
              <a:rPr lang="en-US" dirty="0" err="1" smtClean="0"/>
              <a:t>Hireq</a:t>
            </a:r>
            <a:r>
              <a:rPr lang="en-US" dirty="0" smtClean="0"/>
              <a:t> for first root vowel	</a:t>
            </a:r>
          </a:p>
          <a:p>
            <a:pPr>
              <a:tabLst>
                <a:tab pos="6858000" algn="l"/>
              </a:tabLst>
            </a:pPr>
            <a:r>
              <a:rPr lang="en-US" dirty="0" err="1" smtClean="0"/>
              <a:t>Patach</a:t>
            </a:r>
            <a:r>
              <a:rPr lang="en-US" dirty="0" smtClean="0"/>
              <a:t> vs </a:t>
            </a:r>
            <a:r>
              <a:rPr lang="en-US" dirty="0" err="1" smtClean="0"/>
              <a:t>Segol</a:t>
            </a:r>
            <a:r>
              <a:rPr lang="en-US" dirty="0" smtClean="0"/>
              <a:t> for </a:t>
            </a:r>
            <a:r>
              <a:rPr lang="en-US" dirty="0" smtClean="0"/>
              <a:t>second root vowel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162800" y="3762970"/>
            <a:ext cx="1427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Major indicator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True for all forms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4419600"/>
            <a:ext cx="1330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Lesser indicator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True for </a:t>
            </a:r>
            <a:r>
              <a:rPr lang="en-US" sz="1400" dirty="0" err="1" smtClean="0">
                <a:solidFill>
                  <a:srgbClr val="FF0000"/>
                </a:solidFill>
              </a:rPr>
              <a:t>Qatal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5029200"/>
            <a:ext cx="180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Less reliable indicator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Can change quite a bit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7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Stems or </a:t>
            </a:r>
            <a:r>
              <a:rPr lang="en-US" dirty="0" err="1"/>
              <a:t>Binyan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610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r>
              <a:rPr lang="en-US" dirty="0"/>
              <a:t>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שָׁבַר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</a:rPr>
              <a:t>to break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Qal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שִׁבֶּר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</a:rPr>
              <a:t>to shatter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Piel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List all the differences in form that you can see.</a:t>
            </a:r>
          </a:p>
          <a:p>
            <a:pPr>
              <a:tabLst>
                <a:tab pos="6858000" algn="l"/>
              </a:tabLst>
            </a:pPr>
            <a:r>
              <a:rPr lang="en-US" dirty="0" smtClean="0"/>
              <a:t>Doubling of second root letter	</a:t>
            </a:r>
          </a:p>
          <a:p>
            <a:pPr>
              <a:tabLst>
                <a:tab pos="6858000" algn="l"/>
              </a:tabLst>
            </a:pPr>
            <a:r>
              <a:rPr lang="en-US" dirty="0" err="1" smtClean="0"/>
              <a:t>Qamets</a:t>
            </a:r>
            <a:r>
              <a:rPr lang="en-US" dirty="0" smtClean="0"/>
              <a:t> vs </a:t>
            </a:r>
            <a:r>
              <a:rPr lang="en-US" dirty="0" err="1" smtClean="0"/>
              <a:t>Hireq</a:t>
            </a:r>
            <a:r>
              <a:rPr lang="en-US" dirty="0" smtClean="0"/>
              <a:t> for first root vowel	</a:t>
            </a:r>
          </a:p>
          <a:p>
            <a:pPr>
              <a:tabLst>
                <a:tab pos="6858000" algn="l"/>
              </a:tabLst>
            </a:pPr>
            <a:r>
              <a:rPr lang="en-US" dirty="0" err="1" smtClean="0"/>
              <a:t>Patach</a:t>
            </a:r>
            <a:r>
              <a:rPr lang="en-US" dirty="0" smtClean="0"/>
              <a:t> vs </a:t>
            </a:r>
            <a:r>
              <a:rPr lang="en-US" dirty="0" err="1" smtClean="0"/>
              <a:t>Segol</a:t>
            </a:r>
            <a:r>
              <a:rPr lang="en-US" dirty="0" smtClean="0"/>
              <a:t> for </a:t>
            </a:r>
            <a:r>
              <a:rPr lang="en-US" dirty="0" smtClean="0"/>
              <a:t>second root vowel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162800" y="3762970"/>
            <a:ext cx="1427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Major indicator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True for all forms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4419600"/>
            <a:ext cx="1330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Lesser indicator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True for </a:t>
            </a:r>
            <a:r>
              <a:rPr lang="en-US" sz="1400" dirty="0" err="1" smtClean="0">
                <a:solidFill>
                  <a:srgbClr val="FF0000"/>
                </a:solidFill>
              </a:rPr>
              <a:t>Qatal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5029200"/>
            <a:ext cx="180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Less reliable indicator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Can change quite a bit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79064" y="1981200"/>
            <a:ext cx="2898136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Notice the similarities and differences in meaning.</a:t>
            </a:r>
          </a:p>
          <a:p>
            <a:r>
              <a:rPr lang="en-US" dirty="0" smtClean="0"/>
              <a:t>How would you characterize the difference?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645664" y="2362200"/>
            <a:ext cx="533400" cy="2191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1"/>
          </p:cNvCxnSpPr>
          <p:nvPr/>
        </p:nvCxnSpPr>
        <p:spPr>
          <a:xfrm flipH="1">
            <a:off x="4645664" y="2581365"/>
            <a:ext cx="533400" cy="238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6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Stems or </a:t>
            </a:r>
            <a:r>
              <a:rPr lang="en-US" dirty="0" err="1"/>
              <a:t>Binyan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610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r>
              <a:rPr lang="en-US" dirty="0"/>
              <a:t>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שָׁבַר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</a:rPr>
              <a:t>to break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Qal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שִׁבֶּר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</a:rPr>
              <a:t>to shatter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Piel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List all the differences in form that you can see.</a:t>
            </a:r>
          </a:p>
          <a:p>
            <a:pPr>
              <a:tabLst>
                <a:tab pos="6858000" algn="l"/>
              </a:tabLst>
            </a:pPr>
            <a:r>
              <a:rPr lang="en-US" dirty="0" smtClean="0"/>
              <a:t>Doubling of second root letter	</a:t>
            </a:r>
          </a:p>
          <a:p>
            <a:pPr>
              <a:tabLst>
                <a:tab pos="6858000" algn="l"/>
              </a:tabLst>
            </a:pPr>
            <a:r>
              <a:rPr lang="en-US" dirty="0" err="1" smtClean="0"/>
              <a:t>Qamets</a:t>
            </a:r>
            <a:r>
              <a:rPr lang="en-US" dirty="0" smtClean="0"/>
              <a:t> vs </a:t>
            </a:r>
            <a:r>
              <a:rPr lang="en-US" dirty="0" err="1" smtClean="0"/>
              <a:t>Hireq</a:t>
            </a:r>
            <a:r>
              <a:rPr lang="en-US" dirty="0" smtClean="0"/>
              <a:t> for first root vowel	</a:t>
            </a:r>
          </a:p>
          <a:p>
            <a:pPr>
              <a:tabLst>
                <a:tab pos="6858000" algn="l"/>
              </a:tabLst>
            </a:pPr>
            <a:r>
              <a:rPr lang="en-US" dirty="0" err="1" smtClean="0"/>
              <a:t>Patach</a:t>
            </a:r>
            <a:r>
              <a:rPr lang="en-US" dirty="0" smtClean="0"/>
              <a:t> vs </a:t>
            </a:r>
            <a:r>
              <a:rPr lang="en-US" dirty="0" err="1" smtClean="0"/>
              <a:t>Segol</a:t>
            </a:r>
            <a:r>
              <a:rPr lang="en-US" dirty="0" smtClean="0"/>
              <a:t> for </a:t>
            </a:r>
            <a:r>
              <a:rPr lang="en-US" dirty="0" smtClean="0"/>
              <a:t>second root vowel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162800" y="3762970"/>
            <a:ext cx="1427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Major indicator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True for all forms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4419600"/>
            <a:ext cx="1330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Lesser indicator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True for </a:t>
            </a:r>
            <a:r>
              <a:rPr lang="en-US" sz="1400" dirty="0" err="1" smtClean="0">
                <a:solidFill>
                  <a:srgbClr val="FF0000"/>
                </a:solidFill>
              </a:rPr>
              <a:t>Qatal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5029200"/>
            <a:ext cx="180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Less reliable indicator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Can change quite a bit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79064" y="1981200"/>
            <a:ext cx="2898136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Notice the similarities and differences in meaning.</a:t>
            </a:r>
          </a:p>
          <a:p>
            <a:r>
              <a:rPr lang="en-US" dirty="0" smtClean="0"/>
              <a:t>How would you characterize the difference?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645664" y="2362200"/>
            <a:ext cx="533400" cy="2191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1"/>
          </p:cNvCxnSpPr>
          <p:nvPr/>
        </p:nvCxnSpPr>
        <p:spPr>
          <a:xfrm flipH="1">
            <a:off x="4645664" y="2581365"/>
            <a:ext cx="533400" cy="238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05600" y="2846486"/>
            <a:ext cx="1224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Intensification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95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HebrewCourseBriercrestFirstYear2014\pics\wet-floor300x2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447800"/>
            <a:ext cx="2350294" cy="188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Stems or </a:t>
            </a:r>
            <a:r>
              <a:rPr lang="en-US" dirty="0" err="1"/>
              <a:t>Binyan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483995"/>
            <a:ext cx="4953000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A Word of Caution</a:t>
            </a:r>
          </a:p>
          <a:p>
            <a:pPr marL="0" indent="0">
              <a:buNone/>
            </a:pPr>
            <a:r>
              <a:rPr lang="en-US" dirty="0" smtClean="0"/>
              <a:t>We need to be </a:t>
            </a:r>
            <a:r>
              <a:rPr lang="en-US" u="sng" dirty="0" smtClean="0"/>
              <a:t>careful</a:t>
            </a:r>
            <a:r>
              <a:rPr lang="en-US" dirty="0" smtClean="0"/>
              <a:t> with assigning meaning to stems. </a:t>
            </a:r>
            <a:endParaRPr lang="en-US" dirty="0"/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381000" y="3581400"/>
            <a:ext cx="84582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There are meaning patterns for stems, to be sure, but not all verbs fit the patterns and ultimately if we want to know what a verb means in a particular stem, we </a:t>
            </a:r>
            <a:r>
              <a:rPr lang="en-US" u="sng" dirty="0" smtClean="0"/>
              <a:t>look it up in a lexicon</a:t>
            </a:r>
            <a:r>
              <a:rPr lang="en-US" dirty="0" smtClean="0"/>
              <a:t> rather than guess based on the so called ‘</a:t>
            </a:r>
            <a:r>
              <a:rPr lang="en-US" i="1" dirty="0" smtClean="0"/>
              <a:t>stem meaning</a:t>
            </a:r>
            <a:r>
              <a:rPr lang="en-US" dirty="0" smtClean="0"/>
              <a:t>.’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7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Translating the </a:t>
            </a:r>
            <a:r>
              <a:rPr lang="en-US" dirty="0" err="1" smtClean="0"/>
              <a:t>Piel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295401"/>
            <a:ext cx="88392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See Animated Hebrew Chapter 27</a:t>
            </a:r>
          </a:p>
          <a:p>
            <a:r>
              <a:rPr lang="en-US" dirty="0"/>
              <a:t>Translating the </a:t>
            </a:r>
            <a:r>
              <a:rPr lang="en-US" dirty="0" err="1"/>
              <a:t>Piel</a:t>
            </a:r>
            <a:r>
              <a:rPr lang="en-US" dirty="0"/>
              <a:t> (2:43)</a:t>
            </a:r>
          </a:p>
          <a:p>
            <a:r>
              <a:rPr lang="en-US" dirty="0"/>
              <a:t>Translating the </a:t>
            </a:r>
            <a:r>
              <a:rPr lang="en-US" dirty="0" err="1"/>
              <a:t>Piel</a:t>
            </a:r>
            <a:r>
              <a:rPr lang="en-US" dirty="0"/>
              <a:t> – Factitive (8:43)</a:t>
            </a:r>
          </a:p>
          <a:p>
            <a:r>
              <a:rPr lang="en-US" dirty="0"/>
              <a:t>Translating the </a:t>
            </a:r>
            <a:r>
              <a:rPr lang="en-US" dirty="0" err="1"/>
              <a:t>Piel</a:t>
            </a:r>
            <a:r>
              <a:rPr lang="en-US" dirty="0"/>
              <a:t> – Denominative (2:34)</a:t>
            </a:r>
          </a:p>
          <a:p>
            <a:r>
              <a:rPr lang="en-US" dirty="0"/>
              <a:t>Translating the </a:t>
            </a:r>
            <a:r>
              <a:rPr lang="en-US" dirty="0" err="1"/>
              <a:t>Piel</a:t>
            </a:r>
            <a:r>
              <a:rPr lang="en-US" dirty="0"/>
              <a:t> – Pluralizing / Intensive (2:55)</a:t>
            </a:r>
          </a:p>
          <a:p>
            <a:r>
              <a:rPr lang="en-US" dirty="0"/>
              <a:t>Translating the </a:t>
            </a:r>
            <a:r>
              <a:rPr lang="en-US" dirty="0" err="1"/>
              <a:t>Piel</a:t>
            </a:r>
            <a:r>
              <a:rPr lang="en-US" dirty="0"/>
              <a:t> – Declarative (2:35)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794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Let’s look at the form of the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endParaRPr lang="en-US" dirty="0" smtClean="0"/>
          </a:p>
          <a:p>
            <a:r>
              <a:rPr lang="en-US" dirty="0" smtClean="0"/>
              <a:t>Can you guess the root of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Hint: This is a common verb that we already know and one root letter has changed.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4300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The root of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en-US" dirty="0" smtClean="0"/>
              <a:t> is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יצא</a:t>
            </a:r>
            <a:r>
              <a:rPr lang="en-US" dirty="0" smtClean="0"/>
              <a:t> </a:t>
            </a:r>
          </a:p>
          <a:p>
            <a:r>
              <a:rPr lang="en-US" dirty="0" smtClean="0"/>
              <a:t>Given the transformation of </a:t>
            </a:r>
            <a:r>
              <a:rPr lang="en-US" dirty="0" err="1" smtClean="0"/>
              <a:t>yod</a:t>
            </a:r>
            <a:r>
              <a:rPr lang="en-US" dirty="0" smtClean="0"/>
              <a:t> -&gt; </a:t>
            </a:r>
            <a:r>
              <a:rPr lang="en-US" dirty="0" err="1" smtClean="0"/>
              <a:t>waw</a:t>
            </a:r>
            <a:r>
              <a:rPr lang="en-US" dirty="0" smtClean="0"/>
              <a:t>, what other changes do you see?</a:t>
            </a:r>
          </a:p>
          <a:p>
            <a:pPr lvl="1">
              <a:tabLst>
                <a:tab pos="4114800" algn="r"/>
              </a:tabLst>
            </a:pP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	</a:t>
            </a:r>
            <a:r>
              <a:rPr lang="he-IL" dirty="0"/>
              <a:t> </a:t>
            </a:r>
            <a:r>
              <a:rPr lang="he-IL" sz="32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יָצָא</a:t>
            </a:r>
            <a:endParaRPr lang="en-US" sz="32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lvl="1">
              <a:tabLst>
                <a:tab pos="4114800" algn="r"/>
              </a:tabLst>
            </a:pP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	</a:t>
            </a:r>
            <a:r>
              <a:rPr lang="he-IL" dirty="0"/>
              <a:t> </a:t>
            </a:r>
            <a:r>
              <a:rPr lang="he-IL" sz="32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endParaRPr lang="en-US" sz="32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0117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The root of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en-US" dirty="0" smtClean="0"/>
              <a:t> is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יצא</a:t>
            </a:r>
            <a:r>
              <a:rPr lang="en-US" dirty="0" smtClean="0"/>
              <a:t> </a:t>
            </a:r>
          </a:p>
          <a:p>
            <a:r>
              <a:rPr lang="en-US" dirty="0" smtClean="0"/>
              <a:t>Given the transformation of </a:t>
            </a:r>
            <a:r>
              <a:rPr lang="en-US" dirty="0" err="1" smtClean="0"/>
              <a:t>yod</a:t>
            </a:r>
            <a:r>
              <a:rPr lang="en-US" dirty="0" smtClean="0"/>
              <a:t> -&gt; </a:t>
            </a:r>
            <a:r>
              <a:rPr lang="en-US" dirty="0" err="1" smtClean="0"/>
              <a:t>waw</a:t>
            </a:r>
            <a:r>
              <a:rPr lang="en-US" dirty="0" smtClean="0"/>
              <a:t>, what other changes do you see?</a:t>
            </a:r>
          </a:p>
          <a:p>
            <a:pPr lvl="1">
              <a:tabLst>
                <a:tab pos="4114800" algn="r"/>
              </a:tabLst>
            </a:pP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	</a:t>
            </a:r>
            <a:r>
              <a:rPr lang="he-IL" dirty="0"/>
              <a:t> </a:t>
            </a:r>
            <a:r>
              <a:rPr lang="he-IL" sz="32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יָצָא</a:t>
            </a:r>
            <a:endParaRPr lang="en-US" sz="32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lvl="1">
              <a:tabLst>
                <a:tab pos="4114800" algn="r"/>
              </a:tabLst>
            </a:pP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	</a:t>
            </a:r>
            <a:r>
              <a:rPr lang="he-IL" dirty="0"/>
              <a:t> </a:t>
            </a:r>
            <a:r>
              <a:rPr lang="he-IL" sz="32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endParaRPr lang="en-US" sz="32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37338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Heh at the front 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 smtClean="0">
                <a:solidFill>
                  <a:srgbClr val="FF0000"/>
                </a:solidFill>
              </a:rPr>
              <a:t>Hireq-yod</a:t>
            </a:r>
            <a:r>
              <a:rPr lang="en-US" sz="1400" dirty="0" smtClean="0">
                <a:solidFill>
                  <a:srgbClr val="FF0000"/>
                </a:solidFill>
              </a:rPr>
              <a:t> as second root vowel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3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RULE: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most common signs of the </a:t>
            </a:r>
            <a:r>
              <a:rPr lang="en-US" i="1" dirty="0" err="1"/>
              <a:t>Hiphil</a:t>
            </a:r>
            <a:r>
              <a:rPr lang="en-US" i="1" dirty="0"/>
              <a:t> stem </a:t>
            </a:r>
            <a:r>
              <a:rPr lang="en-US" dirty="0"/>
              <a:t>of the </a:t>
            </a:r>
            <a:r>
              <a:rPr lang="en-US" dirty="0" err="1"/>
              <a:t>qatal</a:t>
            </a:r>
            <a:r>
              <a:rPr lang="en-US" dirty="0"/>
              <a:t> and </a:t>
            </a:r>
            <a:r>
              <a:rPr lang="en-US" dirty="0" err="1"/>
              <a:t>weqatal</a:t>
            </a:r>
            <a:r>
              <a:rPr lang="en-US" dirty="0"/>
              <a:t> verb forms are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/>
              <a:t>heh</a:t>
            </a:r>
            <a:r>
              <a:rPr lang="en-US" dirty="0"/>
              <a:t> added to the beginning of the root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/>
              <a:t>dot vowel </a:t>
            </a:r>
            <a:r>
              <a:rPr lang="en-US" dirty="0"/>
              <a:t>added between the 2nd and 3rd root letters: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i="1" dirty="0"/>
              <a:t>dot vowels </a:t>
            </a:r>
            <a:r>
              <a:rPr lang="en-US" dirty="0"/>
              <a:t>include </a:t>
            </a:r>
            <a:r>
              <a:rPr lang="en-US" dirty="0" err="1" smtClean="0"/>
              <a:t>hireq-yod</a:t>
            </a:r>
            <a:r>
              <a:rPr lang="en-US" dirty="0" smtClean="0"/>
              <a:t>, </a:t>
            </a:r>
            <a:r>
              <a:rPr lang="en-US" dirty="0" err="1" smtClean="0"/>
              <a:t>hireq</a:t>
            </a:r>
            <a:r>
              <a:rPr lang="en-US" dirty="0" smtClean="0"/>
              <a:t>, </a:t>
            </a:r>
            <a:r>
              <a:rPr lang="en-US" dirty="0" err="1" smtClean="0"/>
              <a:t>tsere</a:t>
            </a:r>
            <a:r>
              <a:rPr lang="en-US" dirty="0" smtClean="0"/>
              <a:t>, </a:t>
            </a:r>
            <a:r>
              <a:rPr lang="en-US" dirty="0" err="1" smtClean="0"/>
              <a:t>segol</a:t>
            </a:r>
            <a:r>
              <a:rPr lang="en-US" dirty="0" smtClean="0"/>
              <a:t>.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568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RULE: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most common signs of the </a:t>
            </a:r>
            <a:r>
              <a:rPr lang="en-US" i="1" dirty="0" err="1"/>
              <a:t>Hiphil</a:t>
            </a:r>
            <a:r>
              <a:rPr lang="en-US" i="1" dirty="0"/>
              <a:t> stem </a:t>
            </a:r>
            <a:r>
              <a:rPr lang="en-US" dirty="0"/>
              <a:t>of the </a:t>
            </a:r>
            <a:r>
              <a:rPr lang="en-US" dirty="0" err="1"/>
              <a:t>qatal</a:t>
            </a:r>
            <a:r>
              <a:rPr lang="en-US" dirty="0"/>
              <a:t> and </a:t>
            </a:r>
            <a:r>
              <a:rPr lang="en-US" dirty="0" err="1"/>
              <a:t>weqatal</a:t>
            </a:r>
            <a:r>
              <a:rPr lang="en-US" dirty="0"/>
              <a:t> verb forms are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/>
              <a:t>heh</a:t>
            </a:r>
            <a:r>
              <a:rPr lang="en-US" dirty="0"/>
              <a:t> added to the beginning of the root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/>
              <a:t>dot vowel </a:t>
            </a:r>
            <a:r>
              <a:rPr lang="en-US" dirty="0"/>
              <a:t>added between the 2nd and 3rd root letters: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i="1" dirty="0"/>
              <a:t>dot vowels </a:t>
            </a:r>
            <a:r>
              <a:rPr lang="en-US" dirty="0"/>
              <a:t>include </a:t>
            </a:r>
            <a:r>
              <a:rPr lang="en-US" dirty="0" err="1" smtClean="0"/>
              <a:t>hireq-yod</a:t>
            </a:r>
            <a:r>
              <a:rPr lang="en-US" dirty="0" smtClean="0"/>
              <a:t>, </a:t>
            </a:r>
            <a:r>
              <a:rPr lang="en-US" dirty="0" err="1" smtClean="0"/>
              <a:t>hireq</a:t>
            </a:r>
            <a:r>
              <a:rPr lang="en-US" dirty="0" smtClean="0"/>
              <a:t>, </a:t>
            </a:r>
            <a:r>
              <a:rPr lang="en-US" dirty="0" err="1" smtClean="0"/>
              <a:t>tsere</a:t>
            </a:r>
            <a:r>
              <a:rPr lang="en-US" dirty="0" smtClean="0"/>
              <a:t>, </a:t>
            </a:r>
            <a:r>
              <a:rPr lang="en-US" dirty="0" err="1" smtClean="0"/>
              <a:t>segol</a:t>
            </a:r>
            <a:r>
              <a:rPr lang="en-US" dirty="0" smtClean="0"/>
              <a:t>.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4822" y="2819400"/>
            <a:ext cx="659155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e-IL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6318" y="5410200"/>
            <a:ext cx="2687659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SBL Hebrew" panose="02000000000000000000" pitchFamily="2" charset="-79"/>
              </a:rPr>
              <a:t>I/E Vowel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3103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</a:p>
          <a:p>
            <a:r>
              <a:rPr lang="en-US" dirty="0"/>
              <a:t>the </a:t>
            </a:r>
            <a:r>
              <a:rPr lang="en-US" dirty="0" err="1">
                <a:solidFill>
                  <a:srgbClr val="0000FF"/>
                </a:solidFill>
              </a:rPr>
              <a:t>Hiphil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qatal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err="1">
                <a:solidFill>
                  <a:srgbClr val="0000FF"/>
                </a:solidFill>
              </a:rPr>
              <a:t>Piel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qatal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 err="1" smtClean="0"/>
              <a:t>Rocine</a:t>
            </a:r>
            <a:r>
              <a:rPr lang="en-US" dirty="0" smtClean="0"/>
              <a:t> 27.2c&amp;d for examples of I-</a:t>
            </a:r>
            <a:r>
              <a:rPr lang="en-US" dirty="0" err="1" smtClean="0"/>
              <a:t>Yod</a:t>
            </a:r>
            <a:r>
              <a:rPr lang="en-US" dirty="0" smtClean="0"/>
              <a:t> </a:t>
            </a:r>
            <a:r>
              <a:rPr lang="en-US" dirty="0" err="1" smtClean="0"/>
              <a:t>Hiphil</a:t>
            </a:r>
            <a:endParaRPr lang="en-US" dirty="0" smtClean="0"/>
          </a:p>
          <a:p>
            <a:r>
              <a:rPr lang="en-US" dirty="0" smtClean="0"/>
              <a:t>Notice that the heh is always present</a:t>
            </a:r>
          </a:p>
          <a:p>
            <a:r>
              <a:rPr lang="en-US" dirty="0" smtClean="0"/>
              <a:t>But the I/E vowel can disappear in some forms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7001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Meaning of the </a:t>
            </a:r>
            <a:r>
              <a:rPr lang="en-US" dirty="0" err="1" smtClean="0"/>
              <a:t>Hiphil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Roughly speaking the </a:t>
            </a:r>
            <a:r>
              <a:rPr lang="en-US" dirty="0" err="1" smtClean="0"/>
              <a:t>Hiphil</a:t>
            </a:r>
            <a:r>
              <a:rPr lang="en-US" dirty="0" smtClean="0"/>
              <a:t> is causative</a:t>
            </a:r>
          </a:p>
          <a:p>
            <a:r>
              <a:rPr lang="en-US" dirty="0" smtClean="0"/>
              <a:t>In the </a:t>
            </a:r>
            <a:r>
              <a:rPr lang="en-US" dirty="0" err="1" smtClean="0"/>
              <a:t>Hiphil</a:t>
            </a:r>
            <a:r>
              <a:rPr lang="en-US" dirty="0" smtClean="0"/>
              <a:t> something is being caused to happen, and action is caused</a:t>
            </a:r>
          </a:p>
          <a:p>
            <a:r>
              <a:rPr lang="en-US" dirty="0" smtClean="0"/>
              <a:t>Again, this is not true for all verbs. Heed the warning given above.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880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Meaning of the </a:t>
            </a:r>
            <a:r>
              <a:rPr lang="en-US" dirty="0" err="1" smtClean="0"/>
              <a:t>Hiphil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Hiphil</a:t>
            </a:r>
            <a:r>
              <a:rPr lang="en-US" dirty="0" smtClean="0"/>
              <a:t> causative vs. </a:t>
            </a:r>
            <a:r>
              <a:rPr lang="en-US" dirty="0" err="1" smtClean="0"/>
              <a:t>Piel</a:t>
            </a:r>
            <a:r>
              <a:rPr lang="en-US" dirty="0" smtClean="0"/>
              <a:t> factitive</a:t>
            </a:r>
          </a:p>
          <a:p>
            <a:r>
              <a:rPr lang="en-US" dirty="0" smtClean="0"/>
              <a:t>Note the (somewhat fine) distinction between the </a:t>
            </a:r>
            <a:r>
              <a:rPr lang="en-US" dirty="0" err="1" smtClean="0"/>
              <a:t>Hiphil</a:t>
            </a:r>
            <a:r>
              <a:rPr lang="en-US" dirty="0" smtClean="0"/>
              <a:t> causative and the </a:t>
            </a:r>
            <a:r>
              <a:rPr lang="en-US" dirty="0" err="1" smtClean="0"/>
              <a:t>Piel</a:t>
            </a:r>
            <a:r>
              <a:rPr lang="en-US" dirty="0" smtClean="0"/>
              <a:t> factitive</a:t>
            </a:r>
          </a:p>
          <a:p>
            <a:pPr lvl="1"/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smtClean="0"/>
              <a:t>causative = causing an </a:t>
            </a:r>
            <a:r>
              <a:rPr lang="en-US" b="1" dirty="0" smtClean="0">
                <a:solidFill>
                  <a:srgbClr val="008000"/>
                </a:solidFill>
              </a:rPr>
              <a:t>ACTION</a:t>
            </a:r>
            <a:r>
              <a:rPr lang="en-US" dirty="0" smtClean="0"/>
              <a:t> to happen</a:t>
            </a:r>
          </a:p>
          <a:p>
            <a:pPr lvl="1"/>
            <a:r>
              <a:rPr lang="en-US" dirty="0" err="1" smtClean="0"/>
              <a:t>Piel</a:t>
            </a:r>
            <a:r>
              <a:rPr lang="en-US" dirty="0" smtClean="0"/>
              <a:t> factitive = causing a </a:t>
            </a:r>
            <a:r>
              <a:rPr lang="en-US" b="1" dirty="0" smtClean="0">
                <a:solidFill>
                  <a:srgbClr val="FF0000"/>
                </a:solidFill>
              </a:rPr>
              <a:t>STATE</a:t>
            </a:r>
            <a:r>
              <a:rPr lang="en-US" dirty="0" smtClean="0"/>
              <a:t> to exist</a:t>
            </a:r>
          </a:p>
          <a:p>
            <a:r>
              <a:rPr lang="en-US" dirty="0" smtClean="0"/>
              <a:t>See </a:t>
            </a:r>
            <a:r>
              <a:rPr lang="en-US" dirty="0" err="1" smtClean="0"/>
              <a:t>Rocine</a:t>
            </a:r>
            <a:r>
              <a:rPr lang="en-US" dirty="0" smtClean="0"/>
              <a:t> 27.3 for further discussion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03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Translating the </a:t>
            </a:r>
            <a:r>
              <a:rPr lang="en-US" dirty="0" err="1" smtClean="0"/>
              <a:t>Hiphil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295401"/>
            <a:ext cx="88392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See Animated Hebrew Chapter 30</a:t>
            </a:r>
          </a:p>
          <a:p>
            <a:r>
              <a:rPr lang="en-US" dirty="0"/>
              <a:t>Translating the </a:t>
            </a:r>
            <a:r>
              <a:rPr lang="en-US" dirty="0" err="1"/>
              <a:t>Hiphil</a:t>
            </a:r>
            <a:r>
              <a:rPr lang="en-US" dirty="0"/>
              <a:t> (1:12)</a:t>
            </a:r>
          </a:p>
          <a:p>
            <a:r>
              <a:rPr lang="en-US" dirty="0"/>
              <a:t>Translating the </a:t>
            </a:r>
            <a:r>
              <a:rPr lang="en-US" dirty="0" err="1"/>
              <a:t>Hiphil</a:t>
            </a:r>
            <a:r>
              <a:rPr lang="en-US" dirty="0"/>
              <a:t> – Causative (7:15)</a:t>
            </a:r>
          </a:p>
          <a:p>
            <a:r>
              <a:rPr lang="en-US" dirty="0"/>
              <a:t>Translating the </a:t>
            </a:r>
            <a:r>
              <a:rPr lang="en-US" dirty="0" err="1"/>
              <a:t>Hiphil</a:t>
            </a:r>
            <a:r>
              <a:rPr lang="en-US" dirty="0"/>
              <a:t> – Inner Causative (3:28)</a:t>
            </a:r>
          </a:p>
          <a:p>
            <a:r>
              <a:rPr lang="en-US" dirty="0"/>
              <a:t>Translating the </a:t>
            </a:r>
            <a:r>
              <a:rPr lang="en-US" dirty="0" err="1"/>
              <a:t>Hiphil</a:t>
            </a:r>
            <a:r>
              <a:rPr lang="en-US" dirty="0"/>
              <a:t> – Denominative (1:41)</a:t>
            </a:r>
          </a:p>
          <a:p>
            <a:r>
              <a:rPr lang="en-US" dirty="0"/>
              <a:t>Translating the </a:t>
            </a:r>
            <a:r>
              <a:rPr lang="en-US" dirty="0" err="1"/>
              <a:t>Hiphil</a:t>
            </a:r>
            <a:r>
              <a:rPr lang="en-US" dirty="0"/>
              <a:t> – Declarative (1:57)</a:t>
            </a:r>
          </a:p>
          <a:p>
            <a:r>
              <a:rPr lang="en-US" dirty="0"/>
              <a:t>Translating the </a:t>
            </a:r>
            <a:r>
              <a:rPr lang="en-US" dirty="0" err="1"/>
              <a:t>Hiphil</a:t>
            </a:r>
            <a:r>
              <a:rPr lang="en-US" dirty="0"/>
              <a:t> – </a:t>
            </a:r>
            <a:r>
              <a:rPr lang="en-US" dirty="0" err="1"/>
              <a:t>Misc</a:t>
            </a:r>
            <a:r>
              <a:rPr lang="en-US" dirty="0"/>
              <a:t> / Unclassified (2:24)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73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II-Guttural </a:t>
            </a:r>
            <a:r>
              <a:rPr lang="en-US" dirty="0" err="1" smtClean="0"/>
              <a:t>Piel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295401"/>
            <a:ext cx="88392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II-</a:t>
            </a:r>
            <a:r>
              <a:rPr lang="en-US" dirty="0" err="1" smtClean="0"/>
              <a:t>Gutt</a:t>
            </a:r>
            <a:r>
              <a:rPr lang="en-US" dirty="0" smtClean="0"/>
              <a:t> </a:t>
            </a:r>
            <a:r>
              <a:rPr lang="en-US" dirty="0" err="1" smtClean="0"/>
              <a:t>Piels</a:t>
            </a:r>
            <a:r>
              <a:rPr lang="en-US" dirty="0" smtClean="0"/>
              <a:t>, the middle root letter cannot double (because it is a guttural) and so the first root </a:t>
            </a:r>
            <a:r>
              <a:rPr lang="en-US" dirty="0" err="1" smtClean="0"/>
              <a:t>hireq</a:t>
            </a:r>
            <a:r>
              <a:rPr lang="en-US" dirty="0" smtClean="0"/>
              <a:t> lengthens to a </a:t>
            </a:r>
            <a:r>
              <a:rPr lang="en-US" dirty="0" err="1" smtClean="0"/>
              <a:t>tsere</a:t>
            </a:r>
            <a:r>
              <a:rPr lang="en-US" dirty="0" smtClean="0"/>
              <a:t> to compensate.</a:t>
            </a:r>
          </a:p>
        </p:txBody>
      </p:sp>
      <p:sp>
        <p:nvSpPr>
          <p:cNvPr id="3" name="Rectangle 2"/>
          <p:cNvSpPr/>
          <p:nvPr/>
        </p:nvSpPr>
        <p:spPr>
          <a:xfrm>
            <a:off x="5510718" y="3702308"/>
            <a:ext cx="12105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he-IL" sz="5400" dirty="0">
                <a:latin typeface="SBL Hebrew" panose="02000000000000000000" pitchFamily="2" charset="-79"/>
                <a:cs typeface="SBL Hebrew" panose="02000000000000000000" pitchFamily="2" charset="-79"/>
              </a:rPr>
              <a:t>בֵּרַךְ</a:t>
            </a:r>
            <a:endParaRPr lang="en-US" sz="5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56024" y="3702308"/>
            <a:ext cx="119776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he-IL" sz="5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דִּבֶּר</a:t>
            </a:r>
            <a:endParaRPr lang="en-US" sz="5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1791" y="5105400"/>
            <a:ext cx="1008609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doubling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5105400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hireq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5105400"/>
            <a:ext cx="144020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hireq</a:t>
            </a:r>
            <a:r>
              <a:rPr lang="en-US" dirty="0" smtClean="0"/>
              <a:t> -&gt; </a:t>
            </a:r>
            <a:r>
              <a:rPr lang="en-US" dirty="0" err="1" smtClean="0"/>
              <a:t>tsere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5105400"/>
            <a:ext cx="130516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no doubling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</p:cNvCxnSpPr>
          <p:nvPr/>
        </p:nvCxnSpPr>
        <p:spPr>
          <a:xfrm flipV="1">
            <a:off x="3765887" y="4625638"/>
            <a:ext cx="0" cy="479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0"/>
          </p:cNvCxnSpPr>
          <p:nvPr/>
        </p:nvCxnSpPr>
        <p:spPr>
          <a:xfrm flipV="1">
            <a:off x="2696096" y="4533900"/>
            <a:ext cx="409054" cy="571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0"/>
          </p:cNvCxnSpPr>
          <p:nvPr/>
        </p:nvCxnSpPr>
        <p:spPr>
          <a:xfrm flipV="1">
            <a:off x="5681783" y="4514850"/>
            <a:ext cx="271342" cy="590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0"/>
          </p:cNvCxnSpPr>
          <p:nvPr/>
        </p:nvCxnSpPr>
        <p:spPr>
          <a:xfrm flipH="1" flipV="1">
            <a:off x="6591300" y="4533900"/>
            <a:ext cx="605801" cy="571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first words has 3 parts. Let’s identify each part.</a:t>
            </a:r>
          </a:p>
          <a:p>
            <a:pPr>
              <a:tabLst>
                <a:tab pos="1371600" algn="l"/>
                <a:tab pos="2057400" algn="l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en-US" dirty="0"/>
              <a:t>	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>
              <a:tabLst>
                <a:tab pos="1371600" algn="l"/>
                <a:tab pos="2057400" algn="l"/>
              </a:tabLst>
            </a:pPr>
            <a:r>
              <a:rPr lang="en-US" dirty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</a:t>
            </a: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>
              <a:tabLst>
                <a:tab pos="1371600" algn="l"/>
                <a:tab pos="2057400" algn="l"/>
              </a:tabLst>
            </a:pPr>
            <a:r>
              <a:rPr lang="en-US" dirty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נוּ</a:t>
            </a: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הוֹצִיא 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768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first words has 3 parts. Let’s identify each part.</a:t>
            </a:r>
          </a:p>
          <a:p>
            <a:pPr>
              <a:tabLst>
                <a:tab pos="1371600" algn="l"/>
                <a:tab pos="2057400" algn="l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en-US" dirty="0"/>
              <a:t>	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the conjunction,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tabLst>
                <a:tab pos="1371600" algn="l"/>
                <a:tab pos="2057400" algn="l"/>
              </a:tabLst>
            </a:pPr>
            <a:r>
              <a:rPr lang="en-US" dirty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</a:t>
            </a: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DDO</a:t>
            </a:r>
          </a:p>
          <a:p>
            <a:pPr>
              <a:tabLst>
                <a:tab pos="1371600" algn="l"/>
                <a:tab pos="2057400" algn="l"/>
              </a:tabLst>
            </a:pPr>
            <a:r>
              <a:rPr lang="en-US" dirty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נוּ</a:t>
            </a: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1cp pronominal suffix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הוֹצִיא 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8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Because the first word contains the DDO, we know that the syntax is </a:t>
            </a: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something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E.g. X-</a:t>
            </a:r>
            <a:r>
              <a:rPr lang="en-US" dirty="0" err="1" smtClean="0"/>
              <a:t>qatal</a:t>
            </a:r>
            <a:r>
              <a:rPr lang="en-US" dirty="0" smtClean="0"/>
              <a:t>, X-</a:t>
            </a:r>
            <a:r>
              <a:rPr lang="en-US" dirty="0" err="1" smtClean="0"/>
              <a:t>yiqtol</a:t>
            </a:r>
            <a:r>
              <a:rPr lang="en-US" dirty="0" smtClean="0"/>
              <a:t>, X-imperative, X-jussive, </a:t>
            </a:r>
            <a:br>
              <a:rPr lang="en-US" dirty="0" smtClean="0"/>
            </a:br>
            <a:r>
              <a:rPr lang="en-US" dirty="0" smtClean="0"/>
              <a:t>X-</a:t>
            </a:r>
            <a:r>
              <a:rPr lang="en-US" dirty="0" err="1" smtClean="0"/>
              <a:t>cohortative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Regardless of what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something</a:t>
            </a:r>
            <a:r>
              <a:rPr lang="en-US" dirty="0" smtClean="0"/>
              <a:t> is, what is the function of the X-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something</a:t>
            </a:r>
            <a:r>
              <a:rPr lang="en-US" dirty="0" smtClean="0"/>
              <a:t> syntax?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4957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Because the first word contains the DDO, we know that the syntax is </a:t>
            </a: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something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E.g. X-</a:t>
            </a:r>
            <a:r>
              <a:rPr lang="en-US" dirty="0" err="1" smtClean="0"/>
              <a:t>qatal</a:t>
            </a:r>
            <a:r>
              <a:rPr lang="en-US" dirty="0" smtClean="0"/>
              <a:t>, X-</a:t>
            </a:r>
            <a:r>
              <a:rPr lang="en-US" dirty="0" err="1" smtClean="0"/>
              <a:t>yiqtol</a:t>
            </a:r>
            <a:r>
              <a:rPr lang="en-US" dirty="0" smtClean="0"/>
              <a:t>, X-imperative, X-jussive, </a:t>
            </a:r>
            <a:br>
              <a:rPr lang="en-US" dirty="0" smtClean="0"/>
            </a:br>
            <a:r>
              <a:rPr lang="en-US" dirty="0" smtClean="0"/>
              <a:t>X-</a:t>
            </a:r>
            <a:r>
              <a:rPr lang="en-US" dirty="0" err="1" smtClean="0"/>
              <a:t>cohortative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Regardless of what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something</a:t>
            </a:r>
            <a:r>
              <a:rPr lang="en-US" dirty="0" smtClean="0"/>
              <a:t> is, what is the function of the X-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something</a:t>
            </a:r>
            <a:r>
              <a:rPr lang="en-US" dirty="0" smtClean="0"/>
              <a:t> syntax?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Topicalization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וְאוֹתָ֫נוּ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הוֹצִיא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מִשָּׁם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953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Stems or </a:t>
            </a:r>
            <a:r>
              <a:rPr lang="en-US" dirty="0" err="1" smtClean="0"/>
              <a:t>Binyan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err="1" smtClean="0"/>
              <a:t>Hiphil</a:t>
            </a:r>
            <a:r>
              <a:rPr lang="en-US" dirty="0" smtClean="0"/>
              <a:t> is a new STEM we will see in this lesson</a:t>
            </a:r>
          </a:p>
          <a:p>
            <a:r>
              <a:rPr lang="en-US" dirty="0" smtClean="0"/>
              <a:t>So far we’ve seen the </a:t>
            </a:r>
            <a:r>
              <a:rPr lang="en-US" dirty="0" err="1" smtClean="0"/>
              <a:t>Qal</a:t>
            </a:r>
            <a:r>
              <a:rPr lang="en-US" dirty="0" smtClean="0"/>
              <a:t> and </a:t>
            </a:r>
            <a:r>
              <a:rPr lang="en-US" dirty="0" err="1" smtClean="0"/>
              <a:t>Piel</a:t>
            </a:r>
            <a:r>
              <a:rPr lang="en-US" dirty="0" smtClean="0"/>
              <a:t> stems</a:t>
            </a:r>
          </a:p>
          <a:p>
            <a:r>
              <a:rPr lang="en-US" dirty="0" err="1" smtClean="0"/>
              <a:t>Qal</a:t>
            </a:r>
            <a:r>
              <a:rPr lang="en-US" dirty="0" smtClean="0"/>
              <a:t> is the default (light) stem</a:t>
            </a:r>
          </a:p>
          <a:p>
            <a:r>
              <a:rPr lang="en-US" dirty="0" smtClean="0"/>
              <a:t>To create a new stem, you augment the </a:t>
            </a:r>
            <a:r>
              <a:rPr lang="en-US" dirty="0" err="1" smtClean="0"/>
              <a:t>Qal</a:t>
            </a:r>
            <a:r>
              <a:rPr lang="en-US" dirty="0" smtClean="0"/>
              <a:t> stem</a:t>
            </a:r>
          </a:p>
          <a:p>
            <a:r>
              <a:rPr lang="en-US" dirty="0" smtClean="0"/>
              <a:t>What augment signals the </a:t>
            </a:r>
            <a:r>
              <a:rPr lang="en-US" dirty="0" err="1" smtClean="0"/>
              <a:t>Piel</a:t>
            </a:r>
            <a:r>
              <a:rPr lang="en-US" dirty="0" smtClean="0"/>
              <a:t> stem?</a:t>
            </a:r>
          </a:p>
        </p:txBody>
      </p:sp>
    </p:spTree>
    <p:extLst>
      <p:ext uri="{BB962C8B-B14F-4D97-AF65-F5344CB8AC3E}">
        <p14:creationId xmlns:p14="http://schemas.microsoft.com/office/powerpoint/2010/main" val="10925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Stems or </a:t>
            </a:r>
            <a:r>
              <a:rPr lang="en-US" dirty="0" err="1"/>
              <a:t>Binyan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5029199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is a new STEM we will see in this lesson</a:t>
            </a:r>
          </a:p>
          <a:p>
            <a:r>
              <a:rPr lang="en-US" dirty="0" smtClean="0"/>
              <a:t>So far we’ve seen the </a:t>
            </a:r>
            <a:r>
              <a:rPr lang="en-US" dirty="0" err="1" smtClean="0"/>
              <a:t>Qal</a:t>
            </a:r>
            <a:r>
              <a:rPr lang="en-US" dirty="0" smtClean="0"/>
              <a:t> and </a:t>
            </a:r>
            <a:r>
              <a:rPr lang="en-US" dirty="0" err="1" smtClean="0"/>
              <a:t>Piel</a:t>
            </a:r>
            <a:r>
              <a:rPr lang="en-US" dirty="0" smtClean="0"/>
              <a:t> stems</a:t>
            </a:r>
          </a:p>
          <a:p>
            <a:r>
              <a:rPr lang="en-US" dirty="0" err="1" smtClean="0"/>
              <a:t>Qal</a:t>
            </a:r>
            <a:r>
              <a:rPr lang="en-US" dirty="0" smtClean="0"/>
              <a:t> is the default (light) stem</a:t>
            </a:r>
          </a:p>
          <a:p>
            <a:r>
              <a:rPr lang="en-US" dirty="0" smtClean="0"/>
              <a:t>To create a new stem, you augment the </a:t>
            </a:r>
            <a:r>
              <a:rPr lang="en-US" dirty="0" err="1" smtClean="0"/>
              <a:t>Qal</a:t>
            </a:r>
            <a:r>
              <a:rPr lang="en-US" dirty="0" smtClean="0"/>
              <a:t> stem</a:t>
            </a:r>
          </a:p>
          <a:p>
            <a:r>
              <a:rPr lang="en-US" dirty="0" smtClean="0"/>
              <a:t>What augment signals the </a:t>
            </a:r>
            <a:r>
              <a:rPr lang="en-US" dirty="0" err="1" smtClean="0"/>
              <a:t>Piel</a:t>
            </a:r>
            <a:r>
              <a:rPr lang="en-US" dirty="0" smtClean="0"/>
              <a:t> stem?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Doubling of the second root letter</a:t>
            </a:r>
          </a:p>
        </p:txBody>
      </p:sp>
    </p:spTree>
    <p:extLst>
      <p:ext uri="{BB962C8B-B14F-4D97-AF65-F5344CB8AC3E}">
        <p14:creationId xmlns:p14="http://schemas.microsoft.com/office/powerpoint/2010/main" val="111343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Stems or </a:t>
            </a:r>
            <a:r>
              <a:rPr lang="en-US" dirty="0" err="1"/>
              <a:t>Binyan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3820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r>
              <a:rPr lang="en-US" dirty="0" smtClean="0"/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שָׁבַר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i="1" dirty="0" smtClean="0">
                <a:solidFill>
                  <a:srgbClr val="FF0000"/>
                </a:solidFill>
              </a:rPr>
              <a:t>to </a:t>
            </a:r>
            <a:r>
              <a:rPr lang="en-US" i="1" dirty="0">
                <a:solidFill>
                  <a:srgbClr val="FF0000"/>
                </a:solidFill>
              </a:rPr>
              <a:t>break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Qal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שִׁבֶּר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i="1" dirty="0" smtClean="0">
                <a:solidFill>
                  <a:srgbClr val="FF0000"/>
                </a:solidFill>
              </a:rPr>
              <a:t>to shatter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Piel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List all the differences in form that you can see.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98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8765</TotalTime>
  <Words>1025</Words>
  <Application>Microsoft Office PowerPoint</Application>
  <PresentationFormat>On-screen Show (4:3)</PresentationFormat>
  <Paragraphs>174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Rocine Lesson 27</vt:lpstr>
      <vt:lpstr>Goals</vt:lpstr>
      <vt:lpstr>What we already know</vt:lpstr>
      <vt:lpstr>What we already know</vt:lpstr>
      <vt:lpstr>What we already know</vt:lpstr>
      <vt:lpstr>What we already know</vt:lpstr>
      <vt:lpstr>Stems or Binyan</vt:lpstr>
      <vt:lpstr>Stems or Binyan</vt:lpstr>
      <vt:lpstr>Stems or Binyan</vt:lpstr>
      <vt:lpstr>Stems or Binyan</vt:lpstr>
      <vt:lpstr>Stems or Binyan</vt:lpstr>
      <vt:lpstr>Stems or Binyan</vt:lpstr>
      <vt:lpstr>Stems or Binyan</vt:lpstr>
      <vt:lpstr>Translating the Piel</vt:lpstr>
      <vt:lpstr>Hiphil qatal</vt:lpstr>
      <vt:lpstr>Hiphil qatal</vt:lpstr>
      <vt:lpstr>Hiphil qatal</vt:lpstr>
      <vt:lpstr>Hiphil qatal</vt:lpstr>
      <vt:lpstr>Hiphil qatal</vt:lpstr>
      <vt:lpstr>Hiphil qatal</vt:lpstr>
      <vt:lpstr>Meaning of the Hiphil</vt:lpstr>
      <vt:lpstr>Meaning of the Hiphil</vt:lpstr>
      <vt:lpstr>Translating the Hiphil</vt:lpstr>
      <vt:lpstr>II-Guttural Piel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805</cp:revision>
  <cp:lastPrinted>2013-11-05T02:18:07Z</cp:lastPrinted>
  <dcterms:created xsi:type="dcterms:W3CDTF">2006-08-16T00:00:00Z</dcterms:created>
  <dcterms:modified xsi:type="dcterms:W3CDTF">2015-07-29T01:38:14Z</dcterms:modified>
</cp:coreProperties>
</file>